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4308" r:id="rId1"/>
  </p:sldMasterIdLst>
  <p:sldIdLst>
    <p:sldId id="256" r:id="rId2"/>
    <p:sldId id="269" r:id="rId3"/>
    <p:sldId id="277" r:id="rId4"/>
    <p:sldId id="274" r:id="rId5"/>
    <p:sldId id="278" r:id="rId6"/>
    <p:sldId id="275" r:id="rId7"/>
    <p:sldId id="276" r:id="rId8"/>
    <p:sldId id="294" r:id="rId9"/>
    <p:sldId id="295" r:id="rId10"/>
    <p:sldId id="292" r:id="rId11"/>
    <p:sldId id="293" r:id="rId12"/>
    <p:sldId id="279" r:id="rId13"/>
    <p:sldId id="280" r:id="rId14"/>
    <p:sldId id="281" r:id="rId15"/>
    <p:sldId id="282" r:id="rId16"/>
    <p:sldId id="283" r:id="rId17"/>
    <p:sldId id="284" r:id="rId18"/>
    <p:sldId id="285" r:id="rId19"/>
    <p:sldId id="286" r:id="rId20"/>
    <p:sldId id="287" r:id="rId21"/>
    <p:sldId id="288" r:id="rId22"/>
    <p:sldId id="289" r:id="rId23"/>
    <p:sldId id="291" r:id="rId24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Times New Roman" pitchFamily="18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Times New Roman" pitchFamily="18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Times New Roman" pitchFamily="18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Times New Roman" pitchFamily="18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Times New Roman" pitchFamily="18" charset="0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Times New Roman" pitchFamily="18" charset="0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Times New Roman" pitchFamily="18" charset="0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Times New Roman" pitchFamily="18" charset="0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Times New Roman" pitchFamily="18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3" d="100"/>
          <a:sy n="73" d="100"/>
        </p:scale>
        <p:origin x="-1200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7"/>
          <p:cNvSpPr>
            <a:spLocks noGrp="1"/>
          </p:cNvSpPr>
          <p:nvPr>
            <p:ph type="ctrTitle"/>
          </p:nvPr>
        </p:nvSpPr>
        <p:spPr>
          <a:xfrm>
            <a:off x="1219200" y="3886200"/>
            <a:ext cx="6858000" cy="990600"/>
          </a:xfrm>
        </p:spPr>
        <p:txBody>
          <a:bodyPr anchor="t" anchorCtr="0"/>
          <a:lstStyle>
            <a:lvl1pPr algn="r">
              <a:defRPr sz="3200">
                <a:solidFill>
                  <a:schemeClr val="tx1"/>
                </a:solidFill>
              </a:defRPr>
            </a:lvl1pPr>
          </a:lstStyle>
          <a:p>
            <a:r>
              <a:rPr kumimoji="0" lang="de-DE" smtClean="0"/>
              <a:t>Titelmasterformat durch Klicken bearbeiten</a:t>
            </a:r>
            <a:endParaRPr kumimoji="0" lang="en-US"/>
          </a:p>
        </p:txBody>
      </p:sp>
      <p:sp>
        <p:nvSpPr>
          <p:cNvPr id="9" name="Untertitel 8"/>
          <p:cNvSpPr>
            <a:spLocks noGrp="1"/>
          </p:cNvSpPr>
          <p:nvPr>
            <p:ph type="subTitle" idx="1"/>
          </p:nvPr>
        </p:nvSpPr>
        <p:spPr>
          <a:xfrm>
            <a:off x="1219200" y="5124450"/>
            <a:ext cx="6858000" cy="53340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de-DE" smtClean="0"/>
              <a:t>Formatvorlage des Untertitelmasters durch Klicken bearbeiten</a:t>
            </a:r>
            <a:endParaRPr kumimoji="0" lang="en-US"/>
          </a:p>
        </p:txBody>
      </p:sp>
      <p:sp>
        <p:nvSpPr>
          <p:cNvPr id="28" name="Datumsplatzhalter 27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>
            <a:lvl1pPr>
              <a:defRPr sz="1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7" name="Fußzeilenplatzhalter 16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9" name="Foliennummernplatzhalter 28"/>
          <p:cNvSpPr>
            <a:spLocks noGrp="1"/>
          </p:cNvSpPr>
          <p:nvPr>
            <p:ph type="sldNum" sz="quarter" idx="12"/>
          </p:nvPr>
        </p:nvSpPr>
        <p:spPr>
          <a:xfrm>
            <a:off x="1216152" y="6355080"/>
            <a:ext cx="1219200" cy="365760"/>
          </a:xfrm>
        </p:spPr>
        <p:txBody>
          <a:bodyPr/>
          <a:lstStyle/>
          <a:p>
            <a:pPr>
              <a:defRPr/>
            </a:pPr>
            <a:fld id="{15908C9F-F7E6-47B5-B245-136D03621F06}" type="slidenum">
              <a:rPr lang="en-US" smtClean="0"/>
              <a:pPr>
                <a:defRPr/>
              </a:pPr>
              <a:t>‹Nr.›</a:t>
            </a:fld>
            <a:endParaRPr lang="en-US"/>
          </a:p>
        </p:txBody>
      </p:sp>
      <p:sp>
        <p:nvSpPr>
          <p:cNvPr id="21" name="Rechteck 20"/>
          <p:cNvSpPr/>
          <p:nvPr/>
        </p:nvSpPr>
        <p:spPr>
          <a:xfrm>
            <a:off x="904875" y="3648075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3" name="Rechteck 32"/>
          <p:cNvSpPr/>
          <p:nvPr/>
        </p:nvSpPr>
        <p:spPr>
          <a:xfrm>
            <a:off x="914400" y="5048250"/>
            <a:ext cx="7315200" cy="685800"/>
          </a:xfrm>
          <a:prstGeom prst="rect">
            <a:avLst/>
          </a:prstGeom>
          <a:noFill/>
          <a:ln w="6350" cap="rnd" cmpd="sng" algn="ctr">
            <a:solidFill>
              <a:schemeClr val="accent2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Rechteck 21"/>
          <p:cNvSpPr/>
          <p:nvPr/>
        </p:nvSpPr>
        <p:spPr>
          <a:xfrm>
            <a:off x="904875" y="3648075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Rechteck 31"/>
          <p:cNvSpPr/>
          <p:nvPr/>
        </p:nvSpPr>
        <p:spPr>
          <a:xfrm>
            <a:off x="914400" y="5048250"/>
            <a:ext cx="228600" cy="685800"/>
          </a:xfrm>
          <a:prstGeom prst="rect">
            <a:avLst/>
          </a:prstGeom>
          <a:solidFill>
            <a:schemeClr val="accent2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de-DE" smtClean="0"/>
              <a:t>Titelmasterformat durch Klicken bearbeiten</a:t>
            </a:r>
            <a:endParaRPr kumimoji="0" lang="en-US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de-DE" smtClean="0"/>
              <a:t>Textmasterformate durch Klicken bearbeiten</a:t>
            </a:r>
          </a:p>
          <a:p>
            <a:pPr lvl="1" eaLnBrk="1" latinLnBrk="0" hangingPunct="1"/>
            <a:r>
              <a:rPr lang="de-DE" smtClean="0"/>
              <a:t>Zweite Ebene</a:t>
            </a:r>
          </a:p>
          <a:p>
            <a:pPr lvl="2" eaLnBrk="1" latinLnBrk="0" hangingPunct="1"/>
            <a:r>
              <a:rPr lang="de-DE" smtClean="0"/>
              <a:t>Dritte Ebene</a:t>
            </a:r>
          </a:p>
          <a:p>
            <a:pPr lvl="3" eaLnBrk="1" latinLnBrk="0" hangingPunct="1"/>
            <a:r>
              <a:rPr lang="de-DE" smtClean="0"/>
              <a:t>Vierte Ebene</a:t>
            </a:r>
          </a:p>
          <a:p>
            <a:pPr lvl="4" eaLnBrk="1" latinLnBrk="0" hangingPunct="1"/>
            <a:r>
              <a:rPr lang="de-DE" smtClean="0"/>
              <a:t>Fünfte Ebene</a:t>
            </a:r>
            <a:endParaRPr kumimoji="0" lang="en-US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34DEA23-7B6E-4C9C-941C-1DD8E042C9F9}" type="slidenum">
              <a:rPr lang="en-US" smtClean="0"/>
              <a:pPr>
                <a:defRPr/>
              </a:pPr>
              <a:t>‹Nr.›</a:t>
            </a:fld>
            <a:endParaRPr lang="en-US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de-DE" smtClean="0"/>
              <a:t>Titelmasterformat durch Klicken bearbeiten</a:t>
            </a:r>
            <a:endParaRPr kumimoji="0" lang="en-US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de-DE" smtClean="0"/>
              <a:t>Textmasterformate durch Klicken bearbeiten</a:t>
            </a:r>
          </a:p>
          <a:p>
            <a:pPr lvl="1" eaLnBrk="1" latinLnBrk="0" hangingPunct="1"/>
            <a:r>
              <a:rPr lang="de-DE" smtClean="0"/>
              <a:t>Zweite Ebene</a:t>
            </a:r>
          </a:p>
          <a:p>
            <a:pPr lvl="2" eaLnBrk="1" latinLnBrk="0" hangingPunct="1"/>
            <a:r>
              <a:rPr lang="de-DE" smtClean="0"/>
              <a:t>Dritte Ebene</a:t>
            </a:r>
          </a:p>
          <a:p>
            <a:pPr lvl="3" eaLnBrk="1" latinLnBrk="0" hangingPunct="1"/>
            <a:r>
              <a:rPr lang="de-DE" smtClean="0"/>
              <a:t>Vierte Ebene</a:t>
            </a:r>
          </a:p>
          <a:p>
            <a:pPr lvl="4" eaLnBrk="1" latinLnBrk="0" hangingPunct="1"/>
            <a:r>
              <a:rPr lang="de-DE" smtClean="0"/>
              <a:t>Fünfte Ebene</a:t>
            </a:r>
            <a:endParaRPr kumimoji="0" lang="en-US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635C1A4-4528-4A56-9168-3D7C93632807}" type="slidenum">
              <a:rPr lang="en-US" smtClean="0"/>
              <a:pPr>
                <a:defRPr/>
              </a:pPr>
              <a:t>‹Nr.›</a:t>
            </a:fld>
            <a:endParaRPr lang="en-US"/>
          </a:p>
        </p:txBody>
      </p:sp>
      <p:sp>
        <p:nvSpPr>
          <p:cNvPr id="7" name="Gerade Verbindung 6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Gleichschenkliges Dreieck 7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Gerade Verbindung 8"/>
          <p:cNvSpPr>
            <a:spLocks noChangeShapeType="1"/>
          </p:cNvSpPr>
          <p:nvPr/>
        </p:nvSpPr>
        <p:spPr bwMode="auto">
          <a:xfrm rot="5400000">
            <a:off x="3629607" y="3201952"/>
            <a:ext cx="585216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de-DE" smtClean="0"/>
              <a:t>Titelmasterformat durch Klicken bearbeiten</a:t>
            </a:r>
            <a:endParaRPr kumimoji="0" lang="en-US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2E5B45D-2C46-4B27-933F-74B1442C515A}" type="slidenum">
              <a:rPr lang="en-US" smtClean="0"/>
              <a:pPr>
                <a:defRPr/>
              </a:pPr>
              <a:t>‹Nr.›</a:t>
            </a:fld>
            <a:endParaRPr lang="en-US"/>
          </a:p>
        </p:txBody>
      </p:sp>
      <p:sp>
        <p:nvSpPr>
          <p:cNvPr id="8" name="Inhaltsplatzhalter 7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760"/>
          </a:xfrm>
        </p:spPr>
        <p:txBody>
          <a:bodyPr/>
          <a:lstStyle/>
          <a:p>
            <a:pPr lvl="0" eaLnBrk="1" latinLnBrk="0" hangingPunct="1"/>
            <a:r>
              <a:rPr lang="de-DE" smtClean="0"/>
              <a:t>Textmasterformate durch Klicken bearbeiten</a:t>
            </a:r>
          </a:p>
          <a:p>
            <a:pPr lvl="1" eaLnBrk="1" latinLnBrk="0" hangingPunct="1"/>
            <a:r>
              <a:rPr lang="de-DE" smtClean="0"/>
              <a:t>Zweite Ebene</a:t>
            </a:r>
          </a:p>
          <a:p>
            <a:pPr lvl="2" eaLnBrk="1" latinLnBrk="0" hangingPunct="1"/>
            <a:r>
              <a:rPr lang="de-DE" smtClean="0"/>
              <a:t>Dritte Ebene</a:t>
            </a:r>
          </a:p>
          <a:p>
            <a:pPr lvl="3" eaLnBrk="1" latinLnBrk="0" hangingPunct="1"/>
            <a:r>
              <a:rPr lang="de-DE" smtClean="0"/>
              <a:t>Vierte Ebene</a:t>
            </a:r>
          </a:p>
          <a:p>
            <a:pPr lvl="4" eaLnBrk="1" latinLnBrk="0" hangingPunct="1"/>
            <a:r>
              <a:rPr lang="de-DE" smtClean="0"/>
              <a:t>Fünfte Ebene</a:t>
            </a:r>
            <a:endParaRPr kumimoji="0" lang="en-US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Abschnittsüberschrif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219200" y="2971800"/>
            <a:ext cx="6858000" cy="1066800"/>
          </a:xfrm>
        </p:spPr>
        <p:txBody>
          <a:bodyPr anchor="t" anchorCtr="0"/>
          <a:lstStyle>
            <a:lvl1pPr algn="r">
              <a:buNone/>
              <a:defRPr sz="3200" b="0" cap="none" baseline="0"/>
            </a:lvl1pPr>
          </a:lstStyle>
          <a:p>
            <a:r>
              <a:rPr kumimoji="0" lang="de-DE" smtClean="0"/>
              <a:t>Titelmasterformat durch Klicken bearbeiten</a:t>
            </a:r>
            <a:endParaRPr kumimoji="0" lang="en-US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1295400" y="4267200"/>
            <a:ext cx="6781800" cy="1143000"/>
          </a:xfrm>
        </p:spPr>
        <p:txBody>
          <a:bodyPr anchor="t" anchorCtr="0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de-DE" smtClean="0"/>
              <a:t>Textmasterformate durch Klicken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1069848" y="6355080"/>
            <a:ext cx="1520952" cy="365760"/>
          </a:xfrm>
        </p:spPr>
        <p:txBody>
          <a:bodyPr/>
          <a:lstStyle/>
          <a:p>
            <a:pPr>
              <a:defRPr/>
            </a:pPr>
            <a:fld id="{D47FAB21-5DB4-48C7-9921-1459516AAEED}" type="slidenum">
              <a:rPr lang="en-US" smtClean="0"/>
              <a:pPr>
                <a:defRPr/>
              </a:pPr>
              <a:t>‹Nr.›</a:t>
            </a:fld>
            <a:endParaRPr lang="en-US"/>
          </a:p>
        </p:txBody>
      </p:sp>
      <p:sp>
        <p:nvSpPr>
          <p:cNvPr id="7" name="Rechteck 6"/>
          <p:cNvSpPr/>
          <p:nvPr/>
        </p:nvSpPr>
        <p:spPr>
          <a:xfrm>
            <a:off x="914400" y="2819400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hteck 7"/>
          <p:cNvSpPr/>
          <p:nvPr/>
        </p:nvSpPr>
        <p:spPr>
          <a:xfrm>
            <a:off x="914400" y="2819400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de-DE" smtClean="0"/>
              <a:t>Titelmasterformat durch Klicken bearbeiten</a:t>
            </a:r>
            <a:endParaRPr kumimoji="0" lang="en-US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833982A-EF74-4863-93B4-939AEAD1E7B7}" type="slidenum">
              <a:rPr lang="en-US" smtClean="0"/>
              <a:pPr>
                <a:defRPr/>
              </a:pPr>
              <a:t>‹Nr.›</a:t>
            </a:fld>
            <a:endParaRPr lang="en-US"/>
          </a:p>
        </p:txBody>
      </p:sp>
      <p:sp>
        <p:nvSpPr>
          <p:cNvPr id="9" name="Inhaltsplatzhalter 8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de-DE" smtClean="0"/>
              <a:t>Textmasterformate durch Klicken bearbeiten</a:t>
            </a:r>
          </a:p>
          <a:p>
            <a:pPr lvl="1" eaLnBrk="1" latinLnBrk="0" hangingPunct="1"/>
            <a:r>
              <a:rPr lang="de-DE" smtClean="0"/>
              <a:t>Zweite Ebene</a:t>
            </a:r>
          </a:p>
          <a:p>
            <a:pPr lvl="2" eaLnBrk="1" latinLnBrk="0" hangingPunct="1"/>
            <a:r>
              <a:rPr lang="de-DE" smtClean="0"/>
              <a:t>Dritte Ebene</a:t>
            </a:r>
          </a:p>
          <a:p>
            <a:pPr lvl="3" eaLnBrk="1" latinLnBrk="0" hangingPunct="1"/>
            <a:r>
              <a:rPr lang="de-DE" smtClean="0"/>
              <a:t>Vierte Ebene</a:t>
            </a:r>
          </a:p>
          <a:p>
            <a:pPr lvl="4" eaLnBrk="1" latinLnBrk="0" hangingPunct="1"/>
            <a:r>
              <a:rPr lang="de-DE" smtClean="0"/>
              <a:t>Fünfte Ebene</a:t>
            </a:r>
            <a:endParaRPr kumimoji="0" lang="en-US"/>
          </a:p>
        </p:txBody>
      </p:sp>
      <p:sp>
        <p:nvSpPr>
          <p:cNvPr id="11" name="Inhaltsplatzhalter 10"/>
          <p:cNvSpPr>
            <a:spLocks noGrp="1"/>
          </p:cNvSpPr>
          <p:nvPr>
            <p:ph sz="quarter" idx="2"/>
          </p:nvPr>
        </p:nvSpPr>
        <p:spPr>
          <a:xfrm>
            <a:off x="4632198" y="1216152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de-DE" smtClean="0"/>
              <a:t>Textmasterformate durch Klicken bearbeiten</a:t>
            </a:r>
          </a:p>
          <a:p>
            <a:pPr lvl="1" eaLnBrk="1" latinLnBrk="0" hangingPunct="1"/>
            <a:r>
              <a:rPr lang="de-DE" smtClean="0"/>
              <a:t>Zweite Ebene</a:t>
            </a:r>
          </a:p>
          <a:p>
            <a:pPr lvl="2" eaLnBrk="1" latinLnBrk="0" hangingPunct="1"/>
            <a:r>
              <a:rPr lang="de-DE" smtClean="0"/>
              <a:t>Dritte Ebene</a:t>
            </a:r>
          </a:p>
          <a:p>
            <a:pPr lvl="3" eaLnBrk="1" latinLnBrk="0" hangingPunct="1"/>
            <a:r>
              <a:rPr lang="de-DE" smtClean="0"/>
              <a:t>Vierte Ebene</a:t>
            </a:r>
          </a:p>
          <a:p>
            <a:pPr lvl="4" eaLnBrk="1" latinLnBrk="0" hangingPunct="1"/>
            <a:r>
              <a:rPr lang="de-DE" smtClean="0"/>
              <a:t>Fünfte Ebene</a:t>
            </a:r>
            <a:endParaRPr kumimoji="0" lang="en-US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de-DE" smtClean="0"/>
              <a:t>Titelmasterformat durch Klicken bearbeiten</a:t>
            </a:r>
            <a:endParaRPr kumimoji="0" lang="en-US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285875"/>
            <a:ext cx="4040188" cy="685800"/>
          </a:xfrm>
          <a:noFill/>
          <a:ln>
            <a:noFill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de-DE" smtClean="0"/>
              <a:t>Textmasterformate durch Klicken bearbeiten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3"/>
          </p:nvPr>
        </p:nvSpPr>
        <p:spPr>
          <a:xfrm>
            <a:off x="4648200" y="1295400"/>
            <a:ext cx="4041775" cy="685800"/>
          </a:xfrm>
          <a:noFill/>
          <a:ln>
            <a:noFill/>
          </a:ln>
        </p:spPr>
        <p:txBody>
          <a:bodyPr lIns="91440" anchor="b" anchorCtr="0"/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de-DE" smtClean="0"/>
              <a:t>Textmasterformate durch Klicken bearbeiten</a:t>
            </a:r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4839EB0-57BE-481D-89CC-40A3D774B70A}" type="slidenum">
              <a:rPr lang="en-US" smtClean="0"/>
              <a:pPr>
                <a:defRPr/>
              </a:pPr>
              <a:t>‹Nr.›</a:t>
            </a:fld>
            <a:endParaRPr lang="en-US"/>
          </a:p>
        </p:txBody>
      </p:sp>
      <p:sp>
        <p:nvSpPr>
          <p:cNvPr id="11" name="Inhaltsplatzhalter 10"/>
          <p:cNvSpPr>
            <a:spLocks noGrp="1"/>
          </p:cNvSpPr>
          <p:nvPr>
            <p:ph sz="quarter" idx="2"/>
          </p:nvPr>
        </p:nvSpPr>
        <p:spPr>
          <a:xfrm>
            <a:off x="457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de-DE" smtClean="0"/>
              <a:t>Textmasterformate durch Klicken bearbeiten</a:t>
            </a:r>
          </a:p>
          <a:p>
            <a:pPr lvl="1" eaLnBrk="1" latinLnBrk="0" hangingPunct="1"/>
            <a:r>
              <a:rPr lang="de-DE" smtClean="0"/>
              <a:t>Zweite Ebene</a:t>
            </a:r>
          </a:p>
          <a:p>
            <a:pPr lvl="2" eaLnBrk="1" latinLnBrk="0" hangingPunct="1"/>
            <a:r>
              <a:rPr lang="de-DE" smtClean="0"/>
              <a:t>Dritte Ebene</a:t>
            </a:r>
          </a:p>
          <a:p>
            <a:pPr lvl="3" eaLnBrk="1" latinLnBrk="0" hangingPunct="1"/>
            <a:r>
              <a:rPr lang="de-DE" smtClean="0"/>
              <a:t>Vierte Ebene</a:t>
            </a:r>
          </a:p>
          <a:p>
            <a:pPr lvl="4" eaLnBrk="1" latinLnBrk="0" hangingPunct="1"/>
            <a:r>
              <a:rPr lang="de-DE" smtClean="0"/>
              <a:t>Fünfte Ebene</a:t>
            </a:r>
            <a:endParaRPr kumimoji="0" lang="en-US"/>
          </a:p>
        </p:txBody>
      </p:sp>
      <p:sp>
        <p:nvSpPr>
          <p:cNvPr id="13" name="Inhaltsplatzhalter 12"/>
          <p:cNvSpPr>
            <a:spLocks noGrp="1"/>
          </p:cNvSpPr>
          <p:nvPr>
            <p:ph sz="quarter" idx="4"/>
          </p:nvPr>
        </p:nvSpPr>
        <p:spPr>
          <a:xfrm>
            <a:off x="4648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de-DE" smtClean="0"/>
              <a:t>Textmasterformate durch Klicken bearbeiten</a:t>
            </a:r>
          </a:p>
          <a:p>
            <a:pPr lvl="1" eaLnBrk="1" latinLnBrk="0" hangingPunct="1"/>
            <a:r>
              <a:rPr lang="de-DE" smtClean="0"/>
              <a:t>Zweite Ebene</a:t>
            </a:r>
          </a:p>
          <a:p>
            <a:pPr lvl="2" eaLnBrk="1" latinLnBrk="0" hangingPunct="1"/>
            <a:r>
              <a:rPr lang="de-DE" smtClean="0"/>
              <a:t>Dritte Ebene</a:t>
            </a:r>
          </a:p>
          <a:p>
            <a:pPr lvl="3" eaLnBrk="1" latinLnBrk="0" hangingPunct="1"/>
            <a:r>
              <a:rPr lang="de-DE" smtClean="0"/>
              <a:t>Vierte Ebene</a:t>
            </a:r>
          </a:p>
          <a:p>
            <a:pPr lvl="4" eaLnBrk="1" latinLnBrk="0" hangingPunct="1"/>
            <a:r>
              <a:rPr lang="de-DE" smtClean="0"/>
              <a:t>Fünfte Ebene</a:t>
            </a:r>
            <a:endParaRPr kumimoji="0" lang="en-US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de-DE" smtClean="0"/>
              <a:t>Titelmasterformat durch Klicken bearbeiten</a:t>
            </a:r>
            <a:endParaRPr kumimoji="0" lang="en-US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D3686BD-C1A3-48CA-8315-118AA4AE85E7}" type="slidenum">
              <a:rPr lang="en-US" smtClean="0"/>
              <a:pPr>
                <a:defRPr/>
              </a:pPr>
              <a:t>‹Nr.›</a:t>
            </a:fld>
            <a:endParaRPr lang="en-US"/>
          </a:p>
        </p:txBody>
      </p:sp>
      <p:sp>
        <p:nvSpPr>
          <p:cNvPr id="6" name="Gleichschenkliges Dreieck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32A095A-ECF6-4776-8F0A-B7E4E0402744}" type="slidenum">
              <a:rPr lang="en-US" smtClean="0"/>
              <a:pPr>
                <a:defRPr/>
              </a:pPr>
              <a:t>‹Nr.›</a:t>
            </a:fld>
            <a:endParaRPr lang="en-US"/>
          </a:p>
        </p:txBody>
      </p:sp>
      <p:sp>
        <p:nvSpPr>
          <p:cNvPr id="5" name="Gerade Verbindung 4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Gleichschenkliges Dreieck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24600" y="304800"/>
            <a:ext cx="2514600" cy="838200"/>
          </a:xfrm>
        </p:spPr>
        <p:txBody>
          <a:bodyPr anchor="b" anchorCtr="0">
            <a:noAutofit/>
          </a:bodyPr>
          <a:lstStyle>
            <a:lvl1pPr algn="l">
              <a:buNone/>
              <a:defRPr sz="2000" b="1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de-DE" smtClean="0"/>
              <a:t>Titelmasterformat durch Klicken bearbeiten</a:t>
            </a:r>
            <a:endParaRPr kumimoji="0" lang="en-US"/>
          </a:p>
        </p:txBody>
      </p:sp>
      <p:sp>
        <p:nvSpPr>
          <p:cNvPr id="3" name="Textplatzhalter 2"/>
          <p:cNvSpPr>
            <a:spLocks noGrp="1"/>
          </p:cNvSpPr>
          <p:nvPr>
            <p:ph type="body" idx="2"/>
          </p:nvPr>
        </p:nvSpPr>
        <p:spPr>
          <a:xfrm>
            <a:off x="6324600" y="1219200"/>
            <a:ext cx="2514600" cy="4843463"/>
          </a:xfrm>
        </p:spPr>
        <p:txBody>
          <a:bodyPr/>
          <a:lstStyle>
            <a:lvl1pPr marL="0" indent="0">
              <a:lnSpc>
                <a:spcPts val="22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de-DE" smtClean="0"/>
              <a:t>Textmasterformate durch Klicken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75CA626-7268-4145-BEA8-934EB597D05E}" type="slidenum">
              <a:rPr lang="en-US" smtClean="0"/>
              <a:pPr>
                <a:defRPr/>
              </a:pPr>
              <a:t>‹Nr.›</a:t>
            </a:fld>
            <a:endParaRPr lang="en-US"/>
          </a:p>
        </p:txBody>
      </p:sp>
      <p:sp>
        <p:nvSpPr>
          <p:cNvPr id="8" name="Gerade Verbindung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Gerade Verbindung 9"/>
          <p:cNvSpPr>
            <a:spLocks noChangeShapeType="1"/>
          </p:cNvSpPr>
          <p:nvPr/>
        </p:nvSpPr>
        <p:spPr bwMode="auto">
          <a:xfrm rot="5400000">
            <a:off x="3160645" y="3324225"/>
            <a:ext cx="603504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Gleichschenkliges Dreieck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Inhaltsplatzhalter 11"/>
          <p:cNvSpPr>
            <a:spLocks noGrp="1"/>
          </p:cNvSpPr>
          <p:nvPr>
            <p:ph sz="quarter" idx="1"/>
          </p:nvPr>
        </p:nvSpPr>
        <p:spPr>
          <a:xfrm>
            <a:off x="304800" y="304800"/>
            <a:ext cx="5715000" cy="5715000"/>
          </a:xfrm>
        </p:spPr>
        <p:txBody>
          <a:bodyPr/>
          <a:lstStyle/>
          <a:p>
            <a:pPr lvl="0" eaLnBrk="1" latinLnBrk="0" hangingPunct="1"/>
            <a:r>
              <a:rPr lang="de-DE" smtClean="0"/>
              <a:t>Textmasterformate durch Klicken bearbeiten</a:t>
            </a:r>
          </a:p>
          <a:p>
            <a:pPr lvl="1" eaLnBrk="1" latinLnBrk="0" hangingPunct="1"/>
            <a:r>
              <a:rPr lang="de-DE" smtClean="0"/>
              <a:t>Zweite Ebene</a:t>
            </a:r>
          </a:p>
          <a:p>
            <a:pPr lvl="2" eaLnBrk="1" latinLnBrk="0" hangingPunct="1"/>
            <a:r>
              <a:rPr lang="de-DE" smtClean="0"/>
              <a:t>Dritte Ebene</a:t>
            </a:r>
          </a:p>
          <a:p>
            <a:pPr lvl="3" eaLnBrk="1" latinLnBrk="0" hangingPunct="1"/>
            <a:r>
              <a:rPr lang="de-DE" smtClean="0"/>
              <a:t>Vierte Ebene</a:t>
            </a:r>
          </a:p>
          <a:p>
            <a:pPr lvl="4" eaLnBrk="1" latinLnBrk="0" hangingPunct="1"/>
            <a:r>
              <a:rPr lang="de-DE" smtClean="0"/>
              <a:t>Fünfte Ebene</a:t>
            </a:r>
            <a:endParaRPr kumimoji="0" lang="en-US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ild mit Überschrif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500856"/>
            <a:ext cx="8229600" cy="674688"/>
          </a:xfrm>
          <a:ln>
            <a:solidFill>
              <a:schemeClr val="accent1"/>
            </a:solidFill>
          </a:ln>
        </p:spPr>
        <p:txBody>
          <a:bodyPr lIns="274320" anchor="ctr"/>
          <a:lstStyle>
            <a:lvl1pPr algn="r">
              <a:buNone/>
              <a:defRPr sz="2000" b="0">
                <a:solidFill>
                  <a:schemeClr val="tx1"/>
                </a:solidFill>
              </a:defRPr>
            </a:lvl1pPr>
          </a:lstStyle>
          <a:p>
            <a:r>
              <a:rPr kumimoji="0" lang="de-DE" smtClean="0"/>
              <a:t>Titelmasterformat durch Klicken bearbeiten</a:t>
            </a:r>
            <a:endParaRPr kumimoji="0" lang="en-US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457200" y="1905000"/>
            <a:ext cx="8229600" cy="4270248"/>
          </a:xfrm>
          <a:solidFill>
            <a:schemeClr val="tx1">
              <a:shade val="50000"/>
            </a:schemeClr>
          </a:solidFill>
          <a:ln>
            <a:noFill/>
          </a:ln>
          <a:effectLst/>
        </p:spPr>
        <p:txBody>
          <a:bodyPr/>
          <a:lstStyle>
            <a:lvl1pPr marL="0" indent="0">
              <a:spcBef>
                <a:spcPts val="600"/>
              </a:spcBef>
              <a:buNone/>
              <a:defRPr sz="3200"/>
            </a:lvl1pPr>
          </a:lstStyle>
          <a:p>
            <a:r>
              <a:rPr kumimoji="0" lang="de-DE" smtClean="0"/>
              <a:t>Bild durch Klicken auf Symbol hinzufügen</a:t>
            </a:r>
            <a:endParaRPr kumimoji="0" lang="en-US" dirty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219200"/>
            <a:ext cx="8229600" cy="533400"/>
          </a:xfrm>
        </p:spPr>
        <p:txBody>
          <a:bodyPr anchor="ctr" anchorCtr="0"/>
          <a:lstStyle>
            <a:lvl1pPr marL="0" indent="0" algn="l">
              <a:buFontTx/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de-DE" smtClean="0"/>
              <a:t>Textmasterformate durch Klicken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56F0820-84B9-498C-A8BD-C91F58742711}" type="slidenum">
              <a:rPr lang="en-US" smtClean="0"/>
              <a:pPr>
                <a:defRPr/>
              </a:pPr>
              <a:t>‹Nr.›</a:t>
            </a:fld>
            <a:endParaRPr lang="en-US"/>
          </a:p>
        </p:txBody>
      </p:sp>
      <p:sp>
        <p:nvSpPr>
          <p:cNvPr id="8" name="Gerade Verbindung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Gleichschenkliges Dreieck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hteck 9"/>
          <p:cNvSpPr/>
          <p:nvPr/>
        </p:nvSpPr>
        <p:spPr>
          <a:xfrm>
            <a:off x="457200" y="500856"/>
            <a:ext cx="182880" cy="68580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fade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elplatzhalter 2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90600"/>
          </a:xfrm>
          <a:prstGeom prst="rect">
            <a:avLst/>
          </a:prstGeom>
        </p:spPr>
        <p:txBody>
          <a:bodyPr vert="horz" anchor="b" anchorCtr="0">
            <a:normAutofit/>
          </a:bodyPr>
          <a:lstStyle/>
          <a:p>
            <a:r>
              <a:rPr kumimoji="0" lang="de-DE" smtClean="0"/>
              <a:t>Titelmasterformat durch Klicken bearbeiten</a:t>
            </a:r>
            <a:endParaRPr kumimoji="0" lang="en-US"/>
          </a:p>
        </p:txBody>
      </p:sp>
      <p:sp>
        <p:nvSpPr>
          <p:cNvPr id="13" name="Textplatzhalter 12"/>
          <p:cNvSpPr>
            <a:spLocks noGrp="1"/>
          </p:cNvSpPr>
          <p:nvPr>
            <p:ph type="body" idx="1"/>
          </p:nvPr>
        </p:nvSpPr>
        <p:spPr>
          <a:xfrm>
            <a:off x="457200" y="1219200"/>
            <a:ext cx="8229600" cy="4910328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de-DE" smtClean="0"/>
              <a:t>Textmasterformate durch Klicken bearbeiten</a:t>
            </a:r>
          </a:p>
          <a:p>
            <a:pPr lvl="1" eaLnBrk="1" latinLnBrk="0" hangingPunct="1"/>
            <a:r>
              <a:rPr kumimoji="0" lang="de-DE" smtClean="0"/>
              <a:t>Zweite Ebene</a:t>
            </a:r>
          </a:p>
          <a:p>
            <a:pPr lvl="2" eaLnBrk="1" latinLnBrk="0" hangingPunct="1"/>
            <a:r>
              <a:rPr kumimoji="0" lang="de-DE" smtClean="0"/>
              <a:t>Dritte Ebene</a:t>
            </a:r>
          </a:p>
          <a:p>
            <a:pPr lvl="3" eaLnBrk="1" latinLnBrk="0" hangingPunct="1"/>
            <a:r>
              <a:rPr kumimoji="0" lang="de-DE" smtClean="0"/>
              <a:t>Vierte Ebene</a:t>
            </a:r>
          </a:p>
          <a:p>
            <a:pPr lvl="4" eaLnBrk="1" latinLnBrk="0" hangingPunct="1"/>
            <a:r>
              <a:rPr kumimoji="0" lang="de-DE" smtClean="0"/>
              <a:t>Fünfte Ebene</a:t>
            </a:r>
            <a:endParaRPr kumimoji="0" lang="en-US"/>
          </a:p>
        </p:txBody>
      </p:sp>
      <p:sp>
        <p:nvSpPr>
          <p:cNvPr id="14" name="Datumsplatzhalter 13"/>
          <p:cNvSpPr>
            <a:spLocks noGrp="1"/>
          </p:cNvSpPr>
          <p:nvPr>
            <p:ph type="dt" sz="half" idx="2"/>
          </p:nvPr>
        </p:nvSpPr>
        <p:spPr>
          <a:xfrm>
            <a:off x="6400800" y="6356350"/>
            <a:ext cx="2289048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3"/>
          </p:nvPr>
        </p:nvSpPr>
        <p:spPr>
          <a:xfrm>
            <a:off x="2898648" y="6356350"/>
            <a:ext cx="3505200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3" name="Foliennummernplatzhalter 22"/>
          <p:cNvSpPr>
            <a:spLocks noGrp="1"/>
          </p:cNvSpPr>
          <p:nvPr>
            <p:ph type="sldNum" sz="quarter" idx="4"/>
          </p:nvPr>
        </p:nvSpPr>
        <p:spPr>
          <a:xfrm>
            <a:off x="612648" y="6356350"/>
            <a:ext cx="19812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F321D31B-5194-4AE4-B423-3894420563AF}" type="slidenum">
              <a:rPr lang="en-US" smtClean="0"/>
              <a:pPr>
                <a:defRPr/>
              </a:pPr>
              <a:t>‹Nr.›</a:t>
            </a:fld>
            <a:endParaRPr lang="en-US"/>
          </a:p>
        </p:txBody>
      </p:sp>
      <p:sp>
        <p:nvSpPr>
          <p:cNvPr id="28" name="Gerade Verbindung 2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Gerade Verbindung 28"/>
          <p:cNvSpPr>
            <a:spLocks noChangeShapeType="1"/>
          </p:cNvSpPr>
          <p:nvPr/>
        </p:nvSpPr>
        <p:spPr bwMode="auto">
          <a:xfrm>
            <a:off x="457200" y="1143000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Gleichschenkliges Dreieck 9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309" r:id="rId1"/>
    <p:sldLayoutId id="2147484310" r:id="rId2"/>
    <p:sldLayoutId id="2147484311" r:id="rId3"/>
    <p:sldLayoutId id="2147484312" r:id="rId4"/>
    <p:sldLayoutId id="2147484313" r:id="rId5"/>
    <p:sldLayoutId id="2147484314" r:id="rId6"/>
    <p:sldLayoutId id="2147484315" r:id="rId7"/>
    <p:sldLayoutId id="2147484316" r:id="rId8"/>
    <p:sldLayoutId id="2147484317" r:id="rId9"/>
    <p:sldLayoutId id="2147484318" r:id="rId10"/>
    <p:sldLayoutId id="2147484319" r:id="rId11"/>
  </p:sldLayoutIdLst>
  <p:transition>
    <p:fade/>
  </p:transition>
  <p:timing>
    <p:tnLst>
      <p:par>
        <p:cTn id="1" dur="indefinite" restart="never" nodeType="tmRoot"/>
      </p:par>
    </p:tnLst>
  </p:timing>
  <p:txStyles>
    <p:titleStyle>
      <a:lvl1pPr algn="l" rtl="0" eaLnBrk="1" latinLnBrk="0" hangingPunct="1">
        <a:spcBef>
          <a:spcPct val="0"/>
        </a:spcBef>
        <a:buNone/>
        <a:defRPr kumimoji="0" sz="32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6000"/>
        <a:buFont typeface="Wingdings 3"/>
        <a:buChar char="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ts val="500"/>
        </a:spcBef>
        <a:buClr>
          <a:schemeClr val="accent2"/>
        </a:buClr>
        <a:buSzPct val="76000"/>
        <a:buFont typeface="Wingdings 3"/>
        <a:buChar char=""/>
        <a:defRPr kumimoji="0" sz="23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500"/>
        </a:spcBef>
        <a:buClr>
          <a:schemeClr val="bg1">
            <a:shade val="50000"/>
          </a:schemeClr>
        </a:buClr>
        <a:buSzPct val="76000"/>
        <a:buFont typeface="Wingdings 3"/>
        <a:buChar char="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400"/>
        </a:spcBef>
        <a:buClr>
          <a:schemeClr val="accent2">
            <a:shade val="75000"/>
          </a:schemeClr>
        </a:buClr>
        <a:buSzPct val="70000"/>
        <a:buFont typeface="Wingdings"/>
        <a:buChar char="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00"/>
        </a:spcBef>
        <a:buClr>
          <a:schemeClr val="accent2"/>
        </a:buClr>
        <a:buSzPct val="70000"/>
        <a:buFont typeface="Wingdings"/>
        <a:buChar char="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ts val="300"/>
        </a:spcBef>
        <a:buClr>
          <a:srgbClr val="9FB8CD">
            <a:shade val="75000"/>
          </a:srgbClr>
        </a:buClr>
        <a:buSzPct val="75000"/>
        <a:buFont typeface="Wingdings 3"/>
        <a:buChar char=""/>
        <a:defRPr kumimoji="0" lang="en-US" sz="16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rgbClr val="727CA3">
            <a:shade val="75000"/>
          </a:srgb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2011680" indent="-182880" algn="l" rtl="0" eaLnBrk="1" latinLnBrk="0" hangingPunct="1">
        <a:spcBef>
          <a:spcPts val="300"/>
        </a:spcBef>
        <a:buClr>
          <a:prstClr val="white">
            <a:shade val="50000"/>
          </a:prst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2194560" indent="-182880" algn="l" rtl="0" eaLnBrk="1" latinLnBrk="0" hangingPunct="1">
        <a:spcBef>
          <a:spcPts val="300"/>
        </a:spcBef>
        <a:buClr>
          <a:srgbClr val="9FB8CD"/>
        </a:buClr>
        <a:buSzPct val="75000"/>
        <a:buFont typeface="Wingdings 3"/>
        <a:buChar char=""/>
        <a:defRPr kumimoji="0"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de-DE" dirty="0" err="1" smtClean="0"/>
              <a:t>Clicker</a:t>
            </a:r>
            <a:r>
              <a:rPr lang="de-DE" dirty="0" smtClean="0"/>
              <a:t>-Fragen</a:t>
            </a:r>
            <a:br>
              <a:rPr lang="de-DE" dirty="0" smtClean="0"/>
            </a:br>
            <a:r>
              <a:rPr lang="de-DE" sz="2700" dirty="0" smtClean="0"/>
              <a:t>Atmung</a:t>
            </a:r>
            <a:endParaRPr lang="de-DE" sz="2700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de-DE" dirty="0" smtClean="0"/>
              <a:t>ZPG Biologie 2016</a:t>
            </a:r>
            <a:endParaRPr lang="de-DE" dirty="0"/>
          </a:p>
        </p:txBody>
      </p:sp>
      <p:sp>
        <p:nvSpPr>
          <p:cNvPr id="3076" name="Text Box 4"/>
          <p:cNvSpPr txBox="1">
            <a:spLocks noChangeArrowheads="1"/>
          </p:cNvSpPr>
          <p:nvPr/>
        </p:nvSpPr>
        <p:spPr bwMode="auto">
          <a:xfrm>
            <a:off x="899592" y="2276872"/>
            <a:ext cx="1524000" cy="1209675"/>
          </a:xfrm>
          <a:prstGeom prst="rect">
            <a:avLst/>
          </a:prstGeom>
          <a:ln>
            <a:noFill/>
            <a:headEnd/>
            <a:tailEnd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de-DE" sz="7200" b="1" i="0" u="none" strike="noStrike" normalizeH="0" baseline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Calibri" pitchFamily="34" charset="0"/>
                <a:cs typeface="Arial" pitchFamily="34" charset="0"/>
              </a:rPr>
              <a:t>? !</a:t>
            </a:r>
            <a:endParaRPr kumimoji="0" lang="de-DE" sz="1100" b="1" i="0" u="none" strike="noStrike" normalizeH="0" baseline="0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1800" b="1" i="0" u="none" strike="noStrike" normalizeH="0" baseline="0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96336" y="260648"/>
            <a:ext cx="1080000" cy="72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Lunge und Atmung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sz="quarter" idx="1"/>
          </p:nvPr>
        </p:nvSpPr>
        <p:spPr>
          <a:xfrm>
            <a:off x="467544" y="1556792"/>
            <a:ext cx="8229600" cy="468052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de-DE" dirty="0" smtClean="0"/>
              <a:t>An den Lungenbläschen</a:t>
            </a:r>
          </a:p>
          <a:p>
            <a:pPr>
              <a:buNone/>
            </a:pPr>
            <a:endParaRPr lang="de-DE" dirty="0" smtClean="0"/>
          </a:p>
          <a:p>
            <a:pPr marL="514350" indent="-514350">
              <a:buNone/>
            </a:pPr>
            <a:r>
              <a:rPr lang="de-DE" dirty="0" smtClean="0"/>
              <a:t>a)	findet der Gasaustausch statt.</a:t>
            </a:r>
          </a:p>
          <a:p>
            <a:pPr marL="514350" indent="-514350">
              <a:buNone/>
            </a:pPr>
            <a:endParaRPr lang="de-DE" dirty="0" smtClean="0"/>
          </a:p>
          <a:p>
            <a:pPr marL="514350" indent="-514350">
              <a:buNone/>
            </a:pPr>
            <a:r>
              <a:rPr lang="de-DE" dirty="0" smtClean="0"/>
              <a:t>b)	wird Sauerstoff in das Blut aufgenommen, so dass die Organe damit versorgt  werden können. </a:t>
            </a:r>
          </a:p>
          <a:p>
            <a:pPr marL="514350" indent="-514350">
              <a:buAutoNum type="alphaLcParenR" startAt="2"/>
            </a:pPr>
            <a:endParaRPr lang="de-DE" dirty="0" smtClean="0"/>
          </a:p>
          <a:p>
            <a:pPr marL="514350" indent="-514350">
              <a:buNone/>
            </a:pPr>
            <a:r>
              <a:rPr lang="de-DE" dirty="0" smtClean="0"/>
              <a:t>c)	Wird Kohlenstoffdioxid in das Blut abgegeben, weil Kohlenstoffdioxid in der Atemluft gefährlich ist. </a:t>
            </a:r>
          </a:p>
          <a:p>
            <a:pPr marL="514350" indent="-514350">
              <a:buNone/>
            </a:pPr>
            <a:endParaRPr lang="de-DE" dirty="0" smtClean="0"/>
          </a:p>
          <a:p>
            <a:pPr>
              <a:buNone/>
            </a:pPr>
            <a:endParaRPr lang="de-DE" dirty="0"/>
          </a:p>
        </p:txBody>
      </p:sp>
      <p:sp>
        <p:nvSpPr>
          <p:cNvPr id="5" name="Textfeld 4"/>
          <p:cNvSpPr txBox="1"/>
          <p:nvPr/>
        </p:nvSpPr>
        <p:spPr>
          <a:xfrm>
            <a:off x="683568" y="6402814"/>
            <a:ext cx="806489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sz="1600" dirty="0" smtClean="0">
                <a:latin typeface="+mn-lt"/>
              </a:rPr>
              <a:t>ZPG Biologie 2016</a:t>
            </a:r>
            <a:endParaRPr lang="de-DE" sz="1600" dirty="0">
              <a:latin typeface="+mn-lt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96336" y="260648"/>
            <a:ext cx="1080000" cy="72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Lunge und Atmung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sz="quarter" idx="1"/>
          </p:nvPr>
        </p:nvSpPr>
        <p:spPr>
          <a:xfrm>
            <a:off x="467544" y="1556792"/>
            <a:ext cx="8229600" cy="468052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de-DE" dirty="0" smtClean="0"/>
              <a:t>An den Lungenbläschen</a:t>
            </a:r>
          </a:p>
          <a:p>
            <a:pPr>
              <a:buNone/>
            </a:pPr>
            <a:endParaRPr lang="de-DE" dirty="0" smtClean="0"/>
          </a:p>
          <a:p>
            <a:pPr marL="514350" indent="-514350">
              <a:buNone/>
            </a:pPr>
            <a:r>
              <a:rPr lang="de-DE" dirty="0" smtClean="0"/>
              <a:t>a)	</a:t>
            </a:r>
            <a:r>
              <a:rPr lang="de-DE" b="1" dirty="0" smtClean="0">
                <a:solidFill>
                  <a:srgbClr val="00B050"/>
                </a:solidFill>
              </a:rPr>
              <a:t>findet der Gasaustausch statt.</a:t>
            </a:r>
          </a:p>
          <a:p>
            <a:pPr marL="514350" indent="-514350">
              <a:buNone/>
            </a:pPr>
            <a:endParaRPr lang="de-DE" b="1" dirty="0" smtClean="0">
              <a:solidFill>
                <a:srgbClr val="00B050"/>
              </a:solidFill>
            </a:endParaRPr>
          </a:p>
          <a:p>
            <a:pPr marL="514350" indent="-514350">
              <a:buNone/>
            </a:pPr>
            <a:r>
              <a:rPr lang="de-DE" dirty="0" smtClean="0"/>
              <a:t>b)	</a:t>
            </a:r>
            <a:r>
              <a:rPr lang="de-DE" b="1" dirty="0" smtClean="0">
                <a:solidFill>
                  <a:srgbClr val="00B050"/>
                </a:solidFill>
              </a:rPr>
              <a:t>wird Sauerstoff in das Blut aufgenommen, so dass die Organe damit versorgt  werden können. </a:t>
            </a:r>
          </a:p>
          <a:p>
            <a:pPr marL="514350" indent="-514350">
              <a:buAutoNum type="alphaLcParenR" startAt="2"/>
            </a:pPr>
            <a:endParaRPr lang="de-DE" dirty="0" smtClean="0"/>
          </a:p>
          <a:p>
            <a:pPr marL="514350" indent="-514350">
              <a:buNone/>
            </a:pPr>
            <a:r>
              <a:rPr lang="de-DE" dirty="0" smtClean="0"/>
              <a:t>c)	Wird Kohlenstoffdioxid in das Blut abgegeben, weil Kohlenstoffdioxid in der Atemluft gefährlich ist. </a:t>
            </a:r>
          </a:p>
          <a:p>
            <a:pPr marL="514350" indent="-514350">
              <a:buNone/>
            </a:pPr>
            <a:endParaRPr lang="de-DE" dirty="0" smtClean="0"/>
          </a:p>
          <a:p>
            <a:pPr>
              <a:buNone/>
            </a:pPr>
            <a:endParaRPr lang="de-DE" dirty="0"/>
          </a:p>
        </p:txBody>
      </p:sp>
      <p:sp>
        <p:nvSpPr>
          <p:cNvPr id="5" name="Textfeld 4"/>
          <p:cNvSpPr txBox="1"/>
          <p:nvPr/>
        </p:nvSpPr>
        <p:spPr>
          <a:xfrm>
            <a:off x="683568" y="6402814"/>
            <a:ext cx="806489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sz="1600" dirty="0" smtClean="0">
                <a:latin typeface="+mn-lt"/>
              </a:rPr>
              <a:t>ZPG Biologie 2016</a:t>
            </a:r>
            <a:endParaRPr lang="de-DE" sz="1600" dirty="0">
              <a:latin typeface="+mn-lt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Lunge und Atmung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sz="quarter" idx="1"/>
          </p:nvPr>
        </p:nvSpPr>
        <p:spPr>
          <a:xfrm>
            <a:off x="467544" y="1556792"/>
            <a:ext cx="8229600" cy="468052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de-DE" dirty="0" smtClean="0"/>
              <a:t>Bei der Brustatmung</a:t>
            </a:r>
          </a:p>
          <a:p>
            <a:pPr>
              <a:buNone/>
            </a:pPr>
            <a:endParaRPr lang="de-DE" dirty="0" smtClean="0"/>
          </a:p>
          <a:p>
            <a:pPr marL="514350" indent="-514350">
              <a:buNone/>
            </a:pPr>
            <a:r>
              <a:rPr lang="de-DE" dirty="0" smtClean="0"/>
              <a:t>a)	hebt und senkt sich der gesamte Brustkorb. </a:t>
            </a:r>
          </a:p>
          <a:p>
            <a:pPr marL="514350" indent="-514350">
              <a:buNone/>
            </a:pPr>
            <a:endParaRPr lang="de-DE" dirty="0" smtClean="0"/>
          </a:p>
          <a:p>
            <a:pPr marL="514350" indent="-514350">
              <a:buNone/>
            </a:pPr>
            <a:r>
              <a:rPr lang="de-DE" dirty="0" smtClean="0"/>
              <a:t>b)	vergrößert sich das Volumen im Brustkorb, so dass Luft einströmen kann. </a:t>
            </a:r>
          </a:p>
          <a:p>
            <a:pPr marL="514350" indent="-514350">
              <a:buAutoNum type="alphaLcParenR" startAt="2"/>
            </a:pPr>
            <a:endParaRPr lang="de-DE" dirty="0" smtClean="0"/>
          </a:p>
          <a:p>
            <a:pPr marL="514350" indent="-514350">
              <a:buNone/>
            </a:pPr>
            <a:r>
              <a:rPr lang="de-DE" dirty="0" smtClean="0"/>
              <a:t>c)	wird wenig Energie verbraucht, denn der Brustkorb wird von der Schwerkraft nach unten gezogen. </a:t>
            </a:r>
          </a:p>
          <a:p>
            <a:pPr marL="514350" indent="-514350">
              <a:buNone/>
            </a:pPr>
            <a:endParaRPr lang="de-DE" dirty="0" smtClean="0"/>
          </a:p>
          <a:p>
            <a:pPr>
              <a:buNone/>
            </a:pPr>
            <a:endParaRPr lang="de-DE" dirty="0"/>
          </a:p>
        </p:txBody>
      </p:sp>
      <p:pic>
        <p:nvPicPr>
          <p:cNvPr id="4" name="Picture 2" descr="C:\Users\Anke Richert\Documents\Eigene Dateien\RP-FB Bio\ZPG\ZPG 4\ZPG_2016\Fotos_Pool\Lungenmodelle\Lungenmodelle_18122015\IMG_1284b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172400" y="188640"/>
            <a:ext cx="575944" cy="863916"/>
          </a:xfrm>
          <a:prstGeom prst="rect">
            <a:avLst/>
          </a:prstGeom>
          <a:noFill/>
        </p:spPr>
      </p:pic>
      <p:sp>
        <p:nvSpPr>
          <p:cNvPr id="5" name="Textfeld 4"/>
          <p:cNvSpPr txBox="1"/>
          <p:nvPr/>
        </p:nvSpPr>
        <p:spPr>
          <a:xfrm>
            <a:off x="683568" y="6402814"/>
            <a:ext cx="806489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sz="1600" dirty="0" smtClean="0">
                <a:latin typeface="+mn-lt"/>
              </a:rPr>
              <a:t>ZPG Biologie 2016</a:t>
            </a:r>
            <a:endParaRPr lang="de-DE" sz="1600" dirty="0">
              <a:latin typeface="+mn-lt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Lunge und Atmung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sz="quarter" idx="1"/>
          </p:nvPr>
        </p:nvSpPr>
        <p:spPr>
          <a:xfrm>
            <a:off x="467544" y="1556792"/>
            <a:ext cx="8229600" cy="468052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de-DE" dirty="0" smtClean="0"/>
              <a:t>Bei der Brustatmung</a:t>
            </a:r>
          </a:p>
          <a:p>
            <a:pPr>
              <a:buNone/>
            </a:pPr>
            <a:endParaRPr lang="de-DE" dirty="0" smtClean="0"/>
          </a:p>
          <a:p>
            <a:pPr marL="514350" indent="-514350">
              <a:buNone/>
            </a:pPr>
            <a:r>
              <a:rPr lang="de-DE" dirty="0" smtClean="0"/>
              <a:t>a)	</a:t>
            </a:r>
            <a:r>
              <a:rPr lang="de-DE" b="1" dirty="0" smtClean="0">
                <a:solidFill>
                  <a:srgbClr val="00B050"/>
                </a:solidFill>
              </a:rPr>
              <a:t>hebt und senkt sich der gesamte Brustkorb. </a:t>
            </a:r>
          </a:p>
          <a:p>
            <a:pPr marL="514350" indent="-514350">
              <a:buNone/>
            </a:pPr>
            <a:endParaRPr lang="de-DE" dirty="0" smtClean="0"/>
          </a:p>
          <a:p>
            <a:pPr marL="514350" indent="-514350">
              <a:buNone/>
            </a:pPr>
            <a:r>
              <a:rPr lang="de-DE" dirty="0" smtClean="0"/>
              <a:t>b)	</a:t>
            </a:r>
            <a:r>
              <a:rPr lang="de-DE" b="1" dirty="0" smtClean="0">
                <a:solidFill>
                  <a:srgbClr val="00B050"/>
                </a:solidFill>
              </a:rPr>
              <a:t>vergrößert sich das Volumen im Brustkorb, so dass Luft einströmen kann. </a:t>
            </a:r>
          </a:p>
          <a:p>
            <a:pPr marL="514350" indent="-514350">
              <a:buAutoNum type="alphaLcParenR" startAt="2"/>
            </a:pPr>
            <a:endParaRPr lang="de-DE" dirty="0" smtClean="0"/>
          </a:p>
          <a:p>
            <a:pPr marL="514350" indent="-514350">
              <a:buNone/>
            </a:pPr>
            <a:r>
              <a:rPr lang="de-DE" dirty="0" smtClean="0"/>
              <a:t>c)	wird wenig Energie verbraucht, denn der Brustkorb wird von der Schwerkraft nach unten gezogen. </a:t>
            </a:r>
          </a:p>
          <a:p>
            <a:pPr marL="514350" indent="-514350">
              <a:buNone/>
            </a:pPr>
            <a:endParaRPr lang="de-DE" dirty="0" smtClean="0"/>
          </a:p>
          <a:p>
            <a:pPr>
              <a:buNone/>
            </a:pPr>
            <a:endParaRPr lang="de-DE" dirty="0"/>
          </a:p>
        </p:txBody>
      </p:sp>
      <p:pic>
        <p:nvPicPr>
          <p:cNvPr id="5" name="Picture 2" descr="C:\Users\Anke Richert\Documents\Eigene Dateien\RP-FB Bio\ZPG\ZPG 4\ZPG_2016\Fotos_Pool\Lungenmodelle\Lungenmodelle_18122015\IMG_1284b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172400" y="188640"/>
            <a:ext cx="575944" cy="863916"/>
          </a:xfrm>
          <a:prstGeom prst="rect">
            <a:avLst/>
          </a:prstGeom>
          <a:noFill/>
        </p:spPr>
      </p:pic>
      <p:sp>
        <p:nvSpPr>
          <p:cNvPr id="6" name="Textfeld 5"/>
          <p:cNvSpPr txBox="1"/>
          <p:nvPr/>
        </p:nvSpPr>
        <p:spPr>
          <a:xfrm>
            <a:off x="683568" y="6402814"/>
            <a:ext cx="806489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sz="1600" dirty="0" smtClean="0">
                <a:latin typeface="+mn-lt"/>
              </a:rPr>
              <a:t>ZPG Biologie 2016</a:t>
            </a:r>
            <a:endParaRPr lang="de-DE" sz="1600" dirty="0">
              <a:latin typeface="+mn-lt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Lunge und Atmung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sz="quarter" idx="1"/>
          </p:nvPr>
        </p:nvSpPr>
        <p:spPr>
          <a:xfrm>
            <a:off x="467544" y="1556792"/>
            <a:ext cx="8229600" cy="468052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de-DE" dirty="0" smtClean="0"/>
              <a:t>Bei der Bauchatmung</a:t>
            </a:r>
          </a:p>
          <a:p>
            <a:pPr>
              <a:buNone/>
            </a:pPr>
            <a:endParaRPr lang="de-DE" dirty="0" smtClean="0"/>
          </a:p>
          <a:p>
            <a:pPr marL="514350" indent="-514350">
              <a:buNone/>
            </a:pPr>
            <a:r>
              <a:rPr lang="de-DE" dirty="0" smtClean="0"/>
              <a:t>a)	wird beim Ausatmen das Zwerchfell entspannt und nach unten gezogen. </a:t>
            </a:r>
          </a:p>
          <a:p>
            <a:pPr marL="514350" indent="-514350">
              <a:buNone/>
            </a:pPr>
            <a:endParaRPr lang="de-DE" dirty="0" smtClean="0"/>
          </a:p>
          <a:p>
            <a:pPr marL="514350" indent="-514350">
              <a:buNone/>
            </a:pPr>
            <a:r>
              <a:rPr lang="de-DE" dirty="0" smtClean="0"/>
              <a:t>b)	wird beim Ausatmen das Zwerchfell entspannt und nach oben gedrückt. </a:t>
            </a:r>
          </a:p>
          <a:p>
            <a:pPr marL="514350" indent="-514350">
              <a:buAutoNum type="alphaLcParenR" startAt="2"/>
            </a:pPr>
            <a:endParaRPr lang="de-DE" dirty="0" smtClean="0"/>
          </a:p>
          <a:p>
            <a:pPr marL="514350" indent="-514350">
              <a:buNone/>
            </a:pPr>
            <a:r>
              <a:rPr lang="de-DE" dirty="0" smtClean="0"/>
              <a:t>c)	wird viel Energie verbraucht, denn die Zwerchfellmuskulatur muss ständig bewegt werden. </a:t>
            </a:r>
          </a:p>
          <a:p>
            <a:pPr marL="514350" indent="-514350">
              <a:buNone/>
            </a:pPr>
            <a:endParaRPr lang="de-DE" dirty="0" smtClean="0"/>
          </a:p>
          <a:p>
            <a:pPr>
              <a:buNone/>
            </a:pPr>
            <a:endParaRPr lang="de-DE" dirty="0"/>
          </a:p>
        </p:txBody>
      </p:sp>
      <p:sp>
        <p:nvSpPr>
          <p:cNvPr id="5" name="Textfeld 4"/>
          <p:cNvSpPr txBox="1"/>
          <p:nvPr/>
        </p:nvSpPr>
        <p:spPr>
          <a:xfrm>
            <a:off x="683568" y="6402814"/>
            <a:ext cx="806489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sz="1600" dirty="0" smtClean="0">
                <a:latin typeface="+mn-lt"/>
              </a:rPr>
              <a:t>ZPG Biologie 2016</a:t>
            </a:r>
            <a:endParaRPr lang="de-DE" sz="1600" dirty="0">
              <a:latin typeface="+mn-lt"/>
            </a:endParaRPr>
          </a:p>
        </p:txBody>
      </p:sp>
      <p:pic>
        <p:nvPicPr>
          <p:cNvPr id="6" name="Grafik 5" descr="C:\Users\Anke Richert\AppData\Local\Microsoft\Windows\INetCache\Content.Word\IMG_0664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88424" y="188640"/>
            <a:ext cx="338161" cy="864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Lunge und Atmung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sz="quarter" idx="1"/>
          </p:nvPr>
        </p:nvSpPr>
        <p:spPr>
          <a:xfrm>
            <a:off x="467544" y="1556792"/>
            <a:ext cx="8229600" cy="468052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de-DE" dirty="0" smtClean="0"/>
              <a:t>Bei der Bauchatmung</a:t>
            </a:r>
          </a:p>
          <a:p>
            <a:pPr>
              <a:buNone/>
            </a:pPr>
            <a:endParaRPr lang="de-DE" dirty="0" smtClean="0"/>
          </a:p>
          <a:p>
            <a:pPr marL="514350" indent="-514350">
              <a:buNone/>
            </a:pPr>
            <a:r>
              <a:rPr lang="de-DE" dirty="0" smtClean="0"/>
              <a:t>a)	wird beim Ausatmen das Zwerchfell entspannt und nach unten gezogen. </a:t>
            </a:r>
          </a:p>
          <a:p>
            <a:pPr marL="514350" indent="-514350">
              <a:buNone/>
            </a:pPr>
            <a:endParaRPr lang="de-DE" dirty="0" smtClean="0"/>
          </a:p>
          <a:p>
            <a:pPr marL="514350" indent="-514350">
              <a:buNone/>
            </a:pPr>
            <a:r>
              <a:rPr lang="de-DE" dirty="0" smtClean="0"/>
              <a:t>b)	</a:t>
            </a:r>
            <a:r>
              <a:rPr lang="de-DE" b="1" dirty="0" smtClean="0">
                <a:solidFill>
                  <a:srgbClr val="00B050"/>
                </a:solidFill>
              </a:rPr>
              <a:t>wird beim Ausatmen das Zwerchfell entspannt und nach oben gedrückt. </a:t>
            </a:r>
          </a:p>
          <a:p>
            <a:pPr marL="514350" indent="-514350">
              <a:buAutoNum type="alphaLcParenR" startAt="2"/>
            </a:pPr>
            <a:endParaRPr lang="de-DE" dirty="0" smtClean="0"/>
          </a:p>
          <a:p>
            <a:pPr marL="514350" indent="-514350">
              <a:buNone/>
            </a:pPr>
            <a:r>
              <a:rPr lang="de-DE" dirty="0" smtClean="0"/>
              <a:t>c)	wird viel Energie verbraucht, denn die Zwerchfellmuskulatur muss ständig bewegt werden. </a:t>
            </a:r>
          </a:p>
          <a:p>
            <a:pPr marL="514350" indent="-514350">
              <a:buNone/>
            </a:pPr>
            <a:endParaRPr lang="de-DE" dirty="0" smtClean="0"/>
          </a:p>
          <a:p>
            <a:pPr>
              <a:buNone/>
            </a:pPr>
            <a:endParaRPr lang="de-DE" dirty="0"/>
          </a:p>
        </p:txBody>
      </p:sp>
      <p:sp>
        <p:nvSpPr>
          <p:cNvPr id="5" name="Textfeld 4"/>
          <p:cNvSpPr txBox="1"/>
          <p:nvPr/>
        </p:nvSpPr>
        <p:spPr>
          <a:xfrm>
            <a:off x="683568" y="6402814"/>
            <a:ext cx="806489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sz="1600" dirty="0" smtClean="0">
                <a:latin typeface="+mn-lt"/>
              </a:rPr>
              <a:t>ZPG Biologie 2016</a:t>
            </a:r>
            <a:endParaRPr lang="de-DE" sz="1600" dirty="0">
              <a:latin typeface="+mn-lt"/>
            </a:endParaRPr>
          </a:p>
        </p:txBody>
      </p:sp>
      <p:pic>
        <p:nvPicPr>
          <p:cNvPr id="6" name="Grafik 5" descr="C:\Users\Anke Richert\AppData\Local\Microsoft\Windows\INetCache\Content.Word\IMG_0664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88424" y="188640"/>
            <a:ext cx="338161" cy="864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Lunge und Atmung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sz="quarter" idx="1"/>
          </p:nvPr>
        </p:nvSpPr>
        <p:spPr>
          <a:xfrm>
            <a:off x="467544" y="1556792"/>
            <a:ext cx="8229600" cy="468052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de-DE" dirty="0" smtClean="0"/>
              <a:t>Modelle </a:t>
            </a:r>
          </a:p>
          <a:p>
            <a:pPr>
              <a:buNone/>
            </a:pPr>
            <a:endParaRPr lang="de-DE" dirty="0" smtClean="0"/>
          </a:p>
          <a:p>
            <a:pPr marL="514350" indent="-514350">
              <a:buNone/>
            </a:pPr>
            <a:r>
              <a:rPr lang="de-DE" dirty="0" smtClean="0"/>
              <a:t>a)	vereinfachen und reduzieren Strukturen und Prozesse auf das Wesentliche. </a:t>
            </a:r>
          </a:p>
          <a:p>
            <a:pPr marL="514350" indent="-514350">
              <a:buNone/>
            </a:pPr>
            <a:endParaRPr lang="de-DE" dirty="0" smtClean="0"/>
          </a:p>
          <a:p>
            <a:pPr marL="514350" indent="-514350">
              <a:buNone/>
            </a:pPr>
            <a:r>
              <a:rPr lang="de-DE" dirty="0" smtClean="0"/>
              <a:t>b)	bilden die Wirklichkeit möglichst detailgetreu ab. </a:t>
            </a:r>
          </a:p>
          <a:p>
            <a:pPr marL="514350" indent="-514350">
              <a:buAutoNum type="alphaLcParenR" startAt="2"/>
            </a:pPr>
            <a:endParaRPr lang="de-DE" dirty="0" smtClean="0"/>
          </a:p>
          <a:p>
            <a:pPr marL="514350" indent="-514350">
              <a:buNone/>
            </a:pPr>
            <a:r>
              <a:rPr lang="de-DE" dirty="0" smtClean="0"/>
              <a:t>c)	helfen Vorgänge besser zu verstehen. </a:t>
            </a:r>
          </a:p>
          <a:p>
            <a:pPr marL="514350" indent="-514350">
              <a:buNone/>
            </a:pPr>
            <a:endParaRPr lang="de-DE" dirty="0" smtClean="0"/>
          </a:p>
          <a:p>
            <a:pPr>
              <a:buNone/>
            </a:pPr>
            <a:endParaRPr lang="de-DE" dirty="0"/>
          </a:p>
        </p:txBody>
      </p:sp>
      <p:sp>
        <p:nvSpPr>
          <p:cNvPr id="5" name="Textfeld 4"/>
          <p:cNvSpPr txBox="1"/>
          <p:nvPr/>
        </p:nvSpPr>
        <p:spPr>
          <a:xfrm>
            <a:off x="683568" y="6402814"/>
            <a:ext cx="806489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sz="1600" dirty="0" smtClean="0">
                <a:latin typeface="+mn-lt"/>
              </a:rPr>
              <a:t>ZPG Biologie 2016</a:t>
            </a:r>
            <a:endParaRPr lang="de-DE" sz="1600" dirty="0">
              <a:latin typeface="+mn-lt"/>
            </a:endParaRPr>
          </a:p>
        </p:txBody>
      </p:sp>
      <p:pic>
        <p:nvPicPr>
          <p:cNvPr id="6" name="Grafik 5" descr="C:\Users\Anke Richert\AppData\Local\Microsoft\Windows\INetCache\Content.Word\IMG_0664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88424" y="188640"/>
            <a:ext cx="338161" cy="864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Lunge und Atmung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sz="quarter" idx="1"/>
          </p:nvPr>
        </p:nvSpPr>
        <p:spPr>
          <a:xfrm>
            <a:off x="467544" y="1556792"/>
            <a:ext cx="8229600" cy="468052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de-DE" dirty="0" smtClean="0"/>
              <a:t>Modelle </a:t>
            </a:r>
          </a:p>
          <a:p>
            <a:pPr>
              <a:buNone/>
            </a:pPr>
            <a:endParaRPr lang="de-DE" dirty="0" smtClean="0"/>
          </a:p>
          <a:p>
            <a:pPr marL="514350" indent="-514350">
              <a:buNone/>
            </a:pPr>
            <a:r>
              <a:rPr lang="de-DE" dirty="0" smtClean="0"/>
              <a:t>a)	</a:t>
            </a:r>
            <a:r>
              <a:rPr lang="de-DE" b="1" dirty="0" smtClean="0">
                <a:solidFill>
                  <a:srgbClr val="00B050"/>
                </a:solidFill>
              </a:rPr>
              <a:t>vereinfachen und reduzieren Strukturen und Prozesse auf das Wesentliche. </a:t>
            </a:r>
          </a:p>
          <a:p>
            <a:pPr marL="514350" indent="-514350">
              <a:buNone/>
            </a:pPr>
            <a:endParaRPr lang="de-DE" dirty="0" smtClean="0"/>
          </a:p>
          <a:p>
            <a:pPr marL="514350" indent="-514350">
              <a:buNone/>
            </a:pPr>
            <a:r>
              <a:rPr lang="de-DE" dirty="0" smtClean="0"/>
              <a:t>b)	bilden die Wirklichkeit möglichst detailgetreu ab. </a:t>
            </a:r>
          </a:p>
          <a:p>
            <a:pPr marL="514350" indent="-514350">
              <a:buAutoNum type="alphaLcParenR" startAt="2"/>
            </a:pPr>
            <a:endParaRPr lang="de-DE" dirty="0" smtClean="0"/>
          </a:p>
          <a:p>
            <a:pPr marL="514350" indent="-514350">
              <a:buNone/>
            </a:pPr>
            <a:r>
              <a:rPr lang="de-DE" dirty="0" smtClean="0"/>
              <a:t>c)	</a:t>
            </a:r>
            <a:r>
              <a:rPr lang="de-DE" b="1" dirty="0" smtClean="0">
                <a:solidFill>
                  <a:srgbClr val="00B050"/>
                </a:solidFill>
              </a:rPr>
              <a:t>helfen Vorgänge besser zu verstehen. </a:t>
            </a:r>
          </a:p>
          <a:p>
            <a:pPr marL="514350" indent="-514350">
              <a:buNone/>
            </a:pPr>
            <a:endParaRPr lang="de-DE" dirty="0" smtClean="0"/>
          </a:p>
          <a:p>
            <a:pPr>
              <a:buNone/>
            </a:pPr>
            <a:endParaRPr lang="de-DE" dirty="0"/>
          </a:p>
        </p:txBody>
      </p:sp>
      <p:sp>
        <p:nvSpPr>
          <p:cNvPr id="5" name="Textfeld 4"/>
          <p:cNvSpPr txBox="1"/>
          <p:nvPr/>
        </p:nvSpPr>
        <p:spPr>
          <a:xfrm>
            <a:off x="683568" y="6402814"/>
            <a:ext cx="806489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sz="1600" dirty="0" smtClean="0">
                <a:latin typeface="+mn-lt"/>
              </a:rPr>
              <a:t>ZPG Biologie 2016</a:t>
            </a:r>
            <a:endParaRPr lang="de-DE" sz="1600" dirty="0">
              <a:latin typeface="+mn-lt"/>
            </a:endParaRPr>
          </a:p>
        </p:txBody>
      </p:sp>
      <p:pic>
        <p:nvPicPr>
          <p:cNvPr id="6" name="Grafik 5" descr="C:\Users\Anke Richert\AppData\Local\Microsoft\Windows\INetCache\Content.Word\IMG_0664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88424" y="188640"/>
            <a:ext cx="338161" cy="864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Anke Richert\Documents\Eigene Dateien\RP-FB Bio\ZPG\ZPG 4\UE_Herz_BKL\Lungenpräp\IMG_020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96336" y="260728"/>
            <a:ext cx="1080000" cy="720000"/>
          </a:xfrm>
          <a:prstGeom prst="rect">
            <a:avLst/>
          </a:prstGeom>
          <a:noFill/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Lunge und Atmung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sz="quarter" idx="1"/>
          </p:nvPr>
        </p:nvSpPr>
        <p:spPr>
          <a:xfrm>
            <a:off x="467544" y="1556792"/>
            <a:ext cx="8229600" cy="468052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de-DE" dirty="0" smtClean="0"/>
              <a:t>Die menschliche Lunge </a:t>
            </a:r>
          </a:p>
          <a:p>
            <a:pPr>
              <a:buNone/>
            </a:pPr>
            <a:endParaRPr lang="de-DE" dirty="0" smtClean="0"/>
          </a:p>
          <a:p>
            <a:pPr marL="514350" indent="-514350">
              <a:buNone/>
            </a:pPr>
            <a:r>
              <a:rPr lang="de-DE" dirty="0" smtClean="0"/>
              <a:t>a)	ist aus einem rechten und einem linken Lungenflügel aufgebaut. </a:t>
            </a:r>
          </a:p>
          <a:p>
            <a:pPr marL="514350" indent="-514350">
              <a:buNone/>
            </a:pPr>
            <a:endParaRPr lang="de-DE" dirty="0" smtClean="0"/>
          </a:p>
          <a:p>
            <a:pPr marL="514350" indent="-514350">
              <a:buNone/>
            </a:pPr>
            <a:r>
              <a:rPr lang="de-DE" dirty="0" smtClean="0"/>
              <a:t>b)	schwimmt im Wasser, denn Fett hat eine geringere Dichte als Wasser. </a:t>
            </a:r>
          </a:p>
          <a:p>
            <a:pPr marL="514350" indent="-514350">
              <a:buAutoNum type="alphaLcParenR" startAt="2"/>
            </a:pPr>
            <a:endParaRPr lang="de-DE" dirty="0" smtClean="0"/>
          </a:p>
          <a:p>
            <a:pPr marL="514350" indent="-514350">
              <a:buNone/>
            </a:pPr>
            <a:r>
              <a:rPr lang="de-DE" dirty="0" smtClean="0"/>
              <a:t>c)	ist wie ein Luftballon aufgebaut. </a:t>
            </a:r>
          </a:p>
          <a:p>
            <a:pPr marL="514350" indent="-514350">
              <a:buNone/>
            </a:pPr>
            <a:endParaRPr lang="de-DE" dirty="0" smtClean="0"/>
          </a:p>
          <a:p>
            <a:pPr>
              <a:buNone/>
            </a:pPr>
            <a:endParaRPr lang="de-DE" dirty="0"/>
          </a:p>
        </p:txBody>
      </p:sp>
      <p:sp>
        <p:nvSpPr>
          <p:cNvPr id="6" name="Textfeld 5"/>
          <p:cNvSpPr txBox="1"/>
          <p:nvPr/>
        </p:nvSpPr>
        <p:spPr>
          <a:xfrm>
            <a:off x="683568" y="6402814"/>
            <a:ext cx="806489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sz="1600" dirty="0" smtClean="0">
                <a:latin typeface="+mn-lt"/>
              </a:rPr>
              <a:t>ZPG Biologie 2016</a:t>
            </a:r>
            <a:endParaRPr lang="de-DE" sz="1600" dirty="0">
              <a:latin typeface="+mn-lt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Anke Richert\Documents\Eigene Dateien\RP-FB Bio\ZPG\ZPG 4\UE_Herz_BKL\Lungenpräp\IMG_020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96336" y="260728"/>
            <a:ext cx="1080000" cy="720000"/>
          </a:xfrm>
          <a:prstGeom prst="rect">
            <a:avLst/>
          </a:prstGeom>
          <a:noFill/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Lunge und Atmung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sz="quarter" idx="1"/>
          </p:nvPr>
        </p:nvSpPr>
        <p:spPr>
          <a:xfrm>
            <a:off x="467544" y="1556792"/>
            <a:ext cx="8229600" cy="468052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de-DE" dirty="0" smtClean="0"/>
              <a:t>Die menschliche Lunge </a:t>
            </a:r>
          </a:p>
          <a:p>
            <a:pPr>
              <a:buNone/>
            </a:pPr>
            <a:endParaRPr lang="de-DE" dirty="0" smtClean="0"/>
          </a:p>
          <a:p>
            <a:pPr marL="514350" indent="-514350">
              <a:buNone/>
            </a:pPr>
            <a:r>
              <a:rPr lang="de-DE" dirty="0" smtClean="0"/>
              <a:t>a)	</a:t>
            </a:r>
            <a:r>
              <a:rPr lang="de-DE" b="1" dirty="0" smtClean="0">
                <a:solidFill>
                  <a:srgbClr val="00B050"/>
                </a:solidFill>
              </a:rPr>
              <a:t>ist aus einem rechten und einem linken Lungenflügel aufgebaut. </a:t>
            </a:r>
          </a:p>
          <a:p>
            <a:pPr marL="514350" indent="-514350">
              <a:buNone/>
            </a:pPr>
            <a:endParaRPr lang="de-DE" dirty="0" smtClean="0"/>
          </a:p>
          <a:p>
            <a:pPr marL="514350" indent="-514350">
              <a:buNone/>
            </a:pPr>
            <a:r>
              <a:rPr lang="de-DE" dirty="0" smtClean="0"/>
              <a:t>b)	schwimmt im Wasser, denn Fett hat eine geringere Dichte als Wasser. </a:t>
            </a:r>
          </a:p>
          <a:p>
            <a:pPr marL="514350" indent="-514350">
              <a:buAutoNum type="alphaLcParenR" startAt="2"/>
            </a:pPr>
            <a:endParaRPr lang="de-DE" dirty="0" smtClean="0"/>
          </a:p>
          <a:p>
            <a:pPr marL="514350" indent="-514350">
              <a:buNone/>
            </a:pPr>
            <a:r>
              <a:rPr lang="de-DE" dirty="0" smtClean="0"/>
              <a:t>c)	ist wie ein Luftballon aufgebaut. </a:t>
            </a:r>
          </a:p>
          <a:p>
            <a:pPr marL="514350" indent="-514350">
              <a:buNone/>
            </a:pPr>
            <a:endParaRPr lang="de-DE" dirty="0" smtClean="0"/>
          </a:p>
          <a:p>
            <a:pPr>
              <a:buNone/>
            </a:pPr>
            <a:endParaRPr lang="de-DE" dirty="0"/>
          </a:p>
        </p:txBody>
      </p:sp>
      <p:sp>
        <p:nvSpPr>
          <p:cNvPr id="6" name="Textfeld 5"/>
          <p:cNvSpPr txBox="1"/>
          <p:nvPr/>
        </p:nvSpPr>
        <p:spPr>
          <a:xfrm>
            <a:off x="683568" y="6402814"/>
            <a:ext cx="806489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sz="1600" dirty="0" smtClean="0">
                <a:latin typeface="+mn-lt"/>
              </a:rPr>
              <a:t>ZPG Biologie 2016</a:t>
            </a:r>
            <a:endParaRPr lang="de-DE" sz="1600" dirty="0">
              <a:latin typeface="+mn-lt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Lunge und Atmung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sz="quarter" idx="1"/>
          </p:nvPr>
        </p:nvSpPr>
        <p:spPr>
          <a:xfrm>
            <a:off x="467544" y="1556792"/>
            <a:ext cx="8229600" cy="4680520"/>
          </a:xfrm>
        </p:spPr>
        <p:txBody>
          <a:bodyPr/>
          <a:lstStyle/>
          <a:p>
            <a:pPr>
              <a:buNone/>
            </a:pPr>
            <a:r>
              <a:rPr lang="de-DE" dirty="0" smtClean="0"/>
              <a:t>Man sollte durch die Nase einatmen, denn so</a:t>
            </a:r>
          </a:p>
          <a:p>
            <a:pPr>
              <a:buNone/>
            </a:pPr>
            <a:endParaRPr lang="de-DE" dirty="0" smtClean="0"/>
          </a:p>
          <a:p>
            <a:pPr marL="514350" indent="-514350">
              <a:buNone/>
            </a:pPr>
            <a:r>
              <a:rPr lang="de-DE" dirty="0" smtClean="0"/>
              <a:t>a)	gelangt mehr Luft in die Lunge.</a:t>
            </a:r>
          </a:p>
          <a:p>
            <a:pPr marL="514350" indent="-514350">
              <a:buNone/>
            </a:pPr>
            <a:endParaRPr lang="de-DE" dirty="0" smtClean="0"/>
          </a:p>
          <a:p>
            <a:pPr marL="514350" indent="-514350">
              <a:buNone/>
            </a:pPr>
            <a:r>
              <a:rPr lang="de-DE" dirty="0" smtClean="0"/>
              <a:t>b)	wird die Luft gefiltert, erwärmt und angefeuchtet.</a:t>
            </a:r>
          </a:p>
          <a:p>
            <a:pPr marL="514350" indent="-514350">
              <a:buAutoNum type="alphaLcParenR" startAt="2"/>
            </a:pPr>
            <a:endParaRPr lang="de-DE" dirty="0" smtClean="0"/>
          </a:p>
          <a:p>
            <a:pPr marL="514350" indent="-514350">
              <a:buNone/>
            </a:pPr>
            <a:r>
              <a:rPr lang="de-DE" dirty="0" smtClean="0"/>
              <a:t>c)	wird die Luft gereinigt, erwärmt und getrocknet.</a:t>
            </a:r>
          </a:p>
          <a:p>
            <a:pPr marL="514350" indent="-514350">
              <a:buNone/>
            </a:pPr>
            <a:endParaRPr lang="de-DE" dirty="0" smtClean="0"/>
          </a:p>
          <a:p>
            <a:pPr>
              <a:buNone/>
            </a:pPr>
            <a:endParaRPr lang="de-DE" dirty="0"/>
          </a:p>
        </p:txBody>
      </p:sp>
      <p:pic>
        <p:nvPicPr>
          <p:cNvPr id="1026" name="Picture 2" descr="C:\Users\Anke Richert\Documents\Eigene Dateien\RP-FB Bio\ZPG\ZPG 4\UE_Herz_BKL\Modelle_Nachtrag\Nase-Ausschnitt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96336" y="260648"/>
            <a:ext cx="1080000" cy="747823"/>
          </a:xfrm>
          <a:prstGeom prst="rect">
            <a:avLst/>
          </a:prstGeom>
          <a:noFill/>
        </p:spPr>
      </p:pic>
      <p:sp>
        <p:nvSpPr>
          <p:cNvPr id="5" name="Textfeld 4"/>
          <p:cNvSpPr txBox="1"/>
          <p:nvPr/>
        </p:nvSpPr>
        <p:spPr>
          <a:xfrm>
            <a:off x="683568" y="6402814"/>
            <a:ext cx="806489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sz="1600" dirty="0" smtClean="0">
                <a:latin typeface="+mn-lt"/>
              </a:rPr>
              <a:t>ZPG Biologie 2016</a:t>
            </a:r>
            <a:endParaRPr lang="de-DE" sz="1600" dirty="0">
              <a:latin typeface="+mn-lt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fik 5" descr="C:\Users\Anke Richert\Documents\Eigene Dateien\RP-FB Bio\ZPG\ZPG 4\UE_Herz_BKL\Modelle_Nachtrag\IMG_2181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96336" y="260648"/>
            <a:ext cx="1080000" cy="72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Lunge und Atmung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sz="quarter" idx="1"/>
          </p:nvPr>
        </p:nvSpPr>
        <p:spPr>
          <a:xfrm>
            <a:off x="467544" y="1556792"/>
            <a:ext cx="8229600" cy="468052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de-DE" dirty="0" smtClean="0"/>
              <a:t>Das Atemzugvolumen</a:t>
            </a:r>
          </a:p>
          <a:p>
            <a:pPr>
              <a:buNone/>
            </a:pPr>
            <a:endParaRPr lang="de-DE" dirty="0" smtClean="0"/>
          </a:p>
          <a:p>
            <a:pPr marL="514350" indent="-514350">
              <a:buNone/>
            </a:pPr>
            <a:r>
              <a:rPr lang="de-DE" dirty="0" smtClean="0"/>
              <a:t>a)	ist die Luftmenge, die wir maximal ein- und ausatmen können.</a:t>
            </a:r>
            <a:br>
              <a:rPr lang="de-DE" dirty="0" smtClean="0"/>
            </a:br>
            <a:endParaRPr lang="de-DE" dirty="0" smtClean="0"/>
          </a:p>
          <a:p>
            <a:pPr marL="514350" indent="-514350">
              <a:buNone/>
            </a:pPr>
            <a:r>
              <a:rPr lang="de-DE" dirty="0" smtClean="0"/>
              <a:t>b)	hängt von Alter, Geschlecht und Trainingszustand ab. </a:t>
            </a:r>
          </a:p>
          <a:p>
            <a:pPr marL="514350" indent="-514350">
              <a:buAutoNum type="alphaLcParenR" startAt="2"/>
            </a:pPr>
            <a:endParaRPr lang="de-DE" dirty="0" smtClean="0"/>
          </a:p>
          <a:p>
            <a:pPr marL="514350" indent="-514350">
              <a:buNone/>
            </a:pPr>
            <a:r>
              <a:rPr lang="de-DE" dirty="0" smtClean="0"/>
              <a:t>c)	ist bei Kindern größer als bei Erwachsenen, weil sie immer ganz tief ein- und ausatmen. </a:t>
            </a:r>
          </a:p>
          <a:p>
            <a:pPr marL="514350" indent="-514350">
              <a:buNone/>
            </a:pPr>
            <a:endParaRPr lang="de-DE" dirty="0" smtClean="0"/>
          </a:p>
          <a:p>
            <a:pPr marL="514350" indent="-514350">
              <a:buNone/>
            </a:pPr>
            <a:endParaRPr lang="de-DE" dirty="0" smtClean="0"/>
          </a:p>
          <a:p>
            <a:pPr>
              <a:buNone/>
            </a:pPr>
            <a:endParaRPr lang="de-DE" dirty="0"/>
          </a:p>
        </p:txBody>
      </p:sp>
      <p:sp>
        <p:nvSpPr>
          <p:cNvPr id="5" name="Textfeld 4"/>
          <p:cNvSpPr txBox="1"/>
          <p:nvPr/>
        </p:nvSpPr>
        <p:spPr>
          <a:xfrm>
            <a:off x="683568" y="6402814"/>
            <a:ext cx="806489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sz="1600" dirty="0" smtClean="0">
                <a:latin typeface="+mn-lt"/>
              </a:rPr>
              <a:t>ZPG Biologie 2016</a:t>
            </a:r>
            <a:endParaRPr lang="de-DE" sz="1600" dirty="0">
              <a:latin typeface="+mn-lt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Lunge und Atmung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sz="quarter" idx="1"/>
          </p:nvPr>
        </p:nvSpPr>
        <p:spPr>
          <a:xfrm>
            <a:off x="467544" y="1556792"/>
            <a:ext cx="8229600" cy="468052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de-DE" dirty="0" smtClean="0"/>
              <a:t>Das Atemzugvolumen</a:t>
            </a:r>
          </a:p>
          <a:p>
            <a:pPr>
              <a:buNone/>
            </a:pPr>
            <a:endParaRPr lang="de-DE" dirty="0" smtClean="0"/>
          </a:p>
          <a:p>
            <a:pPr marL="514350" indent="-514350">
              <a:buNone/>
            </a:pPr>
            <a:r>
              <a:rPr lang="de-DE" dirty="0" smtClean="0"/>
              <a:t>a)	ist die Luftmenge, die wir maximal ein- und ausatmen können.</a:t>
            </a:r>
            <a:br>
              <a:rPr lang="de-DE" dirty="0" smtClean="0"/>
            </a:br>
            <a:endParaRPr lang="de-DE" dirty="0" smtClean="0"/>
          </a:p>
          <a:p>
            <a:pPr marL="514350" indent="-514350">
              <a:buNone/>
            </a:pPr>
            <a:r>
              <a:rPr lang="de-DE" dirty="0" smtClean="0"/>
              <a:t>b)	</a:t>
            </a:r>
            <a:r>
              <a:rPr lang="de-DE" b="1" dirty="0" smtClean="0">
                <a:solidFill>
                  <a:srgbClr val="00B050"/>
                </a:solidFill>
              </a:rPr>
              <a:t>hängt von Alter, Geschlecht und Trainingszustand ab. </a:t>
            </a:r>
          </a:p>
          <a:p>
            <a:pPr marL="514350" indent="-514350">
              <a:buAutoNum type="alphaLcParenR" startAt="2"/>
            </a:pPr>
            <a:endParaRPr lang="de-DE" dirty="0" smtClean="0"/>
          </a:p>
          <a:p>
            <a:pPr marL="514350" indent="-514350">
              <a:buNone/>
            </a:pPr>
            <a:r>
              <a:rPr lang="de-DE" dirty="0" smtClean="0"/>
              <a:t>c)	ist bei Kindern größer als bei Erwachsenen, weil sie immer ganz tief ein- und ausatmen. </a:t>
            </a:r>
          </a:p>
          <a:p>
            <a:pPr marL="514350" indent="-514350">
              <a:buNone/>
            </a:pPr>
            <a:endParaRPr lang="de-DE" dirty="0" smtClean="0"/>
          </a:p>
          <a:p>
            <a:pPr marL="514350" indent="-514350">
              <a:buNone/>
            </a:pPr>
            <a:endParaRPr lang="de-DE" dirty="0" smtClean="0"/>
          </a:p>
          <a:p>
            <a:pPr>
              <a:buNone/>
            </a:pPr>
            <a:endParaRPr lang="de-DE" dirty="0"/>
          </a:p>
        </p:txBody>
      </p:sp>
      <p:pic>
        <p:nvPicPr>
          <p:cNvPr id="6" name="Grafik 5" descr="C:\Users\Anke Richert\Documents\Eigene Dateien\RP-FB Bio\ZPG\ZPG 4\UE_Herz_BKL\Modelle_Nachtrag\IMG_2181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96336" y="260648"/>
            <a:ext cx="1080000" cy="72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feld 4"/>
          <p:cNvSpPr txBox="1"/>
          <p:nvPr/>
        </p:nvSpPr>
        <p:spPr>
          <a:xfrm>
            <a:off x="683568" y="6402814"/>
            <a:ext cx="806489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sz="1600" dirty="0" smtClean="0">
                <a:latin typeface="+mn-lt"/>
              </a:rPr>
              <a:t>ZPG Biologie 2016</a:t>
            </a:r>
            <a:endParaRPr lang="de-DE" sz="1600" dirty="0">
              <a:latin typeface="+mn-lt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 descr="C:\Users\Anke Richert\Documents\Eigene Dateien\RP-FB Bio\ZPG\ZPG 4\Fotos_Pool\Modelle_Nachtrag\IMG_2214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96456" y="260648"/>
            <a:ext cx="1080000" cy="72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Lunge und Atmung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sz="quarter" idx="1"/>
          </p:nvPr>
        </p:nvSpPr>
        <p:spPr>
          <a:xfrm>
            <a:off x="467544" y="1556792"/>
            <a:ext cx="8229600" cy="468052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de-DE" dirty="0" smtClean="0"/>
              <a:t>Die Vitalkapazität</a:t>
            </a:r>
          </a:p>
          <a:p>
            <a:pPr>
              <a:buNone/>
            </a:pPr>
            <a:endParaRPr lang="de-DE" dirty="0" smtClean="0"/>
          </a:p>
          <a:p>
            <a:pPr marL="514350" indent="-514350">
              <a:buNone/>
            </a:pPr>
            <a:r>
              <a:rPr lang="de-DE" dirty="0" smtClean="0"/>
              <a:t>a)	ist die Luftmenge, die wir maximal ein- und ausatmen können.</a:t>
            </a:r>
          </a:p>
          <a:p>
            <a:pPr marL="514350" indent="-514350">
              <a:buNone/>
            </a:pPr>
            <a:endParaRPr lang="de-DE" dirty="0" smtClean="0"/>
          </a:p>
          <a:p>
            <a:pPr marL="514350" indent="-514350">
              <a:buNone/>
            </a:pPr>
            <a:r>
              <a:rPr lang="de-DE" dirty="0" smtClean="0"/>
              <a:t>b)	 ist die Luftmenge, die wir in Ruhe aus- und einatmen. </a:t>
            </a:r>
            <a:br>
              <a:rPr lang="de-DE" dirty="0" smtClean="0"/>
            </a:br>
            <a:endParaRPr lang="de-DE" dirty="0" smtClean="0"/>
          </a:p>
          <a:p>
            <a:pPr marL="514350" indent="-514350">
              <a:buNone/>
            </a:pPr>
            <a:r>
              <a:rPr lang="de-DE" dirty="0" smtClean="0"/>
              <a:t>c)	kann man experimentell nicht bestimmen, weil eine Restmenge an Luft (= Restkapazität ) in der Lunge bleibt.</a:t>
            </a:r>
          </a:p>
          <a:p>
            <a:pPr marL="514350" indent="-514350">
              <a:buNone/>
            </a:pPr>
            <a:endParaRPr lang="de-DE" dirty="0" smtClean="0"/>
          </a:p>
          <a:p>
            <a:pPr>
              <a:buNone/>
            </a:pPr>
            <a:endParaRPr lang="de-DE" dirty="0"/>
          </a:p>
        </p:txBody>
      </p:sp>
      <p:sp>
        <p:nvSpPr>
          <p:cNvPr id="6" name="Textfeld 5"/>
          <p:cNvSpPr txBox="1"/>
          <p:nvPr/>
        </p:nvSpPr>
        <p:spPr>
          <a:xfrm>
            <a:off x="683568" y="6402814"/>
            <a:ext cx="806489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sz="1600" dirty="0" smtClean="0">
                <a:latin typeface="+mn-lt"/>
              </a:rPr>
              <a:t>ZPG Biologie 2016</a:t>
            </a:r>
            <a:endParaRPr lang="de-DE" sz="1600" dirty="0">
              <a:latin typeface="+mn-lt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 descr="C:\Users\Anke Richert\Documents\Eigene Dateien\RP-FB Bio\ZPG\ZPG 4\Fotos_Pool\Modelle_Nachtrag\IMG_2214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96456" y="260648"/>
            <a:ext cx="1080000" cy="72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Lunge und Atmung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sz="quarter" idx="1"/>
          </p:nvPr>
        </p:nvSpPr>
        <p:spPr>
          <a:xfrm>
            <a:off x="467544" y="1556792"/>
            <a:ext cx="8229600" cy="468052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de-DE" dirty="0" smtClean="0"/>
              <a:t>Die Vitalkapazität</a:t>
            </a:r>
          </a:p>
          <a:p>
            <a:pPr>
              <a:buNone/>
            </a:pPr>
            <a:endParaRPr lang="de-DE" dirty="0" smtClean="0"/>
          </a:p>
          <a:p>
            <a:pPr marL="514350" indent="-514350">
              <a:buNone/>
            </a:pPr>
            <a:r>
              <a:rPr lang="de-DE" dirty="0" smtClean="0"/>
              <a:t>a)	</a:t>
            </a:r>
            <a:r>
              <a:rPr lang="de-DE" b="1" dirty="0" smtClean="0">
                <a:solidFill>
                  <a:srgbClr val="00B050"/>
                </a:solidFill>
              </a:rPr>
              <a:t>ist die Luftmenge, die wir maximal ein- und ausatmen können.</a:t>
            </a:r>
          </a:p>
          <a:p>
            <a:pPr marL="514350" indent="-514350">
              <a:buNone/>
            </a:pPr>
            <a:endParaRPr lang="de-DE" dirty="0" smtClean="0"/>
          </a:p>
          <a:p>
            <a:pPr marL="514350" indent="-514350">
              <a:buNone/>
            </a:pPr>
            <a:r>
              <a:rPr lang="de-DE" dirty="0" smtClean="0"/>
              <a:t>b)	 ist die Luftmenge, die wir in Ruhe aus- und einatmen. </a:t>
            </a:r>
            <a:br>
              <a:rPr lang="de-DE" dirty="0" smtClean="0"/>
            </a:br>
            <a:endParaRPr lang="de-DE" dirty="0" smtClean="0"/>
          </a:p>
          <a:p>
            <a:pPr marL="514350" indent="-514350">
              <a:buNone/>
            </a:pPr>
            <a:r>
              <a:rPr lang="de-DE" dirty="0" smtClean="0"/>
              <a:t>c)	kann man experimentell nicht bestimmen, weil eine Restmenge an Luft (= Restkapazität ) in der Lunge bleibt.</a:t>
            </a:r>
          </a:p>
          <a:p>
            <a:pPr marL="514350" indent="-514350">
              <a:buNone/>
            </a:pPr>
            <a:endParaRPr lang="de-DE" dirty="0" smtClean="0"/>
          </a:p>
          <a:p>
            <a:pPr>
              <a:buNone/>
            </a:pPr>
            <a:endParaRPr lang="de-DE" dirty="0"/>
          </a:p>
        </p:txBody>
      </p:sp>
      <p:sp>
        <p:nvSpPr>
          <p:cNvPr id="6" name="Textfeld 5"/>
          <p:cNvSpPr txBox="1"/>
          <p:nvPr/>
        </p:nvSpPr>
        <p:spPr>
          <a:xfrm>
            <a:off x="683568" y="6402814"/>
            <a:ext cx="806489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sz="1600" dirty="0" smtClean="0">
                <a:latin typeface="+mn-lt"/>
              </a:rPr>
              <a:t>ZPG Biologie 2016</a:t>
            </a:r>
            <a:endParaRPr lang="de-DE" sz="1600" dirty="0">
              <a:latin typeface="+mn-lt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C:\Users\Anke Richert\Documents\Eigene Dateien\RP-FB Bio\ZPG\ZPG 4\UE_Herz_BKL\Modelle_Nachtrag\Nase-Ausschnitt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96336" y="260648"/>
            <a:ext cx="1080000" cy="747823"/>
          </a:xfrm>
          <a:prstGeom prst="rect">
            <a:avLst/>
          </a:prstGeom>
          <a:noFill/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Lunge und Atmung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sz="quarter" idx="1"/>
          </p:nvPr>
        </p:nvSpPr>
        <p:spPr>
          <a:xfrm>
            <a:off x="467544" y="1556792"/>
            <a:ext cx="8229600" cy="4680520"/>
          </a:xfrm>
        </p:spPr>
        <p:txBody>
          <a:bodyPr/>
          <a:lstStyle/>
          <a:p>
            <a:pPr>
              <a:buNone/>
            </a:pPr>
            <a:r>
              <a:rPr lang="de-DE" dirty="0" smtClean="0"/>
              <a:t>Man sollte durch die Nase einatmen, denn so</a:t>
            </a:r>
          </a:p>
          <a:p>
            <a:pPr>
              <a:buNone/>
            </a:pPr>
            <a:endParaRPr lang="de-DE" dirty="0" smtClean="0"/>
          </a:p>
          <a:p>
            <a:pPr marL="514350" indent="-514350">
              <a:buNone/>
            </a:pPr>
            <a:r>
              <a:rPr lang="de-DE" dirty="0" smtClean="0"/>
              <a:t>a)	gelangt mehr Luft in die Lunge.</a:t>
            </a:r>
          </a:p>
          <a:p>
            <a:pPr marL="514350" indent="-514350">
              <a:buNone/>
            </a:pPr>
            <a:endParaRPr lang="de-DE" dirty="0" smtClean="0"/>
          </a:p>
          <a:p>
            <a:pPr marL="514350" indent="-514350">
              <a:buNone/>
            </a:pPr>
            <a:r>
              <a:rPr lang="de-DE" dirty="0" smtClean="0"/>
              <a:t>b)	</a:t>
            </a:r>
            <a:r>
              <a:rPr lang="de-DE" b="1" dirty="0" smtClean="0">
                <a:solidFill>
                  <a:srgbClr val="00B050"/>
                </a:solidFill>
              </a:rPr>
              <a:t>wird die Luft gefiltert, erwärmt und angefeuchtet.</a:t>
            </a:r>
          </a:p>
          <a:p>
            <a:pPr marL="514350" indent="-514350">
              <a:buAutoNum type="alphaLcParenR" startAt="2"/>
            </a:pPr>
            <a:endParaRPr lang="de-DE" dirty="0" smtClean="0"/>
          </a:p>
          <a:p>
            <a:pPr marL="514350" indent="-514350">
              <a:buNone/>
            </a:pPr>
            <a:r>
              <a:rPr lang="de-DE" dirty="0" smtClean="0"/>
              <a:t>c)	wird die Luft gereinigt, erwärmt und getrocknet.</a:t>
            </a:r>
          </a:p>
          <a:p>
            <a:pPr marL="514350" indent="-514350">
              <a:buNone/>
            </a:pPr>
            <a:endParaRPr lang="de-DE" dirty="0" smtClean="0"/>
          </a:p>
          <a:p>
            <a:pPr>
              <a:buNone/>
            </a:pPr>
            <a:endParaRPr lang="de-DE" dirty="0"/>
          </a:p>
        </p:txBody>
      </p:sp>
      <p:sp>
        <p:nvSpPr>
          <p:cNvPr id="5" name="Textfeld 4"/>
          <p:cNvSpPr txBox="1"/>
          <p:nvPr/>
        </p:nvSpPr>
        <p:spPr>
          <a:xfrm>
            <a:off x="683568" y="6402814"/>
            <a:ext cx="806489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sz="1600" dirty="0" smtClean="0">
                <a:latin typeface="+mn-lt"/>
              </a:rPr>
              <a:t>ZPG Biologie 2016</a:t>
            </a:r>
            <a:endParaRPr lang="de-DE" sz="1600" dirty="0">
              <a:latin typeface="+mn-lt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Lunge und Atmung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sz="quarter" idx="1"/>
          </p:nvPr>
        </p:nvSpPr>
        <p:spPr>
          <a:xfrm>
            <a:off x="467544" y="1556792"/>
            <a:ext cx="8229600" cy="4680520"/>
          </a:xfrm>
        </p:spPr>
        <p:txBody>
          <a:bodyPr/>
          <a:lstStyle/>
          <a:p>
            <a:pPr>
              <a:buNone/>
            </a:pPr>
            <a:r>
              <a:rPr lang="de-DE" dirty="0" smtClean="0"/>
              <a:t>Atmet man durch den Mund</a:t>
            </a:r>
          </a:p>
          <a:p>
            <a:pPr>
              <a:buNone/>
            </a:pPr>
            <a:endParaRPr lang="de-DE" dirty="0" smtClean="0"/>
          </a:p>
          <a:p>
            <a:pPr marL="514350" indent="-514350">
              <a:buNone/>
            </a:pPr>
            <a:r>
              <a:rPr lang="de-DE" dirty="0" smtClean="0"/>
              <a:t>a)	gelangt weniger Luft in die Lungen.</a:t>
            </a:r>
          </a:p>
          <a:p>
            <a:pPr marL="514350" indent="-514350">
              <a:buNone/>
            </a:pPr>
            <a:endParaRPr lang="de-DE" dirty="0" smtClean="0"/>
          </a:p>
          <a:p>
            <a:pPr marL="514350" indent="-514350">
              <a:buNone/>
            </a:pPr>
            <a:r>
              <a:rPr lang="de-DE" dirty="0" smtClean="0"/>
              <a:t>b)	kann man die Luft verschlucken und bekommt Schluckauf.</a:t>
            </a:r>
          </a:p>
          <a:p>
            <a:pPr marL="514350" indent="-514350">
              <a:buAutoNum type="alphaLcParenR" startAt="2"/>
            </a:pPr>
            <a:endParaRPr lang="de-DE" dirty="0" smtClean="0"/>
          </a:p>
          <a:p>
            <a:pPr marL="514350" indent="-514350">
              <a:buNone/>
            </a:pPr>
            <a:r>
              <a:rPr lang="de-DE" dirty="0" smtClean="0"/>
              <a:t>c)	kann man Gefahrstoffe schlechter oder gar nicht erkennen. </a:t>
            </a:r>
          </a:p>
          <a:p>
            <a:pPr marL="514350" indent="-514350">
              <a:buNone/>
            </a:pPr>
            <a:endParaRPr lang="de-DE" dirty="0" smtClean="0"/>
          </a:p>
          <a:p>
            <a:pPr>
              <a:buNone/>
            </a:pPr>
            <a:endParaRPr lang="de-DE" dirty="0"/>
          </a:p>
        </p:txBody>
      </p:sp>
      <p:pic>
        <p:nvPicPr>
          <p:cNvPr id="5" name="Picture 2" descr="C:\Users\Anke Richert\Documents\Eigene Dateien\RP-FB Bio\ZPG\ZPG 4\UE_Herz_BKL\Modelle_Nachtrag\Nase-Ausschnitt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96336" y="260648"/>
            <a:ext cx="1080000" cy="747823"/>
          </a:xfrm>
          <a:prstGeom prst="rect">
            <a:avLst/>
          </a:prstGeom>
          <a:noFill/>
        </p:spPr>
      </p:pic>
      <p:sp>
        <p:nvSpPr>
          <p:cNvPr id="6" name="Textfeld 5"/>
          <p:cNvSpPr txBox="1"/>
          <p:nvPr/>
        </p:nvSpPr>
        <p:spPr>
          <a:xfrm>
            <a:off x="683568" y="6402814"/>
            <a:ext cx="806489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sz="1600" dirty="0" smtClean="0">
                <a:latin typeface="+mn-lt"/>
              </a:rPr>
              <a:t>ZPG Biologie 2016</a:t>
            </a:r>
            <a:endParaRPr lang="de-DE" sz="1600" dirty="0">
              <a:latin typeface="+mn-lt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Lunge und Atmung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sz="quarter" idx="1"/>
          </p:nvPr>
        </p:nvSpPr>
        <p:spPr>
          <a:xfrm>
            <a:off x="467544" y="1556792"/>
            <a:ext cx="8229600" cy="4680520"/>
          </a:xfrm>
        </p:spPr>
        <p:txBody>
          <a:bodyPr/>
          <a:lstStyle/>
          <a:p>
            <a:pPr>
              <a:buNone/>
            </a:pPr>
            <a:r>
              <a:rPr lang="de-DE" dirty="0" smtClean="0"/>
              <a:t>Atmet man durch den Mund</a:t>
            </a:r>
          </a:p>
          <a:p>
            <a:pPr>
              <a:buNone/>
            </a:pPr>
            <a:endParaRPr lang="de-DE" dirty="0" smtClean="0"/>
          </a:p>
          <a:p>
            <a:pPr marL="514350" indent="-514350">
              <a:buNone/>
            </a:pPr>
            <a:r>
              <a:rPr lang="de-DE" dirty="0" smtClean="0"/>
              <a:t>a)	gelangt weniger Luft in die Lungen.</a:t>
            </a:r>
          </a:p>
          <a:p>
            <a:pPr marL="514350" indent="-514350">
              <a:buNone/>
            </a:pPr>
            <a:endParaRPr lang="de-DE" dirty="0" smtClean="0"/>
          </a:p>
          <a:p>
            <a:pPr marL="514350" indent="-514350">
              <a:buNone/>
            </a:pPr>
            <a:r>
              <a:rPr lang="de-DE" dirty="0" smtClean="0"/>
              <a:t>b)	kann man die Luft verschlucken und bekommt Schluckauf.</a:t>
            </a:r>
          </a:p>
          <a:p>
            <a:pPr marL="514350" indent="-514350">
              <a:buAutoNum type="alphaLcParenR" startAt="2"/>
            </a:pPr>
            <a:endParaRPr lang="de-DE" dirty="0" smtClean="0"/>
          </a:p>
          <a:p>
            <a:pPr marL="514350" indent="-514350">
              <a:buNone/>
            </a:pPr>
            <a:r>
              <a:rPr lang="de-DE" dirty="0" smtClean="0"/>
              <a:t>c)	</a:t>
            </a:r>
            <a:r>
              <a:rPr lang="de-DE" b="1" dirty="0" smtClean="0">
                <a:solidFill>
                  <a:srgbClr val="00B050"/>
                </a:solidFill>
              </a:rPr>
              <a:t>kann man Gefahrstoffe schlechter oder gar nicht erkennen. </a:t>
            </a:r>
          </a:p>
          <a:p>
            <a:pPr marL="514350" indent="-514350">
              <a:buNone/>
            </a:pPr>
            <a:endParaRPr lang="de-DE" dirty="0" smtClean="0"/>
          </a:p>
          <a:p>
            <a:pPr>
              <a:buNone/>
            </a:pPr>
            <a:endParaRPr lang="de-DE" dirty="0"/>
          </a:p>
        </p:txBody>
      </p:sp>
      <p:pic>
        <p:nvPicPr>
          <p:cNvPr id="5" name="Picture 2" descr="C:\Users\Anke Richert\Documents\Eigene Dateien\RP-FB Bio\ZPG\ZPG 4\UE_Herz_BKL\Modelle_Nachtrag\Nase-Ausschnitt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96336" y="260648"/>
            <a:ext cx="1080000" cy="747823"/>
          </a:xfrm>
          <a:prstGeom prst="rect">
            <a:avLst/>
          </a:prstGeom>
          <a:noFill/>
        </p:spPr>
      </p:pic>
      <p:sp>
        <p:nvSpPr>
          <p:cNvPr id="6" name="Textfeld 5"/>
          <p:cNvSpPr txBox="1"/>
          <p:nvPr/>
        </p:nvSpPr>
        <p:spPr>
          <a:xfrm>
            <a:off x="683568" y="6402814"/>
            <a:ext cx="806489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sz="1600" dirty="0" smtClean="0">
                <a:latin typeface="+mn-lt"/>
              </a:rPr>
              <a:t>ZPG Biologie 2016</a:t>
            </a:r>
            <a:endParaRPr lang="de-DE" sz="1600" dirty="0">
              <a:latin typeface="+mn-lt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Lunge und Atmung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sz="quarter" idx="1"/>
          </p:nvPr>
        </p:nvSpPr>
        <p:spPr>
          <a:xfrm>
            <a:off x="467544" y="1556792"/>
            <a:ext cx="8229600" cy="468052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de-DE" dirty="0" smtClean="0"/>
              <a:t>Die Luftröhre</a:t>
            </a:r>
          </a:p>
          <a:p>
            <a:pPr>
              <a:buNone/>
            </a:pPr>
            <a:endParaRPr lang="de-DE" dirty="0" smtClean="0"/>
          </a:p>
          <a:p>
            <a:pPr marL="514350" indent="-514350">
              <a:buNone/>
            </a:pPr>
            <a:r>
              <a:rPr lang="de-DE" dirty="0" smtClean="0"/>
              <a:t>a)	ist ein elastischer Schlauch, denn man muss Kopf und Hals auch drehen können. </a:t>
            </a:r>
          </a:p>
          <a:p>
            <a:pPr marL="514350" indent="-514350">
              <a:buNone/>
            </a:pPr>
            <a:endParaRPr lang="de-DE" dirty="0" smtClean="0"/>
          </a:p>
          <a:p>
            <a:pPr marL="514350" indent="-514350">
              <a:buNone/>
            </a:pPr>
            <a:r>
              <a:rPr lang="de-DE" dirty="0" smtClean="0"/>
              <a:t>b)	ein festes Rohr, damit sie stabil bleibt. </a:t>
            </a:r>
          </a:p>
          <a:p>
            <a:pPr marL="514350" indent="-514350">
              <a:buAutoNum type="alphaLcParenR" startAt="2"/>
            </a:pPr>
            <a:endParaRPr lang="de-DE" dirty="0" smtClean="0"/>
          </a:p>
          <a:p>
            <a:pPr marL="514350" indent="-514350">
              <a:buNone/>
            </a:pPr>
            <a:r>
              <a:rPr lang="de-DE" dirty="0" smtClean="0"/>
              <a:t>c)	mit Knorpelspangen verstärkt, damit sie bei Unterdruck nicht zusammenfällt. </a:t>
            </a:r>
          </a:p>
          <a:p>
            <a:pPr marL="514350" indent="-514350">
              <a:buNone/>
            </a:pPr>
            <a:endParaRPr lang="de-DE" dirty="0" smtClean="0"/>
          </a:p>
          <a:p>
            <a:pPr>
              <a:buNone/>
            </a:pPr>
            <a:endParaRPr lang="de-DE" dirty="0"/>
          </a:p>
        </p:txBody>
      </p:sp>
      <p:pic>
        <p:nvPicPr>
          <p:cNvPr id="1026" name="Picture 2" descr="C:\Users\Anke Richert\Documents\Eigene Dateien\RP-FB Bio\ZPG\ZPG 4\ZPG_2016\ZPG_Fotos\Präparation_Schweinelunge_ZPG2016\Präparation_Schweinelunge_ZPG201602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96336" y="260648"/>
            <a:ext cx="1080000" cy="720000"/>
          </a:xfrm>
          <a:prstGeom prst="rect">
            <a:avLst/>
          </a:prstGeom>
          <a:noFill/>
        </p:spPr>
      </p:pic>
      <p:sp>
        <p:nvSpPr>
          <p:cNvPr id="5" name="Textfeld 4"/>
          <p:cNvSpPr txBox="1"/>
          <p:nvPr/>
        </p:nvSpPr>
        <p:spPr>
          <a:xfrm>
            <a:off x="683568" y="6402814"/>
            <a:ext cx="806489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sz="1600" dirty="0" smtClean="0">
                <a:latin typeface="+mn-lt"/>
              </a:rPr>
              <a:t>ZPG Biologie 2016</a:t>
            </a:r>
            <a:endParaRPr lang="de-DE" sz="1600" dirty="0">
              <a:latin typeface="+mn-lt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Lunge und Atmung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sz="quarter" idx="1"/>
          </p:nvPr>
        </p:nvSpPr>
        <p:spPr>
          <a:xfrm>
            <a:off x="467544" y="1556792"/>
            <a:ext cx="8229600" cy="468052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de-DE" dirty="0" smtClean="0"/>
              <a:t>Die Luftröhre</a:t>
            </a:r>
          </a:p>
          <a:p>
            <a:pPr>
              <a:buNone/>
            </a:pPr>
            <a:endParaRPr lang="de-DE" dirty="0" smtClean="0"/>
          </a:p>
          <a:p>
            <a:pPr marL="514350" indent="-514350">
              <a:buNone/>
            </a:pPr>
            <a:r>
              <a:rPr lang="de-DE" dirty="0" smtClean="0"/>
              <a:t>a)	ist ein elastischer Schlauch, denn man muss Kopf und Hals auch drehen können. </a:t>
            </a:r>
          </a:p>
          <a:p>
            <a:pPr marL="514350" indent="-514350">
              <a:buNone/>
            </a:pPr>
            <a:endParaRPr lang="de-DE" dirty="0" smtClean="0"/>
          </a:p>
          <a:p>
            <a:pPr marL="514350" indent="-514350">
              <a:buNone/>
            </a:pPr>
            <a:r>
              <a:rPr lang="de-DE" dirty="0" smtClean="0"/>
              <a:t>b)	ein knöchernes Rohr, damit sie stabil bleibt. </a:t>
            </a:r>
          </a:p>
          <a:p>
            <a:pPr marL="514350" indent="-514350">
              <a:buAutoNum type="alphaLcParenR" startAt="2"/>
            </a:pPr>
            <a:endParaRPr lang="de-DE" dirty="0" smtClean="0"/>
          </a:p>
          <a:p>
            <a:pPr marL="514350" indent="-514350">
              <a:buNone/>
            </a:pPr>
            <a:r>
              <a:rPr lang="de-DE" dirty="0" smtClean="0"/>
              <a:t>c)	</a:t>
            </a:r>
            <a:r>
              <a:rPr lang="de-DE" b="1" dirty="0" smtClean="0">
                <a:solidFill>
                  <a:srgbClr val="00B050"/>
                </a:solidFill>
              </a:rPr>
              <a:t>mit Knorpelspangen verstärkt, damit sie bei Unterdruck nicht zusammenfällt. </a:t>
            </a:r>
          </a:p>
          <a:p>
            <a:pPr marL="514350" indent="-514350">
              <a:buNone/>
            </a:pPr>
            <a:endParaRPr lang="de-DE" dirty="0" smtClean="0"/>
          </a:p>
          <a:p>
            <a:pPr>
              <a:buNone/>
            </a:pPr>
            <a:endParaRPr lang="de-DE" dirty="0"/>
          </a:p>
        </p:txBody>
      </p:sp>
      <p:pic>
        <p:nvPicPr>
          <p:cNvPr id="4" name="Picture 2" descr="C:\Users\Anke Richert\Documents\Eigene Dateien\RP-FB Bio\ZPG\ZPG 4\ZPG_2016\ZPG_Fotos\Präparation_Schweinelunge_ZPG2016\Präparation_Schweinelunge_ZPG201602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96336" y="260648"/>
            <a:ext cx="1080000" cy="720000"/>
          </a:xfrm>
          <a:prstGeom prst="rect">
            <a:avLst/>
          </a:prstGeom>
          <a:noFill/>
        </p:spPr>
      </p:pic>
      <p:sp>
        <p:nvSpPr>
          <p:cNvPr id="5" name="Textfeld 4"/>
          <p:cNvSpPr txBox="1"/>
          <p:nvPr/>
        </p:nvSpPr>
        <p:spPr>
          <a:xfrm>
            <a:off x="683568" y="6402814"/>
            <a:ext cx="806489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sz="1600" dirty="0" smtClean="0">
                <a:latin typeface="+mn-lt"/>
              </a:rPr>
              <a:t>ZPG Biologie 2016</a:t>
            </a:r>
            <a:endParaRPr lang="de-DE" sz="1600" dirty="0">
              <a:latin typeface="+mn-lt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Lunge und Atmung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sz="quarter" idx="1"/>
          </p:nvPr>
        </p:nvSpPr>
        <p:spPr>
          <a:xfrm>
            <a:off x="467544" y="1556792"/>
            <a:ext cx="8229600" cy="468052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de-DE" dirty="0" smtClean="0"/>
              <a:t>Die Ausatemluft</a:t>
            </a:r>
          </a:p>
          <a:p>
            <a:pPr>
              <a:buNone/>
            </a:pPr>
            <a:endParaRPr lang="de-DE" dirty="0" smtClean="0"/>
          </a:p>
          <a:p>
            <a:pPr marL="514350" indent="-514350">
              <a:buNone/>
            </a:pPr>
            <a:r>
              <a:rPr lang="de-DE" dirty="0" smtClean="0"/>
              <a:t>a)	ist weniger als die </a:t>
            </a:r>
            <a:r>
              <a:rPr lang="de-DE" dirty="0" err="1" smtClean="0"/>
              <a:t>Einatemluft</a:t>
            </a:r>
            <a:r>
              <a:rPr lang="de-DE" dirty="0" smtClean="0"/>
              <a:t>, weil der Körper Luft aufgenommen hat.</a:t>
            </a:r>
          </a:p>
          <a:p>
            <a:pPr marL="514350" indent="-514350">
              <a:buNone/>
            </a:pPr>
            <a:endParaRPr lang="de-DE" dirty="0" smtClean="0"/>
          </a:p>
          <a:p>
            <a:pPr marL="514350" indent="-514350">
              <a:buNone/>
            </a:pPr>
            <a:r>
              <a:rPr lang="de-DE" dirty="0" smtClean="0"/>
              <a:t>b)	enthält weniger Sauerstoff, aber mehr Kohlenstoffdioxid als die </a:t>
            </a:r>
            <a:r>
              <a:rPr lang="de-DE" dirty="0" err="1" smtClean="0"/>
              <a:t>Einatemluft</a:t>
            </a:r>
            <a:r>
              <a:rPr lang="de-DE" dirty="0" smtClean="0"/>
              <a:t>. </a:t>
            </a:r>
          </a:p>
          <a:p>
            <a:pPr marL="514350" indent="-514350">
              <a:buAutoNum type="alphaLcParenR" startAt="2"/>
            </a:pPr>
            <a:endParaRPr lang="de-DE" dirty="0" smtClean="0"/>
          </a:p>
          <a:p>
            <a:pPr marL="514350" indent="-514350">
              <a:buNone/>
            </a:pPr>
            <a:r>
              <a:rPr lang="de-DE" dirty="0" smtClean="0"/>
              <a:t>c)	enthält keinen Sauerstoff mehr, sondern nur noch Kohlenstoffdioxid. </a:t>
            </a:r>
          </a:p>
          <a:p>
            <a:pPr marL="514350" indent="-514350">
              <a:buNone/>
            </a:pPr>
            <a:endParaRPr lang="de-DE" dirty="0" smtClean="0"/>
          </a:p>
          <a:p>
            <a:pPr>
              <a:buNone/>
            </a:pPr>
            <a:endParaRPr lang="de-DE" dirty="0"/>
          </a:p>
        </p:txBody>
      </p:sp>
      <p:pic>
        <p:nvPicPr>
          <p:cNvPr id="5" name="Grafik 4" descr="C:\Users\Anke Richert\Documents\Eigene Dateien\RP-FB Bio\ZPG\ZPG 4\UE_Herz_BKL\Modelle_Nachtrag\IMG_2181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96336" y="260648"/>
            <a:ext cx="1080000" cy="72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feld 5"/>
          <p:cNvSpPr txBox="1"/>
          <p:nvPr/>
        </p:nvSpPr>
        <p:spPr>
          <a:xfrm>
            <a:off x="683568" y="6402814"/>
            <a:ext cx="806489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sz="1600" dirty="0" smtClean="0">
                <a:latin typeface="+mn-lt"/>
              </a:rPr>
              <a:t>ZPG Biologie 2016</a:t>
            </a:r>
            <a:endParaRPr lang="de-DE" sz="1600" dirty="0">
              <a:latin typeface="+mn-lt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Lunge und Atmung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sz="quarter" idx="1"/>
          </p:nvPr>
        </p:nvSpPr>
        <p:spPr>
          <a:xfrm>
            <a:off x="467544" y="1556792"/>
            <a:ext cx="8229600" cy="468052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de-DE" dirty="0" smtClean="0"/>
              <a:t>Die Ausatemluft</a:t>
            </a:r>
          </a:p>
          <a:p>
            <a:pPr>
              <a:buNone/>
            </a:pPr>
            <a:endParaRPr lang="de-DE" dirty="0" smtClean="0"/>
          </a:p>
          <a:p>
            <a:pPr marL="514350" indent="-514350">
              <a:buNone/>
            </a:pPr>
            <a:r>
              <a:rPr lang="de-DE" dirty="0" smtClean="0"/>
              <a:t>a)	ist weniger als die </a:t>
            </a:r>
            <a:r>
              <a:rPr lang="de-DE" dirty="0" err="1" smtClean="0"/>
              <a:t>Einatemluft</a:t>
            </a:r>
            <a:r>
              <a:rPr lang="de-DE" dirty="0" smtClean="0"/>
              <a:t>, weil der Körper Luft aufgenommen hat.</a:t>
            </a:r>
          </a:p>
          <a:p>
            <a:pPr marL="514350" indent="-514350">
              <a:buNone/>
            </a:pPr>
            <a:endParaRPr lang="de-DE" dirty="0" smtClean="0"/>
          </a:p>
          <a:p>
            <a:pPr marL="514350" indent="-514350">
              <a:buNone/>
            </a:pPr>
            <a:r>
              <a:rPr lang="de-DE" dirty="0" smtClean="0"/>
              <a:t>b)	</a:t>
            </a:r>
            <a:r>
              <a:rPr lang="de-DE" b="1" dirty="0" smtClean="0">
                <a:solidFill>
                  <a:srgbClr val="00B050"/>
                </a:solidFill>
              </a:rPr>
              <a:t>enthält weniger Sauerstoff, aber mehr Kohlenstoff-</a:t>
            </a:r>
            <a:r>
              <a:rPr lang="de-DE" b="1" dirty="0" err="1" smtClean="0">
                <a:solidFill>
                  <a:srgbClr val="00B050"/>
                </a:solidFill>
              </a:rPr>
              <a:t>dioxid</a:t>
            </a:r>
            <a:r>
              <a:rPr lang="de-DE" b="1" dirty="0" smtClean="0">
                <a:solidFill>
                  <a:srgbClr val="00B050"/>
                </a:solidFill>
              </a:rPr>
              <a:t> als die </a:t>
            </a:r>
            <a:r>
              <a:rPr lang="de-DE" b="1" dirty="0" err="1" smtClean="0">
                <a:solidFill>
                  <a:srgbClr val="00B050"/>
                </a:solidFill>
              </a:rPr>
              <a:t>Einatemluft</a:t>
            </a:r>
            <a:r>
              <a:rPr lang="de-DE" b="1" dirty="0" smtClean="0">
                <a:solidFill>
                  <a:srgbClr val="00B050"/>
                </a:solidFill>
              </a:rPr>
              <a:t>. </a:t>
            </a:r>
          </a:p>
          <a:p>
            <a:pPr marL="514350" indent="-514350">
              <a:buAutoNum type="alphaLcParenR" startAt="2"/>
            </a:pPr>
            <a:endParaRPr lang="de-DE" dirty="0" smtClean="0"/>
          </a:p>
          <a:p>
            <a:pPr marL="514350" indent="-514350">
              <a:buNone/>
            </a:pPr>
            <a:r>
              <a:rPr lang="de-DE" dirty="0" smtClean="0"/>
              <a:t>c)	enthält keinen Sauerstoff mehr, sondern nur noch Kohlenstoffdioxid. </a:t>
            </a:r>
          </a:p>
          <a:p>
            <a:pPr marL="514350" indent="-514350">
              <a:buNone/>
            </a:pPr>
            <a:endParaRPr lang="de-DE" dirty="0" smtClean="0"/>
          </a:p>
          <a:p>
            <a:pPr>
              <a:buNone/>
            </a:pPr>
            <a:endParaRPr lang="de-DE" dirty="0"/>
          </a:p>
        </p:txBody>
      </p:sp>
      <p:pic>
        <p:nvPicPr>
          <p:cNvPr id="5" name="Grafik 4" descr="C:\Users\Anke Richert\Documents\Eigene Dateien\RP-FB Bio\ZPG\ZPG 4\UE_Herz_BKL\Modelle_Nachtrag\IMG_2181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96336" y="260648"/>
            <a:ext cx="1080000" cy="72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feld 5"/>
          <p:cNvSpPr txBox="1"/>
          <p:nvPr/>
        </p:nvSpPr>
        <p:spPr>
          <a:xfrm>
            <a:off x="683568" y="6402814"/>
            <a:ext cx="806489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sz="1600" dirty="0" smtClean="0">
                <a:latin typeface="+mn-lt"/>
              </a:rPr>
              <a:t>ZPG Biologie 2016</a:t>
            </a:r>
            <a:endParaRPr lang="de-DE" sz="1600" dirty="0">
              <a:latin typeface="+mn-lt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Default Theme">
  <a:themeElements>
    <a:clrScheme name="Okeanos">
      <a:dk1>
        <a:sysClr val="windowText" lastClr="000000"/>
      </a:dk1>
      <a:lt1>
        <a:sysClr val="window" lastClr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keanos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Default Theme</Template>
  <TotalTime>0</TotalTime>
  <Words>252</Words>
  <Application>Microsoft Office PowerPoint</Application>
  <PresentationFormat>Bildschirmpräsentation (4:3)</PresentationFormat>
  <Paragraphs>199</Paragraphs>
  <Slides>23</Slides>
  <Notes>0</Notes>
  <HiddenSlides>0</HiddenSlides>
  <MMClips>0</MMClips>
  <ScaleCrop>false</ScaleCrop>
  <HeadingPairs>
    <vt:vector size="4" baseType="variant">
      <vt:variant>
        <vt:lpstr>Design</vt:lpstr>
      </vt:variant>
      <vt:variant>
        <vt:i4>1</vt:i4>
      </vt:variant>
      <vt:variant>
        <vt:lpstr>Folientitel</vt:lpstr>
      </vt:variant>
      <vt:variant>
        <vt:i4>23</vt:i4>
      </vt:variant>
    </vt:vector>
  </HeadingPairs>
  <TitlesOfParts>
    <vt:vector size="24" baseType="lpstr">
      <vt:lpstr>Default Theme</vt:lpstr>
      <vt:lpstr>Clicker-Fragen Atmung</vt:lpstr>
      <vt:lpstr>Lunge und Atmung</vt:lpstr>
      <vt:lpstr>Lunge und Atmung</vt:lpstr>
      <vt:lpstr>Lunge und Atmung</vt:lpstr>
      <vt:lpstr>Lunge und Atmung</vt:lpstr>
      <vt:lpstr>Lunge und Atmung</vt:lpstr>
      <vt:lpstr>Lunge und Atmung</vt:lpstr>
      <vt:lpstr>Lunge und Atmung</vt:lpstr>
      <vt:lpstr>Lunge und Atmung</vt:lpstr>
      <vt:lpstr>Lunge und Atmung</vt:lpstr>
      <vt:lpstr>Lunge und Atmung</vt:lpstr>
      <vt:lpstr>Lunge und Atmung</vt:lpstr>
      <vt:lpstr>Lunge und Atmung</vt:lpstr>
      <vt:lpstr>Lunge und Atmung</vt:lpstr>
      <vt:lpstr>Lunge und Atmung</vt:lpstr>
      <vt:lpstr>Lunge und Atmung</vt:lpstr>
      <vt:lpstr>Lunge und Atmung</vt:lpstr>
      <vt:lpstr>Lunge und Atmung</vt:lpstr>
      <vt:lpstr>Lunge und Atmung</vt:lpstr>
      <vt:lpstr>Lunge und Atmung</vt:lpstr>
      <vt:lpstr>Lunge und Atmung</vt:lpstr>
      <vt:lpstr>Lunge und Atmung</vt:lpstr>
      <vt:lpstr>Lunge und Atmung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Clicker-Fragen Beispiele</dc:title>
  <dc:creator>Valued Acer Customer</dc:creator>
  <cp:lastModifiedBy>Anke Richert</cp:lastModifiedBy>
  <cp:revision>41</cp:revision>
  <dcterms:created xsi:type="dcterms:W3CDTF">2014-04-29T15:05:27Z</dcterms:created>
  <dcterms:modified xsi:type="dcterms:W3CDTF">2016-12-14T15:03:47Z</dcterms:modified>
</cp:coreProperties>
</file>