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3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T" initials="ET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1230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-315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427899-AB5C-4C6F-8A43-D3D27392549B}" type="datetimeFigureOut">
              <a:rPr lang="de-DE" smtClean="0"/>
              <a:t>11.05.2021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783080-364D-4C95-A881-4173B5090D1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49165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971A7C-D371-42E5-BEF1-26B5EBF29BB3}" type="slidenum">
              <a:rPr lang="de-DE" smtClean="0"/>
              <a:pPr/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836992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971A7C-D371-42E5-BEF1-26B5EBF29BB3}" type="slidenum">
              <a:rPr lang="de-DE" smtClean="0"/>
              <a:pPr/>
              <a:t>10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626645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971A7C-D371-42E5-BEF1-26B5EBF29BB3}" type="slidenum">
              <a:rPr lang="de-DE" smtClean="0"/>
              <a:pPr/>
              <a:t>11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858959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971A7C-D371-42E5-BEF1-26B5EBF29BB3}" type="slidenum">
              <a:rPr lang="de-DE" smtClean="0"/>
              <a:pPr/>
              <a:t>12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30680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971A7C-D371-42E5-BEF1-26B5EBF29BB3}" type="slidenum">
              <a:rPr lang="de-DE" smtClean="0"/>
              <a:pPr/>
              <a:t>13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747428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971A7C-D371-42E5-BEF1-26B5EBF29BB3}" type="slidenum">
              <a:rPr lang="de-DE" smtClean="0"/>
              <a:pPr/>
              <a:t>14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692928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971A7C-D371-42E5-BEF1-26B5EBF29BB3}" type="slidenum">
              <a:rPr lang="de-DE" smtClean="0"/>
              <a:pPr/>
              <a:t>15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874619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971A7C-D371-42E5-BEF1-26B5EBF29BB3}" type="slidenum">
              <a:rPr lang="de-DE" smtClean="0"/>
              <a:pPr/>
              <a:t>16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493468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971A7C-D371-42E5-BEF1-26B5EBF29BB3}" type="slidenum">
              <a:rPr lang="de-DE" smtClean="0"/>
              <a:pPr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692836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971A7C-D371-42E5-BEF1-26B5EBF29BB3}" type="slidenum">
              <a:rPr lang="de-DE" smtClean="0"/>
              <a:pPr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440057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971A7C-D371-42E5-BEF1-26B5EBF29BB3}" type="slidenum">
              <a:rPr lang="de-DE" smtClean="0"/>
              <a:pPr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761779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971A7C-D371-42E5-BEF1-26B5EBF29BB3}" type="slidenum">
              <a:rPr lang="de-DE" smtClean="0"/>
              <a:pPr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453378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971A7C-D371-42E5-BEF1-26B5EBF29BB3}" type="slidenum">
              <a:rPr lang="de-DE" smtClean="0"/>
              <a:pPr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208873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971A7C-D371-42E5-BEF1-26B5EBF29BB3}" type="slidenum">
              <a:rPr lang="de-DE" smtClean="0"/>
              <a:pPr/>
              <a:t>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004774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971A7C-D371-42E5-BEF1-26B5EBF29BB3}" type="slidenum">
              <a:rPr lang="de-DE" smtClean="0"/>
              <a:pPr/>
              <a:t>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004774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itchFamily="34" charset="0"/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971A7C-D371-42E5-BEF1-26B5EBF29BB3}" type="slidenum">
              <a:rPr lang="de-DE" smtClean="0"/>
              <a:pPr/>
              <a:t>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535049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44FC3-787E-48CB-93C0-CC7AEB30FF85}" type="datetimeFigureOut">
              <a:rPr lang="de-DE" smtClean="0"/>
              <a:t>11.05.2021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52F1-B3A8-44B6-AE37-D5F8061910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4451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44FC3-787E-48CB-93C0-CC7AEB30FF85}" type="datetimeFigureOut">
              <a:rPr lang="de-DE" smtClean="0"/>
              <a:t>11.05.2021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52F1-B3A8-44B6-AE37-D5F8061910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4547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44FC3-787E-48CB-93C0-CC7AEB30FF85}" type="datetimeFigureOut">
              <a:rPr lang="de-DE" smtClean="0"/>
              <a:t>11.05.2021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52F1-B3A8-44B6-AE37-D5F8061910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4506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756F6-F0F2-4FF1-A369-495604B888E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257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756F6-F0F2-4FF1-A369-495604B888E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1"/>
          </p:nvPr>
        </p:nvSpPr>
        <p:spPr>
          <a:xfrm>
            <a:off x="432000" y="1080000"/>
            <a:ext cx="8280000" cy="5040000"/>
          </a:xfrm>
        </p:spPr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310421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756F6-F0F2-4FF1-A369-495604B888E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665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44FC3-787E-48CB-93C0-CC7AEB30FF85}" type="datetimeFigureOut">
              <a:rPr lang="de-DE" smtClean="0"/>
              <a:t>11.05.2021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52F1-B3A8-44B6-AE37-D5F8061910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1154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44FC3-787E-48CB-93C0-CC7AEB30FF85}" type="datetimeFigureOut">
              <a:rPr lang="de-DE" smtClean="0"/>
              <a:t>11.05.2021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52F1-B3A8-44B6-AE37-D5F8061910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54558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44FC3-787E-48CB-93C0-CC7AEB30FF85}" type="datetimeFigureOut">
              <a:rPr lang="de-DE" smtClean="0"/>
              <a:t>11.05.2021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52F1-B3A8-44B6-AE37-D5F8061910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7489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44FC3-787E-48CB-93C0-CC7AEB30FF85}" type="datetimeFigureOut">
              <a:rPr lang="de-DE" smtClean="0"/>
              <a:t>11.05.2021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52F1-B3A8-44B6-AE37-D5F8061910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2661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44FC3-787E-48CB-93C0-CC7AEB30FF85}" type="datetimeFigureOut">
              <a:rPr lang="de-DE" smtClean="0"/>
              <a:t>11.05.2021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52F1-B3A8-44B6-AE37-D5F8061910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5059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44FC3-787E-48CB-93C0-CC7AEB30FF85}" type="datetimeFigureOut">
              <a:rPr lang="de-DE" smtClean="0"/>
              <a:t>11.05.2021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52F1-B3A8-44B6-AE37-D5F8061910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4004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44FC3-787E-48CB-93C0-CC7AEB30FF85}" type="datetimeFigureOut">
              <a:rPr lang="de-DE" smtClean="0"/>
              <a:t>11.05.2021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52F1-B3A8-44B6-AE37-D5F8061910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86946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44FC3-787E-48CB-93C0-CC7AEB30FF85}" type="datetimeFigureOut">
              <a:rPr lang="de-DE" smtClean="0"/>
              <a:t>11.05.2021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52F1-B3A8-44B6-AE37-D5F8061910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0760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344FC3-787E-48CB-93C0-CC7AEB30FF85}" type="datetimeFigureOut">
              <a:rPr lang="de-DE" smtClean="0"/>
              <a:t>11.05.2021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052F1-B3A8-44B6-AE37-D5F8061910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441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32000" y="432000"/>
            <a:ext cx="8280000" cy="540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32000" y="1080000"/>
            <a:ext cx="8280000" cy="504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7992000" y="6408000"/>
            <a:ext cx="720000" cy="216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 i="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B756F6-F0F2-4FF1-A369-495604B888E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6157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p:hf hdr="0" dt="0"/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3" Type="http://schemas.openxmlformats.org/officeDocument/2006/relationships/image" Target="../media/image19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17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3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5" Type="http://schemas.openxmlformats.org/officeDocument/2006/relationships/image" Target="../media/image3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Relationship Id="rId1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rnelsen.de/sites/medienelemente_cms/mel_xslt_gen/progs/html/mels/mel_520058_iwb.html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0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wmf"/><Relationship Id="rId13" Type="http://schemas.openxmlformats.org/officeDocument/2006/relationships/image" Target="../media/image13.png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2.bin"/><Relationship Id="rId12" Type="http://schemas.openxmlformats.org/officeDocument/2006/relationships/image" Target="../media/image4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11" Type="http://schemas.openxmlformats.org/officeDocument/2006/relationships/oleObject" Target="../embeddings/oleObject4.bin"/><Relationship Id="rId10" Type="http://schemas.openxmlformats.org/officeDocument/2006/relationships/image" Target="../media/image3.wmf"/><Relationship Id="rId4" Type="http://schemas.openxmlformats.org/officeDocument/2006/relationships/image" Target="../media/image1.wmf"/><Relationship Id="rId9" Type="http://schemas.openxmlformats.org/officeDocument/2006/relationships/oleObject" Target="../embeddings/oleObject3.bin"/><Relationship Id="rId1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16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Praktische Bestimmung der Stoffmengenkonzentrationen von wässrigen Lösungen sehr starker Säuren und sehr starker Basen</a:t>
            </a:r>
            <a:br>
              <a:rPr lang="de-DE" dirty="0"/>
            </a:br>
            <a:br>
              <a:rPr lang="de-DE" dirty="0"/>
            </a:br>
            <a:r>
              <a:rPr lang="de-DE" dirty="0"/>
              <a:t>Aufnahme eine Titrationskurve unter Einsatz eines Messwerterfassungssystems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756F6-F0F2-4FF1-A369-495604B888EB}" type="slidenum">
              <a:rPr lang="de-DE" smtClean="0"/>
              <a:pPr/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82858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Erläuterung des Kurvenverlaufs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756F6-F0F2-4FF1-A369-495604B888EB}" type="slidenum">
              <a:rPr lang="de-DE" smtClean="0"/>
              <a:pPr/>
              <a:t>10</a:t>
            </a:fld>
            <a:endParaRPr lang="de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el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53713305"/>
                  </p:ext>
                </p:extLst>
              </p:nvPr>
            </p:nvGraphicFramePr>
            <p:xfrm>
              <a:off x="540288" y="1061930"/>
              <a:ext cx="6696120" cy="500380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08012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26800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26800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080000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312738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de-DE" sz="1400" b="1" i="1" dirty="0" smtClean="0">
                                    <a:latin typeface="Cambria Math"/>
                                  </a:rPr>
                                  <m:t>𝒑𝑯</m:t>
                                </m:r>
                              </m:oMath>
                            </m:oMathPara>
                          </a14:m>
                          <a:endParaRPr lang="de-DE" sz="14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de-DE" sz="1400" b="1" i="1" smtClean="0">
                                  <a:latin typeface="Cambria Math"/>
                                </a:rPr>
                                <m:t>𝒄</m:t>
                              </m:r>
                              <m:r>
                                <a:rPr lang="de-DE" sz="1400" b="1" i="1" smtClean="0">
                                  <a:latin typeface="Cambria Math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de-DE" sz="1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de-DE" sz="1400" b="1" i="1" smtClean="0">
                                      <a:latin typeface="Cambria Math"/>
                                    </a:rPr>
                                    <m:t>𝑯</m:t>
                                  </m:r>
                                </m:e>
                                <m:sub>
                                  <m:r>
                                    <a:rPr lang="de-DE" sz="1400" b="1" i="1" smtClean="0">
                                      <a:latin typeface="Cambria Math"/>
                                    </a:rPr>
                                    <m:t>𝟑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lang="de-DE" sz="1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de-DE" sz="1400" b="1" i="1" smtClean="0">
                                      <a:latin typeface="Cambria Math"/>
                                    </a:rPr>
                                    <m:t>𝑶</m:t>
                                  </m:r>
                                </m:e>
                                <m:sup>
                                  <m:r>
                                    <a:rPr lang="de-DE" sz="1400" b="1" i="1" smtClean="0">
                                      <a:latin typeface="Cambria Math"/>
                                    </a:rPr>
                                    <m:t>+</m:t>
                                  </m:r>
                                </m:sup>
                              </m:sSup>
                              <m:r>
                                <a:rPr lang="de-DE" sz="1400" b="1" i="1" smtClean="0">
                                  <a:latin typeface="Cambria Math"/>
                                </a:rPr>
                                <m:t>)</m:t>
                              </m:r>
                            </m:oMath>
                          </a14:m>
                          <a:r>
                            <a:rPr lang="de-DE" sz="1400" b="1" dirty="0"/>
                            <a:t> [</a:t>
                          </a:r>
                          <a14:m>
                            <m:oMath xmlns:m="http://schemas.openxmlformats.org/officeDocument/2006/math">
                              <m:r>
                                <a:rPr lang="de-DE" sz="1400" b="1" i="1" dirty="0" smtClean="0">
                                  <a:latin typeface="Cambria Math"/>
                                </a:rPr>
                                <m:t>𝒎𝒐𝒍</m:t>
                              </m:r>
                              <m:r>
                                <a:rPr lang="de-DE" sz="1400" b="1" i="1" dirty="0" smtClean="0"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sSup>
                                <m:sSupPr>
                                  <m:ctrlPr>
                                    <a:rPr lang="de-DE" sz="1400" b="1" i="1" dirty="0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de-DE" sz="1400" b="1" i="1" dirty="0" smtClean="0">
                                      <a:latin typeface="Cambria Math"/>
                                      <a:ea typeface="Cambria Math"/>
                                    </a:rPr>
                                    <m:t>𝑳</m:t>
                                  </m:r>
                                </m:e>
                                <m:sup>
                                  <m:r>
                                    <a:rPr lang="de-DE" sz="1400" b="1" i="1" dirty="0" smtClean="0">
                                      <a:latin typeface="Cambria Math"/>
                                      <a:ea typeface="Cambria Math"/>
                                    </a:rPr>
                                    <m:t>−</m:t>
                                  </m:r>
                                  <m:r>
                                    <a:rPr lang="de-DE" sz="1400" b="1" i="1" dirty="0" smtClean="0">
                                      <a:latin typeface="Cambria Math"/>
                                      <a:ea typeface="Cambria Math"/>
                                    </a:rPr>
                                    <m:t>𝟏</m:t>
                                  </m:r>
                                </m:sup>
                              </m:sSup>
                            </m:oMath>
                          </a14:m>
                          <a:r>
                            <a:rPr lang="de-DE" sz="1400" b="1" dirty="0"/>
                            <a:t>]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de-DE" sz="1400" b="1" i="1" smtClean="0">
                                  <a:latin typeface="Cambria Math"/>
                                </a:rPr>
                                <m:t>𝒄</m:t>
                              </m:r>
                              <m:r>
                                <a:rPr lang="de-DE" sz="1400" b="1" i="1" smtClean="0">
                                  <a:latin typeface="Cambria Math"/>
                                </a:rPr>
                                <m:t>(</m:t>
                              </m:r>
                              <m:r>
                                <a:rPr lang="de-DE" sz="1400" b="1" i="1" smtClean="0">
                                  <a:latin typeface="Cambria Math"/>
                                </a:rPr>
                                <m:t>𝑶</m:t>
                              </m:r>
                              <m:sSup>
                                <m:sSupPr>
                                  <m:ctrlPr>
                                    <a:rPr lang="de-DE" sz="1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de-DE" sz="1400" b="1" i="1" smtClean="0">
                                      <a:latin typeface="Cambria Math"/>
                                    </a:rPr>
                                    <m:t>𝑯</m:t>
                                  </m:r>
                                </m:e>
                                <m:sup>
                                  <m:r>
                                    <a:rPr lang="de-DE" sz="1400" b="1" i="1" smtClean="0">
                                      <a:latin typeface="Cambria Math"/>
                                    </a:rPr>
                                    <m:t>−</m:t>
                                  </m:r>
                                </m:sup>
                              </m:sSup>
                              <m:r>
                                <a:rPr lang="de-DE" sz="1400" b="1" i="1" smtClean="0">
                                  <a:latin typeface="Cambria Math"/>
                                </a:rPr>
                                <m:t>)</m:t>
                              </m:r>
                            </m:oMath>
                          </a14:m>
                          <a:r>
                            <a:rPr lang="de-DE" sz="1400" b="1" dirty="0"/>
                            <a:t> [</a:t>
                          </a:r>
                          <a14:m>
                            <m:oMath xmlns:m="http://schemas.openxmlformats.org/officeDocument/2006/math">
                              <m:r>
                                <a:rPr lang="de-DE" sz="1400" b="1" i="1" dirty="0" smtClean="0">
                                  <a:latin typeface="Cambria Math"/>
                                </a:rPr>
                                <m:t>𝒎𝒐𝒍</m:t>
                              </m:r>
                              <m:r>
                                <a:rPr lang="de-DE" sz="1400" b="1" i="1" dirty="0" smtClean="0"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sSup>
                                <m:sSupPr>
                                  <m:ctrlPr>
                                    <a:rPr lang="de-DE" sz="1400" b="1" i="1" dirty="0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de-DE" sz="1400" b="1" i="1" dirty="0" smtClean="0">
                                      <a:latin typeface="Cambria Math"/>
                                      <a:ea typeface="Cambria Math"/>
                                    </a:rPr>
                                    <m:t>𝑳</m:t>
                                  </m:r>
                                </m:e>
                                <m:sup>
                                  <m:r>
                                    <a:rPr lang="de-DE" sz="1400" b="1" i="1" dirty="0" smtClean="0">
                                      <a:latin typeface="Cambria Math"/>
                                      <a:ea typeface="Cambria Math"/>
                                    </a:rPr>
                                    <m:t>−</m:t>
                                  </m:r>
                                  <m:r>
                                    <a:rPr lang="de-DE" sz="1400" b="1" i="1" dirty="0" smtClean="0">
                                      <a:latin typeface="Cambria Math"/>
                                      <a:ea typeface="Cambria Math"/>
                                    </a:rPr>
                                    <m:t>𝟏</m:t>
                                  </m:r>
                                </m:sup>
                              </m:sSup>
                            </m:oMath>
                          </a14:m>
                          <a:r>
                            <a:rPr lang="de-DE" sz="1400" b="1" dirty="0"/>
                            <a:t>]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de-DE" sz="1400" b="1" i="1" smtClean="0">
                                    <a:latin typeface="Cambria Math"/>
                                  </a:rPr>
                                  <m:t>𝒑𝑶𝑯</m:t>
                                </m:r>
                              </m:oMath>
                            </m:oMathPara>
                          </a14:m>
                          <a:endParaRPr lang="de-DE" sz="1400" b="1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1273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400" b="1" dirty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</a:rPr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de-DE" sz="1400" b="1" i="1" smtClean="0">
                                        <a:solidFill>
                                          <a:schemeClr val="accent2">
                                            <a:lumMod val="7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de-DE" sz="1400" b="1" i="1" smtClean="0">
                                        <a:solidFill>
                                          <a:schemeClr val="accent2">
                                            <a:lumMod val="75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lang="de-DE" sz="1400" b="1" i="1" smtClean="0">
                                        <a:solidFill>
                                          <a:schemeClr val="accent2">
                                            <a:lumMod val="75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𝟎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de-DE" sz="1400" b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de-DE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de-DE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lang="de-DE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a:rPr lang="de-DE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𝟏𝟒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de-DE" sz="14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400" b="1" dirty="0">
                              <a:solidFill>
                                <a:schemeClr val="tx1"/>
                              </a:solidFill>
                            </a:rPr>
                            <a:t>14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1273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400" b="1" dirty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</a:rPr>
                            <a:t>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de-DE" sz="1400" b="1" i="1" smtClean="0">
                                        <a:solidFill>
                                          <a:schemeClr val="accent2">
                                            <a:lumMod val="7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de-DE" sz="1400" b="1" i="1" smtClean="0">
                                        <a:solidFill>
                                          <a:schemeClr val="accent2">
                                            <a:lumMod val="75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lang="de-DE" sz="1400" b="1" i="1" smtClean="0">
                                        <a:solidFill>
                                          <a:schemeClr val="accent2">
                                            <a:lumMod val="75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a:rPr lang="de-DE" sz="1400" b="1" i="1" smtClean="0">
                                        <a:solidFill>
                                          <a:schemeClr val="accent2">
                                            <a:lumMod val="75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de-DE" sz="1400" b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de-DE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de-DE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lang="de-DE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a:rPr lang="de-DE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𝟏𝟑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de-DE" sz="14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400" b="1" dirty="0">
                              <a:solidFill>
                                <a:schemeClr val="tx1"/>
                              </a:solidFill>
                            </a:rPr>
                            <a:t>13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1273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400" b="1" dirty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</a:rPr>
                            <a:t>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de-DE" sz="1400" b="1" i="1" smtClean="0">
                                        <a:solidFill>
                                          <a:schemeClr val="accent2">
                                            <a:lumMod val="7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de-DE" sz="1400" b="1" i="1" smtClean="0">
                                        <a:solidFill>
                                          <a:schemeClr val="accent2">
                                            <a:lumMod val="75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lang="de-DE" sz="1400" b="1" i="1" smtClean="0">
                                        <a:solidFill>
                                          <a:schemeClr val="accent2">
                                            <a:lumMod val="75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a:rPr lang="de-DE" sz="1400" b="1" i="1" smtClean="0">
                                        <a:solidFill>
                                          <a:schemeClr val="accent2">
                                            <a:lumMod val="75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de-DE" sz="1400" b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de-DE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de-DE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lang="de-DE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a:rPr lang="de-DE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𝟏𝟐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de-DE" sz="14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400" b="1" dirty="0">
                              <a:solidFill>
                                <a:schemeClr val="tx1"/>
                              </a:solidFill>
                            </a:rPr>
                            <a:t>12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1273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400" b="1" dirty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</a:rPr>
                            <a:t>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de-DE" sz="1400" b="1" i="1" smtClean="0">
                                        <a:solidFill>
                                          <a:schemeClr val="accent2">
                                            <a:lumMod val="7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de-DE" sz="1400" b="1" i="1" smtClean="0">
                                        <a:solidFill>
                                          <a:schemeClr val="accent2">
                                            <a:lumMod val="75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lang="de-DE" sz="1400" b="1" i="1" smtClean="0">
                                        <a:solidFill>
                                          <a:schemeClr val="accent2">
                                            <a:lumMod val="75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a:rPr lang="de-DE" sz="1400" b="1" i="1" smtClean="0">
                                        <a:solidFill>
                                          <a:schemeClr val="accent2">
                                            <a:lumMod val="75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de-DE" sz="1400" b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de-DE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de-DE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lang="de-DE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a:rPr lang="de-DE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𝟏𝟏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de-DE" sz="14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400" b="1" dirty="0">
                              <a:solidFill>
                                <a:schemeClr val="tx1"/>
                              </a:solidFill>
                            </a:rPr>
                            <a:t>11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1273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400" b="1" dirty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</a:rPr>
                            <a:t>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de-DE" sz="1400" b="1" i="1" smtClean="0">
                                        <a:solidFill>
                                          <a:schemeClr val="accent2">
                                            <a:lumMod val="7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de-DE" sz="1400" b="1" i="1" smtClean="0">
                                        <a:solidFill>
                                          <a:schemeClr val="accent2">
                                            <a:lumMod val="75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lang="de-DE" sz="1400" b="1" i="1" smtClean="0">
                                        <a:solidFill>
                                          <a:schemeClr val="accent2">
                                            <a:lumMod val="75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a:rPr lang="de-DE" sz="1400" b="1" i="1" smtClean="0">
                                        <a:solidFill>
                                          <a:schemeClr val="accent2">
                                            <a:lumMod val="75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𝟒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de-DE" sz="1400" b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de-DE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de-DE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lang="de-DE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a:rPr lang="de-DE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𝟏𝟎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de-DE" sz="14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400" b="1" dirty="0">
                              <a:solidFill>
                                <a:schemeClr val="tx1"/>
                              </a:solidFill>
                            </a:rPr>
                            <a:t>10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1273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400" b="1" dirty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</a:rPr>
                            <a:t>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de-DE" sz="1400" b="1" i="1" smtClean="0">
                                        <a:solidFill>
                                          <a:schemeClr val="accent2">
                                            <a:lumMod val="7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de-DE" sz="1400" b="1" i="1" smtClean="0">
                                        <a:solidFill>
                                          <a:schemeClr val="accent2">
                                            <a:lumMod val="75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lang="de-DE" sz="1400" b="1" i="1" smtClean="0">
                                        <a:solidFill>
                                          <a:schemeClr val="accent2">
                                            <a:lumMod val="75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a:rPr lang="de-DE" sz="1400" b="1" i="1" smtClean="0">
                                        <a:solidFill>
                                          <a:schemeClr val="accent2">
                                            <a:lumMod val="75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𝟓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de-DE" sz="1400" b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de-DE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de-DE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lang="de-DE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a:rPr lang="de-DE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𝟗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de-DE" sz="14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400" b="1" dirty="0">
                              <a:solidFill>
                                <a:schemeClr val="tx1"/>
                              </a:solidFill>
                            </a:rPr>
                            <a:t>9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31273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400" b="1" dirty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</a:rPr>
                            <a:t>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de-DE" sz="1400" b="1" i="1" smtClean="0">
                                        <a:solidFill>
                                          <a:schemeClr val="accent2">
                                            <a:lumMod val="7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de-DE" sz="1400" b="1" i="1" smtClean="0">
                                        <a:solidFill>
                                          <a:schemeClr val="accent2">
                                            <a:lumMod val="75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lang="de-DE" sz="1400" b="1" i="1" smtClean="0">
                                        <a:solidFill>
                                          <a:schemeClr val="accent2">
                                            <a:lumMod val="75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a:rPr lang="de-DE" sz="1400" b="1" i="1" smtClean="0">
                                        <a:solidFill>
                                          <a:schemeClr val="accent2">
                                            <a:lumMod val="75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𝟔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de-DE" sz="1400" b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de-DE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de-DE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lang="de-DE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a:rPr lang="de-DE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𝟖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de-DE" sz="14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400" b="1" dirty="0">
                              <a:solidFill>
                                <a:schemeClr val="tx1"/>
                              </a:solidFill>
                            </a:rPr>
                            <a:t>8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31273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400" b="1" dirty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</a:rPr>
                            <a:t>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de-DE" sz="1400" b="1" i="1" smtClean="0">
                                        <a:solidFill>
                                          <a:schemeClr val="accent3">
                                            <a:lumMod val="7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de-DE" sz="1400" b="1" i="1" smtClean="0">
                                        <a:solidFill>
                                          <a:schemeClr val="accent3">
                                            <a:lumMod val="75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lang="de-DE" sz="1400" b="1" i="1" smtClean="0">
                                        <a:solidFill>
                                          <a:schemeClr val="accent3">
                                            <a:lumMod val="75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a:rPr lang="de-DE" sz="1400" b="1" i="1" smtClean="0">
                                        <a:solidFill>
                                          <a:schemeClr val="accent3">
                                            <a:lumMod val="75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𝟕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de-DE" sz="1400" b="1" dirty="0">
                            <a:solidFill>
                              <a:schemeClr val="accent3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de-DE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de-DE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lang="de-DE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a:rPr lang="de-DE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𝟕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de-DE" sz="14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400" b="1" dirty="0">
                              <a:solidFill>
                                <a:schemeClr val="tx1"/>
                              </a:solidFill>
                            </a:rPr>
                            <a:t>7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8"/>
                      </a:ext>
                    </a:extLst>
                  </a:tr>
                  <a:tr h="31273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400" b="1" dirty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</a:rPr>
                            <a:t>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de-DE" sz="1400" b="1" i="1" smtClean="0">
                                        <a:solidFill>
                                          <a:schemeClr val="tx2">
                                            <a:lumMod val="60000"/>
                                            <a:lumOff val="4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de-DE" sz="1400" b="1" i="1" smtClean="0">
                                        <a:solidFill>
                                          <a:schemeClr val="tx2">
                                            <a:lumMod val="60000"/>
                                            <a:lumOff val="40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lang="de-DE" sz="1400" b="1" i="1" smtClean="0">
                                        <a:solidFill>
                                          <a:schemeClr val="tx2">
                                            <a:lumMod val="60000"/>
                                            <a:lumOff val="40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a:rPr lang="de-DE" sz="1400" b="1" i="1" smtClean="0">
                                        <a:solidFill>
                                          <a:schemeClr val="tx2">
                                            <a:lumMod val="60000"/>
                                            <a:lumOff val="40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𝟖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de-DE" sz="1400" b="1" dirty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de-DE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de-DE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lang="de-DE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a:rPr lang="de-DE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𝟔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de-DE" sz="14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400" b="1" dirty="0">
                              <a:solidFill>
                                <a:schemeClr val="tx1"/>
                              </a:solidFill>
                            </a:rPr>
                            <a:t>6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9"/>
                      </a:ext>
                    </a:extLst>
                  </a:tr>
                  <a:tr h="31273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400" b="1" dirty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</a:rPr>
                            <a:t>9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de-DE" sz="1400" b="1" i="1" smtClean="0">
                                        <a:solidFill>
                                          <a:schemeClr val="tx2">
                                            <a:lumMod val="60000"/>
                                            <a:lumOff val="4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de-DE" sz="1400" b="1" i="1" smtClean="0">
                                        <a:solidFill>
                                          <a:schemeClr val="tx2">
                                            <a:lumMod val="60000"/>
                                            <a:lumOff val="40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lang="de-DE" sz="1400" b="1" i="1" smtClean="0">
                                        <a:solidFill>
                                          <a:schemeClr val="tx2">
                                            <a:lumMod val="60000"/>
                                            <a:lumOff val="40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a:rPr lang="de-DE" sz="1400" b="1" i="1" smtClean="0">
                                        <a:solidFill>
                                          <a:schemeClr val="tx2">
                                            <a:lumMod val="60000"/>
                                            <a:lumOff val="40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𝟗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de-DE" sz="1400" b="1" dirty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de-DE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de-DE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lang="de-DE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a:rPr lang="de-DE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𝟓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de-DE" sz="14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400" b="1" dirty="0">
                              <a:solidFill>
                                <a:schemeClr val="tx1"/>
                              </a:solidFill>
                            </a:rPr>
                            <a:t>5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10"/>
                      </a:ext>
                    </a:extLst>
                  </a:tr>
                  <a:tr h="31273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400" b="1" dirty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</a:rPr>
                            <a:t>10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de-DE" sz="1400" b="1" i="1" smtClean="0">
                                        <a:solidFill>
                                          <a:schemeClr val="tx2">
                                            <a:lumMod val="60000"/>
                                            <a:lumOff val="4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de-DE" sz="1400" b="1" i="1" smtClean="0">
                                        <a:solidFill>
                                          <a:schemeClr val="tx2">
                                            <a:lumMod val="60000"/>
                                            <a:lumOff val="40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lang="de-DE" sz="1400" b="1" i="1" smtClean="0">
                                        <a:solidFill>
                                          <a:schemeClr val="tx2">
                                            <a:lumMod val="60000"/>
                                            <a:lumOff val="40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a:rPr lang="de-DE" sz="1400" b="1" i="1" smtClean="0">
                                        <a:solidFill>
                                          <a:schemeClr val="tx2">
                                            <a:lumMod val="60000"/>
                                            <a:lumOff val="40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𝟏𝟎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de-DE" sz="1400" b="1" dirty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de-DE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de-DE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lang="de-DE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a:rPr lang="de-DE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𝟒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de-DE" sz="14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400" b="1" dirty="0">
                              <a:solidFill>
                                <a:schemeClr val="tx1"/>
                              </a:solidFill>
                            </a:rPr>
                            <a:t>4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11"/>
                      </a:ext>
                    </a:extLst>
                  </a:tr>
                  <a:tr h="31273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400" b="1" dirty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</a:rPr>
                            <a:t>11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de-DE" sz="1400" b="1" i="1" smtClean="0">
                                        <a:solidFill>
                                          <a:schemeClr val="tx2">
                                            <a:lumMod val="60000"/>
                                            <a:lumOff val="4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de-DE" sz="1400" b="1" i="1" smtClean="0">
                                        <a:solidFill>
                                          <a:schemeClr val="tx2">
                                            <a:lumMod val="60000"/>
                                            <a:lumOff val="40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lang="de-DE" sz="1400" b="1" i="1" smtClean="0">
                                        <a:solidFill>
                                          <a:schemeClr val="tx2">
                                            <a:lumMod val="60000"/>
                                            <a:lumOff val="40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a:rPr lang="de-DE" sz="1400" b="1" i="1" smtClean="0">
                                        <a:solidFill>
                                          <a:schemeClr val="tx2">
                                            <a:lumMod val="60000"/>
                                            <a:lumOff val="40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𝟏𝟏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de-DE" sz="1400" b="1" dirty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de-DE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de-DE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lang="de-DE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a:rPr lang="de-DE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de-DE" sz="14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400" b="1" dirty="0">
                              <a:solidFill>
                                <a:schemeClr val="tx1"/>
                              </a:solidFill>
                            </a:rPr>
                            <a:t>3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12"/>
                      </a:ext>
                    </a:extLst>
                  </a:tr>
                  <a:tr h="31273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400" b="1" dirty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</a:rPr>
                            <a:t>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de-DE" sz="1400" b="1" i="1" smtClean="0">
                                        <a:solidFill>
                                          <a:schemeClr val="tx2">
                                            <a:lumMod val="60000"/>
                                            <a:lumOff val="4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de-DE" sz="1400" b="1" i="1" smtClean="0">
                                        <a:solidFill>
                                          <a:schemeClr val="tx2">
                                            <a:lumMod val="60000"/>
                                            <a:lumOff val="40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lang="de-DE" sz="1400" b="1" i="1" smtClean="0">
                                        <a:solidFill>
                                          <a:schemeClr val="tx2">
                                            <a:lumMod val="60000"/>
                                            <a:lumOff val="40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a:rPr lang="de-DE" sz="1400" b="1" i="1" smtClean="0">
                                        <a:solidFill>
                                          <a:schemeClr val="tx2">
                                            <a:lumMod val="60000"/>
                                            <a:lumOff val="40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𝟏𝟐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de-DE" sz="1400" b="1" dirty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de-DE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de-DE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lang="de-DE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a:rPr lang="de-DE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de-DE" sz="14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400" b="1" dirty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13"/>
                      </a:ext>
                    </a:extLst>
                  </a:tr>
                  <a:tr h="31273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400" b="1" dirty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</a:rPr>
                            <a:t>13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de-DE" sz="1400" b="1" i="1" smtClean="0">
                                        <a:solidFill>
                                          <a:schemeClr val="tx2">
                                            <a:lumMod val="60000"/>
                                            <a:lumOff val="4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de-DE" sz="1400" b="1" i="1" smtClean="0">
                                        <a:solidFill>
                                          <a:schemeClr val="tx2">
                                            <a:lumMod val="60000"/>
                                            <a:lumOff val="40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lang="de-DE" sz="1400" b="1" i="1" smtClean="0">
                                        <a:solidFill>
                                          <a:schemeClr val="tx2">
                                            <a:lumMod val="60000"/>
                                            <a:lumOff val="40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a:rPr lang="de-DE" sz="1400" b="1" i="1" smtClean="0">
                                        <a:solidFill>
                                          <a:schemeClr val="tx2">
                                            <a:lumMod val="60000"/>
                                            <a:lumOff val="40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𝟏𝟑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de-DE" sz="1400" b="1" dirty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de-DE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de-DE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lang="de-DE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a:rPr lang="de-DE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de-DE" sz="14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400" b="1" dirty="0">
                              <a:solidFill>
                                <a:schemeClr val="tx1"/>
                              </a:solidFill>
                            </a:rPr>
                            <a:t>1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14"/>
                      </a:ext>
                    </a:extLst>
                  </a:tr>
                  <a:tr h="31273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400" b="1" dirty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</a:rPr>
                            <a:t>14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de-DE" sz="1400" b="1" i="1" smtClean="0">
                                        <a:solidFill>
                                          <a:schemeClr val="tx2">
                                            <a:lumMod val="60000"/>
                                            <a:lumOff val="4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de-DE" sz="1400" b="1" i="1" smtClean="0">
                                        <a:solidFill>
                                          <a:schemeClr val="tx2">
                                            <a:lumMod val="60000"/>
                                            <a:lumOff val="40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lang="de-DE" sz="1400" b="1" i="1" smtClean="0">
                                        <a:solidFill>
                                          <a:schemeClr val="tx2">
                                            <a:lumMod val="60000"/>
                                            <a:lumOff val="40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a:rPr lang="de-DE" sz="1400" b="1" i="1" smtClean="0">
                                        <a:solidFill>
                                          <a:schemeClr val="tx2">
                                            <a:lumMod val="60000"/>
                                            <a:lumOff val="40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𝟏𝟒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de-DE" sz="1400" b="1" dirty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de-DE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de-DE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lang="de-DE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𝟎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de-DE" sz="14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400" b="1" dirty="0">
                              <a:solidFill>
                                <a:schemeClr val="tx1"/>
                              </a:solidFill>
                            </a:rPr>
                            <a:t>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1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el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70135235"/>
                  </p:ext>
                </p:extLst>
              </p:nvPr>
            </p:nvGraphicFramePr>
            <p:xfrm>
              <a:off x="540288" y="1061930"/>
              <a:ext cx="6696120" cy="500380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080120"/>
                    <a:gridCol w="2268000"/>
                    <a:gridCol w="2268000"/>
                    <a:gridCol w="1080000"/>
                  </a:tblGrid>
                  <a:tr h="312738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565" r="-520904" b="-15274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47849" r="-147849" b="-15274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147849" r="-47849" b="-15274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520904" r="-565" b="-1527451"/>
                          </a:stretch>
                        </a:blipFill>
                      </a:tcPr>
                    </a:tc>
                  </a:tr>
                  <a:tr h="31273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400" b="1" dirty="0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</a:rPr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47849" t="-98077" r="-147849" b="-139807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147849" t="-98077" r="-47849" b="-139807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400" b="1" dirty="0" smtClean="0">
                              <a:solidFill>
                                <a:schemeClr val="tx1"/>
                              </a:solidFill>
                            </a:rPr>
                            <a:t>14</a:t>
                          </a:r>
                          <a:endParaRPr lang="de-DE" sz="14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</a:tr>
                  <a:tr h="31273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400" b="1" dirty="0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</a:rPr>
                            <a:t>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47849" t="-201961" r="-147849" b="-13254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147849" t="-201961" r="-47849" b="-13254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400" b="1" dirty="0" smtClean="0">
                              <a:solidFill>
                                <a:schemeClr val="tx1"/>
                              </a:solidFill>
                            </a:rPr>
                            <a:t>13</a:t>
                          </a:r>
                          <a:endParaRPr lang="de-DE" sz="14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</a:tr>
                  <a:tr h="31273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400" b="1" dirty="0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</a:rPr>
                            <a:t>2</a:t>
                          </a:r>
                          <a:endParaRPr lang="de-DE" sz="1400" b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47849" t="-301961" r="-147849" b="-12254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147849" t="-301961" r="-47849" b="-12254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400" b="1" dirty="0" smtClean="0">
                              <a:solidFill>
                                <a:schemeClr val="tx1"/>
                              </a:solidFill>
                            </a:rPr>
                            <a:t>12</a:t>
                          </a:r>
                          <a:endParaRPr lang="de-DE" sz="14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</a:tr>
                  <a:tr h="31273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400" b="1" dirty="0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</a:rPr>
                            <a:t>3</a:t>
                          </a:r>
                          <a:endParaRPr lang="de-DE" sz="1400" b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47849" t="-394231" r="-147849" b="-110192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147849" t="-394231" r="-47849" b="-110192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400" b="1" dirty="0" smtClean="0">
                              <a:solidFill>
                                <a:schemeClr val="tx1"/>
                              </a:solidFill>
                            </a:rPr>
                            <a:t>11</a:t>
                          </a:r>
                          <a:endParaRPr lang="de-DE" sz="14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</a:tr>
                  <a:tr h="31273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400" b="1" dirty="0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</a:rPr>
                            <a:t>4</a:t>
                          </a:r>
                          <a:endParaRPr lang="de-DE" sz="1400" b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47849" t="-503922" r="-147849" b="-10235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147849" t="-503922" r="-47849" b="-10235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400" b="1" dirty="0" smtClean="0">
                              <a:solidFill>
                                <a:schemeClr val="tx1"/>
                              </a:solidFill>
                            </a:rPr>
                            <a:t>10</a:t>
                          </a:r>
                          <a:endParaRPr lang="de-DE" sz="14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</a:tr>
                  <a:tr h="31273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400" b="1" dirty="0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</a:rPr>
                            <a:t>5</a:t>
                          </a:r>
                          <a:endParaRPr lang="de-DE" sz="1400" b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47849" t="-603922" r="-147849" b="-9235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147849" t="-603922" r="-47849" b="-9235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400" b="1" dirty="0" smtClean="0">
                              <a:solidFill>
                                <a:schemeClr val="tx1"/>
                              </a:solidFill>
                            </a:rPr>
                            <a:t>9</a:t>
                          </a:r>
                          <a:endParaRPr lang="de-DE" sz="14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</a:tr>
                  <a:tr h="31273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400" b="1" dirty="0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</a:rPr>
                            <a:t>6</a:t>
                          </a:r>
                          <a:endParaRPr lang="de-DE" sz="1400" b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47849" t="-690385" r="-147849" b="-8057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147849" t="-690385" r="-47849" b="-8057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400" b="1" dirty="0" smtClean="0">
                              <a:solidFill>
                                <a:schemeClr val="tx1"/>
                              </a:solidFill>
                            </a:rPr>
                            <a:t>8</a:t>
                          </a:r>
                          <a:endParaRPr lang="de-DE" sz="14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</a:tr>
                  <a:tr h="31273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400" b="1" dirty="0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</a:rPr>
                            <a:t>7</a:t>
                          </a:r>
                          <a:endParaRPr lang="de-DE" sz="1400" b="1" dirty="0">
                            <a:solidFill>
                              <a:schemeClr val="accent3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47849" t="-805882" r="-147849" b="-7215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147849" t="-805882" r="-47849" b="-7215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400" b="1" dirty="0" smtClean="0">
                              <a:solidFill>
                                <a:schemeClr val="tx1"/>
                              </a:solidFill>
                            </a:rPr>
                            <a:t>7</a:t>
                          </a:r>
                          <a:endParaRPr lang="de-DE" sz="14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</a:tr>
                  <a:tr h="31273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400" b="1" dirty="0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</a:rPr>
                            <a:t>8</a:t>
                          </a:r>
                          <a:endParaRPr lang="de-DE" sz="1400" b="1" dirty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47849" t="-905882" r="-147849" b="-6215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147849" t="-905882" r="-47849" b="-6215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400" b="1" dirty="0" smtClean="0">
                              <a:solidFill>
                                <a:schemeClr val="tx1"/>
                              </a:solidFill>
                            </a:rPr>
                            <a:t>6</a:t>
                          </a:r>
                          <a:endParaRPr lang="de-DE" sz="14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</a:tr>
                  <a:tr h="31273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400" b="1" dirty="0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</a:rPr>
                            <a:t>9</a:t>
                          </a:r>
                          <a:endParaRPr lang="de-DE" sz="1400" b="1" dirty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47849" t="-1005882" r="-147849" b="-5215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147849" t="-1005882" r="-47849" b="-5215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400" b="1" dirty="0" smtClean="0">
                              <a:solidFill>
                                <a:schemeClr val="tx1"/>
                              </a:solidFill>
                            </a:rPr>
                            <a:t>5</a:t>
                          </a:r>
                          <a:endParaRPr lang="de-DE" sz="14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</a:tr>
                  <a:tr h="31273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400" b="1" dirty="0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</a:rPr>
                            <a:t>10</a:t>
                          </a:r>
                          <a:endParaRPr lang="de-DE" sz="1400" b="1" dirty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47849" t="-1084615" r="-147849" b="-4115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147849" t="-1084615" r="-47849" b="-4115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400" b="1" dirty="0" smtClean="0">
                              <a:solidFill>
                                <a:schemeClr val="tx1"/>
                              </a:solidFill>
                            </a:rPr>
                            <a:t>4</a:t>
                          </a:r>
                          <a:endParaRPr lang="de-DE" sz="14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</a:tr>
                  <a:tr h="31273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400" b="1" dirty="0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</a:rPr>
                            <a:t>11</a:t>
                          </a:r>
                          <a:endParaRPr lang="de-DE" sz="1400" b="1" dirty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47849" t="-1207843" r="-147849" b="-3196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147849" t="-1207843" r="-47849" b="-3196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400" b="1" dirty="0" smtClean="0">
                              <a:solidFill>
                                <a:schemeClr val="tx1"/>
                              </a:solidFill>
                            </a:rPr>
                            <a:t>3</a:t>
                          </a:r>
                          <a:endParaRPr lang="de-DE" sz="14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</a:tr>
                  <a:tr h="31273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400" b="1" dirty="0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</a:rPr>
                            <a:t>12</a:t>
                          </a:r>
                          <a:endParaRPr lang="de-DE" sz="1400" b="1" dirty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47849" t="-1307843" r="-147849" b="-2196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147849" t="-1307843" r="-47849" b="-2196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400" b="1" dirty="0" smtClean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  <a:endParaRPr lang="de-DE" sz="14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</a:tr>
                  <a:tr h="31273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400" b="1" dirty="0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</a:rPr>
                            <a:t>13</a:t>
                          </a:r>
                          <a:endParaRPr lang="de-DE" sz="1400" b="1" dirty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47849" t="-1380769" r="-147849" b="-1153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147849" t="-1380769" r="-47849" b="-1153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400" b="1" dirty="0" smtClean="0">
                              <a:solidFill>
                                <a:schemeClr val="tx1"/>
                              </a:solidFill>
                            </a:rPr>
                            <a:t>1</a:t>
                          </a:r>
                          <a:endParaRPr lang="de-DE" sz="14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</a:tr>
                  <a:tr h="31273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400" b="1" dirty="0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</a:rPr>
                            <a:t>14</a:t>
                          </a:r>
                          <a:endParaRPr lang="de-DE" sz="1400" b="1" dirty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47849" t="-1509804" r="-147849" b="-176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147849" t="-1509804" r="-47849" b="-176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400" b="1" dirty="0" smtClean="0">
                              <a:solidFill>
                                <a:schemeClr val="tx1"/>
                              </a:solidFill>
                            </a:rPr>
                            <a:t>0</a:t>
                          </a:r>
                          <a:endParaRPr lang="de-DE" sz="14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</a:tr>
                </a:tbl>
              </a:graphicData>
            </a:graphic>
          </p:graphicFrame>
        </mc:Fallback>
      </mc:AlternateContent>
      <p:sp>
        <p:nvSpPr>
          <p:cNvPr id="6" name="Freihandform 5"/>
          <p:cNvSpPr/>
          <p:nvPr/>
        </p:nvSpPr>
        <p:spPr>
          <a:xfrm>
            <a:off x="2292191" y="1527957"/>
            <a:ext cx="160192" cy="293342"/>
          </a:xfrm>
          <a:custGeom>
            <a:avLst/>
            <a:gdLst>
              <a:gd name="connsiteX0" fmla="*/ 0 w 404137"/>
              <a:gd name="connsiteY0" fmla="*/ 0 h 287079"/>
              <a:gd name="connsiteX1" fmla="*/ 404037 w 404137"/>
              <a:gd name="connsiteY1" fmla="*/ 159489 h 287079"/>
              <a:gd name="connsiteX2" fmla="*/ 42530 w 404137"/>
              <a:gd name="connsiteY2" fmla="*/ 287079 h 287079"/>
              <a:gd name="connsiteX3" fmla="*/ 42530 w 404137"/>
              <a:gd name="connsiteY3" fmla="*/ 287079 h 287079"/>
              <a:gd name="connsiteX0" fmla="*/ 0 w 404137"/>
              <a:gd name="connsiteY0" fmla="*/ 0 h 287079"/>
              <a:gd name="connsiteX1" fmla="*/ 404037 w 404137"/>
              <a:gd name="connsiteY1" fmla="*/ 159489 h 287079"/>
              <a:gd name="connsiteX2" fmla="*/ 42530 w 404137"/>
              <a:gd name="connsiteY2" fmla="*/ 287079 h 287079"/>
              <a:gd name="connsiteX3" fmla="*/ 42530 w 404137"/>
              <a:gd name="connsiteY3" fmla="*/ 287079 h 287079"/>
              <a:gd name="connsiteX0" fmla="*/ 0 w 410399"/>
              <a:gd name="connsiteY0" fmla="*/ 0 h 287079"/>
              <a:gd name="connsiteX1" fmla="*/ 410300 w 410399"/>
              <a:gd name="connsiteY1" fmla="*/ 159489 h 287079"/>
              <a:gd name="connsiteX2" fmla="*/ 42530 w 410399"/>
              <a:gd name="connsiteY2" fmla="*/ 287079 h 287079"/>
              <a:gd name="connsiteX3" fmla="*/ 42530 w 410399"/>
              <a:gd name="connsiteY3" fmla="*/ 287079 h 287079"/>
              <a:gd name="connsiteX0" fmla="*/ 45152 w 455551"/>
              <a:gd name="connsiteY0" fmla="*/ 0 h 287079"/>
              <a:gd name="connsiteX1" fmla="*/ 455452 w 455551"/>
              <a:gd name="connsiteY1" fmla="*/ 159489 h 287079"/>
              <a:gd name="connsiteX2" fmla="*/ 87682 w 455551"/>
              <a:gd name="connsiteY2" fmla="*/ 287079 h 287079"/>
              <a:gd name="connsiteX3" fmla="*/ 0 w 455551"/>
              <a:gd name="connsiteY3" fmla="*/ 283948 h 287079"/>
              <a:gd name="connsiteX0" fmla="*/ 4442 w 414841"/>
              <a:gd name="connsiteY0" fmla="*/ 0 h 293342"/>
              <a:gd name="connsiteX1" fmla="*/ 414742 w 414841"/>
              <a:gd name="connsiteY1" fmla="*/ 159489 h 293342"/>
              <a:gd name="connsiteX2" fmla="*/ 46972 w 414841"/>
              <a:gd name="connsiteY2" fmla="*/ 287079 h 293342"/>
              <a:gd name="connsiteX3" fmla="*/ 0 w 414841"/>
              <a:gd name="connsiteY3" fmla="*/ 293342 h 293342"/>
              <a:gd name="connsiteX0" fmla="*/ 4442 w 414751"/>
              <a:gd name="connsiteY0" fmla="*/ 0 h 293342"/>
              <a:gd name="connsiteX1" fmla="*/ 414742 w 414751"/>
              <a:gd name="connsiteY1" fmla="*/ 159489 h 293342"/>
              <a:gd name="connsiteX2" fmla="*/ 46972 w 414751"/>
              <a:gd name="connsiteY2" fmla="*/ 287079 h 293342"/>
              <a:gd name="connsiteX3" fmla="*/ 0 w 414751"/>
              <a:gd name="connsiteY3" fmla="*/ 293342 h 293342"/>
              <a:gd name="connsiteX0" fmla="*/ 4442 w 252117"/>
              <a:gd name="connsiteY0" fmla="*/ 0 h 293342"/>
              <a:gd name="connsiteX1" fmla="*/ 252101 w 252117"/>
              <a:gd name="connsiteY1" fmla="*/ 159489 h 293342"/>
              <a:gd name="connsiteX2" fmla="*/ 46972 w 252117"/>
              <a:gd name="connsiteY2" fmla="*/ 287079 h 293342"/>
              <a:gd name="connsiteX3" fmla="*/ 0 w 252117"/>
              <a:gd name="connsiteY3" fmla="*/ 293342 h 293342"/>
              <a:gd name="connsiteX0" fmla="*/ 4442 w 252117"/>
              <a:gd name="connsiteY0" fmla="*/ 0 h 293342"/>
              <a:gd name="connsiteX1" fmla="*/ 252101 w 252117"/>
              <a:gd name="connsiteY1" fmla="*/ 159489 h 293342"/>
              <a:gd name="connsiteX2" fmla="*/ 46972 w 252117"/>
              <a:gd name="connsiteY2" fmla="*/ 287079 h 293342"/>
              <a:gd name="connsiteX3" fmla="*/ 0 w 252117"/>
              <a:gd name="connsiteY3" fmla="*/ 293342 h 293342"/>
              <a:gd name="connsiteX0" fmla="*/ 4442 w 252117"/>
              <a:gd name="connsiteY0" fmla="*/ 0 h 293342"/>
              <a:gd name="connsiteX1" fmla="*/ 252101 w 252117"/>
              <a:gd name="connsiteY1" fmla="*/ 159489 h 293342"/>
              <a:gd name="connsiteX2" fmla="*/ 46972 w 252117"/>
              <a:gd name="connsiteY2" fmla="*/ 287079 h 293342"/>
              <a:gd name="connsiteX3" fmla="*/ 0 w 252117"/>
              <a:gd name="connsiteY3" fmla="*/ 293342 h 293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2117" h="293342">
                <a:moveTo>
                  <a:pt x="4442" y="0"/>
                </a:moveTo>
                <a:cubicBezTo>
                  <a:pt x="55061" y="21375"/>
                  <a:pt x="249942" y="39618"/>
                  <a:pt x="252101" y="159489"/>
                </a:cubicBezTo>
                <a:cubicBezTo>
                  <a:pt x="254260" y="279360"/>
                  <a:pt x="46972" y="287079"/>
                  <a:pt x="46972" y="287079"/>
                </a:cubicBezTo>
                <a:lnTo>
                  <a:pt x="0" y="293342"/>
                </a:lnTo>
              </a:path>
            </a:pathLst>
          </a:custGeom>
          <a:noFill/>
          <a:ln>
            <a:solidFill>
              <a:schemeClr val="accent6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feld 6"/>
              <p:cNvSpPr txBox="1"/>
              <p:nvPr/>
            </p:nvSpPr>
            <p:spPr>
              <a:xfrm>
                <a:off x="2355412" y="1456624"/>
                <a:ext cx="850939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1200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/>
                        </a:rPr>
                        <m:t>−9</m:t>
                      </m:r>
                      <m:r>
                        <a:rPr lang="de-DE" sz="1200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de-DE" sz="1200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de-DE" sz="1200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10</m:t>
                          </m:r>
                        </m:e>
                        <m:sup>
                          <m:r>
                            <a:rPr lang="de-DE" sz="1200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de-DE" sz="1200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" name="Textfeld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5412" y="1456624"/>
                <a:ext cx="850939" cy="27699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Freihandform 7"/>
          <p:cNvSpPr/>
          <p:nvPr/>
        </p:nvSpPr>
        <p:spPr>
          <a:xfrm>
            <a:off x="2292191" y="1847928"/>
            <a:ext cx="160192" cy="293342"/>
          </a:xfrm>
          <a:custGeom>
            <a:avLst/>
            <a:gdLst>
              <a:gd name="connsiteX0" fmla="*/ 0 w 404137"/>
              <a:gd name="connsiteY0" fmla="*/ 0 h 287079"/>
              <a:gd name="connsiteX1" fmla="*/ 404037 w 404137"/>
              <a:gd name="connsiteY1" fmla="*/ 159489 h 287079"/>
              <a:gd name="connsiteX2" fmla="*/ 42530 w 404137"/>
              <a:gd name="connsiteY2" fmla="*/ 287079 h 287079"/>
              <a:gd name="connsiteX3" fmla="*/ 42530 w 404137"/>
              <a:gd name="connsiteY3" fmla="*/ 287079 h 287079"/>
              <a:gd name="connsiteX0" fmla="*/ 0 w 404137"/>
              <a:gd name="connsiteY0" fmla="*/ 0 h 287079"/>
              <a:gd name="connsiteX1" fmla="*/ 404037 w 404137"/>
              <a:gd name="connsiteY1" fmla="*/ 159489 h 287079"/>
              <a:gd name="connsiteX2" fmla="*/ 42530 w 404137"/>
              <a:gd name="connsiteY2" fmla="*/ 287079 h 287079"/>
              <a:gd name="connsiteX3" fmla="*/ 42530 w 404137"/>
              <a:gd name="connsiteY3" fmla="*/ 287079 h 287079"/>
              <a:gd name="connsiteX0" fmla="*/ 0 w 410399"/>
              <a:gd name="connsiteY0" fmla="*/ 0 h 287079"/>
              <a:gd name="connsiteX1" fmla="*/ 410300 w 410399"/>
              <a:gd name="connsiteY1" fmla="*/ 159489 h 287079"/>
              <a:gd name="connsiteX2" fmla="*/ 42530 w 410399"/>
              <a:gd name="connsiteY2" fmla="*/ 287079 h 287079"/>
              <a:gd name="connsiteX3" fmla="*/ 42530 w 410399"/>
              <a:gd name="connsiteY3" fmla="*/ 287079 h 287079"/>
              <a:gd name="connsiteX0" fmla="*/ 45152 w 455551"/>
              <a:gd name="connsiteY0" fmla="*/ 0 h 287079"/>
              <a:gd name="connsiteX1" fmla="*/ 455452 w 455551"/>
              <a:gd name="connsiteY1" fmla="*/ 159489 h 287079"/>
              <a:gd name="connsiteX2" fmla="*/ 87682 w 455551"/>
              <a:gd name="connsiteY2" fmla="*/ 287079 h 287079"/>
              <a:gd name="connsiteX3" fmla="*/ 0 w 455551"/>
              <a:gd name="connsiteY3" fmla="*/ 283948 h 287079"/>
              <a:gd name="connsiteX0" fmla="*/ 4442 w 414841"/>
              <a:gd name="connsiteY0" fmla="*/ 0 h 293342"/>
              <a:gd name="connsiteX1" fmla="*/ 414742 w 414841"/>
              <a:gd name="connsiteY1" fmla="*/ 159489 h 293342"/>
              <a:gd name="connsiteX2" fmla="*/ 46972 w 414841"/>
              <a:gd name="connsiteY2" fmla="*/ 287079 h 293342"/>
              <a:gd name="connsiteX3" fmla="*/ 0 w 414841"/>
              <a:gd name="connsiteY3" fmla="*/ 293342 h 293342"/>
              <a:gd name="connsiteX0" fmla="*/ 4442 w 414751"/>
              <a:gd name="connsiteY0" fmla="*/ 0 h 293342"/>
              <a:gd name="connsiteX1" fmla="*/ 414742 w 414751"/>
              <a:gd name="connsiteY1" fmla="*/ 159489 h 293342"/>
              <a:gd name="connsiteX2" fmla="*/ 46972 w 414751"/>
              <a:gd name="connsiteY2" fmla="*/ 287079 h 293342"/>
              <a:gd name="connsiteX3" fmla="*/ 0 w 414751"/>
              <a:gd name="connsiteY3" fmla="*/ 293342 h 293342"/>
              <a:gd name="connsiteX0" fmla="*/ 4442 w 252117"/>
              <a:gd name="connsiteY0" fmla="*/ 0 h 293342"/>
              <a:gd name="connsiteX1" fmla="*/ 252101 w 252117"/>
              <a:gd name="connsiteY1" fmla="*/ 159489 h 293342"/>
              <a:gd name="connsiteX2" fmla="*/ 46972 w 252117"/>
              <a:gd name="connsiteY2" fmla="*/ 287079 h 293342"/>
              <a:gd name="connsiteX3" fmla="*/ 0 w 252117"/>
              <a:gd name="connsiteY3" fmla="*/ 293342 h 293342"/>
              <a:gd name="connsiteX0" fmla="*/ 4442 w 252117"/>
              <a:gd name="connsiteY0" fmla="*/ 0 h 293342"/>
              <a:gd name="connsiteX1" fmla="*/ 252101 w 252117"/>
              <a:gd name="connsiteY1" fmla="*/ 159489 h 293342"/>
              <a:gd name="connsiteX2" fmla="*/ 46972 w 252117"/>
              <a:gd name="connsiteY2" fmla="*/ 287079 h 293342"/>
              <a:gd name="connsiteX3" fmla="*/ 0 w 252117"/>
              <a:gd name="connsiteY3" fmla="*/ 293342 h 293342"/>
              <a:gd name="connsiteX0" fmla="*/ 4442 w 252117"/>
              <a:gd name="connsiteY0" fmla="*/ 0 h 293342"/>
              <a:gd name="connsiteX1" fmla="*/ 252101 w 252117"/>
              <a:gd name="connsiteY1" fmla="*/ 159489 h 293342"/>
              <a:gd name="connsiteX2" fmla="*/ 46972 w 252117"/>
              <a:gd name="connsiteY2" fmla="*/ 287079 h 293342"/>
              <a:gd name="connsiteX3" fmla="*/ 0 w 252117"/>
              <a:gd name="connsiteY3" fmla="*/ 293342 h 293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2117" h="293342">
                <a:moveTo>
                  <a:pt x="4442" y="0"/>
                </a:moveTo>
                <a:cubicBezTo>
                  <a:pt x="55061" y="21375"/>
                  <a:pt x="249942" y="39618"/>
                  <a:pt x="252101" y="159489"/>
                </a:cubicBezTo>
                <a:cubicBezTo>
                  <a:pt x="254260" y="279360"/>
                  <a:pt x="46972" y="287079"/>
                  <a:pt x="46972" y="287079"/>
                </a:cubicBezTo>
                <a:lnTo>
                  <a:pt x="0" y="293342"/>
                </a:lnTo>
              </a:path>
            </a:pathLst>
          </a:custGeom>
          <a:noFill/>
          <a:ln>
            <a:solidFill>
              <a:schemeClr val="accent6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feld 8"/>
              <p:cNvSpPr txBox="1"/>
              <p:nvPr/>
            </p:nvSpPr>
            <p:spPr>
              <a:xfrm>
                <a:off x="2358544" y="1772816"/>
                <a:ext cx="850939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1200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/>
                        </a:rPr>
                        <m:t>−9</m:t>
                      </m:r>
                      <m:r>
                        <a:rPr lang="de-DE" sz="1200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de-DE" sz="1200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de-DE" sz="1200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10</m:t>
                          </m:r>
                        </m:e>
                        <m:sup>
                          <m:r>
                            <a:rPr lang="de-DE" sz="1200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−2</m:t>
                          </m:r>
                        </m:sup>
                      </m:sSup>
                    </m:oMath>
                  </m:oMathPara>
                </a14:m>
                <a:endParaRPr lang="de-DE" sz="1200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9" name="Textfeld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8544" y="1772816"/>
                <a:ext cx="850939" cy="27699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Freihandform 9"/>
          <p:cNvSpPr/>
          <p:nvPr/>
        </p:nvSpPr>
        <p:spPr>
          <a:xfrm>
            <a:off x="2292792" y="2165102"/>
            <a:ext cx="160192" cy="293342"/>
          </a:xfrm>
          <a:custGeom>
            <a:avLst/>
            <a:gdLst>
              <a:gd name="connsiteX0" fmla="*/ 0 w 404137"/>
              <a:gd name="connsiteY0" fmla="*/ 0 h 287079"/>
              <a:gd name="connsiteX1" fmla="*/ 404037 w 404137"/>
              <a:gd name="connsiteY1" fmla="*/ 159489 h 287079"/>
              <a:gd name="connsiteX2" fmla="*/ 42530 w 404137"/>
              <a:gd name="connsiteY2" fmla="*/ 287079 h 287079"/>
              <a:gd name="connsiteX3" fmla="*/ 42530 w 404137"/>
              <a:gd name="connsiteY3" fmla="*/ 287079 h 287079"/>
              <a:gd name="connsiteX0" fmla="*/ 0 w 404137"/>
              <a:gd name="connsiteY0" fmla="*/ 0 h 287079"/>
              <a:gd name="connsiteX1" fmla="*/ 404037 w 404137"/>
              <a:gd name="connsiteY1" fmla="*/ 159489 h 287079"/>
              <a:gd name="connsiteX2" fmla="*/ 42530 w 404137"/>
              <a:gd name="connsiteY2" fmla="*/ 287079 h 287079"/>
              <a:gd name="connsiteX3" fmla="*/ 42530 w 404137"/>
              <a:gd name="connsiteY3" fmla="*/ 287079 h 287079"/>
              <a:gd name="connsiteX0" fmla="*/ 0 w 410399"/>
              <a:gd name="connsiteY0" fmla="*/ 0 h 287079"/>
              <a:gd name="connsiteX1" fmla="*/ 410300 w 410399"/>
              <a:gd name="connsiteY1" fmla="*/ 159489 h 287079"/>
              <a:gd name="connsiteX2" fmla="*/ 42530 w 410399"/>
              <a:gd name="connsiteY2" fmla="*/ 287079 h 287079"/>
              <a:gd name="connsiteX3" fmla="*/ 42530 w 410399"/>
              <a:gd name="connsiteY3" fmla="*/ 287079 h 287079"/>
              <a:gd name="connsiteX0" fmla="*/ 45152 w 455551"/>
              <a:gd name="connsiteY0" fmla="*/ 0 h 287079"/>
              <a:gd name="connsiteX1" fmla="*/ 455452 w 455551"/>
              <a:gd name="connsiteY1" fmla="*/ 159489 h 287079"/>
              <a:gd name="connsiteX2" fmla="*/ 87682 w 455551"/>
              <a:gd name="connsiteY2" fmla="*/ 287079 h 287079"/>
              <a:gd name="connsiteX3" fmla="*/ 0 w 455551"/>
              <a:gd name="connsiteY3" fmla="*/ 283948 h 287079"/>
              <a:gd name="connsiteX0" fmla="*/ 4442 w 414841"/>
              <a:gd name="connsiteY0" fmla="*/ 0 h 293342"/>
              <a:gd name="connsiteX1" fmla="*/ 414742 w 414841"/>
              <a:gd name="connsiteY1" fmla="*/ 159489 h 293342"/>
              <a:gd name="connsiteX2" fmla="*/ 46972 w 414841"/>
              <a:gd name="connsiteY2" fmla="*/ 287079 h 293342"/>
              <a:gd name="connsiteX3" fmla="*/ 0 w 414841"/>
              <a:gd name="connsiteY3" fmla="*/ 293342 h 293342"/>
              <a:gd name="connsiteX0" fmla="*/ 4442 w 414751"/>
              <a:gd name="connsiteY0" fmla="*/ 0 h 293342"/>
              <a:gd name="connsiteX1" fmla="*/ 414742 w 414751"/>
              <a:gd name="connsiteY1" fmla="*/ 159489 h 293342"/>
              <a:gd name="connsiteX2" fmla="*/ 46972 w 414751"/>
              <a:gd name="connsiteY2" fmla="*/ 287079 h 293342"/>
              <a:gd name="connsiteX3" fmla="*/ 0 w 414751"/>
              <a:gd name="connsiteY3" fmla="*/ 293342 h 293342"/>
              <a:gd name="connsiteX0" fmla="*/ 4442 w 252117"/>
              <a:gd name="connsiteY0" fmla="*/ 0 h 293342"/>
              <a:gd name="connsiteX1" fmla="*/ 252101 w 252117"/>
              <a:gd name="connsiteY1" fmla="*/ 159489 h 293342"/>
              <a:gd name="connsiteX2" fmla="*/ 46972 w 252117"/>
              <a:gd name="connsiteY2" fmla="*/ 287079 h 293342"/>
              <a:gd name="connsiteX3" fmla="*/ 0 w 252117"/>
              <a:gd name="connsiteY3" fmla="*/ 293342 h 293342"/>
              <a:gd name="connsiteX0" fmla="*/ 4442 w 252117"/>
              <a:gd name="connsiteY0" fmla="*/ 0 h 293342"/>
              <a:gd name="connsiteX1" fmla="*/ 252101 w 252117"/>
              <a:gd name="connsiteY1" fmla="*/ 159489 h 293342"/>
              <a:gd name="connsiteX2" fmla="*/ 46972 w 252117"/>
              <a:gd name="connsiteY2" fmla="*/ 287079 h 293342"/>
              <a:gd name="connsiteX3" fmla="*/ 0 w 252117"/>
              <a:gd name="connsiteY3" fmla="*/ 293342 h 293342"/>
              <a:gd name="connsiteX0" fmla="*/ 4442 w 252117"/>
              <a:gd name="connsiteY0" fmla="*/ 0 h 293342"/>
              <a:gd name="connsiteX1" fmla="*/ 252101 w 252117"/>
              <a:gd name="connsiteY1" fmla="*/ 159489 h 293342"/>
              <a:gd name="connsiteX2" fmla="*/ 46972 w 252117"/>
              <a:gd name="connsiteY2" fmla="*/ 287079 h 293342"/>
              <a:gd name="connsiteX3" fmla="*/ 0 w 252117"/>
              <a:gd name="connsiteY3" fmla="*/ 293342 h 293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2117" h="293342">
                <a:moveTo>
                  <a:pt x="4442" y="0"/>
                </a:moveTo>
                <a:cubicBezTo>
                  <a:pt x="55061" y="21375"/>
                  <a:pt x="249942" y="39618"/>
                  <a:pt x="252101" y="159489"/>
                </a:cubicBezTo>
                <a:cubicBezTo>
                  <a:pt x="254260" y="279360"/>
                  <a:pt x="46972" y="287079"/>
                  <a:pt x="46972" y="287079"/>
                </a:cubicBezTo>
                <a:lnTo>
                  <a:pt x="0" y="293342"/>
                </a:lnTo>
              </a:path>
            </a:pathLst>
          </a:custGeom>
          <a:noFill/>
          <a:ln>
            <a:solidFill>
              <a:schemeClr val="accent6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feld 10"/>
              <p:cNvSpPr txBox="1"/>
              <p:nvPr/>
            </p:nvSpPr>
            <p:spPr>
              <a:xfrm>
                <a:off x="2359145" y="2089990"/>
                <a:ext cx="850939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1200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/>
                        </a:rPr>
                        <m:t>−9</m:t>
                      </m:r>
                      <m:r>
                        <a:rPr lang="de-DE" sz="1200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de-DE" sz="1200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de-DE" sz="1200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10</m:t>
                          </m:r>
                        </m:e>
                        <m:sup>
                          <m:r>
                            <a:rPr lang="de-DE" sz="1200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−3</m:t>
                          </m:r>
                        </m:sup>
                      </m:sSup>
                    </m:oMath>
                  </m:oMathPara>
                </a14:m>
                <a:endParaRPr lang="de-DE" sz="1200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" name="Textfeld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9145" y="2089990"/>
                <a:ext cx="850939" cy="27699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Freihandform 11"/>
          <p:cNvSpPr/>
          <p:nvPr/>
        </p:nvSpPr>
        <p:spPr>
          <a:xfrm>
            <a:off x="2292792" y="3415462"/>
            <a:ext cx="160192" cy="293342"/>
          </a:xfrm>
          <a:custGeom>
            <a:avLst/>
            <a:gdLst>
              <a:gd name="connsiteX0" fmla="*/ 0 w 404137"/>
              <a:gd name="connsiteY0" fmla="*/ 0 h 287079"/>
              <a:gd name="connsiteX1" fmla="*/ 404037 w 404137"/>
              <a:gd name="connsiteY1" fmla="*/ 159489 h 287079"/>
              <a:gd name="connsiteX2" fmla="*/ 42530 w 404137"/>
              <a:gd name="connsiteY2" fmla="*/ 287079 h 287079"/>
              <a:gd name="connsiteX3" fmla="*/ 42530 w 404137"/>
              <a:gd name="connsiteY3" fmla="*/ 287079 h 287079"/>
              <a:gd name="connsiteX0" fmla="*/ 0 w 404137"/>
              <a:gd name="connsiteY0" fmla="*/ 0 h 287079"/>
              <a:gd name="connsiteX1" fmla="*/ 404037 w 404137"/>
              <a:gd name="connsiteY1" fmla="*/ 159489 h 287079"/>
              <a:gd name="connsiteX2" fmla="*/ 42530 w 404137"/>
              <a:gd name="connsiteY2" fmla="*/ 287079 h 287079"/>
              <a:gd name="connsiteX3" fmla="*/ 42530 w 404137"/>
              <a:gd name="connsiteY3" fmla="*/ 287079 h 287079"/>
              <a:gd name="connsiteX0" fmla="*/ 0 w 410399"/>
              <a:gd name="connsiteY0" fmla="*/ 0 h 287079"/>
              <a:gd name="connsiteX1" fmla="*/ 410300 w 410399"/>
              <a:gd name="connsiteY1" fmla="*/ 159489 h 287079"/>
              <a:gd name="connsiteX2" fmla="*/ 42530 w 410399"/>
              <a:gd name="connsiteY2" fmla="*/ 287079 h 287079"/>
              <a:gd name="connsiteX3" fmla="*/ 42530 w 410399"/>
              <a:gd name="connsiteY3" fmla="*/ 287079 h 287079"/>
              <a:gd name="connsiteX0" fmla="*/ 45152 w 455551"/>
              <a:gd name="connsiteY0" fmla="*/ 0 h 287079"/>
              <a:gd name="connsiteX1" fmla="*/ 455452 w 455551"/>
              <a:gd name="connsiteY1" fmla="*/ 159489 h 287079"/>
              <a:gd name="connsiteX2" fmla="*/ 87682 w 455551"/>
              <a:gd name="connsiteY2" fmla="*/ 287079 h 287079"/>
              <a:gd name="connsiteX3" fmla="*/ 0 w 455551"/>
              <a:gd name="connsiteY3" fmla="*/ 283948 h 287079"/>
              <a:gd name="connsiteX0" fmla="*/ 4442 w 414841"/>
              <a:gd name="connsiteY0" fmla="*/ 0 h 293342"/>
              <a:gd name="connsiteX1" fmla="*/ 414742 w 414841"/>
              <a:gd name="connsiteY1" fmla="*/ 159489 h 293342"/>
              <a:gd name="connsiteX2" fmla="*/ 46972 w 414841"/>
              <a:gd name="connsiteY2" fmla="*/ 287079 h 293342"/>
              <a:gd name="connsiteX3" fmla="*/ 0 w 414841"/>
              <a:gd name="connsiteY3" fmla="*/ 293342 h 293342"/>
              <a:gd name="connsiteX0" fmla="*/ 4442 w 414751"/>
              <a:gd name="connsiteY0" fmla="*/ 0 h 293342"/>
              <a:gd name="connsiteX1" fmla="*/ 414742 w 414751"/>
              <a:gd name="connsiteY1" fmla="*/ 159489 h 293342"/>
              <a:gd name="connsiteX2" fmla="*/ 46972 w 414751"/>
              <a:gd name="connsiteY2" fmla="*/ 287079 h 293342"/>
              <a:gd name="connsiteX3" fmla="*/ 0 w 414751"/>
              <a:gd name="connsiteY3" fmla="*/ 293342 h 293342"/>
              <a:gd name="connsiteX0" fmla="*/ 4442 w 252117"/>
              <a:gd name="connsiteY0" fmla="*/ 0 h 293342"/>
              <a:gd name="connsiteX1" fmla="*/ 252101 w 252117"/>
              <a:gd name="connsiteY1" fmla="*/ 159489 h 293342"/>
              <a:gd name="connsiteX2" fmla="*/ 46972 w 252117"/>
              <a:gd name="connsiteY2" fmla="*/ 287079 h 293342"/>
              <a:gd name="connsiteX3" fmla="*/ 0 w 252117"/>
              <a:gd name="connsiteY3" fmla="*/ 293342 h 293342"/>
              <a:gd name="connsiteX0" fmla="*/ 4442 w 252117"/>
              <a:gd name="connsiteY0" fmla="*/ 0 h 293342"/>
              <a:gd name="connsiteX1" fmla="*/ 252101 w 252117"/>
              <a:gd name="connsiteY1" fmla="*/ 159489 h 293342"/>
              <a:gd name="connsiteX2" fmla="*/ 46972 w 252117"/>
              <a:gd name="connsiteY2" fmla="*/ 287079 h 293342"/>
              <a:gd name="connsiteX3" fmla="*/ 0 w 252117"/>
              <a:gd name="connsiteY3" fmla="*/ 293342 h 293342"/>
              <a:gd name="connsiteX0" fmla="*/ 4442 w 252117"/>
              <a:gd name="connsiteY0" fmla="*/ 0 h 293342"/>
              <a:gd name="connsiteX1" fmla="*/ 252101 w 252117"/>
              <a:gd name="connsiteY1" fmla="*/ 159489 h 293342"/>
              <a:gd name="connsiteX2" fmla="*/ 46972 w 252117"/>
              <a:gd name="connsiteY2" fmla="*/ 287079 h 293342"/>
              <a:gd name="connsiteX3" fmla="*/ 0 w 252117"/>
              <a:gd name="connsiteY3" fmla="*/ 293342 h 293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2117" h="293342">
                <a:moveTo>
                  <a:pt x="4442" y="0"/>
                </a:moveTo>
                <a:cubicBezTo>
                  <a:pt x="55061" y="21375"/>
                  <a:pt x="249942" y="39618"/>
                  <a:pt x="252101" y="159489"/>
                </a:cubicBezTo>
                <a:cubicBezTo>
                  <a:pt x="254260" y="279360"/>
                  <a:pt x="46972" y="287079"/>
                  <a:pt x="46972" y="287079"/>
                </a:cubicBezTo>
                <a:lnTo>
                  <a:pt x="0" y="293342"/>
                </a:lnTo>
              </a:path>
            </a:pathLst>
          </a:custGeom>
          <a:noFill/>
          <a:ln>
            <a:solidFill>
              <a:schemeClr val="accent6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feld 12"/>
              <p:cNvSpPr txBox="1"/>
              <p:nvPr/>
            </p:nvSpPr>
            <p:spPr>
              <a:xfrm>
                <a:off x="2359145" y="3340350"/>
                <a:ext cx="850939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1200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/>
                        </a:rPr>
                        <m:t>−9</m:t>
                      </m:r>
                      <m:r>
                        <a:rPr lang="de-DE" sz="1200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de-DE" sz="1200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de-DE" sz="1200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10</m:t>
                          </m:r>
                        </m:e>
                        <m:sup>
                          <m:r>
                            <a:rPr lang="de-DE" sz="1200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−7</m:t>
                          </m:r>
                        </m:sup>
                      </m:sSup>
                    </m:oMath>
                  </m:oMathPara>
                </a14:m>
                <a:endParaRPr lang="de-DE" sz="1200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3" name="Textfeld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9145" y="3340350"/>
                <a:ext cx="850939" cy="27699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Freihandform 13"/>
          <p:cNvSpPr/>
          <p:nvPr/>
        </p:nvSpPr>
        <p:spPr>
          <a:xfrm>
            <a:off x="2292190" y="2474076"/>
            <a:ext cx="160192" cy="293342"/>
          </a:xfrm>
          <a:custGeom>
            <a:avLst/>
            <a:gdLst>
              <a:gd name="connsiteX0" fmla="*/ 0 w 404137"/>
              <a:gd name="connsiteY0" fmla="*/ 0 h 287079"/>
              <a:gd name="connsiteX1" fmla="*/ 404037 w 404137"/>
              <a:gd name="connsiteY1" fmla="*/ 159489 h 287079"/>
              <a:gd name="connsiteX2" fmla="*/ 42530 w 404137"/>
              <a:gd name="connsiteY2" fmla="*/ 287079 h 287079"/>
              <a:gd name="connsiteX3" fmla="*/ 42530 w 404137"/>
              <a:gd name="connsiteY3" fmla="*/ 287079 h 287079"/>
              <a:gd name="connsiteX0" fmla="*/ 0 w 404137"/>
              <a:gd name="connsiteY0" fmla="*/ 0 h 287079"/>
              <a:gd name="connsiteX1" fmla="*/ 404037 w 404137"/>
              <a:gd name="connsiteY1" fmla="*/ 159489 h 287079"/>
              <a:gd name="connsiteX2" fmla="*/ 42530 w 404137"/>
              <a:gd name="connsiteY2" fmla="*/ 287079 h 287079"/>
              <a:gd name="connsiteX3" fmla="*/ 42530 w 404137"/>
              <a:gd name="connsiteY3" fmla="*/ 287079 h 287079"/>
              <a:gd name="connsiteX0" fmla="*/ 0 w 410399"/>
              <a:gd name="connsiteY0" fmla="*/ 0 h 287079"/>
              <a:gd name="connsiteX1" fmla="*/ 410300 w 410399"/>
              <a:gd name="connsiteY1" fmla="*/ 159489 h 287079"/>
              <a:gd name="connsiteX2" fmla="*/ 42530 w 410399"/>
              <a:gd name="connsiteY2" fmla="*/ 287079 h 287079"/>
              <a:gd name="connsiteX3" fmla="*/ 42530 w 410399"/>
              <a:gd name="connsiteY3" fmla="*/ 287079 h 287079"/>
              <a:gd name="connsiteX0" fmla="*/ 45152 w 455551"/>
              <a:gd name="connsiteY0" fmla="*/ 0 h 287079"/>
              <a:gd name="connsiteX1" fmla="*/ 455452 w 455551"/>
              <a:gd name="connsiteY1" fmla="*/ 159489 h 287079"/>
              <a:gd name="connsiteX2" fmla="*/ 87682 w 455551"/>
              <a:gd name="connsiteY2" fmla="*/ 287079 h 287079"/>
              <a:gd name="connsiteX3" fmla="*/ 0 w 455551"/>
              <a:gd name="connsiteY3" fmla="*/ 283948 h 287079"/>
              <a:gd name="connsiteX0" fmla="*/ 4442 w 414841"/>
              <a:gd name="connsiteY0" fmla="*/ 0 h 293342"/>
              <a:gd name="connsiteX1" fmla="*/ 414742 w 414841"/>
              <a:gd name="connsiteY1" fmla="*/ 159489 h 293342"/>
              <a:gd name="connsiteX2" fmla="*/ 46972 w 414841"/>
              <a:gd name="connsiteY2" fmla="*/ 287079 h 293342"/>
              <a:gd name="connsiteX3" fmla="*/ 0 w 414841"/>
              <a:gd name="connsiteY3" fmla="*/ 293342 h 293342"/>
              <a:gd name="connsiteX0" fmla="*/ 4442 w 414751"/>
              <a:gd name="connsiteY0" fmla="*/ 0 h 293342"/>
              <a:gd name="connsiteX1" fmla="*/ 414742 w 414751"/>
              <a:gd name="connsiteY1" fmla="*/ 159489 h 293342"/>
              <a:gd name="connsiteX2" fmla="*/ 46972 w 414751"/>
              <a:gd name="connsiteY2" fmla="*/ 287079 h 293342"/>
              <a:gd name="connsiteX3" fmla="*/ 0 w 414751"/>
              <a:gd name="connsiteY3" fmla="*/ 293342 h 293342"/>
              <a:gd name="connsiteX0" fmla="*/ 4442 w 252117"/>
              <a:gd name="connsiteY0" fmla="*/ 0 h 293342"/>
              <a:gd name="connsiteX1" fmla="*/ 252101 w 252117"/>
              <a:gd name="connsiteY1" fmla="*/ 159489 h 293342"/>
              <a:gd name="connsiteX2" fmla="*/ 46972 w 252117"/>
              <a:gd name="connsiteY2" fmla="*/ 287079 h 293342"/>
              <a:gd name="connsiteX3" fmla="*/ 0 w 252117"/>
              <a:gd name="connsiteY3" fmla="*/ 293342 h 293342"/>
              <a:gd name="connsiteX0" fmla="*/ 4442 w 252117"/>
              <a:gd name="connsiteY0" fmla="*/ 0 h 293342"/>
              <a:gd name="connsiteX1" fmla="*/ 252101 w 252117"/>
              <a:gd name="connsiteY1" fmla="*/ 159489 h 293342"/>
              <a:gd name="connsiteX2" fmla="*/ 46972 w 252117"/>
              <a:gd name="connsiteY2" fmla="*/ 287079 h 293342"/>
              <a:gd name="connsiteX3" fmla="*/ 0 w 252117"/>
              <a:gd name="connsiteY3" fmla="*/ 293342 h 293342"/>
              <a:gd name="connsiteX0" fmla="*/ 4442 w 252117"/>
              <a:gd name="connsiteY0" fmla="*/ 0 h 293342"/>
              <a:gd name="connsiteX1" fmla="*/ 252101 w 252117"/>
              <a:gd name="connsiteY1" fmla="*/ 159489 h 293342"/>
              <a:gd name="connsiteX2" fmla="*/ 46972 w 252117"/>
              <a:gd name="connsiteY2" fmla="*/ 287079 h 293342"/>
              <a:gd name="connsiteX3" fmla="*/ 0 w 252117"/>
              <a:gd name="connsiteY3" fmla="*/ 293342 h 293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2117" h="293342">
                <a:moveTo>
                  <a:pt x="4442" y="0"/>
                </a:moveTo>
                <a:cubicBezTo>
                  <a:pt x="55061" y="21375"/>
                  <a:pt x="249942" y="39618"/>
                  <a:pt x="252101" y="159489"/>
                </a:cubicBezTo>
                <a:cubicBezTo>
                  <a:pt x="254260" y="279360"/>
                  <a:pt x="46972" y="287079"/>
                  <a:pt x="46972" y="287079"/>
                </a:cubicBezTo>
                <a:lnTo>
                  <a:pt x="0" y="293342"/>
                </a:lnTo>
              </a:path>
            </a:pathLst>
          </a:custGeom>
          <a:noFill/>
          <a:ln>
            <a:solidFill>
              <a:schemeClr val="accent6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feld 14"/>
              <p:cNvSpPr txBox="1"/>
              <p:nvPr/>
            </p:nvSpPr>
            <p:spPr>
              <a:xfrm>
                <a:off x="2358543" y="2398964"/>
                <a:ext cx="850939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1200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/>
                        </a:rPr>
                        <m:t>−9</m:t>
                      </m:r>
                      <m:r>
                        <a:rPr lang="de-DE" sz="1200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de-DE" sz="1200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de-DE" sz="1200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10</m:t>
                          </m:r>
                        </m:e>
                        <m:sup>
                          <m:r>
                            <a:rPr lang="de-DE" sz="1200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−4</m:t>
                          </m:r>
                        </m:sup>
                      </m:sSup>
                    </m:oMath>
                  </m:oMathPara>
                </a14:m>
                <a:endParaRPr lang="de-DE" sz="1200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5" name="Textfeld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8543" y="2398964"/>
                <a:ext cx="850939" cy="27699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Freihandform 15"/>
          <p:cNvSpPr/>
          <p:nvPr/>
        </p:nvSpPr>
        <p:spPr>
          <a:xfrm>
            <a:off x="2297139" y="2790296"/>
            <a:ext cx="160192" cy="293342"/>
          </a:xfrm>
          <a:custGeom>
            <a:avLst/>
            <a:gdLst>
              <a:gd name="connsiteX0" fmla="*/ 0 w 404137"/>
              <a:gd name="connsiteY0" fmla="*/ 0 h 287079"/>
              <a:gd name="connsiteX1" fmla="*/ 404037 w 404137"/>
              <a:gd name="connsiteY1" fmla="*/ 159489 h 287079"/>
              <a:gd name="connsiteX2" fmla="*/ 42530 w 404137"/>
              <a:gd name="connsiteY2" fmla="*/ 287079 h 287079"/>
              <a:gd name="connsiteX3" fmla="*/ 42530 w 404137"/>
              <a:gd name="connsiteY3" fmla="*/ 287079 h 287079"/>
              <a:gd name="connsiteX0" fmla="*/ 0 w 404137"/>
              <a:gd name="connsiteY0" fmla="*/ 0 h 287079"/>
              <a:gd name="connsiteX1" fmla="*/ 404037 w 404137"/>
              <a:gd name="connsiteY1" fmla="*/ 159489 h 287079"/>
              <a:gd name="connsiteX2" fmla="*/ 42530 w 404137"/>
              <a:gd name="connsiteY2" fmla="*/ 287079 h 287079"/>
              <a:gd name="connsiteX3" fmla="*/ 42530 w 404137"/>
              <a:gd name="connsiteY3" fmla="*/ 287079 h 287079"/>
              <a:gd name="connsiteX0" fmla="*/ 0 w 410399"/>
              <a:gd name="connsiteY0" fmla="*/ 0 h 287079"/>
              <a:gd name="connsiteX1" fmla="*/ 410300 w 410399"/>
              <a:gd name="connsiteY1" fmla="*/ 159489 h 287079"/>
              <a:gd name="connsiteX2" fmla="*/ 42530 w 410399"/>
              <a:gd name="connsiteY2" fmla="*/ 287079 h 287079"/>
              <a:gd name="connsiteX3" fmla="*/ 42530 w 410399"/>
              <a:gd name="connsiteY3" fmla="*/ 287079 h 287079"/>
              <a:gd name="connsiteX0" fmla="*/ 45152 w 455551"/>
              <a:gd name="connsiteY0" fmla="*/ 0 h 287079"/>
              <a:gd name="connsiteX1" fmla="*/ 455452 w 455551"/>
              <a:gd name="connsiteY1" fmla="*/ 159489 h 287079"/>
              <a:gd name="connsiteX2" fmla="*/ 87682 w 455551"/>
              <a:gd name="connsiteY2" fmla="*/ 287079 h 287079"/>
              <a:gd name="connsiteX3" fmla="*/ 0 w 455551"/>
              <a:gd name="connsiteY3" fmla="*/ 283948 h 287079"/>
              <a:gd name="connsiteX0" fmla="*/ 4442 w 414841"/>
              <a:gd name="connsiteY0" fmla="*/ 0 h 293342"/>
              <a:gd name="connsiteX1" fmla="*/ 414742 w 414841"/>
              <a:gd name="connsiteY1" fmla="*/ 159489 h 293342"/>
              <a:gd name="connsiteX2" fmla="*/ 46972 w 414841"/>
              <a:gd name="connsiteY2" fmla="*/ 287079 h 293342"/>
              <a:gd name="connsiteX3" fmla="*/ 0 w 414841"/>
              <a:gd name="connsiteY3" fmla="*/ 293342 h 293342"/>
              <a:gd name="connsiteX0" fmla="*/ 4442 w 414751"/>
              <a:gd name="connsiteY0" fmla="*/ 0 h 293342"/>
              <a:gd name="connsiteX1" fmla="*/ 414742 w 414751"/>
              <a:gd name="connsiteY1" fmla="*/ 159489 h 293342"/>
              <a:gd name="connsiteX2" fmla="*/ 46972 w 414751"/>
              <a:gd name="connsiteY2" fmla="*/ 287079 h 293342"/>
              <a:gd name="connsiteX3" fmla="*/ 0 w 414751"/>
              <a:gd name="connsiteY3" fmla="*/ 293342 h 293342"/>
              <a:gd name="connsiteX0" fmla="*/ 4442 w 252117"/>
              <a:gd name="connsiteY0" fmla="*/ 0 h 293342"/>
              <a:gd name="connsiteX1" fmla="*/ 252101 w 252117"/>
              <a:gd name="connsiteY1" fmla="*/ 159489 h 293342"/>
              <a:gd name="connsiteX2" fmla="*/ 46972 w 252117"/>
              <a:gd name="connsiteY2" fmla="*/ 287079 h 293342"/>
              <a:gd name="connsiteX3" fmla="*/ 0 w 252117"/>
              <a:gd name="connsiteY3" fmla="*/ 293342 h 293342"/>
              <a:gd name="connsiteX0" fmla="*/ 4442 w 252117"/>
              <a:gd name="connsiteY0" fmla="*/ 0 h 293342"/>
              <a:gd name="connsiteX1" fmla="*/ 252101 w 252117"/>
              <a:gd name="connsiteY1" fmla="*/ 159489 h 293342"/>
              <a:gd name="connsiteX2" fmla="*/ 46972 w 252117"/>
              <a:gd name="connsiteY2" fmla="*/ 287079 h 293342"/>
              <a:gd name="connsiteX3" fmla="*/ 0 w 252117"/>
              <a:gd name="connsiteY3" fmla="*/ 293342 h 293342"/>
              <a:gd name="connsiteX0" fmla="*/ 4442 w 252117"/>
              <a:gd name="connsiteY0" fmla="*/ 0 h 293342"/>
              <a:gd name="connsiteX1" fmla="*/ 252101 w 252117"/>
              <a:gd name="connsiteY1" fmla="*/ 159489 h 293342"/>
              <a:gd name="connsiteX2" fmla="*/ 46972 w 252117"/>
              <a:gd name="connsiteY2" fmla="*/ 287079 h 293342"/>
              <a:gd name="connsiteX3" fmla="*/ 0 w 252117"/>
              <a:gd name="connsiteY3" fmla="*/ 293342 h 293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2117" h="293342">
                <a:moveTo>
                  <a:pt x="4442" y="0"/>
                </a:moveTo>
                <a:cubicBezTo>
                  <a:pt x="55061" y="21375"/>
                  <a:pt x="249942" y="39618"/>
                  <a:pt x="252101" y="159489"/>
                </a:cubicBezTo>
                <a:cubicBezTo>
                  <a:pt x="254260" y="279360"/>
                  <a:pt x="46972" y="287079"/>
                  <a:pt x="46972" y="287079"/>
                </a:cubicBezTo>
                <a:lnTo>
                  <a:pt x="0" y="293342"/>
                </a:lnTo>
              </a:path>
            </a:pathLst>
          </a:custGeom>
          <a:noFill/>
          <a:ln>
            <a:solidFill>
              <a:schemeClr val="accent6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feld 16"/>
              <p:cNvSpPr txBox="1"/>
              <p:nvPr/>
            </p:nvSpPr>
            <p:spPr>
              <a:xfrm>
                <a:off x="2363492" y="2715184"/>
                <a:ext cx="850939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1200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/>
                        </a:rPr>
                        <m:t>−9</m:t>
                      </m:r>
                      <m:r>
                        <a:rPr lang="de-DE" sz="1200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de-DE" sz="1200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de-DE" sz="1200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10</m:t>
                          </m:r>
                        </m:e>
                        <m:sup>
                          <m:r>
                            <a:rPr lang="de-DE" sz="1200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−5</m:t>
                          </m:r>
                        </m:sup>
                      </m:sSup>
                    </m:oMath>
                  </m:oMathPara>
                </a14:m>
                <a:endParaRPr lang="de-DE" sz="1200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7" name="Textfeld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3492" y="2715184"/>
                <a:ext cx="850939" cy="27699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Freihandform 17"/>
          <p:cNvSpPr/>
          <p:nvPr/>
        </p:nvSpPr>
        <p:spPr>
          <a:xfrm>
            <a:off x="2295322" y="3101430"/>
            <a:ext cx="160192" cy="293342"/>
          </a:xfrm>
          <a:custGeom>
            <a:avLst/>
            <a:gdLst>
              <a:gd name="connsiteX0" fmla="*/ 0 w 404137"/>
              <a:gd name="connsiteY0" fmla="*/ 0 h 287079"/>
              <a:gd name="connsiteX1" fmla="*/ 404037 w 404137"/>
              <a:gd name="connsiteY1" fmla="*/ 159489 h 287079"/>
              <a:gd name="connsiteX2" fmla="*/ 42530 w 404137"/>
              <a:gd name="connsiteY2" fmla="*/ 287079 h 287079"/>
              <a:gd name="connsiteX3" fmla="*/ 42530 w 404137"/>
              <a:gd name="connsiteY3" fmla="*/ 287079 h 287079"/>
              <a:gd name="connsiteX0" fmla="*/ 0 w 404137"/>
              <a:gd name="connsiteY0" fmla="*/ 0 h 287079"/>
              <a:gd name="connsiteX1" fmla="*/ 404037 w 404137"/>
              <a:gd name="connsiteY1" fmla="*/ 159489 h 287079"/>
              <a:gd name="connsiteX2" fmla="*/ 42530 w 404137"/>
              <a:gd name="connsiteY2" fmla="*/ 287079 h 287079"/>
              <a:gd name="connsiteX3" fmla="*/ 42530 w 404137"/>
              <a:gd name="connsiteY3" fmla="*/ 287079 h 287079"/>
              <a:gd name="connsiteX0" fmla="*/ 0 w 410399"/>
              <a:gd name="connsiteY0" fmla="*/ 0 h 287079"/>
              <a:gd name="connsiteX1" fmla="*/ 410300 w 410399"/>
              <a:gd name="connsiteY1" fmla="*/ 159489 h 287079"/>
              <a:gd name="connsiteX2" fmla="*/ 42530 w 410399"/>
              <a:gd name="connsiteY2" fmla="*/ 287079 h 287079"/>
              <a:gd name="connsiteX3" fmla="*/ 42530 w 410399"/>
              <a:gd name="connsiteY3" fmla="*/ 287079 h 287079"/>
              <a:gd name="connsiteX0" fmla="*/ 45152 w 455551"/>
              <a:gd name="connsiteY0" fmla="*/ 0 h 287079"/>
              <a:gd name="connsiteX1" fmla="*/ 455452 w 455551"/>
              <a:gd name="connsiteY1" fmla="*/ 159489 h 287079"/>
              <a:gd name="connsiteX2" fmla="*/ 87682 w 455551"/>
              <a:gd name="connsiteY2" fmla="*/ 287079 h 287079"/>
              <a:gd name="connsiteX3" fmla="*/ 0 w 455551"/>
              <a:gd name="connsiteY3" fmla="*/ 283948 h 287079"/>
              <a:gd name="connsiteX0" fmla="*/ 4442 w 414841"/>
              <a:gd name="connsiteY0" fmla="*/ 0 h 293342"/>
              <a:gd name="connsiteX1" fmla="*/ 414742 w 414841"/>
              <a:gd name="connsiteY1" fmla="*/ 159489 h 293342"/>
              <a:gd name="connsiteX2" fmla="*/ 46972 w 414841"/>
              <a:gd name="connsiteY2" fmla="*/ 287079 h 293342"/>
              <a:gd name="connsiteX3" fmla="*/ 0 w 414841"/>
              <a:gd name="connsiteY3" fmla="*/ 293342 h 293342"/>
              <a:gd name="connsiteX0" fmla="*/ 4442 w 414751"/>
              <a:gd name="connsiteY0" fmla="*/ 0 h 293342"/>
              <a:gd name="connsiteX1" fmla="*/ 414742 w 414751"/>
              <a:gd name="connsiteY1" fmla="*/ 159489 h 293342"/>
              <a:gd name="connsiteX2" fmla="*/ 46972 w 414751"/>
              <a:gd name="connsiteY2" fmla="*/ 287079 h 293342"/>
              <a:gd name="connsiteX3" fmla="*/ 0 w 414751"/>
              <a:gd name="connsiteY3" fmla="*/ 293342 h 293342"/>
              <a:gd name="connsiteX0" fmla="*/ 4442 w 252117"/>
              <a:gd name="connsiteY0" fmla="*/ 0 h 293342"/>
              <a:gd name="connsiteX1" fmla="*/ 252101 w 252117"/>
              <a:gd name="connsiteY1" fmla="*/ 159489 h 293342"/>
              <a:gd name="connsiteX2" fmla="*/ 46972 w 252117"/>
              <a:gd name="connsiteY2" fmla="*/ 287079 h 293342"/>
              <a:gd name="connsiteX3" fmla="*/ 0 w 252117"/>
              <a:gd name="connsiteY3" fmla="*/ 293342 h 293342"/>
              <a:gd name="connsiteX0" fmla="*/ 4442 w 252117"/>
              <a:gd name="connsiteY0" fmla="*/ 0 h 293342"/>
              <a:gd name="connsiteX1" fmla="*/ 252101 w 252117"/>
              <a:gd name="connsiteY1" fmla="*/ 159489 h 293342"/>
              <a:gd name="connsiteX2" fmla="*/ 46972 w 252117"/>
              <a:gd name="connsiteY2" fmla="*/ 287079 h 293342"/>
              <a:gd name="connsiteX3" fmla="*/ 0 w 252117"/>
              <a:gd name="connsiteY3" fmla="*/ 293342 h 293342"/>
              <a:gd name="connsiteX0" fmla="*/ 4442 w 252117"/>
              <a:gd name="connsiteY0" fmla="*/ 0 h 293342"/>
              <a:gd name="connsiteX1" fmla="*/ 252101 w 252117"/>
              <a:gd name="connsiteY1" fmla="*/ 159489 h 293342"/>
              <a:gd name="connsiteX2" fmla="*/ 46972 w 252117"/>
              <a:gd name="connsiteY2" fmla="*/ 287079 h 293342"/>
              <a:gd name="connsiteX3" fmla="*/ 0 w 252117"/>
              <a:gd name="connsiteY3" fmla="*/ 293342 h 293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2117" h="293342">
                <a:moveTo>
                  <a:pt x="4442" y="0"/>
                </a:moveTo>
                <a:cubicBezTo>
                  <a:pt x="55061" y="21375"/>
                  <a:pt x="249942" y="39618"/>
                  <a:pt x="252101" y="159489"/>
                </a:cubicBezTo>
                <a:cubicBezTo>
                  <a:pt x="254260" y="279360"/>
                  <a:pt x="46972" y="287079"/>
                  <a:pt x="46972" y="287079"/>
                </a:cubicBezTo>
                <a:lnTo>
                  <a:pt x="0" y="293342"/>
                </a:lnTo>
              </a:path>
            </a:pathLst>
          </a:custGeom>
          <a:noFill/>
          <a:ln>
            <a:solidFill>
              <a:schemeClr val="accent6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feld 18"/>
              <p:cNvSpPr txBox="1"/>
              <p:nvPr/>
            </p:nvSpPr>
            <p:spPr>
              <a:xfrm>
                <a:off x="2361675" y="3026318"/>
                <a:ext cx="850939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1200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/>
                        </a:rPr>
                        <m:t>−9</m:t>
                      </m:r>
                      <m:r>
                        <a:rPr lang="de-DE" sz="1200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de-DE" sz="1200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de-DE" sz="1200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10</m:t>
                          </m:r>
                        </m:e>
                        <m:sup>
                          <m:r>
                            <a:rPr lang="de-DE" sz="1200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−6</m:t>
                          </m:r>
                        </m:sup>
                      </m:sSup>
                    </m:oMath>
                  </m:oMathPara>
                </a14:m>
                <a:endParaRPr lang="de-DE" sz="1200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9" name="Textfeld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1675" y="3026318"/>
                <a:ext cx="850939" cy="27699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Freihandform 19"/>
          <p:cNvSpPr/>
          <p:nvPr/>
        </p:nvSpPr>
        <p:spPr>
          <a:xfrm>
            <a:off x="4518804" y="3723268"/>
            <a:ext cx="160192" cy="293342"/>
          </a:xfrm>
          <a:custGeom>
            <a:avLst/>
            <a:gdLst>
              <a:gd name="connsiteX0" fmla="*/ 0 w 404137"/>
              <a:gd name="connsiteY0" fmla="*/ 0 h 287079"/>
              <a:gd name="connsiteX1" fmla="*/ 404037 w 404137"/>
              <a:gd name="connsiteY1" fmla="*/ 159489 h 287079"/>
              <a:gd name="connsiteX2" fmla="*/ 42530 w 404137"/>
              <a:gd name="connsiteY2" fmla="*/ 287079 h 287079"/>
              <a:gd name="connsiteX3" fmla="*/ 42530 w 404137"/>
              <a:gd name="connsiteY3" fmla="*/ 287079 h 287079"/>
              <a:gd name="connsiteX0" fmla="*/ 0 w 404137"/>
              <a:gd name="connsiteY0" fmla="*/ 0 h 287079"/>
              <a:gd name="connsiteX1" fmla="*/ 404037 w 404137"/>
              <a:gd name="connsiteY1" fmla="*/ 159489 h 287079"/>
              <a:gd name="connsiteX2" fmla="*/ 42530 w 404137"/>
              <a:gd name="connsiteY2" fmla="*/ 287079 h 287079"/>
              <a:gd name="connsiteX3" fmla="*/ 42530 w 404137"/>
              <a:gd name="connsiteY3" fmla="*/ 287079 h 287079"/>
              <a:gd name="connsiteX0" fmla="*/ 0 w 410399"/>
              <a:gd name="connsiteY0" fmla="*/ 0 h 287079"/>
              <a:gd name="connsiteX1" fmla="*/ 410300 w 410399"/>
              <a:gd name="connsiteY1" fmla="*/ 159489 h 287079"/>
              <a:gd name="connsiteX2" fmla="*/ 42530 w 410399"/>
              <a:gd name="connsiteY2" fmla="*/ 287079 h 287079"/>
              <a:gd name="connsiteX3" fmla="*/ 42530 w 410399"/>
              <a:gd name="connsiteY3" fmla="*/ 287079 h 287079"/>
              <a:gd name="connsiteX0" fmla="*/ 45152 w 455551"/>
              <a:gd name="connsiteY0" fmla="*/ 0 h 287079"/>
              <a:gd name="connsiteX1" fmla="*/ 455452 w 455551"/>
              <a:gd name="connsiteY1" fmla="*/ 159489 h 287079"/>
              <a:gd name="connsiteX2" fmla="*/ 87682 w 455551"/>
              <a:gd name="connsiteY2" fmla="*/ 287079 h 287079"/>
              <a:gd name="connsiteX3" fmla="*/ 0 w 455551"/>
              <a:gd name="connsiteY3" fmla="*/ 283948 h 287079"/>
              <a:gd name="connsiteX0" fmla="*/ 4442 w 414841"/>
              <a:gd name="connsiteY0" fmla="*/ 0 h 293342"/>
              <a:gd name="connsiteX1" fmla="*/ 414742 w 414841"/>
              <a:gd name="connsiteY1" fmla="*/ 159489 h 293342"/>
              <a:gd name="connsiteX2" fmla="*/ 46972 w 414841"/>
              <a:gd name="connsiteY2" fmla="*/ 287079 h 293342"/>
              <a:gd name="connsiteX3" fmla="*/ 0 w 414841"/>
              <a:gd name="connsiteY3" fmla="*/ 293342 h 293342"/>
              <a:gd name="connsiteX0" fmla="*/ 4442 w 414751"/>
              <a:gd name="connsiteY0" fmla="*/ 0 h 293342"/>
              <a:gd name="connsiteX1" fmla="*/ 414742 w 414751"/>
              <a:gd name="connsiteY1" fmla="*/ 159489 h 293342"/>
              <a:gd name="connsiteX2" fmla="*/ 46972 w 414751"/>
              <a:gd name="connsiteY2" fmla="*/ 287079 h 293342"/>
              <a:gd name="connsiteX3" fmla="*/ 0 w 414751"/>
              <a:gd name="connsiteY3" fmla="*/ 293342 h 293342"/>
              <a:gd name="connsiteX0" fmla="*/ 4442 w 252117"/>
              <a:gd name="connsiteY0" fmla="*/ 0 h 293342"/>
              <a:gd name="connsiteX1" fmla="*/ 252101 w 252117"/>
              <a:gd name="connsiteY1" fmla="*/ 159489 h 293342"/>
              <a:gd name="connsiteX2" fmla="*/ 46972 w 252117"/>
              <a:gd name="connsiteY2" fmla="*/ 287079 h 293342"/>
              <a:gd name="connsiteX3" fmla="*/ 0 w 252117"/>
              <a:gd name="connsiteY3" fmla="*/ 293342 h 293342"/>
              <a:gd name="connsiteX0" fmla="*/ 4442 w 252117"/>
              <a:gd name="connsiteY0" fmla="*/ 0 h 293342"/>
              <a:gd name="connsiteX1" fmla="*/ 252101 w 252117"/>
              <a:gd name="connsiteY1" fmla="*/ 159489 h 293342"/>
              <a:gd name="connsiteX2" fmla="*/ 46972 w 252117"/>
              <a:gd name="connsiteY2" fmla="*/ 287079 h 293342"/>
              <a:gd name="connsiteX3" fmla="*/ 0 w 252117"/>
              <a:gd name="connsiteY3" fmla="*/ 293342 h 293342"/>
              <a:gd name="connsiteX0" fmla="*/ 4442 w 252117"/>
              <a:gd name="connsiteY0" fmla="*/ 0 h 293342"/>
              <a:gd name="connsiteX1" fmla="*/ 252101 w 252117"/>
              <a:gd name="connsiteY1" fmla="*/ 159489 h 293342"/>
              <a:gd name="connsiteX2" fmla="*/ 46972 w 252117"/>
              <a:gd name="connsiteY2" fmla="*/ 287079 h 293342"/>
              <a:gd name="connsiteX3" fmla="*/ 0 w 252117"/>
              <a:gd name="connsiteY3" fmla="*/ 293342 h 293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2117" h="293342">
                <a:moveTo>
                  <a:pt x="4442" y="0"/>
                </a:moveTo>
                <a:cubicBezTo>
                  <a:pt x="55061" y="21375"/>
                  <a:pt x="249942" y="39618"/>
                  <a:pt x="252101" y="159489"/>
                </a:cubicBezTo>
                <a:cubicBezTo>
                  <a:pt x="254260" y="279360"/>
                  <a:pt x="46972" y="287079"/>
                  <a:pt x="46972" y="287079"/>
                </a:cubicBezTo>
                <a:lnTo>
                  <a:pt x="0" y="293342"/>
                </a:lnTo>
              </a:path>
            </a:pathLst>
          </a:custGeom>
          <a:noFill/>
          <a:ln>
            <a:solidFill>
              <a:schemeClr val="accent6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feld 20"/>
              <p:cNvSpPr txBox="1"/>
              <p:nvPr/>
            </p:nvSpPr>
            <p:spPr>
              <a:xfrm>
                <a:off x="4585157" y="3648156"/>
                <a:ext cx="850939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120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/>
                        </a:rPr>
                        <m:t>+</m:t>
                      </m:r>
                      <m:r>
                        <a:rPr lang="de-DE" sz="1200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/>
                        </a:rPr>
                        <m:t>9</m:t>
                      </m:r>
                      <m:r>
                        <a:rPr lang="de-DE" sz="1200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de-DE" sz="1200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de-DE" sz="1200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10</m:t>
                          </m:r>
                        </m:e>
                        <m:sup>
                          <m:r>
                            <a:rPr lang="de-DE" sz="1200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−7</m:t>
                          </m:r>
                        </m:sup>
                      </m:sSup>
                    </m:oMath>
                  </m:oMathPara>
                </a14:m>
                <a:endParaRPr lang="de-DE" sz="1200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1" name="Textfeld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5157" y="3648156"/>
                <a:ext cx="850939" cy="27699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Freihandform 21"/>
          <p:cNvSpPr/>
          <p:nvPr/>
        </p:nvSpPr>
        <p:spPr>
          <a:xfrm>
            <a:off x="4527543" y="4043574"/>
            <a:ext cx="160192" cy="293342"/>
          </a:xfrm>
          <a:custGeom>
            <a:avLst/>
            <a:gdLst>
              <a:gd name="connsiteX0" fmla="*/ 0 w 404137"/>
              <a:gd name="connsiteY0" fmla="*/ 0 h 287079"/>
              <a:gd name="connsiteX1" fmla="*/ 404037 w 404137"/>
              <a:gd name="connsiteY1" fmla="*/ 159489 h 287079"/>
              <a:gd name="connsiteX2" fmla="*/ 42530 w 404137"/>
              <a:gd name="connsiteY2" fmla="*/ 287079 h 287079"/>
              <a:gd name="connsiteX3" fmla="*/ 42530 w 404137"/>
              <a:gd name="connsiteY3" fmla="*/ 287079 h 287079"/>
              <a:gd name="connsiteX0" fmla="*/ 0 w 404137"/>
              <a:gd name="connsiteY0" fmla="*/ 0 h 287079"/>
              <a:gd name="connsiteX1" fmla="*/ 404037 w 404137"/>
              <a:gd name="connsiteY1" fmla="*/ 159489 h 287079"/>
              <a:gd name="connsiteX2" fmla="*/ 42530 w 404137"/>
              <a:gd name="connsiteY2" fmla="*/ 287079 h 287079"/>
              <a:gd name="connsiteX3" fmla="*/ 42530 w 404137"/>
              <a:gd name="connsiteY3" fmla="*/ 287079 h 287079"/>
              <a:gd name="connsiteX0" fmla="*/ 0 w 410399"/>
              <a:gd name="connsiteY0" fmla="*/ 0 h 287079"/>
              <a:gd name="connsiteX1" fmla="*/ 410300 w 410399"/>
              <a:gd name="connsiteY1" fmla="*/ 159489 h 287079"/>
              <a:gd name="connsiteX2" fmla="*/ 42530 w 410399"/>
              <a:gd name="connsiteY2" fmla="*/ 287079 h 287079"/>
              <a:gd name="connsiteX3" fmla="*/ 42530 w 410399"/>
              <a:gd name="connsiteY3" fmla="*/ 287079 h 287079"/>
              <a:gd name="connsiteX0" fmla="*/ 45152 w 455551"/>
              <a:gd name="connsiteY0" fmla="*/ 0 h 287079"/>
              <a:gd name="connsiteX1" fmla="*/ 455452 w 455551"/>
              <a:gd name="connsiteY1" fmla="*/ 159489 h 287079"/>
              <a:gd name="connsiteX2" fmla="*/ 87682 w 455551"/>
              <a:gd name="connsiteY2" fmla="*/ 287079 h 287079"/>
              <a:gd name="connsiteX3" fmla="*/ 0 w 455551"/>
              <a:gd name="connsiteY3" fmla="*/ 283948 h 287079"/>
              <a:gd name="connsiteX0" fmla="*/ 4442 w 414841"/>
              <a:gd name="connsiteY0" fmla="*/ 0 h 293342"/>
              <a:gd name="connsiteX1" fmla="*/ 414742 w 414841"/>
              <a:gd name="connsiteY1" fmla="*/ 159489 h 293342"/>
              <a:gd name="connsiteX2" fmla="*/ 46972 w 414841"/>
              <a:gd name="connsiteY2" fmla="*/ 287079 h 293342"/>
              <a:gd name="connsiteX3" fmla="*/ 0 w 414841"/>
              <a:gd name="connsiteY3" fmla="*/ 293342 h 293342"/>
              <a:gd name="connsiteX0" fmla="*/ 4442 w 414751"/>
              <a:gd name="connsiteY0" fmla="*/ 0 h 293342"/>
              <a:gd name="connsiteX1" fmla="*/ 414742 w 414751"/>
              <a:gd name="connsiteY1" fmla="*/ 159489 h 293342"/>
              <a:gd name="connsiteX2" fmla="*/ 46972 w 414751"/>
              <a:gd name="connsiteY2" fmla="*/ 287079 h 293342"/>
              <a:gd name="connsiteX3" fmla="*/ 0 w 414751"/>
              <a:gd name="connsiteY3" fmla="*/ 293342 h 293342"/>
              <a:gd name="connsiteX0" fmla="*/ 4442 w 252117"/>
              <a:gd name="connsiteY0" fmla="*/ 0 h 293342"/>
              <a:gd name="connsiteX1" fmla="*/ 252101 w 252117"/>
              <a:gd name="connsiteY1" fmla="*/ 159489 h 293342"/>
              <a:gd name="connsiteX2" fmla="*/ 46972 w 252117"/>
              <a:gd name="connsiteY2" fmla="*/ 287079 h 293342"/>
              <a:gd name="connsiteX3" fmla="*/ 0 w 252117"/>
              <a:gd name="connsiteY3" fmla="*/ 293342 h 293342"/>
              <a:gd name="connsiteX0" fmla="*/ 4442 w 252117"/>
              <a:gd name="connsiteY0" fmla="*/ 0 h 293342"/>
              <a:gd name="connsiteX1" fmla="*/ 252101 w 252117"/>
              <a:gd name="connsiteY1" fmla="*/ 159489 h 293342"/>
              <a:gd name="connsiteX2" fmla="*/ 46972 w 252117"/>
              <a:gd name="connsiteY2" fmla="*/ 287079 h 293342"/>
              <a:gd name="connsiteX3" fmla="*/ 0 w 252117"/>
              <a:gd name="connsiteY3" fmla="*/ 293342 h 293342"/>
              <a:gd name="connsiteX0" fmla="*/ 4442 w 252117"/>
              <a:gd name="connsiteY0" fmla="*/ 0 h 293342"/>
              <a:gd name="connsiteX1" fmla="*/ 252101 w 252117"/>
              <a:gd name="connsiteY1" fmla="*/ 159489 h 293342"/>
              <a:gd name="connsiteX2" fmla="*/ 46972 w 252117"/>
              <a:gd name="connsiteY2" fmla="*/ 287079 h 293342"/>
              <a:gd name="connsiteX3" fmla="*/ 0 w 252117"/>
              <a:gd name="connsiteY3" fmla="*/ 293342 h 293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2117" h="293342">
                <a:moveTo>
                  <a:pt x="4442" y="0"/>
                </a:moveTo>
                <a:cubicBezTo>
                  <a:pt x="55061" y="21375"/>
                  <a:pt x="249942" y="39618"/>
                  <a:pt x="252101" y="159489"/>
                </a:cubicBezTo>
                <a:cubicBezTo>
                  <a:pt x="254260" y="279360"/>
                  <a:pt x="46972" y="287079"/>
                  <a:pt x="46972" y="287079"/>
                </a:cubicBezTo>
                <a:lnTo>
                  <a:pt x="0" y="293342"/>
                </a:lnTo>
              </a:path>
            </a:pathLst>
          </a:custGeom>
          <a:noFill/>
          <a:ln>
            <a:solidFill>
              <a:schemeClr val="accent6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feld 22"/>
              <p:cNvSpPr txBox="1"/>
              <p:nvPr/>
            </p:nvSpPr>
            <p:spPr>
              <a:xfrm>
                <a:off x="4593896" y="3968462"/>
                <a:ext cx="850939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120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/>
                        </a:rPr>
                        <m:t>+</m:t>
                      </m:r>
                      <m:r>
                        <a:rPr lang="de-DE" sz="1200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/>
                        </a:rPr>
                        <m:t>9</m:t>
                      </m:r>
                      <m:r>
                        <a:rPr lang="de-DE" sz="1200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de-DE" sz="1200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de-DE" sz="1200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10</m:t>
                          </m:r>
                        </m:e>
                        <m:sup>
                          <m:r>
                            <a:rPr lang="de-DE" sz="1200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−6</m:t>
                          </m:r>
                        </m:sup>
                      </m:sSup>
                    </m:oMath>
                  </m:oMathPara>
                </a14:m>
                <a:endParaRPr lang="de-DE" sz="1200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3" name="Textfeld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3896" y="3968462"/>
                <a:ext cx="850939" cy="27699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Freihandform 23"/>
          <p:cNvSpPr/>
          <p:nvPr/>
        </p:nvSpPr>
        <p:spPr>
          <a:xfrm>
            <a:off x="4535022" y="4355680"/>
            <a:ext cx="160192" cy="293342"/>
          </a:xfrm>
          <a:custGeom>
            <a:avLst/>
            <a:gdLst>
              <a:gd name="connsiteX0" fmla="*/ 0 w 404137"/>
              <a:gd name="connsiteY0" fmla="*/ 0 h 287079"/>
              <a:gd name="connsiteX1" fmla="*/ 404037 w 404137"/>
              <a:gd name="connsiteY1" fmla="*/ 159489 h 287079"/>
              <a:gd name="connsiteX2" fmla="*/ 42530 w 404137"/>
              <a:gd name="connsiteY2" fmla="*/ 287079 h 287079"/>
              <a:gd name="connsiteX3" fmla="*/ 42530 w 404137"/>
              <a:gd name="connsiteY3" fmla="*/ 287079 h 287079"/>
              <a:gd name="connsiteX0" fmla="*/ 0 w 404137"/>
              <a:gd name="connsiteY0" fmla="*/ 0 h 287079"/>
              <a:gd name="connsiteX1" fmla="*/ 404037 w 404137"/>
              <a:gd name="connsiteY1" fmla="*/ 159489 h 287079"/>
              <a:gd name="connsiteX2" fmla="*/ 42530 w 404137"/>
              <a:gd name="connsiteY2" fmla="*/ 287079 h 287079"/>
              <a:gd name="connsiteX3" fmla="*/ 42530 w 404137"/>
              <a:gd name="connsiteY3" fmla="*/ 287079 h 287079"/>
              <a:gd name="connsiteX0" fmla="*/ 0 w 410399"/>
              <a:gd name="connsiteY0" fmla="*/ 0 h 287079"/>
              <a:gd name="connsiteX1" fmla="*/ 410300 w 410399"/>
              <a:gd name="connsiteY1" fmla="*/ 159489 h 287079"/>
              <a:gd name="connsiteX2" fmla="*/ 42530 w 410399"/>
              <a:gd name="connsiteY2" fmla="*/ 287079 h 287079"/>
              <a:gd name="connsiteX3" fmla="*/ 42530 w 410399"/>
              <a:gd name="connsiteY3" fmla="*/ 287079 h 287079"/>
              <a:gd name="connsiteX0" fmla="*/ 45152 w 455551"/>
              <a:gd name="connsiteY0" fmla="*/ 0 h 287079"/>
              <a:gd name="connsiteX1" fmla="*/ 455452 w 455551"/>
              <a:gd name="connsiteY1" fmla="*/ 159489 h 287079"/>
              <a:gd name="connsiteX2" fmla="*/ 87682 w 455551"/>
              <a:gd name="connsiteY2" fmla="*/ 287079 h 287079"/>
              <a:gd name="connsiteX3" fmla="*/ 0 w 455551"/>
              <a:gd name="connsiteY3" fmla="*/ 283948 h 287079"/>
              <a:gd name="connsiteX0" fmla="*/ 4442 w 414841"/>
              <a:gd name="connsiteY0" fmla="*/ 0 h 293342"/>
              <a:gd name="connsiteX1" fmla="*/ 414742 w 414841"/>
              <a:gd name="connsiteY1" fmla="*/ 159489 h 293342"/>
              <a:gd name="connsiteX2" fmla="*/ 46972 w 414841"/>
              <a:gd name="connsiteY2" fmla="*/ 287079 h 293342"/>
              <a:gd name="connsiteX3" fmla="*/ 0 w 414841"/>
              <a:gd name="connsiteY3" fmla="*/ 293342 h 293342"/>
              <a:gd name="connsiteX0" fmla="*/ 4442 w 414751"/>
              <a:gd name="connsiteY0" fmla="*/ 0 h 293342"/>
              <a:gd name="connsiteX1" fmla="*/ 414742 w 414751"/>
              <a:gd name="connsiteY1" fmla="*/ 159489 h 293342"/>
              <a:gd name="connsiteX2" fmla="*/ 46972 w 414751"/>
              <a:gd name="connsiteY2" fmla="*/ 287079 h 293342"/>
              <a:gd name="connsiteX3" fmla="*/ 0 w 414751"/>
              <a:gd name="connsiteY3" fmla="*/ 293342 h 293342"/>
              <a:gd name="connsiteX0" fmla="*/ 4442 w 252117"/>
              <a:gd name="connsiteY0" fmla="*/ 0 h 293342"/>
              <a:gd name="connsiteX1" fmla="*/ 252101 w 252117"/>
              <a:gd name="connsiteY1" fmla="*/ 159489 h 293342"/>
              <a:gd name="connsiteX2" fmla="*/ 46972 w 252117"/>
              <a:gd name="connsiteY2" fmla="*/ 287079 h 293342"/>
              <a:gd name="connsiteX3" fmla="*/ 0 w 252117"/>
              <a:gd name="connsiteY3" fmla="*/ 293342 h 293342"/>
              <a:gd name="connsiteX0" fmla="*/ 4442 w 252117"/>
              <a:gd name="connsiteY0" fmla="*/ 0 h 293342"/>
              <a:gd name="connsiteX1" fmla="*/ 252101 w 252117"/>
              <a:gd name="connsiteY1" fmla="*/ 159489 h 293342"/>
              <a:gd name="connsiteX2" fmla="*/ 46972 w 252117"/>
              <a:gd name="connsiteY2" fmla="*/ 287079 h 293342"/>
              <a:gd name="connsiteX3" fmla="*/ 0 w 252117"/>
              <a:gd name="connsiteY3" fmla="*/ 293342 h 293342"/>
              <a:gd name="connsiteX0" fmla="*/ 4442 w 252117"/>
              <a:gd name="connsiteY0" fmla="*/ 0 h 293342"/>
              <a:gd name="connsiteX1" fmla="*/ 252101 w 252117"/>
              <a:gd name="connsiteY1" fmla="*/ 159489 h 293342"/>
              <a:gd name="connsiteX2" fmla="*/ 46972 w 252117"/>
              <a:gd name="connsiteY2" fmla="*/ 287079 h 293342"/>
              <a:gd name="connsiteX3" fmla="*/ 0 w 252117"/>
              <a:gd name="connsiteY3" fmla="*/ 293342 h 293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2117" h="293342">
                <a:moveTo>
                  <a:pt x="4442" y="0"/>
                </a:moveTo>
                <a:cubicBezTo>
                  <a:pt x="55061" y="21375"/>
                  <a:pt x="249942" y="39618"/>
                  <a:pt x="252101" y="159489"/>
                </a:cubicBezTo>
                <a:cubicBezTo>
                  <a:pt x="254260" y="279360"/>
                  <a:pt x="46972" y="287079"/>
                  <a:pt x="46972" y="287079"/>
                </a:cubicBezTo>
                <a:lnTo>
                  <a:pt x="0" y="293342"/>
                </a:lnTo>
              </a:path>
            </a:pathLst>
          </a:custGeom>
          <a:noFill/>
          <a:ln>
            <a:solidFill>
              <a:schemeClr val="accent6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feld 24"/>
              <p:cNvSpPr txBox="1"/>
              <p:nvPr/>
            </p:nvSpPr>
            <p:spPr>
              <a:xfrm>
                <a:off x="4601375" y="4280568"/>
                <a:ext cx="850939" cy="2791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120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/>
                        </a:rPr>
                        <m:t>+</m:t>
                      </m:r>
                      <m:r>
                        <a:rPr lang="de-DE" sz="1200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/>
                        </a:rPr>
                        <m:t>9</m:t>
                      </m:r>
                      <m:r>
                        <a:rPr lang="de-DE" sz="1200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de-DE" sz="1200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de-DE" sz="1200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10</m:t>
                          </m:r>
                        </m:e>
                        <m:sup>
                          <m:r>
                            <a:rPr lang="de-DE" sz="1200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−5</m:t>
                          </m:r>
                        </m:sup>
                      </m:sSup>
                    </m:oMath>
                  </m:oMathPara>
                </a14:m>
                <a:endParaRPr lang="de-DE" sz="1200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5" name="Textfeld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1375" y="4280568"/>
                <a:ext cx="850939" cy="279115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Freihandform 25"/>
          <p:cNvSpPr/>
          <p:nvPr/>
        </p:nvSpPr>
        <p:spPr>
          <a:xfrm>
            <a:off x="4538154" y="4668093"/>
            <a:ext cx="160192" cy="293342"/>
          </a:xfrm>
          <a:custGeom>
            <a:avLst/>
            <a:gdLst>
              <a:gd name="connsiteX0" fmla="*/ 0 w 404137"/>
              <a:gd name="connsiteY0" fmla="*/ 0 h 287079"/>
              <a:gd name="connsiteX1" fmla="*/ 404037 w 404137"/>
              <a:gd name="connsiteY1" fmla="*/ 159489 h 287079"/>
              <a:gd name="connsiteX2" fmla="*/ 42530 w 404137"/>
              <a:gd name="connsiteY2" fmla="*/ 287079 h 287079"/>
              <a:gd name="connsiteX3" fmla="*/ 42530 w 404137"/>
              <a:gd name="connsiteY3" fmla="*/ 287079 h 287079"/>
              <a:gd name="connsiteX0" fmla="*/ 0 w 404137"/>
              <a:gd name="connsiteY0" fmla="*/ 0 h 287079"/>
              <a:gd name="connsiteX1" fmla="*/ 404037 w 404137"/>
              <a:gd name="connsiteY1" fmla="*/ 159489 h 287079"/>
              <a:gd name="connsiteX2" fmla="*/ 42530 w 404137"/>
              <a:gd name="connsiteY2" fmla="*/ 287079 h 287079"/>
              <a:gd name="connsiteX3" fmla="*/ 42530 w 404137"/>
              <a:gd name="connsiteY3" fmla="*/ 287079 h 287079"/>
              <a:gd name="connsiteX0" fmla="*/ 0 w 410399"/>
              <a:gd name="connsiteY0" fmla="*/ 0 h 287079"/>
              <a:gd name="connsiteX1" fmla="*/ 410300 w 410399"/>
              <a:gd name="connsiteY1" fmla="*/ 159489 h 287079"/>
              <a:gd name="connsiteX2" fmla="*/ 42530 w 410399"/>
              <a:gd name="connsiteY2" fmla="*/ 287079 h 287079"/>
              <a:gd name="connsiteX3" fmla="*/ 42530 w 410399"/>
              <a:gd name="connsiteY3" fmla="*/ 287079 h 287079"/>
              <a:gd name="connsiteX0" fmla="*/ 45152 w 455551"/>
              <a:gd name="connsiteY0" fmla="*/ 0 h 287079"/>
              <a:gd name="connsiteX1" fmla="*/ 455452 w 455551"/>
              <a:gd name="connsiteY1" fmla="*/ 159489 h 287079"/>
              <a:gd name="connsiteX2" fmla="*/ 87682 w 455551"/>
              <a:gd name="connsiteY2" fmla="*/ 287079 h 287079"/>
              <a:gd name="connsiteX3" fmla="*/ 0 w 455551"/>
              <a:gd name="connsiteY3" fmla="*/ 283948 h 287079"/>
              <a:gd name="connsiteX0" fmla="*/ 4442 w 414841"/>
              <a:gd name="connsiteY0" fmla="*/ 0 h 293342"/>
              <a:gd name="connsiteX1" fmla="*/ 414742 w 414841"/>
              <a:gd name="connsiteY1" fmla="*/ 159489 h 293342"/>
              <a:gd name="connsiteX2" fmla="*/ 46972 w 414841"/>
              <a:gd name="connsiteY2" fmla="*/ 287079 h 293342"/>
              <a:gd name="connsiteX3" fmla="*/ 0 w 414841"/>
              <a:gd name="connsiteY3" fmla="*/ 293342 h 293342"/>
              <a:gd name="connsiteX0" fmla="*/ 4442 w 414751"/>
              <a:gd name="connsiteY0" fmla="*/ 0 h 293342"/>
              <a:gd name="connsiteX1" fmla="*/ 414742 w 414751"/>
              <a:gd name="connsiteY1" fmla="*/ 159489 h 293342"/>
              <a:gd name="connsiteX2" fmla="*/ 46972 w 414751"/>
              <a:gd name="connsiteY2" fmla="*/ 287079 h 293342"/>
              <a:gd name="connsiteX3" fmla="*/ 0 w 414751"/>
              <a:gd name="connsiteY3" fmla="*/ 293342 h 293342"/>
              <a:gd name="connsiteX0" fmla="*/ 4442 w 252117"/>
              <a:gd name="connsiteY0" fmla="*/ 0 h 293342"/>
              <a:gd name="connsiteX1" fmla="*/ 252101 w 252117"/>
              <a:gd name="connsiteY1" fmla="*/ 159489 h 293342"/>
              <a:gd name="connsiteX2" fmla="*/ 46972 w 252117"/>
              <a:gd name="connsiteY2" fmla="*/ 287079 h 293342"/>
              <a:gd name="connsiteX3" fmla="*/ 0 w 252117"/>
              <a:gd name="connsiteY3" fmla="*/ 293342 h 293342"/>
              <a:gd name="connsiteX0" fmla="*/ 4442 w 252117"/>
              <a:gd name="connsiteY0" fmla="*/ 0 h 293342"/>
              <a:gd name="connsiteX1" fmla="*/ 252101 w 252117"/>
              <a:gd name="connsiteY1" fmla="*/ 159489 h 293342"/>
              <a:gd name="connsiteX2" fmla="*/ 46972 w 252117"/>
              <a:gd name="connsiteY2" fmla="*/ 287079 h 293342"/>
              <a:gd name="connsiteX3" fmla="*/ 0 w 252117"/>
              <a:gd name="connsiteY3" fmla="*/ 293342 h 293342"/>
              <a:gd name="connsiteX0" fmla="*/ 4442 w 252117"/>
              <a:gd name="connsiteY0" fmla="*/ 0 h 293342"/>
              <a:gd name="connsiteX1" fmla="*/ 252101 w 252117"/>
              <a:gd name="connsiteY1" fmla="*/ 159489 h 293342"/>
              <a:gd name="connsiteX2" fmla="*/ 46972 w 252117"/>
              <a:gd name="connsiteY2" fmla="*/ 287079 h 293342"/>
              <a:gd name="connsiteX3" fmla="*/ 0 w 252117"/>
              <a:gd name="connsiteY3" fmla="*/ 293342 h 293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2117" h="293342">
                <a:moveTo>
                  <a:pt x="4442" y="0"/>
                </a:moveTo>
                <a:cubicBezTo>
                  <a:pt x="55061" y="21375"/>
                  <a:pt x="249942" y="39618"/>
                  <a:pt x="252101" y="159489"/>
                </a:cubicBezTo>
                <a:cubicBezTo>
                  <a:pt x="254260" y="279360"/>
                  <a:pt x="46972" y="287079"/>
                  <a:pt x="46972" y="287079"/>
                </a:cubicBezTo>
                <a:lnTo>
                  <a:pt x="0" y="293342"/>
                </a:lnTo>
              </a:path>
            </a:pathLst>
          </a:custGeom>
          <a:noFill/>
          <a:ln>
            <a:solidFill>
              <a:schemeClr val="accent6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feld 26"/>
              <p:cNvSpPr txBox="1"/>
              <p:nvPr/>
            </p:nvSpPr>
            <p:spPr>
              <a:xfrm>
                <a:off x="4604507" y="4592981"/>
                <a:ext cx="850939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120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/>
                        </a:rPr>
                        <m:t>+</m:t>
                      </m:r>
                      <m:r>
                        <a:rPr lang="de-DE" sz="1200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/>
                        </a:rPr>
                        <m:t>9</m:t>
                      </m:r>
                      <m:r>
                        <a:rPr lang="de-DE" sz="1200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de-DE" sz="1200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de-DE" sz="1200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10</m:t>
                          </m:r>
                        </m:e>
                        <m:sup>
                          <m:r>
                            <a:rPr lang="de-DE" sz="1200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−4</m:t>
                          </m:r>
                        </m:sup>
                      </m:sSup>
                    </m:oMath>
                  </m:oMathPara>
                </a14:m>
                <a:endParaRPr lang="de-DE" sz="1200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7" name="Textfeld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4507" y="4592981"/>
                <a:ext cx="850939" cy="27699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Freihandform 27"/>
          <p:cNvSpPr/>
          <p:nvPr/>
        </p:nvSpPr>
        <p:spPr>
          <a:xfrm>
            <a:off x="4545633" y="4981828"/>
            <a:ext cx="160192" cy="293342"/>
          </a:xfrm>
          <a:custGeom>
            <a:avLst/>
            <a:gdLst>
              <a:gd name="connsiteX0" fmla="*/ 0 w 404137"/>
              <a:gd name="connsiteY0" fmla="*/ 0 h 287079"/>
              <a:gd name="connsiteX1" fmla="*/ 404037 w 404137"/>
              <a:gd name="connsiteY1" fmla="*/ 159489 h 287079"/>
              <a:gd name="connsiteX2" fmla="*/ 42530 w 404137"/>
              <a:gd name="connsiteY2" fmla="*/ 287079 h 287079"/>
              <a:gd name="connsiteX3" fmla="*/ 42530 w 404137"/>
              <a:gd name="connsiteY3" fmla="*/ 287079 h 287079"/>
              <a:gd name="connsiteX0" fmla="*/ 0 w 404137"/>
              <a:gd name="connsiteY0" fmla="*/ 0 h 287079"/>
              <a:gd name="connsiteX1" fmla="*/ 404037 w 404137"/>
              <a:gd name="connsiteY1" fmla="*/ 159489 h 287079"/>
              <a:gd name="connsiteX2" fmla="*/ 42530 w 404137"/>
              <a:gd name="connsiteY2" fmla="*/ 287079 h 287079"/>
              <a:gd name="connsiteX3" fmla="*/ 42530 w 404137"/>
              <a:gd name="connsiteY3" fmla="*/ 287079 h 287079"/>
              <a:gd name="connsiteX0" fmla="*/ 0 w 410399"/>
              <a:gd name="connsiteY0" fmla="*/ 0 h 287079"/>
              <a:gd name="connsiteX1" fmla="*/ 410300 w 410399"/>
              <a:gd name="connsiteY1" fmla="*/ 159489 h 287079"/>
              <a:gd name="connsiteX2" fmla="*/ 42530 w 410399"/>
              <a:gd name="connsiteY2" fmla="*/ 287079 h 287079"/>
              <a:gd name="connsiteX3" fmla="*/ 42530 w 410399"/>
              <a:gd name="connsiteY3" fmla="*/ 287079 h 287079"/>
              <a:gd name="connsiteX0" fmla="*/ 45152 w 455551"/>
              <a:gd name="connsiteY0" fmla="*/ 0 h 287079"/>
              <a:gd name="connsiteX1" fmla="*/ 455452 w 455551"/>
              <a:gd name="connsiteY1" fmla="*/ 159489 h 287079"/>
              <a:gd name="connsiteX2" fmla="*/ 87682 w 455551"/>
              <a:gd name="connsiteY2" fmla="*/ 287079 h 287079"/>
              <a:gd name="connsiteX3" fmla="*/ 0 w 455551"/>
              <a:gd name="connsiteY3" fmla="*/ 283948 h 287079"/>
              <a:gd name="connsiteX0" fmla="*/ 4442 w 414841"/>
              <a:gd name="connsiteY0" fmla="*/ 0 h 293342"/>
              <a:gd name="connsiteX1" fmla="*/ 414742 w 414841"/>
              <a:gd name="connsiteY1" fmla="*/ 159489 h 293342"/>
              <a:gd name="connsiteX2" fmla="*/ 46972 w 414841"/>
              <a:gd name="connsiteY2" fmla="*/ 287079 h 293342"/>
              <a:gd name="connsiteX3" fmla="*/ 0 w 414841"/>
              <a:gd name="connsiteY3" fmla="*/ 293342 h 293342"/>
              <a:gd name="connsiteX0" fmla="*/ 4442 w 414751"/>
              <a:gd name="connsiteY0" fmla="*/ 0 h 293342"/>
              <a:gd name="connsiteX1" fmla="*/ 414742 w 414751"/>
              <a:gd name="connsiteY1" fmla="*/ 159489 h 293342"/>
              <a:gd name="connsiteX2" fmla="*/ 46972 w 414751"/>
              <a:gd name="connsiteY2" fmla="*/ 287079 h 293342"/>
              <a:gd name="connsiteX3" fmla="*/ 0 w 414751"/>
              <a:gd name="connsiteY3" fmla="*/ 293342 h 293342"/>
              <a:gd name="connsiteX0" fmla="*/ 4442 w 252117"/>
              <a:gd name="connsiteY0" fmla="*/ 0 h 293342"/>
              <a:gd name="connsiteX1" fmla="*/ 252101 w 252117"/>
              <a:gd name="connsiteY1" fmla="*/ 159489 h 293342"/>
              <a:gd name="connsiteX2" fmla="*/ 46972 w 252117"/>
              <a:gd name="connsiteY2" fmla="*/ 287079 h 293342"/>
              <a:gd name="connsiteX3" fmla="*/ 0 w 252117"/>
              <a:gd name="connsiteY3" fmla="*/ 293342 h 293342"/>
              <a:gd name="connsiteX0" fmla="*/ 4442 w 252117"/>
              <a:gd name="connsiteY0" fmla="*/ 0 h 293342"/>
              <a:gd name="connsiteX1" fmla="*/ 252101 w 252117"/>
              <a:gd name="connsiteY1" fmla="*/ 159489 h 293342"/>
              <a:gd name="connsiteX2" fmla="*/ 46972 w 252117"/>
              <a:gd name="connsiteY2" fmla="*/ 287079 h 293342"/>
              <a:gd name="connsiteX3" fmla="*/ 0 w 252117"/>
              <a:gd name="connsiteY3" fmla="*/ 293342 h 293342"/>
              <a:gd name="connsiteX0" fmla="*/ 4442 w 252117"/>
              <a:gd name="connsiteY0" fmla="*/ 0 h 293342"/>
              <a:gd name="connsiteX1" fmla="*/ 252101 w 252117"/>
              <a:gd name="connsiteY1" fmla="*/ 159489 h 293342"/>
              <a:gd name="connsiteX2" fmla="*/ 46972 w 252117"/>
              <a:gd name="connsiteY2" fmla="*/ 287079 h 293342"/>
              <a:gd name="connsiteX3" fmla="*/ 0 w 252117"/>
              <a:gd name="connsiteY3" fmla="*/ 293342 h 293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2117" h="293342">
                <a:moveTo>
                  <a:pt x="4442" y="0"/>
                </a:moveTo>
                <a:cubicBezTo>
                  <a:pt x="55061" y="21375"/>
                  <a:pt x="249942" y="39618"/>
                  <a:pt x="252101" y="159489"/>
                </a:cubicBezTo>
                <a:cubicBezTo>
                  <a:pt x="254260" y="279360"/>
                  <a:pt x="46972" y="287079"/>
                  <a:pt x="46972" y="287079"/>
                </a:cubicBezTo>
                <a:lnTo>
                  <a:pt x="0" y="293342"/>
                </a:lnTo>
              </a:path>
            </a:pathLst>
          </a:custGeom>
          <a:noFill/>
          <a:ln>
            <a:solidFill>
              <a:schemeClr val="accent6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feld 28"/>
              <p:cNvSpPr txBox="1"/>
              <p:nvPr/>
            </p:nvSpPr>
            <p:spPr>
              <a:xfrm>
                <a:off x="4611986" y="4906716"/>
                <a:ext cx="850939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120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/>
                        </a:rPr>
                        <m:t>+</m:t>
                      </m:r>
                      <m:r>
                        <a:rPr lang="de-DE" sz="1200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/>
                        </a:rPr>
                        <m:t>9</m:t>
                      </m:r>
                      <m:r>
                        <a:rPr lang="de-DE" sz="1200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de-DE" sz="1200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de-DE" sz="1200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10</m:t>
                          </m:r>
                        </m:e>
                        <m:sup>
                          <m:r>
                            <a:rPr lang="de-DE" sz="1200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−3</m:t>
                          </m:r>
                        </m:sup>
                      </m:sSup>
                    </m:oMath>
                  </m:oMathPara>
                </a14:m>
                <a:endParaRPr lang="de-DE" sz="1200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9" name="Textfeld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1986" y="4906716"/>
                <a:ext cx="850939" cy="276999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Freihandform 29"/>
          <p:cNvSpPr/>
          <p:nvPr/>
        </p:nvSpPr>
        <p:spPr>
          <a:xfrm>
            <a:off x="4548765" y="5294916"/>
            <a:ext cx="160192" cy="293342"/>
          </a:xfrm>
          <a:custGeom>
            <a:avLst/>
            <a:gdLst>
              <a:gd name="connsiteX0" fmla="*/ 0 w 404137"/>
              <a:gd name="connsiteY0" fmla="*/ 0 h 287079"/>
              <a:gd name="connsiteX1" fmla="*/ 404037 w 404137"/>
              <a:gd name="connsiteY1" fmla="*/ 159489 h 287079"/>
              <a:gd name="connsiteX2" fmla="*/ 42530 w 404137"/>
              <a:gd name="connsiteY2" fmla="*/ 287079 h 287079"/>
              <a:gd name="connsiteX3" fmla="*/ 42530 w 404137"/>
              <a:gd name="connsiteY3" fmla="*/ 287079 h 287079"/>
              <a:gd name="connsiteX0" fmla="*/ 0 w 404137"/>
              <a:gd name="connsiteY0" fmla="*/ 0 h 287079"/>
              <a:gd name="connsiteX1" fmla="*/ 404037 w 404137"/>
              <a:gd name="connsiteY1" fmla="*/ 159489 h 287079"/>
              <a:gd name="connsiteX2" fmla="*/ 42530 w 404137"/>
              <a:gd name="connsiteY2" fmla="*/ 287079 h 287079"/>
              <a:gd name="connsiteX3" fmla="*/ 42530 w 404137"/>
              <a:gd name="connsiteY3" fmla="*/ 287079 h 287079"/>
              <a:gd name="connsiteX0" fmla="*/ 0 w 410399"/>
              <a:gd name="connsiteY0" fmla="*/ 0 h 287079"/>
              <a:gd name="connsiteX1" fmla="*/ 410300 w 410399"/>
              <a:gd name="connsiteY1" fmla="*/ 159489 h 287079"/>
              <a:gd name="connsiteX2" fmla="*/ 42530 w 410399"/>
              <a:gd name="connsiteY2" fmla="*/ 287079 h 287079"/>
              <a:gd name="connsiteX3" fmla="*/ 42530 w 410399"/>
              <a:gd name="connsiteY3" fmla="*/ 287079 h 287079"/>
              <a:gd name="connsiteX0" fmla="*/ 45152 w 455551"/>
              <a:gd name="connsiteY0" fmla="*/ 0 h 287079"/>
              <a:gd name="connsiteX1" fmla="*/ 455452 w 455551"/>
              <a:gd name="connsiteY1" fmla="*/ 159489 h 287079"/>
              <a:gd name="connsiteX2" fmla="*/ 87682 w 455551"/>
              <a:gd name="connsiteY2" fmla="*/ 287079 h 287079"/>
              <a:gd name="connsiteX3" fmla="*/ 0 w 455551"/>
              <a:gd name="connsiteY3" fmla="*/ 283948 h 287079"/>
              <a:gd name="connsiteX0" fmla="*/ 4442 w 414841"/>
              <a:gd name="connsiteY0" fmla="*/ 0 h 293342"/>
              <a:gd name="connsiteX1" fmla="*/ 414742 w 414841"/>
              <a:gd name="connsiteY1" fmla="*/ 159489 h 293342"/>
              <a:gd name="connsiteX2" fmla="*/ 46972 w 414841"/>
              <a:gd name="connsiteY2" fmla="*/ 287079 h 293342"/>
              <a:gd name="connsiteX3" fmla="*/ 0 w 414841"/>
              <a:gd name="connsiteY3" fmla="*/ 293342 h 293342"/>
              <a:gd name="connsiteX0" fmla="*/ 4442 w 414751"/>
              <a:gd name="connsiteY0" fmla="*/ 0 h 293342"/>
              <a:gd name="connsiteX1" fmla="*/ 414742 w 414751"/>
              <a:gd name="connsiteY1" fmla="*/ 159489 h 293342"/>
              <a:gd name="connsiteX2" fmla="*/ 46972 w 414751"/>
              <a:gd name="connsiteY2" fmla="*/ 287079 h 293342"/>
              <a:gd name="connsiteX3" fmla="*/ 0 w 414751"/>
              <a:gd name="connsiteY3" fmla="*/ 293342 h 293342"/>
              <a:gd name="connsiteX0" fmla="*/ 4442 w 252117"/>
              <a:gd name="connsiteY0" fmla="*/ 0 h 293342"/>
              <a:gd name="connsiteX1" fmla="*/ 252101 w 252117"/>
              <a:gd name="connsiteY1" fmla="*/ 159489 h 293342"/>
              <a:gd name="connsiteX2" fmla="*/ 46972 w 252117"/>
              <a:gd name="connsiteY2" fmla="*/ 287079 h 293342"/>
              <a:gd name="connsiteX3" fmla="*/ 0 w 252117"/>
              <a:gd name="connsiteY3" fmla="*/ 293342 h 293342"/>
              <a:gd name="connsiteX0" fmla="*/ 4442 w 252117"/>
              <a:gd name="connsiteY0" fmla="*/ 0 h 293342"/>
              <a:gd name="connsiteX1" fmla="*/ 252101 w 252117"/>
              <a:gd name="connsiteY1" fmla="*/ 159489 h 293342"/>
              <a:gd name="connsiteX2" fmla="*/ 46972 w 252117"/>
              <a:gd name="connsiteY2" fmla="*/ 287079 h 293342"/>
              <a:gd name="connsiteX3" fmla="*/ 0 w 252117"/>
              <a:gd name="connsiteY3" fmla="*/ 293342 h 293342"/>
              <a:gd name="connsiteX0" fmla="*/ 4442 w 252117"/>
              <a:gd name="connsiteY0" fmla="*/ 0 h 293342"/>
              <a:gd name="connsiteX1" fmla="*/ 252101 w 252117"/>
              <a:gd name="connsiteY1" fmla="*/ 159489 h 293342"/>
              <a:gd name="connsiteX2" fmla="*/ 46972 w 252117"/>
              <a:gd name="connsiteY2" fmla="*/ 287079 h 293342"/>
              <a:gd name="connsiteX3" fmla="*/ 0 w 252117"/>
              <a:gd name="connsiteY3" fmla="*/ 293342 h 293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2117" h="293342">
                <a:moveTo>
                  <a:pt x="4442" y="0"/>
                </a:moveTo>
                <a:cubicBezTo>
                  <a:pt x="55061" y="21375"/>
                  <a:pt x="249942" y="39618"/>
                  <a:pt x="252101" y="159489"/>
                </a:cubicBezTo>
                <a:cubicBezTo>
                  <a:pt x="254260" y="279360"/>
                  <a:pt x="46972" y="287079"/>
                  <a:pt x="46972" y="287079"/>
                </a:cubicBezTo>
                <a:lnTo>
                  <a:pt x="0" y="293342"/>
                </a:lnTo>
              </a:path>
            </a:pathLst>
          </a:custGeom>
          <a:noFill/>
          <a:ln>
            <a:solidFill>
              <a:schemeClr val="accent6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feld 30"/>
              <p:cNvSpPr txBox="1"/>
              <p:nvPr/>
            </p:nvSpPr>
            <p:spPr>
              <a:xfrm>
                <a:off x="4615118" y="5219804"/>
                <a:ext cx="850939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120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/>
                        </a:rPr>
                        <m:t>+</m:t>
                      </m:r>
                      <m:r>
                        <a:rPr lang="de-DE" sz="1200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/>
                        </a:rPr>
                        <m:t>9</m:t>
                      </m:r>
                      <m:r>
                        <a:rPr lang="de-DE" sz="1200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de-DE" sz="1200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de-DE" sz="1200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10</m:t>
                          </m:r>
                        </m:e>
                        <m:sup>
                          <m:r>
                            <a:rPr lang="de-DE" sz="1200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−2</m:t>
                          </m:r>
                        </m:sup>
                      </m:sSup>
                    </m:oMath>
                  </m:oMathPara>
                </a14:m>
                <a:endParaRPr lang="de-DE" sz="1200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1" name="Textfeld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5118" y="5219804"/>
                <a:ext cx="850939" cy="276999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Freihandform 31"/>
          <p:cNvSpPr/>
          <p:nvPr/>
        </p:nvSpPr>
        <p:spPr>
          <a:xfrm>
            <a:off x="4556244" y="5605616"/>
            <a:ext cx="160192" cy="293342"/>
          </a:xfrm>
          <a:custGeom>
            <a:avLst/>
            <a:gdLst>
              <a:gd name="connsiteX0" fmla="*/ 0 w 404137"/>
              <a:gd name="connsiteY0" fmla="*/ 0 h 287079"/>
              <a:gd name="connsiteX1" fmla="*/ 404037 w 404137"/>
              <a:gd name="connsiteY1" fmla="*/ 159489 h 287079"/>
              <a:gd name="connsiteX2" fmla="*/ 42530 w 404137"/>
              <a:gd name="connsiteY2" fmla="*/ 287079 h 287079"/>
              <a:gd name="connsiteX3" fmla="*/ 42530 w 404137"/>
              <a:gd name="connsiteY3" fmla="*/ 287079 h 287079"/>
              <a:gd name="connsiteX0" fmla="*/ 0 w 404137"/>
              <a:gd name="connsiteY0" fmla="*/ 0 h 287079"/>
              <a:gd name="connsiteX1" fmla="*/ 404037 w 404137"/>
              <a:gd name="connsiteY1" fmla="*/ 159489 h 287079"/>
              <a:gd name="connsiteX2" fmla="*/ 42530 w 404137"/>
              <a:gd name="connsiteY2" fmla="*/ 287079 h 287079"/>
              <a:gd name="connsiteX3" fmla="*/ 42530 w 404137"/>
              <a:gd name="connsiteY3" fmla="*/ 287079 h 287079"/>
              <a:gd name="connsiteX0" fmla="*/ 0 w 410399"/>
              <a:gd name="connsiteY0" fmla="*/ 0 h 287079"/>
              <a:gd name="connsiteX1" fmla="*/ 410300 w 410399"/>
              <a:gd name="connsiteY1" fmla="*/ 159489 h 287079"/>
              <a:gd name="connsiteX2" fmla="*/ 42530 w 410399"/>
              <a:gd name="connsiteY2" fmla="*/ 287079 h 287079"/>
              <a:gd name="connsiteX3" fmla="*/ 42530 w 410399"/>
              <a:gd name="connsiteY3" fmla="*/ 287079 h 287079"/>
              <a:gd name="connsiteX0" fmla="*/ 45152 w 455551"/>
              <a:gd name="connsiteY0" fmla="*/ 0 h 287079"/>
              <a:gd name="connsiteX1" fmla="*/ 455452 w 455551"/>
              <a:gd name="connsiteY1" fmla="*/ 159489 h 287079"/>
              <a:gd name="connsiteX2" fmla="*/ 87682 w 455551"/>
              <a:gd name="connsiteY2" fmla="*/ 287079 h 287079"/>
              <a:gd name="connsiteX3" fmla="*/ 0 w 455551"/>
              <a:gd name="connsiteY3" fmla="*/ 283948 h 287079"/>
              <a:gd name="connsiteX0" fmla="*/ 4442 w 414841"/>
              <a:gd name="connsiteY0" fmla="*/ 0 h 293342"/>
              <a:gd name="connsiteX1" fmla="*/ 414742 w 414841"/>
              <a:gd name="connsiteY1" fmla="*/ 159489 h 293342"/>
              <a:gd name="connsiteX2" fmla="*/ 46972 w 414841"/>
              <a:gd name="connsiteY2" fmla="*/ 287079 h 293342"/>
              <a:gd name="connsiteX3" fmla="*/ 0 w 414841"/>
              <a:gd name="connsiteY3" fmla="*/ 293342 h 293342"/>
              <a:gd name="connsiteX0" fmla="*/ 4442 w 414751"/>
              <a:gd name="connsiteY0" fmla="*/ 0 h 293342"/>
              <a:gd name="connsiteX1" fmla="*/ 414742 w 414751"/>
              <a:gd name="connsiteY1" fmla="*/ 159489 h 293342"/>
              <a:gd name="connsiteX2" fmla="*/ 46972 w 414751"/>
              <a:gd name="connsiteY2" fmla="*/ 287079 h 293342"/>
              <a:gd name="connsiteX3" fmla="*/ 0 w 414751"/>
              <a:gd name="connsiteY3" fmla="*/ 293342 h 293342"/>
              <a:gd name="connsiteX0" fmla="*/ 4442 w 252117"/>
              <a:gd name="connsiteY0" fmla="*/ 0 h 293342"/>
              <a:gd name="connsiteX1" fmla="*/ 252101 w 252117"/>
              <a:gd name="connsiteY1" fmla="*/ 159489 h 293342"/>
              <a:gd name="connsiteX2" fmla="*/ 46972 w 252117"/>
              <a:gd name="connsiteY2" fmla="*/ 287079 h 293342"/>
              <a:gd name="connsiteX3" fmla="*/ 0 w 252117"/>
              <a:gd name="connsiteY3" fmla="*/ 293342 h 293342"/>
              <a:gd name="connsiteX0" fmla="*/ 4442 w 252117"/>
              <a:gd name="connsiteY0" fmla="*/ 0 h 293342"/>
              <a:gd name="connsiteX1" fmla="*/ 252101 w 252117"/>
              <a:gd name="connsiteY1" fmla="*/ 159489 h 293342"/>
              <a:gd name="connsiteX2" fmla="*/ 46972 w 252117"/>
              <a:gd name="connsiteY2" fmla="*/ 287079 h 293342"/>
              <a:gd name="connsiteX3" fmla="*/ 0 w 252117"/>
              <a:gd name="connsiteY3" fmla="*/ 293342 h 293342"/>
              <a:gd name="connsiteX0" fmla="*/ 4442 w 252117"/>
              <a:gd name="connsiteY0" fmla="*/ 0 h 293342"/>
              <a:gd name="connsiteX1" fmla="*/ 252101 w 252117"/>
              <a:gd name="connsiteY1" fmla="*/ 159489 h 293342"/>
              <a:gd name="connsiteX2" fmla="*/ 46972 w 252117"/>
              <a:gd name="connsiteY2" fmla="*/ 287079 h 293342"/>
              <a:gd name="connsiteX3" fmla="*/ 0 w 252117"/>
              <a:gd name="connsiteY3" fmla="*/ 293342 h 293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2117" h="293342">
                <a:moveTo>
                  <a:pt x="4442" y="0"/>
                </a:moveTo>
                <a:cubicBezTo>
                  <a:pt x="55061" y="21375"/>
                  <a:pt x="249942" y="39618"/>
                  <a:pt x="252101" y="159489"/>
                </a:cubicBezTo>
                <a:cubicBezTo>
                  <a:pt x="254260" y="279360"/>
                  <a:pt x="46972" y="287079"/>
                  <a:pt x="46972" y="287079"/>
                </a:cubicBezTo>
                <a:lnTo>
                  <a:pt x="0" y="293342"/>
                </a:lnTo>
              </a:path>
            </a:pathLst>
          </a:custGeom>
          <a:noFill/>
          <a:ln>
            <a:solidFill>
              <a:schemeClr val="accent6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feld 32"/>
              <p:cNvSpPr txBox="1"/>
              <p:nvPr/>
            </p:nvSpPr>
            <p:spPr>
              <a:xfrm>
                <a:off x="4622597" y="5530504"/>
                <a:ext cx="850939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120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/>
                        </a:rPr>
                        <m:t>+</m:t>
                      </m:r>
                      <m:r>
                        <a:rPr lang="de-DE" sz="1200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/>
                        </a:rPr>
                        <m:t>9</m:t>
                      </m:r>
                      <m:r>
                        <a:rPr lang="de-DE" sz="1200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de-DE" sz="1200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de-DE" sz="1200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10</m:t>
                          </m:r>
                        </m:e>
                        <m:sup>
                          <m:r>
                            <a:rPr lang="de-DE" sz="1200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de-DE" sz="1200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3" name="Textfeld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2597" y="5530504"/>
                <a:ext cx="850939" cy="276999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09699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upload.wikimedia.org/wikipedia/commons/thumb/8/8c/Titolazione.gif/220px-Titolazione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6660" y="3212976"/>
            <a:ext cx="2806609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Durchführung in der Praxis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756F6-F0F2-4FF1-A369-495604B888EB}" type="slidenum">
              <a:rPr lang="de-DE" smtClean="0"/>
              <a:pPr/>
              <a:t>11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/>
              <a:t>Verwendung eines geeigneten Indikators zur schnellen Bestimmung des Äquivalenzpunktes (</a:t>
            </a:r>
            <a:r>
              <a:rPr lang="de-DE" dirty="0">
                <a:sym typeface="Wingdings" panose="05000000000000000000" pitchFamily="2" charset="2"/>
              </a:rPr>
              <a:t>„Umschlagpunkt des Indikators“).</a:t>
            </a:r>
          </a:p>
          <a:p>
            <a:r>
              <a:rPr lang="de-DE" dirty="0"/>
              <a:t>Man titriert nur bis zum Äquivalenz- bzw. Umschlagpunkt.</a:t>
            </a:r>
          </a:p>
          <a:p>
            <a:endParaRPr lang="de-DE" dirty="0"/>
          </a:p>
          <a:p>
            <a:r>
              <a:rPr lang="de-DE" dirty="0"/>
              <a:t>Vorgaben: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Stoffmengenkonzentration der zuzutropfenden Maßlösung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Volumen der Probe mit unbekannter Stoffmengenkonzentration</a:t>
            </a:r>
          </a:p>
          <a:p>
            <a:endParaRPr lang="de-DE" dirty="0"/>
          </a:p>
          <a:p>
            <a:r>
              <a:rPr lang="de-DE" dirty="0"/>
              <a:t>Messung: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Volumen der zugetropften Maßlösung</a:t>
            </a:r>
          </a:p>
          <a:p>
            <a:pPr marL="285750" indent="-285750">
              <a:buFont typeface="Wingdings"/>
              <a:buChar char="à"/>
            </a:pPr>
            <a:r>
              <a:rPr lang="de-DE" dirty="0">
                <a:sym typeface="Wingdings" panose="05000000000000000000" pitchFamily="2" charset="2"/>
              </a:rPr>
              <a:t>Ermittlung durch Notieren des Start- und </a:t>
            </a:r>
          </a:p>
          <a:p>
            <a:r>
              <a:rPr lang="de-DE" dirty="0">
                <a:sym typeface="Wingdings" panose="05000000000000000000" pitchFamily="2" charset="2"/>
              </a:rPr>
              <a:t>Endwertes auf der Bürette</a:t>
            </a:r>
            <a:endParaRPr lang="de-DE" dirty="0"/>
          </a:p>
          <a:p>
            <a:endParaRPr lang="de-DE" dirty="0"/>
          </a:p>
          <a:p>
            <a:r>
              <a:rPr lang="de-DE" dirty="0"/>
              <a:t>Berechnung: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Stoffmengenkonzentration der Probe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68A56F63-7BF5-48BE-80E0-94198B2839E6}"/>
              </a:ext>
            </a:extLst>
          </p:cNvPr>
          <p:cNvSpPr txBox="1"/>
          <p:nvPr/>
        </p:nvSpPr>
        <p:spPr>
          <a:xfrm>
            <a:off x="3923928" y="6318278"/>
            <a:ext cx="511256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800" i="1" dirty="0"/>
              <a:t>Quelle (gemeinfrei) : https://de.wikipedia.org/wiki/S%C3%A4ure-Base-Titration#/media/Datei:Titolazione.gif</a:t>
            </a:r>
          </a:p>
        </p:txBody>
      </p:sp>
    </p:spTree>
    <p:extLst>
      <p:ext uri="{BB962C8B-B14F-4D97-AF65-F5344CB8AC3E}">
        <p14:creationId xmlns:p14="http://schemas.microsoft.com/office/powerpoint/2010/main" val="3598125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Umschlagbereiche verschiedener Indikatoren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756F6-F0F2-4FF1-A369-495604B888EB}" type="slidenum">
              <a:rPr lang="de-DE" smtClean="0"/>
              <a:pPr/>
              <a:t>12</a:t>
            </a:fld>
            <a:endParaRPr lang="de-DE" dirty="0"/>
          </a:p>
        </p:txBody>
      </p:sp>
      <p:pic>
        <p:nvPicPr>
          <p:cNvPr id="1026" name="Picture 2" descr="Datei:Säuren und Laugen - Farbspektrum verschiedener Indikatoren.sv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204864"/>
            <a:ext cx="76200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8BAAB473-577B-4ED7-B38D-B211EBE6110A}"/>
              </a:ext>
            </a:extLst>
          </p:cNvPr>
          <p:cNvSpPr txBox="1"/>
          <p:nvPr/>
        </p:nvSpPr>
        <p:spPr>
          <a:xfrm>
            <a:off x="611560" y="5085184"/>
            <a:ext cx="7128792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800" i="1" dirty="0"/>
              <a:t>Quelle: (gemeinfrei) https://upload.wikimedia.org/wikipedia/commons/9/9c/S%C3%A4uren_und_Laugen_-_Farbspektrum_verschiedener_Indikatoren.svg</a:t>
            </a:r>
          </a:p>
        </p:txBody>
      </p:sp>
    </p:spTree>
    <p:extLst>
      <p:ext uri="{BB962C8B-B14F-4D97-AF65-F5344CB8AC3E}">
        <p14:creationId xmlns:p14="http://schemas.microsoft.com/office/powerpoint/2010/main" val="1218748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Arbeitsauftrag/Hausaufgabe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756F6-F0F2-4FF1-A369-495604B888EB}" type="slidenum">
              <a:rPr lang="de-DE" smtClean="0"/>
              <a:pPr/>
              <a:t>13</a:t>
            </a:fld>
            <a:endParaRPr lang="de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platzhalter 3"/>
              <p:cNvSpPr>
                <a:spLocks noGrp="1"/>
              </p:cNvSpPr>
              <p:nvPr>
                <p:ph type="body" sz="quarter" idx="11"/>
              </p:nvPr>
            </p:nvSpPr>
            <p:spPr>
              <a:xfrm>
                <a:off x="432000" y="1080000"/>
                <a:ext cx="8280000" cy="5589360"/>
              </a:xfrm>
            </p:spPr>
            <p:txBody>
              <a:bodyPr>
                <a:normAutofit/>
              </a:bodyPr>
              <a:lstStyle/>
              <a:p>
                <a:pPr marL="342900" indent="-342900">
                  <a:buFont typeface="+mj-lt"/>
                  <a:buAutoNum type="arabicPeriod"/>
                </a:pPr>
                <a:r>
                  <a:rPr lang="de-DE" dirty="0"/>
                  <a:t>Stellen Sie eine Auswerteformel für die Bestimmung der Stoffmengenkonzentration der Probe 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b="0" i="1" smtClean="0">
                            <a:latin typeface="Cambria Math"/>
                          </a:rPr>
                          <m:t>𝑃𝑟𝑜𝑏𝑒</m:t>
                        </m:r>
                      </m:e>
                    </m:d>
                  </m:oMath>
                </a14:m>
                <a:r>
                  <a:rPr lang="de-DE" dirty="0"/>
                  <a:t> auf (Vorgaben: 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/>
                      </a:rPr>
                      <m:t>𝑉</m:t>
                    </m:r>
                    <m:r>
                      <a:rPr lang="de-DE" b="0" i="1" smtClean="0">
                        <a:latin typeface="Cambria Math"/>
                      </a:rPr>
                      <m:t>(</m:t>
                    </m:r>
                    <m:r>
                      <a:rPr lang="de-DE" b="0" i="1" smtClean="0">
                        <a:latin typeface="Cambria Math"/>
                      </a:rPr>
                      <m:t>𝑃𝑟𝑜𝑏𝑒</m:t>
                    </m:r>
                    <m:r>
                      <a:rPr lang="de-DE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de-DE" dirty="0"/>
                  <a:t>; </a:t>
                </a:r>
                <a14:m>
                  <m:oMath xmlns:m="http://schemas.openxmlformats.org/officeDocument/2006/math">
                    <m:r>
                      <a:rPr lang="de-DE" b="0" i="1" dirty="0" smtClean="0">
                        <a:latin typeface="Cambria Math"/>
                      </a:rPr>
                      <m:t>𝑐</m:t>
                    </m:r>
                    <m:r>
                      <a:rPr lang="de-DE" b="0" i="1" dirty="0" smtClean="0">
                        <a:latin typeface="Cambria Math"/>
                      </a:rPr>
                      <m:t>(</m:t>
                    </m:r>
                    <m:r>
                      <a:rPr lang="de-DE" b="0" i="1" dirty="0" smtClean="0">
                        <a:latin typeface="Cambria Math"/>
                      </a:rPr>
                      <m:t>𝑀𝑎</m:t>
                    </m:r>
                    <m:r>
                      <a:rPr lang="de-DE" b="0" i="1" dirty="0" smtClean="0">
                        <a:latin typeface="Cambria Math"/>
                      </a:rPr>
                      <m:t>ß</m:t>
                    </m:r>
                    <m:r>
                      <a:rPr lang="de-DE" b="0" i="1" dirty="0" smtClean="0">
                        <a:latin typeface="Cambria Math"/>
                      </a:rPr>
                      <m:t>𝑙</m:t>
                    </m:r>
                    <m:r>
                      <a:rPr lang="de-DE" b="0" i="1" dirty="0" smtClean="0">
                        <a:latin typeface="Cambria Math"/>
                      </a:rPr>
                      <m:t>ö</m:t>
                    </m:r>
                    <m:r>
                      <a:rPr lang="de-DE" b="0" i="1" dirty="0" smtClean="0">
                        <a:latin typeface="Cambria Math"/>
                      </a:rPr>
                      <m:t>𝑠𝑢𝑛𝑔</m:t>
                    </m:r>
                    <m:r>
                      <a:rPr lang="de-DE" b="0" i="1" dirty="0" smtClean="0">
                        <a:latin typeface="Cambria Math"/>
                      </a:rPr>
                      <m:t>)</m:t>
                    </m:r>
                  </m:oMath>
                </a14:m>
                <a:r>
                  <a:rPr lang="de-DE" dirty="0"/>
                  <a:t>; Messung: 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/>
                      </a:rPr>
                      <m:t>𝑉</m:t>
                    </m:r>
                    <m:r>
                      <a:rPr lang="de-DE" b="0" i="1" smtClean="0">
                        <a:latin typeface="Cambria Math"/>
                      </a:rPr>
                      <m:t>(</m:t>
                    </m:r>
                    <m:r>
                      <a:rPr lang="de-DE" b="0" i="1" smtClean="0">
                        <a:latin typeface="Cambria Math"/>
                      </a:rPr>
                      <m:t>𝑀𝑎</m:t>
                    </m:r>
                    <m:r>
                      <a:rPr lang="de-DE" b="0" i="1" smtClean="0">
                        <a:latin typeface="Cambria Math"/>
                      </a:rPr>
                      <m:t>ß</m:t>
                    </m:r>
                    <m:r>
                      <a:rPr lang="de-DE" b="0" i="1" smtClean="0">
                        <a:latin typeface="Cambria Math"/>
                      </a:rPr>
                      <m:t>𝑙</m:t>
                    </m:r>
                    <m:r>
                      <a:rPr lang="de-DE" b="0" i="1" smtClean="0">
                        <a:latin typeface="Cambria Math"/>
                      </a:rPr>
                      <m:t>ö</m:t>
                    </m:r>
                    <m:r>
                      <a:rPr lang="de-DE" b="0" i="1" smtClean="0">
                        <a:latin typeface="Cambria Math"/>
                      </a:rPr>
                      <m:t>𝑠𝑢𝑛𝑔</m:t>
                    </m:r>
                    <m:r>
                      <a:rPr lang="de-DE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de-DE" dirty="0"/>
                  <a:t>)</a:t>
                </a:r>
              </a:p>
              <a:p>
                <a:endParaRPr lang="de-DE" dirty="0"/>
              </a:p>
              <a:p>
                <a:r>
                  <a:rPr lang="de-DE" dirty="0"/>
                  <a:t>HAUSAUFGABE</a:t>
                </a:r>
              </a:p>
              <a:p>
                <a:pPr marL="342900" indent="-342900">
                  <a:buFont typeface="+mj-lt"/>
                  <a:buAutoNum type="arabicPeriod"/>
                </a:pPr>
                <a:r>
                  <a:rPr lang="de-DE" dirty="0"/>
                  <a:t>Berechnen Sie Stoffmengenkonzentration ein Salzsäureprobe (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/>
                      </a:rPr>
                      <m:t>𝑉</m:t>
                    </m:r>
                    <m:r>
                      <a:rPr lang="de-DE" b="0" i="1" smtClean="0">
                        <a:latin typeface="Cambria Math"/>
                      </a:rPr>
                      <m:t>=100 </m:t>
                    </m:r>
                    <m:r>
                      <a:rPr lang="de-DE" b="0" i="1" smtClean="0">
                        <a:latin typeface="Cambria Math"/>
                      </a:rPr>
                      <m:t>𝑚𝐿</m:t>
                    </m:r>
                  </m:oMath>
                </a14:m>
                <a:r>
                  <a:rPr lang="de-DE" dirty="0"/>
                  <a:t>), zu der bis zum Erreichen des Äquivalenzpunktes 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/>
                      </a:rPr>
                      <m:t>𝑉</m:t>
                    </m:r>
                    <m:d>
                      <m:dPr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b="0" i="1" smtClean="0">
                            <a:latin typeface="Cambria Math"/>
                          </a:rPr>
                          <m:t>𝑀𝑎</m:t>
                        </m:r>
                        <m:r>
                          <a:rPr lang="de-DE" b="0" i="1" smtClean="0">
                            <a:latin typeface="Cambria Math"/>
                          </a:rPr>
                          <m:t>ß</m:t>
                        </m:r>
                        <m:r>
                          <a:rPr lang="de-DE" b="0" i="1" smtClean="0">
                            <a:latin typeface="Cambria Math"/>
                          </a:rPr>
                          <m:t>𝑙</m:t>
                        </m:r>
                        <m:r>
                          <a:rPr lang="de-DE" b="0" i="1" smtClean="0">
                            <a:latin typeface="Cambria Math"/>
                          </a:rPr>
                          <m:t>ö</m:t>
                        </m:r>
                        <m:r>
                          <a:rPr lang="de-DE" b="0" i="1" smtClean="0">
                            <a:latin typeface="Cambria Math"/>
                          </a:rPr>
                          <m:t>𝑠𝑢𝑛𝑔</m:t>
                        </m:r>
                      </m:e>
                    </m:d>
                    <m:r>
                      <a:rPr lang="de-DE" b="0" i="1" smtClean="0">
                        <a:latin typeface="Cambria Math"/>
                      </a:rPr>
                      <m:t>=100 </m:t>
                    </m:r>
                    <m:r>
                      <a:rPr lang="de-DE" b="0" i="1" smtClean="0">
                        <a:latin typeface="Cambria Math"/>
                      </a:rPr>
                      <m:t>𝑚𝐿</m:t>
                    </m:r>
                  </m:oMath>
                </a14:m>
                <a:r>
                  <a:rPr lang="de-DE" dirty="0"/>
                  <a:t> Natronlauge (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b="0" i="1" smtClean="0">
                            <a:latin typeface="Cambria Math"/>
                          </a:rPr>
                          <m:t>𝑁𝑎𝑂𝐻</m:t>
                        </m:r>
                      </m:e>
                    </m:d>
                    <m:r>
                      <a:rPr lang="de-DE" b="0" i="1" smtClean="0">
                        <a:latin typeface="Cambria Math"/>
                      </a:rPr>
                      <m:t>=0,5 </m:t>
                    </m:r>
                    <m:r>
                      <a:rPr lang="de-DE" b="0" i="1" smtClean="0">
                        <a:latin typeface="Cambria Math"/>
                      </a:rPr>
                      <m:t>𝑚𝑜𝑙</m:t>
                    </m:r>
                    <m:r>
                      <a:rPr lang="de-DE" b="0" i="1" smtClean="0">
                        <a:latin typeface="Cambria Math"/>
                      </a:rPr>
                      <m:t>/</m:t>
                    </m:r>
                    <m:r>
                      <a:rPr lang="de-DE" b="0" i="1" smtClean="0">
                        <a:latin typeface="Cambria Math"/>
                      </a:rPr>
                      <m:t>𝐿</m:t>
                    </m:r>
                  </m:oMath>
                </a14:m>
                <a:r>
                  <a:rPr lang="de-DE" dirty="0"/>
                  <a:t>) titriert werden mussten.</a:t>
                </a:r>
              </a:p>
              <a:p>
                <a:pPr marL="342900" indent="-342900">
                  <a:buFont typeface="+mj-lt"/>
                  <a:buAutoNum type="arabicPeriod"/>
                </a:pPr>
                <a:r>
                  <a:rPr lang="de-DE" dirty="0"/>
                  <a:t>Skizzieren Sie die Titrationskurve einer starken Base, zu der eine starke Säure titriert wird. Begründen Sie den Kurvenverlauf.</a:t>
                </a:r>
              </a:p>
              <a:p>
                <a:pPr marL="342900" indent="-342900">
                  <a:buFont typeface="+mj-lt"/>
                  <a:buAutoNum type="arabicPeriod"/>
                </a:pPr>
                <a:r>
                  <a:rPr lang="de-DE" dirty="0"/>
                  <a:t>Berechnen Sie Stoffmengenkonzentration ein Kalilaugeprobe (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/>
                      </a:rPr>
                      <m:t>𝑉</m:t>
                    </m:r>
                    <m:r>
                      <a:rPr lang="de-DE" i="1">
                        <a:latin typeface="Cambria Math"/>
                      </a:rPr>
                      <m:t>=50 </m:t>
                    </m:r>
                    <m:r>
                      <a:rPr lang="de-DE" i="1">
                        <a:latin typeface="Cambria Math"/>
                      </a:rPr>
                      <m:t>𝑚𝐿</m:t>
                    </m:r>
                  </m:oMath>
                </a14:m>
                <a:r>
                  <a:rPr lang="de-DE" dirty="0"/>
                  <a:t>), zu der bis zum Erreichen des Äquivalenzpunktes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/>
                      </a:rPr>
                      <m:t>𝑉</m:t>
                    </m:r>
                    <m:d>
                      <m:d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i="1">
                            <a:latin typeface="Cambria Math"/>
                          </a:rPr>
                          <m:t>𝑀𝑎</m:t>
                        </m:r>
                        <m:r>
                          <a:rPr lang="de-DE" i="1">
                            <a:latin typeface="Cambria Math"/>
                          </a:rPr>
                          <m:t>ß</m:t>
                        </m:r>
                        <m:r>
                          <a:rPr lang="de-DE" i="1">
                            <a:latin typeface="Cambria Math"/>
                          </a:rPr>
                          <m:t>𝑙</m:t>
                        </m:r>
                        <m:r>
                          <a:rPr lang="de-DE" i="1">
                            <a:latin typeface="Cambria Math"/>
                          </a:rPr>
                          <m:t>ö</m:t>
                        </m:r>
                        <m:r>
                          <a:rPr lang="de-DE" i="1">
                            <a:latin typeface="Cambria Math"/>
                          </a:rPr>
                          <m:t>𝑠𝑢𝑛𝑔</m:t>
                        </m:r>
                      </m:e>
                    </m:d>
                    <m:r>
                      <a:rPr lang="de-DE" i="1">
                        <a:latin typeface="Cambria Math"/>
                      </a:rPr>
                      <m:t>=</m:t>
                    </m:r>
                    <m:r>
                      <a:rPr lang="de-DE" b="0" i="1" smtClean="0">
                        <a:latin typeface="Cambria Math"/>
                      </a:rPr>
                      <m:t>3</m:t>
                    </m:r>
                    <m:r>
                      <a:rPr lang="de-DE" i="1">
                        <a:latin typeface="Cambria Math"/>
                      </a:rPr>
                      <m:t>0 </m:t>
                    </m:r>
                    <m:r>
                      <a:rPr lang="de-DE" i="1">
                        <a:latin typeface="Cambria Math"/>
                      </a:rPr>
                      <m:t>𝑚𝐿</m:t>
                    </m:r>
                  </m:oMath>
                </a14:m>
                <a:r>
                  <a:rPr lang="de-DE" dirty="0"/>
                  <a:t> Salzsäure (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b="0" i="1" smtClean="0">
                            <a:latin typeface="Cambria Math"/>
                          </a:rPr>
                          <m:t>𝐻𝐶𝑙</m:t>
                        </m:r>
                      </m:e>
                    </m:d>
                    <m:r>
                      <a:rPr lang="de-DE" i="1">
                        <a:latin typeface="Cambria Math"/>
                      </a:rPr>
                      <m:t>=0,</m:t>
                    </m:r>
                    <m:r>
                      <a:rPr lang="de-DE" b="0" i="1" smtClean="0">
                        <a:latin typeface="Cambria Math"/>
                      </a:rPr>
                      <m:t>2</m:t>
                    </m:r>
                    <m:r>
                      <a:rPr lang="de-DE" i="1">
                        <a:latin typeface="Cambria Math"/>
                      </a:rPr>
                      <m:t> </m:t>
                    </m:r>
                    <m:r>
                      <a:rPr lang="de-DE" i="1">
                        <a:latin typeface="Cambria Math"/>
                      </a:rPr>
                      <m:t>𝑚𝑜𝑙</m:t>
                    </m:r>
                    <m:r>
                      <a:rPr lang="de-DE" i="1">
                        <a:latin typeface="Cambria Math"/>
                      </a:rPr>
                      <m:t>/</m:t>
                    </m:r>
                    <m:r>
                      <a:rPr lang="de-DE" i="1">
                        <a:latin typeface="Cambria Math"/>
                      </a:rPr>
                      <m:t>𝐿</m:t>
                    </m:r>
                  </m:oMath>
                </a14:m>
                <a:r>
                  <a:rPr lang="de-DE" dirty="0"/>
                  <a:t>) titriert werden mussten.</a:t>
                </a:r>
              </a:p>
              <a:p>
                <a:pPr marL="342900" indent="-342900">
                  <a:buFont typeface="+mj-lt"/>
                  <a:buAutoNum type="arabicPeriod"/>
                </a:pPr>
                <a:r>
                  <a:rPr lang="de-DE" dirty="0"/>
                  <a:t>Berechnen Sie Stoffmengenkonzentration ein Schwefelsäureprobe (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/>
                      </a:rPr>
                      <m:t>𝑉</m:t>
                    </m:r>
                    <m:r>
                      <a:rPr lang="de-DE" i="1">
                        <a:latin typeface="Cambria Math"/>
                      </a:rPr>
                      <m:t>=100 </m:t>
                    </m:r>
                    <m:r>
                      <a:rPr lang="de-DE" i="1">
                        <a:latin typeface="Cambria Math"/>
                      </a:rPr>
                      <m:t>𝑚𝐿</m:t>
                    </m:r>
                  </m:oMath>
                </a14:m>
                <a:r>
                  <a:rPr lang="de-DE" dirty="0"/>
                  <a:t>), zu der bis zum Erreichen des Äquivalenzpunktes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/>
                      </a:rPr>
                      <m:t>𝑉</m:t>
                    </m:r>
                    <m:d>
                      <m:d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i="1">
                            <a:latin typeface="Cambria Math"/>
                          </a:rPr>
                          <m:t>𝑀𝑎</m:t>
                        </m:r>
                        <m:r>
                          <a:rPr lang="de-DE" i="1">
                            <a:latin typeface="Cambria Math"/>
                          </a:rPr>
                          <m:t>ß</m:t>
                        </m:r>
                        <m:r>
                          <a:rPr lang="de-DE" i="1">
                            <a:latin typeface="Cambria Math"/>
                          </a:rPr>
                          <m:t>𝑙</m:t>
                        </m:r>
                        <m:r>
                          <a:rPr lang="de-DE" i="1">
                            <a:latin typeface="Cambria Math"/>
                          </a:rPr>
                          <m:t>ö</m:t>
                        </m:r>
                        <m:r>
                          <a:rPr lang="de-DE" i="1">
                            <a:latin typeface="Cambria Math"/>
                          </a:rPr>
                          <m:t>𝑠𝑢𝑛𝑔</m:t>
                        </m:r>
                      </m:e>
                    </m:d>
                    <m:r>
                      <a:rPr lang="de-DE" i="1">
                        <a:latin typeface="Cambria Math"/>
                      </a:rPr>
                      <m:t>=</m:t>
                    </m:r>
                    <m:r>
                      <a:rPr lang="de-DE" b="0" i="1" smtClean="0">
                        <a:latin typeface="Cambria Math"/>
                      </a:rPr>
                      <m:t>25</m:t>
                    </m:r>
                    <m:r>
                      <a:rPr lang="de-DE" i="1">
                        <a:latin typeface="Cambria Math"/>
                      </a:rPr>
                      <m:t> </m:t>
                    </m:r>
                    <m:r>
                      <a:rPr lang="de-DE" i="1">
                        <a:latin typeface="Cambria Math"/>
                      </a:rPr>
                      <m:t>𝑚𝐿</m:t>
                    </m:r>
                  </m:oMath>
                </a14:m>
                <a:r>
                  <a:rPr lang="de-DE" dirty="0"/>
                  <a:t> Natronlauge (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i="1">
                            <a:latin typeface="Cambria Math"/>
                          </a:rPr>
                          <m:t>𝑁𝑎𝑂𝐻</m:t>
                        </m:r>
                      </m:e>
                    </m:d>
                    <m:r>
                      <a:rPr lang="de-DE" i="1">
                        <a:latin typeface="Cambria Math"/>
                      </a:rPr>
                      <m:t>=0,5 </m:t>
                    </m:r>
                    <m:r>
                      <a:rPr lang="de-DE" i="1">
                        <a:latin typeface="Cambria Math"/>
                      </a:rPr>
                      <m:t>𝑚𝑜𝑙</m:t>
                    </m:r>
                    <m:r>
                      <a:rPr lang="de-DE" i="1">
                        <a:latin typeface="Cambria Math"/>
                      </a:rPr>
                      <m:t>/</m:t>
                    </m:r>
                    <m:r>
                      <a:rPr lang="de-DE" i="1">
                        <a:latin typeface="Cambria Math"/>
                      </a:rPr>
                      <m:t>𝐿</m:t>
                    </m:r>
                  </m:oMath>
                </a14:m>
                <a:r>
                  <a:rPr lang="de-DE" dirty="0"/>
                  <a:t>) titriert werden mussten. [Beachten Sie, dass Schwefelsäure eine zweiprotonige Säure ist!]</a:t>
                </a:r>
              </a:p>
            </p:txBody>
          </p:sp>
        </mc:Choice>
        <mc:Fallback xmlns="">
          <p:sp>
            <p:nvSpPr>
              <p:cNvPr id="4" name="Textplatzhalt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1"/>
              </p:nvPr>
            </p:nvSpPr>
            <p:spPr>
              <a:xfrm>
                <a:off x="432000" y="1080000"/>
                <a:ext cx="8280000" cy="5589360"/>
              </a:xfrm>
              <a:blipFill rotWithShape="1">
                <a:blip r:embed="rId3"/>
                <a:stretch>
                  <a:fillRect l="-663" t="-545" r="-1105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81800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Titration einer Salzsäureprobe mit Natronlauge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756F6-F0F2-4FF1-A369-495604B888EB}" type="slidenum">
              <a:rPr lang="de-DE" smtClean="0"/>
              <a:pPr/>
              <a:t>14</a:t>
            </a:fld>
            <a:endParaRPr lang="de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platzhalter 3"/>
              <p:cNvSpPr>
                <a:spLocks noGrp="1"/>
              </p:cNvSpPr>
              <p:nvPr>
                <p:ph type="body" sz="quarter" idx="11"/>
              </p:nvPr>
            </p:nvSpPr>
            <p:spPr/>
            <p:txBody>
              <a:bodyPr/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de-DE" b="0" i="1" smtClean="0">
                        <a:latin typeface="Cambria Math"/>
                      </a:rPr>
                      <m:t>𝑉</m:t>
                    </m:r>
                    <m:d>
                      <m:dPr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b="0" i="1" smtClean="0">
                            <a:latin typeface="Cambria Math"/>
                          </a:rPr>
                          <m:t>𝐻𝐶𝑙</m:t>
                        </m:r>
                        <m:r>
                          <a:rPr lang="de-DE" b="0" i="1" smtClean="0">
                            <a:latin typeface="Cambria Math"/>
                          </a:rPr>
                          <m:t> </m:t>
                        </m:r>
                        <m:d>
                          <m:dPr>
                            <m:ctrlPr>
                              <a:rPr lang="de-DE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de-DE" b="0" i="1" smtClean="0">
                                <a:latin typeface="Cambria Math"/>
                              </a:rPr>
                              <m:t>𝑎𝑞</m:t>
                            </m:r>
                          </m:e>
                        </m:d>
                      </m:e>
                    </m:d>
                    <m:r>
                      <a:rPr lang="de-DE" b="0" i="1" smtClean="0">
                        <a:latin typeface="Cambria Math"/>
                      </a:rPr>
                      <m:t>=10 </m:t>
                    </m:r>
                    <m:r>
                      <a:rPr lang="de-DE" b="0" i="1" smtClean="0">
                        <a:latin typeface="Cambria Math"/>
                      </a:rPr>
                      <m:t>𝑚𝐿</m:t>
                    </m:r>
                  </m:oMath>
                </a14:m>
                <a:r>
                  <a:rPr lang="de-DE" b="0" dirty="0"/>
                  <a:t> (bekommen Sie von mir)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de-DE" b="0" i="1" smtClean="0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b="0" i="1" smtClean="0">
                            <a:latin typeface="Cambria Math"/>
                          </a:rPr>
                          <m:t>𝑁𝑎𝑂𝐻</m:t>
                        </m:r>
                      </m:e>
                    </m:d>
                    <m:r>
                      <a:rPr lang="de-DE" b="0" i="1" smtClean="0">
                        <a:latin typeface="Cambria Math"/>
                      </a:rPr>
                      <m:t>=0,1</m:t>
                    </m:r>
                    <m:f>
                      <m:fPr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b="0" i="1" smtClean="0">
                            <a:latin typeface="Cambria Math"/>
                          </a:rPr>
                          <m:t>𝑚𝑜𝑙</m:t>
                        </m:r>
                      </m:num>
                      <m:den>
                        <m:r>
                          <a:rPr lang="de-DE" b="0" i="1" smtClean="0">
                            <a:latin typeface="Cambria Math"/>
                          </a:rPr>
                          <m:t>𝐿</m:t>
                        </m:r>
                      </m:den>
                    </m:f>
                  </m:oMath>
                </a14:m>
                <a:r>
                  <a:rPr lang="de-DE" b="0" dirty="0"/>
                  <a:t> (befindet sich bereits in der Bürette)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de-DE" dirty="0"/>
                  <a:t>Indikator: Bromthymolblau (3 Tropfen)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de-DE" dirty="0"/>
              </a:p>
              <a:p>
                <a:r>
                  <a:rPr lang="de-DE" dirty="0"/>
                  <a:t>AUFGABE: </a:t>
                </a:r>
              </a:p>
              <a:p>
                <a:r>
                  <a:rPr lang="de-DE" dirty="0"/>
                  <a:t>Bestimmen Sie die Stoffmengenkonzentration 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b="0" i="1" smtClean="0">
                            <a:latin typeface="Cambria Math"/>
                          </a:rPr>
                          <m:t>𝐻𝐶𝑙</m:t>
                        </m:r>
                      </m:e>
                    </m:d>
                  </m:oMath>
                </a14:m>
                <a:r>
                  <a:rPr lang="de-DE" dirty="0"/>
                  <a:t> der Salzsäureprobe.</a:t>
                </a:r>
              </a:p>
            </p:txBody>
          </p:sp>
        </mc:Choice>
        <mc:Fallback xmlns="">
          <p:sp>
            <p:nvSpPr>
              <p:cNvPr id="4" name="Textplatzhalt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1"/>
              </p:nvPr>
            </p:nvSpPr>
            <p:spPr>
              <a:blipFill rotWithShape="1">
                <a:blip r:embed="rId3"/>
                <a:stretch>
                  <a:fillRect l="-663" t="-12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9099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Auswerteformel für die Titration einer starken Säure mit einer starken Base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756F6-F0F2-4FF1-A369-495604B888EB}" type="slidenum">
              <a:rPr lang="de-DE" smtClean="0"/>
              <a:pPr/>
              <a:t>15</a:t>
            </a:fld>
            <a:endParaRPr lang="de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platzhalter 3"/>
              <p:cNvSpPr>
                <a:spLocks noGrp="1"/>
              </p:cNvSpPr>
              <p:nvPr>
                <p:ph type="body" sz="quarter" idx="11"/>
              </p:nvPr>
            </p:nvSpPr>
            <p:spPr>
              <a:xfrm>
                <a:off x="432000" y="1628800"/>
                <a:ext cx="8280000" cy="4491200"/>
              </a:xfrm>
            </p:spPr>
            <p:txBody>
              <a:bodyPr>
                <a:normAutofit/>
              </a:bodyPr>
              <a:lstStyle/>
              <a:p>
                <a:r>
                  <a:rPr lang="de-DE" b="0" dirty="0"/>
                  <a:t>Am Äquivalenzpunkt der Titration gilt: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de-DE" b="0" i="1" smtClean="0">
                          <a:latin typeface="Cambria Math"/>
                        </a:rPr>
                        <m:t>𝑛</m:t>
                      </m:r>
                      <m:d>
                        <m:dPr>
                          <m:ctrlPr>
                            <a:rPr lang="de-DE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b="0" i="1" smtClean="0">
                              <a:latin typeface="Cambria Math"/>
                            </a:rPr>
                            <m:t>𝑃𝑟𝑜𝑏𝑒</m:t>
                          </m:r>
                        </m:e>
                      </m:d>
                      <m:r>
                        <a:rPr lang="de-DE" b="0" i="1" smtClean="0">
                          <a:latin typeface="Cambria Math"/>
                        </a:rPr>
                        <m:t>=</m:t>
                      </m:r>
                      <m:r>
                        <a:rPr lang="de-DE" b="0" i="1" smtClean="0">
                          <a:latin typeface="Cambria Math"/>
                        </a:rPr>
                        <m:t>𝑛</m:t>
                      </m:r>
                      <m:r>
                        <a:rPr lang="de-DE" b="0" i="1" smtClean="0">
                          <a:latin typeface="Cambria Math"/>
                        </a:rPr>
                        <m:t>(</m:t>
                      </m:r>
                      <m:r>
                        <a:rPr lang="de-DE" b="0" i="1" smtClean="0">
                          <a:latin typeface="Cambria Math"/>
                        </a:rPr>
                        <m:t>𝑀𝑎</m:t>
                      </m:r>
                      <m:r>
                        <a:rPr lang="de-DE" b="0" i="1" smtClean="0">
                          <a:latin typeface="Cambria Math"/>
                        </a:rPr>
                        <m:t>ß</m:t>
                      </m:r>
                      <m:r>
                        <a:rPr lang="de-DE" b="0" i="1" smtClean="0">
                          <a:latin typeface="Cambria Math"/>
                        </a:rPr>
                        <m:t>𝑙</m:t>
                      </m:r>
                      <m:r>
                        <a:rPr lang="de-DE" b="0" i="1" smtClean="0">
                          <a:latin typeface="Cambria Math"/>
                        </a:rPr>
                        <m:t>ö</m:t>
                      </m:r>
                      <m:r>
                        <a:rPr lang="de-DE" b="0" i="1" smtClean="0">
                          <a:latin typeface="Cambria Math"/>
                        </a:rPr>
                        <m:t>𝑠𝑢𝑛𝑔</m:t>
                      </m:r>
                      <m:r>
                        <a:rPr lang="de-DE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de-DE" i="1" dirty="0">
                  <a:latin typeface="Cambria Math"/>
                </a:endParaRPr>
              </a:p>
              <a:p>
                <a:endParaRPr lang="de-DE" dirty="0"/>
              </a:p>
              <a:p>
                <a:r>
                  <a:rPr lang="de-DE" dirty="0"/>
                  <a:t>mit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/>
                      </a:rPr>
                      <m:t>𝑐</m:t>
                    </m:r>
                    <m:r>
                      <a:rPr lang="de-DE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i="1">
                            <a:latin typeface="Cambria Math"/>
                          </a:rPr>
                          <m:t>𝑛</m:t>
                        </m:r>
                      </m:num>
                      <m:den>
                        <m:r>
                          <a:rPr lang="de-DE" i="1">
                            <a:latin typeface="Cambria Math"/>
                          </a:rPr>
                          <m:t>𝑉</m:t>
                        </m:r>
                      </m:den>
                    </m:f>
                    <m:r>
                      <a:rPr lang="de-DE" i="1">
                        <a:latin typeface="Cambria Math"/>
                      </a:rPr>
                      <m:t> </m:t>
                    </m:r>
                  </m:oMath>
                </a14:m>
                <a:r>
                  <a:rPr lang="de-DE" dirty="0"/>
                  <a:t> bzw.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/>
                      </a:rPr>
                      <m:t>𝑛</m:t>
                    </m:r>
                    <m:r>
                      <a:rPr lang="de-DE" i="1">
                        <a:latin typeface="Cambria Math"/>
                      </a:rPr>
                      <m:t>=</m:t>
                    </m:r>
                    <m:r>
                      <a:rPr lang="de-DE" i="1">
                        <a:latin typeface="Cambria Math"/>
                      </a:rPr>
                      <m:t>𝑉</m:t>
                    </m:r>
                    <m:r>
                      <a:rPr lang="de-DE" i="1">
                        <a:latin typeface="Cambria Math"/>
                        <a:ea typeface="Cambria Math"/>
                      </a:rPr>
                      <m:t>∙</m:t>
                    </m:r>
                    <m:r>
                      <a:rPr lang="de-DE" i="1">
                        <a:latin typeface="Cambria Math"/>
                        <a:ea typeface="Cambria Math"/>
                      </a:rPr>
                      <m:t>𝑐</m:t>
                    </m:r>
                  </m:oMath>
                </a14:m>
                <a:r>
                  <a:rPr lang="de-DE" dirty="0"/>
                  <a:t> gilt:</a:t>
                </a:r>
              </a:p>
              <a:p>
                <a:endParaRPr lang="de-DE" i="1" dirty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de-DE" b="0" i="1" smtClean="0">
                          <a:latin typeface="Cambria Math"/>
                        </a:rPr>
                        <m:t>𝑐</m:t>
                      </m:r>
                      <m:d>
                        <m:dPr>
                          <m:ctrlPr>
                            <a:rPr lang="de-DE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b="0" i="1" smtClean="0">
                              <a:latin typeface="Cambria Math"/>
                            </a:rPr>
                            <m:t>𝑃𝑟𝑜𝑏𝑒</m:t>
                          </m:r>
                        </m:e>
                      </m:d>
                      <m:r>
                        <a:rPr lang="de-DE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de-DE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b="0" i="1" smtClean="0">
                              <a:latin typeface="Cambria Math"/>
                            </a:rPr>
                            <m:t>𝑉</m:t>
                          </m:r>
                          <m:r>
                            <a:rPr lang="de-DE" b="0" i="1" smtClean="0">
                              <a:latin typeface="Cambria Math"/>
                            </a:rPr>
                            <m:t>(</m:t>
                          </m:r>
                          <m:r>
                            <a:rPr lang="de-DE" b="0" i="1" smtClean="0">
                              <a:latin typeface="Cambria Math"/>
                            </a:rPr>
                            <m:t>𝑀𝑎</m:t>
                          </m:r>
                          <m:r>
                            <a:rPr lang="de-DE" b="0" i="1" smtClean="0">
                              <a:latin typeface="Cambria Math"/>
                            </a:rPr>
                            <m:t>ß</m:t>
                          </m:r>
                          <m:r>
                            <a:rPr lang="de-DE" b="0" i="1" smtClean="0">
                              <a:latin typeface="Cambria Math"/>
                            </a:rPr>
                            <m:t>𝑙</m:t>
                          </m:r>
                          <m:r>
                            <a:rPr lang="de-DE" b="0" i="1" smtClean="0">
                              <a:latin typeface="Cambria Math"/>
                            </a:rPr>
                            <m:t>ö</m:t>
                          </m:r>
                          <m:r>
                            <a:rPr lang="de-DE" b="0" i="1" smtClean="0">
                              <a:latin typeface="Cambria Math"/>
                            </a:rPr>
                            <m:t>𝑠𝑢𝑛𝑔</m:t>
                          </m:r>
                          <m:r>
                            <a:rPr lang="de-DE" b="0" i="1" smtClean="0">
                              <a:latin typeface="Cambria Math"/>
                            </a:rPr>
                            <m:t>)∙</m:t>
                          </m:r>
                          <m:r>
                            <a:rPr lang="de-DE" b="0" i="1" smtClean="0">
                              <a:latin typeface="Cambria Math"/>
                              <a:ea typeface="Cambria Math"/>
                            </a:rPr>
                            <m:t>𝑐</m:t>
                          </m:r>
                          <m:r>
                            <a:rPr lang="de-DE" b="0" i="1" smtClean="0"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de-DE" b="0" i="1" smtClean="0">
                              <a:latin typeface="Cambria Math"/>
                              <a:ea typeface="Cambria Math"/>
                            </a:rPr>
                            <m:t>𝑀𝑎</m:t>
                          </m:r>
                          <m:r>
                            <a:rPr lang="de-DE" b="0" i="1" smtClean="0">
                              <a:latin typeface="Cambria Math"/>
                              <a:ea typeface="Cambria Math"/>
                            </a:rPr>
                            <m:t>ß</m:t>
                          </m:r>
                          <m:r>
                            <a:rPr lang="de-DE" b="0" i="1" smtClean="0">
                              <a:latin typeface="Cambria Math"/>
                              <a:ea typeface="Cambria Math"/>
                            </a:rPr>
                            <m:t>𝑙</m:t>
                          </m:r>
                          <m:r>
                            <a:rPr lang="de-DE" b="0" i="1" smtClean="0">
                              <a:latin typeface="Cambria Math"/>
                              <a:ea typeface="Cambria Math"/>
                            </a:rPr>
                            <m:t>ö</m:t>
                          </m:r>
                          <m:r>
                            <a:rPr lang="de-DE" b="0" i="1" smtClean="0">
                              <a:latin typeface="Cambria Math"/>
                              <a:ea typeface="Cambria Math"/>
                            </a:rPr>
                            <m:t>𝑠𝑢𝑛𝑔</m:t>
                          </m:r>
                          <m:r>
                            <a:rPr lang="de-DE" b="0" i="1" smtClean="0">
                              <a:latin typeface="Cambria Math"/>
                              <a:ea typeface="Cambria Math"/>
                            </a:rPr>
                            <m:t>)</m:t>
                          </m:r>
                        </m:num>
                        <m:den>
                          <m:r>
                            <a:rPr lang="de-DE" b="0" i="1" smtClean="0">
                              <a:latin typeface="Cambria Math"/>
                            </a:rPr>
                            <m:t>𝑉</m:t>
                          </m:r>
                          <m:r>
                            <a:rPr lang="de-DE" b="0" i="1" smtClean="0">
                              <a:latin typeface="Cambria Math"/>
                            </a:rPr>
                            <m:t>(</m:t>
                          </m:r>
                          <m:r>
                            <a:rPr lang="de-DE" b="0" i="1" smtClean="0">
                              <a:latin typeface="Cambria Math"/>
                            </a:rPr>
                            <m:t>𝑃𝑟𝑜𝑏𝑒</m:t>
                          </m:r>
                          <m:r>
                            <a:rPr lang="de-DE" b="0" i="1" smtClean="0">
                              <a:latin typeface="Cambria Math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de-DE" dirty="0"/>
              </a:p>
              <a:p>
                <a:endParaRPr lang="de-DE" dirty="0"/>
              </a:p>
              <a:p>
                <a:endParaRPr lang="de-DE" dirty="0"/>
              </a:p>
              <a:p>
                <a:r>
                  <a:rPr lang="de-DE" dirty="0"/>
                  <a:t>z. B.: Titration von Salzsäure mit Natronlauge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de-DE" i="1">
                          <a:latin typeface="Cambria Math"/>
                        </a:rPr>
                        <m:t>𝑐</m:t>
                      </m:r>
                      <m:d>
                        <m:dPr>
                          <m:ctrlPr>
                            <a:rPr lang="de-DE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b="0" i="1" smtClean="0">
                              <a:latin typeface="Cambria Math"/>
                            </a:rPr>
                            <m:t>𝐻𝐶𝑙</m:t>
                          </m:r>
                        </m:e>
                      </m:d>
                      <m:r>
                        <a:rPr lang="de-DE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de-DE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i="1">
                              <a:latin typeface="Cambria Math"/>
                            </a:rPr>
                            <m:t>𝑉</m:t>
                          </m:r>
                          <m:r>
                            <a:rPr lang="de-DE" i="1">
                              <a:latin typeface="Cambria Math"/>
                            </a:rPr>
                            <m:t>(</m:t>
                          </m:r>
                          <m:r>
                            <a:rPr lang="de-DE" b="0" i="1" smtClean="0">
                              <a:latin typeface="Cambria Math"/>
                            </a:rPr>
                            <m:t>𝑁𝑎𝑂𝐻</m:t>
                          </m:r>
                          <m:r>
                            <a:rPr lang="de-DE" i="1">
                              <a:latin typeface="Cambria Math"/>
                            </a:rPr>
                            <m:t>)∙</m:t>
                          </m:r>
                          <m:r>
                            <a:rPr lang="de-DE" i="1">
                              <a:latin typeface="Cambria Math"/>
                              <a:ea typeface="Cambria Math"/>
                            </a:rPr>
                            <m:t>𝑐</m:t>
                          </m:r>
                          <m:r>
                            <a:rPr lang="de-DE" i="1"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de-DE" b="0" i="1" smtClean="0">
                              <a:latin typeface="Cambria Math"/>
                              <a:ea typeface="Cambria Math"/>
                            </a:rPr>
                            <m:t>𝑁𝑎𝑂𝐻</m:t>
                          </m:r>
                          <m:r>
                            <a:rPr lang="de-DE" i="1">
                              <a:latin typeface="Cambria Math"/>
                              <a:ea typeface="Cambria Math"/>
                            </a:rPr>
                            <m:t>)</m:t>
                          </m:r>
                        </m:num>
                        <m:den>
                          <m:r>
                            <a:rPr lang="de-DE" i="1">
                              <a:latin typeface="Cambria Math"/>
                            </a:rPr>
                            <m:t>𝑉</m:t>
                          </m:r>
                          <m:r>
                            <a:rPr lang="de-DE" i="1">
                              <a:latin typeface="Cambria Math"/>
                            </a:rPr>
                            <m:t>(</m:t>
                          </m:r>
                          <m:r>
                            <a:rPr lang="de-DE" b="0" i="1" smtClean="0">
                              <a:latin typeface="Cambria Math"/>
                            </a:rPr>
                            <m:t>𝐻𝐶𝑙</m:t>
                          </m:r>
                          <m:r>
                            <a:rPr lang="de-DE" i="1">
                              <a:latin typeface="Cambria Math"/>
                            </a:rPr>
                            <m:t>)</m:t>
                          </m:r>
                        </m:den>
                      </m:f>
                      <m:r>
                        <a:rPr lang="de-DE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de-DE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b="0" i="1" smtClean="0">
                              <a:latin typeface="Cambria Math"/>
                            </a:rPr>
                            <m:t>20 </m:t>
                          </m:r>
                          <m:r>
                            <a:rPr lang="de-DE" b="0" i="1" smtClean="0">
                              <a:latin typeface="Cambria Math"/>
                            </a:rPr>
                            <m:t>𝑚𝐿</m:t>
                          </m:r>
                          <m:r>
                            <a:rPr lang="de-DE" b="0" i="1" smtClean="0">
                              <a:latin typeface="Cambria Math"/>
                              <a:ea typeface="Cambria Math"/>
                            </a:rPr>
                            <m:t>∙0,2</m:t>
                          </m:r>
                          <m:f>
                            <m:fPr>
                              <m:ctrlPr>
                                <a:rPr lang="de-DE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de-DE" b="0" i="1" smtClean="0">
                                  <a:latin typeface="Cambria Math"/>
                                  <a:ea typeface="Cambria Math"/>
                                </a:rPr>
                                <m:t>𝑚𝑜𝑙</m:t>
                              </m:r>
                            </m:num>
                            <m:den>
                              <m:r>
                                <a:rPr lang="de-DE" b="0" i="1" smtClean="0">
                                  <a:latin typeface="Cambria Math"/>
                                  <a:ea typeface="Cambria Math"/>
                                </a:rPr>
                                <m:t>𝐿</m:t>
                              </m:r>
                            </m:den>
                          </m:f>
                        </m:num>
                        <m:den>
                          <m:r>
                            <a:rPr lang="de-DE" b="0" i="1" smtClean="0">
                              <a:latin typeface="Cambria Math"/>
                            </a:rPr>
                            <m:t>100 </m:t>
                          </m:r>
                          <m:r>
                            <a:rPr lang="de-DE" b="0" i="1" smtClean="0">
                              <a:latin typeface="Cambria Math"/>
                            </a:rPr>
                            <m:t>𝑚𝐿</m:t>
                          </m:r>
                        </m:den>
                      </m:f>
                      <m:r>
                        <a:rPr lang="de-DE" b="0" i="1" smtClean="0">
                          <a:latin typeface="Cambria Math"/>
                        </a:rPr>
                        <m:t>=0,04 </m:t>
                      </m:r>
                      <m:f>
                        <m:fPr>
                          <m:ctrlPr>
                            <a:rPr lang="de-DE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b="0" i="1" smtClean="0">
                              <a:latin typeface="Cambria Math"/>
                            </a:rPr>
                            <m:t>𝑚𝑜𝑙</m:t>
                          </m:r>
                        </m:num>
                        <m:den>
                          <m:r>
                            <a:rPr lang="de-DE" b="0" i="1" smtClean="0">
                              <a:latin typeface="Cambria Math"/>
                            </a:rPr>
                            <m:t>𝐿</m:t>
                          </m:r>
                        </m:den>
                      </m:f>
                    </m:oMath>
                  </m:oMathPara>
                </a14:m>
                <a:endParaRPr lang="de-DE" b="0" dirty="0"/>
              </a:p>
              <a:p>
                <a:endParaRPr lang="de-DE" dirty="0"/>
              </a:p>
              <a:p>
                <a:endParaRPr lang="de-DE" dirty="0"/>
              </a:p>
            </p:txBody>
          </p:sp>
        </mc:Choice>
        <mc:Fallback xmlns="">
          <p:sp>
            <p:nvSpPr>
              <p:cNvPr id="4" name="Textplatzhalt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1"/>
              </p:nvPr>
            </p:nvSpPr>
            <p:spPr>
              <a:xfrm>
                <a:off x="432000" y="1628800"/>
                <a:ext cx="8280000" cy="4491200"/>
              </a:xfrm>
              <a:blipFill rotWithShape="1">
                <a:blip r:embed="rId3"/>
                <a:stretch>
                  <a:fillRect l="-663" t="-678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09734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Simulation: Titration starker Säuren/Basen in der Praxis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756F6-F0F2-4FF1-A369-495604B888EB}" type="slidenum">
              <a:rPr lang="de-DE" smtClean="0"/>
              <a:pPr/>
              <a:t>16</a:t>
            </a:fld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1"/>
          </p:nvPr>
        </p:nvSpPr>
        <p:spPr>
          <a:xfrm>
            <a:off x="432000" y="1628800"/>
            <a:ext cx="8280000" cy="4491200"/>
          </a:xfrm>
        </p:spPr>
        <p:txBody>
          <a:bodyPr/>
          <a:lstStyle/>
          <a:p>
            <a:r>
              <a:rPr lang="de-DE" dirty="0">
                <a:hlinkClick r:id="rId3"/>
              </a:rPr>
              <a:t>http://www.cornelsen.de/sites/medienelemente_cms/mel_xslt_gen/progs/html/mels/mel_520058_iwb.html</a:t>
            </a: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3485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Lösungen HA (1)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756F6-F0F2-4FF1-A369-495604B888EB}" type="slidenum">
              <a:rPr lang="de-DE" smtClean="0"/>
              <a:pPr/>
              <a:t>17</a:t>
            </a:fld>
            <a:endParaRPr lang="de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platzhalter 3"/>
              <p:cNvSpPr>
                <a:spLocks noGrp="1"/>
              </p:cNvSpPr>
              <p:nvPr>
                <p:ph type="body" sz="quarter" idx="11"/>
              </p:nvPr>
            </p:nvSpPr>
            <p:spPr/>
            <p:txBody>
              <a:bodyPr/>
              <a:lstStyle/>
              <a:p>
                <a:pPr marL="342900" indent="-342900">
                  <a:buFont typeface="+mj-lt"/>
                  <a:buAutoNum type="arabicPeriod"/>
                </a:pPr>
                <a:r>
                  <a:rPr lang="de-DE" dirty="0"/>
                  <a:t>Berechnen Sie Stoffmengenkonzentration ein Salzsäureprobe (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/>
                      </a:rPr>
                      <m:t>𝑉</m:t>
                    </m:r>
                    <m:r>
                      <a:rPr lang="de-DE" i="1">
                        <a:latin typeface="Cambria Math"/>
                      </a:rPr>
                      <m:t>=100 </m:t>
                    </m:r>
                    <m:r>
                      <a:rPr lang="de-DE" i="1">
                        <a:latin typeface="Cambria Math"/>
                      </a:rPr>
                      <m:t>𝑚𝐿</m:t>
                    </m:r>
                  </m:oMath>
                </a14:m>
                <a:r>
                  <a:rPr lang="de-DE" dirty="0"/>
                  <a:t>), zu der bis zum Erreichen des Äquivalenzpunktes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/>
                      </a:rPr>
                      <m:t>𝑉</m:t>
                    </m:r>
                    <m:d>
                      <m:d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i="1">
                            <a:latin typeface="Cambria Math"/>
                          </a:rPr>
                          <m:t>𝑀𝑎</m:t>
                        </m:r>
                        <m:r>
                          <a:rPr lang="de-DE" i="1">
                            <a:latin typeface="Cambria Math"/>
                          </a:rPr>
                          <m:t>ß</m:t>
                        </m:r>
                        <m:r>
                          <a:rPr lang="de-DE" i="1">
                            <a:latin typeface="Cambria Math"/>
                          </a:rPr>
                          <m:t>𝑙</m:t>
                        </m:r>
                        <m:r>
                          <a:rPr lang="de-DE" i="1">
                            <a:latin typeface="Cambria Math"/>
                          </a:rPr>
                          <m:t>ö</m:t>
                        </m:r>
                        <m:r>
                          <a:rPr lang="de-DE" i="1">
                            <a:latin typeface="Cambria Math"/>
                          </a:rPr>
                          <m:t>𝑠𝑢𝑛𝑔</m:t>
                        </m:r>
                      </m:e>
                    </m:d>
                    <m:r>
                      <a:rPr lang="de-DE" i="1">
                        <a:latin typeface="Cambria Math"/>
                      </a:rPr>
                      <m:t>=100 </m:t>
                    </m:r>
                    <m:r>
                      <a:rPr lang="de-DE" i="1">
                        <a:latin typeface="Cambria Math"/>
                      </a:rPr>
                      <m:t>𝑚𝐿</m:t>
                    </m:r>
                  </m:oMath>
                </a14:m>
                <a:r>
                  <a:rPr lang="de-DE" dirty="0"/>
                  <a:t> Natronlauge (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i="1">
                            <a:latin typeface="Cambria Math"/>
                          </a:rPr>
                          <m:t>𝑁𝑎𝑂𝐻</m:t>
                        </m:r>
                      </m:e>
                    </m:d>
                    <m:r>
                      <a:rPr lang="de-DE" i="1">
                        <a:latin typeface="Cambria Math"/>
                      </a:rPr>
                      <m:t>=0,5 </m:t>
                    </m:r>
                    <m:r>
                      <a:rPr lang="de-DE" i="1">
                        <a:latin typeface="Cambria Math"/>
                      </a:rPr>
                      <m:t>𝑚𝑜𝑙</m:t>
                    </m:r>
                    <m:r>
                      <a:rPr lang="de-DE" i="1">
                        <a:latin typeface="Cambria Math"/>
                      </a:rPr>
                      <m:t>/</m:t>
                    </m:r>
                    <m:r>
                      <a:rPr lang="de-DE" i="1">
                        <a:latin typeface="Cambria Math"/>
                      </a:rPr>
                      <m:t>𝐿</m:t>
                    </m:r>
                  </m:oMath>
                </a14:m>
                <a:r>
                  <a:rPr lang="de-DE" dirty="0"/>
                  <a:t>) titriert werden mussten.</a:t>
                </a:r>
              </a:p>
              <a:p>
                <a:endParaRPr lang="de-DE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de-DE" i="1">
                          <a:latin typeface="Cambria Math"/>
                        </a:rPr>
                        <m:t>𝑐</m:t>
                      </m:r>
                      <m:d>
                        <m:dPr>
                          <m:ctrlPr>
                            <a:rPr lang="de-DE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b="0" i="1" smtClean="0">
                              <a:latin typeface="Cambria Math"/>
                            </a:rPr>
                            <m:t>𝐻𝐶𝑙</m:t>
                          </m:r>
                        </m:e>
                      </m:d>
                      <m:r>
                        <a:rPr lang="de-DE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de-DE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i="1">
                              <a:latin typeface="Cambria Math"/>
                            </a:rPr>
                            <m:t>𝑉</m:t>
                          </m:r>
                          <m:r>
                            <a:rPr lang="de-DE" i="1">
                              <a:latin typeface="Cambria Math"/>
                            </a:rPr>
                            <m:t>(</m:t>
                          </m:r>
                          <m:r>
                            <a:rPr lang="de-DE" b="0" i="1" smtClean="0">
                              <a:latin typeface="Cambria Math"/>
                            </a:rPr>
                            <m:t>𝑁𝑎𝑂𝐻</m:t>
                          </m:r>
                          <m:r>
                            <a:rPr lang="de-DE" i="1">
                              <a:latin typeface="Cambria Math"/>
                            </a:rPr>
                            <m:t>)∙</m:t>
                          </m:r>
                          <m:r>
                            <a:rPr lang="de-DE" i="1">
                              <a:latin typeface="Cambria Math"/>
                              <a:ea typeface="Cambria Math"/>
                            </a:rPr>
                            <m:t>𝑐</m:t>
                          </m:r>
                          <m:r>
                            <a:rPr lang="de-DE" i="1"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de-DE" b="0" i="1" smtClean="0">
                              <a:latin typeface="Cambria Math"/>
                              <a:ea typeface="Cambria Math"/>
                            </a:rPr>
                            <m:t>𝑁𝑎𝑂𝐻</m:t>
                          </m:r>
                          <m:r>
                            <a:rPr lang="de-DE" i="1">
                              <a:latin typeface="Cambria Math"/>
                              <a:ea typeface="Cambria Math"/>
                            </a:rPr>
                            <m:t>)</m:t>
                          </m:r>
                        </m:num>
                        <m:den>
                          <m:r>
                            <a:rPr lang="de-DE" i="1">
                              <a:latin typeface="Cambria Math"/>
                            </a:rPr>
                            <m:t>𝑉</m:t>
                          </m:r>
                          <m:r>
                            <a:rPr lang="de-DE" i="1">
                              <a:latin typeface="Cambria Math"/>
                            </a:rPr>
                            <m:t>(</m:t>
                          </m:r>
                          <m:r>
                            <a:rPr lang="de-DE" b="0" i="1" smtClean="0">
                              <a:latin typeface="Cambria Math"/>
                            </a:rPr>
                            <m:t>𝐻𝐶𝑙</m:t>
                          </m:r>
                          <m:r>
                            <a:rPr lang="de-DE" i="1">
                              <a:latin typeface="Cambria Math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de-DE" dirty="0"/>
              </a:p>
              <a:p>
                <a:endParaRPr lang="de-DE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de-DE" i="1">
                          <a:latin typeface="Cambria Math"/>
                        </a:rPr>
                        <m:t>𝑐</m:t>
                      </m:r>
                      <m:d>
                        <m:dPr>
                          <m:ctrlPr>
                            <a:rPr lang="de-DE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b="0" i="1" smtClean="0">
                              <a:latin typeface="Cambria Math"/>
                            </a:rPr>
                            <m:t>𝐻𝐶𝑙</m:t>
                          </m:r>
                        </m:e>
                      </m:d>
                      <m:r>
                        <a:rPr lang="de-DE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de-DE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b="0" i="1" smtClean="0">
                              <a:latin typeface="Cambria Math"/>
                            </a:rPr>
                            <m:t>100 </m:t>
                          </m:r>
                          <m:r>
                            <a:rPr lang="de-DE" b="0" i="1" smtClean="0">
                              <a:latin typeface="Cambria Math"/>
                            </a:rPr>
                            <m:t>𝑚𝐿</m:t>
                          </m:r>
                          <m:r>
                            <a:rPr lang="de-DE" i="1">
                              <a:latin typeface="Cambria Math"/>
                            </a:rPr>
                            <m:t>∙</m:t>
                          </m:r>
                          <m:r>
                            <a:rPr lang="de-DE" b="0" i="1" smtClean="0">
                              <a:latin typeface="Cambria Math"/>
                            </a:rPr>
                            <m:t>0,5</m:t>
                          </m:r>
                          <m:f>
                            <m:fPr>
                              <m:ctrlP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de-DE" b="0" i="1" smtClean="0">
                                  <a:latin typeface="Cambria Math"/>
                                </a:rPr>
                                <m:t>𝑚𝑜𝑙</m:t>
                              </m:r>
                            </m:num>
                            <m:den>
                              <m:r>
                                <a:rPr lang="de-DE" b="0" i="1" smtClean="0">
                                  <a:latin typeface="Cambria Math"/>
                                </a:rPr>
                                <m:t>𝐿</m:t>
                              </m:r>
                            </m:den>
                          </m:f>
                        </m:num>
                        <m:den>
                          <m:r>
                            <a:rPr lang="de-DE" b="0" i="1" smtClean="0">
                              <a:latin typeface="Cambria Math"/>
                              <a:ea typeface="Cambria Math"/>
                            </a:rPr>
                            <m:t>100 </m:t>
                          </m:r>
                          <m:r>
                            <a:rPr lang="de-DE" b="0" i="1" smtClean="0">
                              <a:latin typeface="Cambria Math"/>
                              <a:ea typeface="Cambria Math"/>
                            </a:rPr>
                            <m:t>𝑚𝐿</m:t>
                          </m:r>
                        </m:den>
                      </m:f>
                    </m:oMath>
                  </m:oMathPara>
                </a14:m>
                <a:endParaRPr lang="de-DE" dirty="0"/>
              </a:p>
              <a:p>
                <a:endParaRPr lang="de-DE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de-DE" i="1">
                          <a:latin typeface="Cambria Math"/>
                        </a:rPr>
                        <m:t>𝑐</m:t>
                      </m:r>
                      <m:d>
                        <m:dPr>
                          <m:ctrlPr>
                            <a:rPr lang="de-DE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i="1">
                              <a:latin typeface="Cambria Math"/>
                            </a:rPr>
                            <m:t>𝐻𝐶𝑙</m:t>
                          </m:r>
                        </m:e>
                      </m:d>
                      <m:r>
                        <a:rPr lang="de-DE" i="1">
                          <a:latin typeface="Cambria Math"/>
                        </a:rPr>
                        <m:t>=0,5</m:t>
                      </m:r>
                      <m:f>
                        <m:fPr>
                          <m:ctrlPr>
                            <a:rPr lang="de-DE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i="1">
                              <a:latin typeface="Cambria Math"/>
                            </a:rPr>
                            <m:t>𝑚𝑜𝑙</m:t>
                          </m:r>
                        </m:num>
                        <m:den>
                          <m:r>
                            <a:rPr lang="de-DE" i="1">
                              <a:latin typeface="Cambria Math"/>
                            </a:rPr>
                            <m:t>𝐿</m:t>
                          </m:r>
                        </m:den>
                      </m:f>
                    </m:oMath>
                  </m:oMathPara>
                </a14:m>
                <a:endParaRPr lang="de-DE" dirty="0"/>
              </a:p>
              <a:p>
                <a:endParaRPr lang="de-DE" dirty="0"/>
              </a:p>
            </p:txBody>
          </p:sp>
        </mc:Choice>
        <mc:Fallback xmlns="">
          <p:sp>
            <p:nvSpPr>
              <p:cNvPr id="4" name="Textplatzhalt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1"/>
              </p:nvPr>
            </p:nvSpPr>
            <p:spPr>
              <a:blipFill rotWithShape="1">
                <a:blip r:embed="rId2"/>
                <a:stretch>
                  <a:fillRect l="-663" t="-605" r="-1105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61745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Lösungen HA (2)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756F6-F0F2-4FF1-A369-495604B888EB}" type="slidenum">
              <a:rPr lang="de-DE" smtClean="0"/>
              <a:pPr/>
              <a:t>18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342900" lvl="0" indent="-342900">
              <a:buFont typeface="+mj-lt"/>
              <a:buAutoNum type="arabicPeriod" startAt="2"/>
            </a:pPr>
            <a:r>
              <a:rPr lang="de-DE" dirty="0">
                <a:solidFill>
                  <a:prstClr val="black"/>
                </a:solidFill>
              </a:rPr>
              <a:t>Skizzieren Sie die Titrationskurve einer starken Base, zu der eine starke Säure titriert wird. Begründen Sie den Kurvenverlauf.</a:t>
            </a:r>
          </a:p>
          <a:p>
            <a:endParaRPr lang="de-DE" dirty="0"/>
          </a:p>
          <a:p>
            <a:endParaRPr lang="de-DE" dirty="0"/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9359721"/>
              </p:ext>
            </p:extLst>
          </p:nvPr>
        </p:nvGraphicFramePr>
        <p:xfrm>
          <a:off x="1643902" y="2017375"/>
          <a:ext cx="5875200" cy="2560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cxnSp>
        <p:nvCxnSpPr>
          <p:cNvPr id="6" name="Gerade Verbindung mit Pfeil 5"/>
          <p:cNvCxnSpPr/>
          <p:nvPr/>
        </p:nvCxnSpPr>
        <p:spPr>
          <a:xfrm flipV="1">
            <a:off x="1643902" y="1974843"/>
            <a:ext cx="0" cy="2624187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Gerade Verbindung mit Pfeil 6"/>
          <p:cNvCxnSpPr/>
          <p:nvPr/>
        </p:nvCxnSpPr>
        <p:spPr>
          <a:xfrm>
            <a:off x="1643902" y="4580187"/>
            <a:ext cx="5904656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feld 7"/>
          <p:cNvSpPr txBox="1"/>
          <p:nvPr/>
        </p:nvSpPr>
        <p:spPr>
          <a:xfrm>
            <a:off x="3904672" y="4606791"/>
            <a:ext cx="43977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i="1" dirty="0">
                <a:sym typeface="Wingdings" panose="05000000000000000000" pitchFamily="2" charset="2"/>
              </a:rPr>
              <a:t>Zeit in s </a:t>
            </a:r>
          </a:p>
          <a:p>
            <a:r>
              <a:rPr lang="de-DE" sz="1200" i="1" dirty="0">
                <a:sym typeface="Wingdings" panose="05000000000000000000" pitchFamily="2" charset="2"/>
              </a:rPr>
              <a:t>(proportional zum Volumen der zugetropften starken Säure</a:t>
            </a:r>
            <a:endParaRPr lang="de-DE" sz="1200" i="1" dirty="0"/>
          </a:p>
        </p:txBody>
      </p:sp>
      <p:sp>
        <p:nvSpPr>
          <p:cNvPr id="9" name="Textfeld 8"/>
          <p:cNvSpPr txBox="1"/>
          <p:nvPr/>
        </p:nvSpPr>
        <p:spPr>
          <a:xfrm>
            <a:off x="903247" y="1895966"/>
            <a:ext cx="3593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i="1" dirty="0">
                <a:sym typeface="Wingdings" panose="05000000000000000000" pitchFamily="2" charset="2"/>
              </a:rPr>
              <a:t>pH</a:t>
            </a:r>
            <a:endParaRPr lang="de-DE" sz="1200" i="1" dirty="0"/>
          </a:p>
        </p:txBody>
      </p:sp>
      <p:sp>
        <p:nvSpPr>
          <p:cNvPr id="10" name="Textfeld 9"/>
          <p:cNvSpPr txBox="1"/>
          <p:nvPr/>
        </p:nvSpPr>
        <p:spPr>
          <a:xfrm>
            <a:off x="1212028" y="1873359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i="1" dirty="0">
                <a:sym typeface="Wingdings" panose="05000000000000000000" pitchFamily="2" charset="2"/>
              </a:rPr>
              <a:t>14</a:t>
            </a:r>
            <a:endParaRPr lang="de-DE" sz="1200" i="1" dirty="0"/>
          </a:p>
        </p:txBody>
      </p:sp>
      <p:sp>
        <p:nvSpPr>
          <p:cNvPr id="11" name="Textfeld 10"/>
          <p:cNvSpPr txBox="1"/>
          <p:nvPr/>
        </p:nvSpPr>
        <p:spPr>
          <a:xfrm>
            <a:off x="1295856" y="3149758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i="1" dirty="0">
                <a:sym typeface="Wingdings" panose="05000000000000000000" pitchFamily="2" charset="2"/>
              </a:rPr>
              <a:t>7</a:t>
            </a:r>
            <a:endParaRPr lang="de-DE" sz="1200" i="1" dirty="0"/>
          </a:p>
        </p:txBody>
      </p:sp>
      <p:sp>
        <p:nvSpPr>
          <p:cNvPr id="12" name="Textfeld 11"/>
          <p:cNvSpPr txBox="1"/>
          <p:nvPr/>
        </p:nvSpPr>
        <p:spPr>
          <a:xfrm>
            <a:off x="1295856" y="4416426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i="1" dirty="0">
                <a:sym typeface="Wingdings" panose="05000000000000000000" pitchFamily="2" charset="2"/>
              </a:rPr>
              <a:t>0</a:t>
            </a:r>
            <a:endParaRPr lang="de-DE" sz="1200" i="1" dirty="0"/>
          </a:p>
        </p:txBody>
      </p:sp>
      <p:cxnSp>
        <p:nvCxnSpPr>
          <p:cNvPr id="13" name="Gerade Verbindung 12"/>
          <p:cNvCxnSpPr>
            <a:stCxn id="5" idx="1"/>
            <a:endCxn id="5" idx="3"/>
          </p:cNvCxnSpPr>
          <p:nvPr/>
        </p:nvCxnSpPr>
        <p:spPr>
          <a:xfrm>
            <a:off x="1643902" y="3297535"/>
            <a:ext cx="5875200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ihandform 13"/>
          <p:cNvSpPr/>
          <p:nvPr/>
        </p:nvSpPr>
        <p:spPr>
          <a:xfrm flipV="1">
            <a:off x="1648048" y="2172965"/>
            <a:ext cx="5890437" cy="2256888"/>
          </a:xfrm>
          <a:custGeom>
            <a:avLst/>
            <a:gdLst>
              <a:gd name="connsiteX0" fmla="*/ 0 w 5890437"/>
              <a:gd name="connsiteY0" fmla="*/ 2402959 h 2402959"/>
              <a:gd name="connsiteX1" fmla="*/ 2934586 w 5890437"/>
              <a:gd name="connsiteY1" fmla="*/ 1127052 h 2402959"/>
              <a:gd name="connsiteX2" fmla="*/ 5890437 w 5890437"/>
              <a:gd name="connsiteY2" fmla="*/ 0 h 2402959"/>
              <a:gd name="connsiteX3" fmla="*/ 5890437 w 5890437"/>
              <a:gd name="connsiteY3" fmla="*/ 0 h 2402959"/>
              <a:gd name="connsiteX0" fmla="*/ 0 w 5890437"/>
              <a:gd name="connsiteY0" fmla="*/ 2243471 h 2243471"/>
              <a:gd name="connsiteX1" fmla="*/ 2934586 w 5890437"/>
              <a:gd name="connsiteY1" fmla="*/ 1127052 h 2243471"/>
              <a:gd name="connsiteX2" fmla="*/ 5890437 w 5890437"/>
              <a:gd name="connsiteY2" fmla="*/ 0 h 2243471"/>
              <a:gd name="connsiteX3" fmla="*/ 5890437 w 5890437"/>
              <a:gd name="connsiteY3" fmla="*/ 0 h 2243471"/>
              <a:gd name="connsiteX0" fmla="*/ 0 w 5890437"/>
              <a:gd name="connsiteY0" fmla="*/ 2243471 h 2243471"/>
              <a:gd name="connsiteX1" fmla="*/ 2934586 w 5890437"/>
              <a:gd name="connsiteY1" fmla="*/ 1127052 h 2243471"/>
              <a:gd name="connsiteX2" fmla="*/ 5890437 w 5890437"/>
              <a:gd name="connsiteY2" fmla="*/ 0 h 2243471"/>
              <a:gd name="connsiteX3" fmla="*/ 5890437 w 5890437"/>
              <a:gd name="connsiteY3" fmla="*/ 0 h 2243471"/>
              <a:gd name="connsiteX0" fmla="*/ 0 w 5890437"/>
              <a:gd name="connsiteY0" fmla="*/ 2243471 h 2243471"/>
              <a:gd name="connsiteX1" fmla="*/ 2934586 w 5890437"/>
              <a:gd name="connsiteY1" fmla="*/ 1127052 h 2243471"/>
              <a:gd name="connsiteX2" fmla="*/ 5890437 w 5890437"/>
              <a:gd name="connsiteY2" fmla="*/ 0 h 2243471"/>
              <a:gd name="connsiteX3" fmla="*/ 5890437 w 5890437"/>
              <a:gd name="connsiteY3" fmla="*/ 0 h 2243471"/>
              <a:gd name="connsiteX0" fmla="*/ 0 w 5890437"/>
              <a:gd name="connsiteY0" fmla="*/ 2243471 h 2243471"/>
              <a:gd name="connsiteX1" fmla="*/ 2934586 w 5890437"/>
              <a:gd name="connsiteY1" fmla="*/ 1127052 h 2243471"/>
              <a:gd name="connsiteX2" fmla="*/ 5890437 w 5890437"/>
              <a:gd name="connsiteY2" fmla="*/ 0 h 2243471"/>
              <a:gd name="connsiteX3" fmla="*/ 5890437 w 5890437"/>
              <a:gd name="connsiteY3" fmla="*/ 0 h 2243471"/>
              <a:gd name="connsiteX0" fmla="*/ 0 w 5890437"/>
              <a:gd name="connsiteY0" fmla="*/ 2243471 h 2243471"/>
              <a:gd name="connsiteX1" fmla="*/ 2934586 w 5890437"/>
              <a:gd name="connsiteY1" fmla="*/ 1127052 h 2243471"/>
              <a:gd name="connsiteX2" fmla="*/ 5890437 w 5890437"/>
              <a:gd name="connsiteY2" fmla="*/ 0 h 2243471"/>
              <a:gd name="connsiteX3" fmla="*/ 5890437 w 5890437"/>
              <a:gd name="connsiteY3" fmla="*/ 0 h 2243471"/>
              <a:gd name="connsiteX0" fmla="*/ 0 w 5890437"/>
              <a:gd name="connsiteY0" fmla="*/ 2243471 h 2255109"/>
              <a:gd name="connsiteX1" fmla="*/ 2934586 w 5890437"/>
              <a:gd name="connsiteY1" fmla="*/ 1127052 h 2255109"/>
              <a:gd name="connsiteX2" fmla="*/ 5890437 w 5890437"/>
              <a:gd name="connsiteY2" fmla="*/ 0 h 2255109"/>
              <a:gd name="connsiteX3" fmla="*/ 5890437 w 5890437"/>
              <a:gd name="connsiteY3" fmla="*/ 0 h 2255109"/>
              <a:gd name="connsiteX0" fmla="*/ 0 w 5890437"/>
              <a:gd name="connsiteY0" fmla="*/ 2243471 h 2244136"/>
              <a:gd name="connsiteX1" fmla="*/ 2934586 w 5890437"/>
              <a:gd name="connsiteY1" fmla="*/ 1127052 h 2244136"/>
              <a:gd name="connsiteX2" fmla="*/ 5890437 w 5890437"/>
              <a:gd name="connsiteY2" fmla="*/ 0 h 2244136"/>
              <a:gd name="connsiteX3" fmla="*/ 5890437 w 5890437"/>
              <a:gd name="connsiteY3" fmla="*/ 0 h 2244136"/>
              <a:gd name="connsiteX0" fmla="*/ 0 w 5890437"/>
              <a:gd name="connsiteY0" fmla="*/ 2243471 h 2381798"/>
              <a:gd name="connsiteX1" fmla="*/ 2828261 w 5890437"/>
              <a:gd name="connsiteY1" fmla="*/ 1956391 h 2381798"/>
              <a:gd name="connsiteX2" fmla="*/ 5890437 w 5890437"/>
              <a:gd name="connsiteY2" fmla="*/ 0 h 2381798"/>
              <a:gd name="connsiteX3" fmla="*/ 5890437 w 5890437"/>
              <a:gd name="connsiteY3" fmla="*/ 0 h 2381798"/>
              <a:gd name="connsiteX0" fmla="*/ 0 w 5890437"/>
              <a:gd name="connsiteY0" fmla="*/ 2243471 h 2246932"/>
              <a:gd name="connsiteX1" fmla="*/ 2828261 w 5890437"/>
              <a:gd name="connsiteY1" fmla="*/ 1956391 h 2246932"/>
              <a:gd name="connsiteX2" fmla="*/ 5890437 w 5890437"/>
              <a:gd name="connsiteY2" fmla="*/ 0 h 2246932"/>
              <a:gd name="connsiteX3" fmla="*/ 5890437 w 5890437"/>
              <a:gd name="connsiteY3" fmla="*/ 0 h 2246932"/>
              <a:gd name="connsiteX0" fmla="*/ 0 w 5890437"/>
              <a:gd name="connsiteY0" fmla="*/ 2243471 h 2243779"/>
              <a:gd name="connsiteX1" fmla="*/ 2955852 w 5890437"/>
              <a:gd name="connsiteY1" fmla="*/ 1105786 h 2243779"/>
              <a:gd name="connsiteX2" fmla="*/ 5890437 w 5890437"/>
              <a:gd name="connsiteY2" fmla="*/ 0 h 2243779"/>
              <a:gd name="connsiteX3" fmla="*/ 5890437 w 5890437"/>
              <a:gd name="connsiteY3" fmla="*/ 0 h 2243779"/>
              <a:gd name="connsiteX0" fmla="*/ 0 w 5890437"/>
              <a:gd name="connsiteY0" fmla="*/ 2243471 h 2248298"/>
              <a:gd name="connsiteX1" fmla="*/ 2955852 w 5890437"/>
              <a:gd name="connsiteY1" fmla="*/ 1105786 h 2248298"/>
              <a:gd name="connsiteX2" fmla="*/ 5890437 w 5890437"/>
              <a:gd name="connsiteY2" fmla="*/ 0 h 2248298"/>
              <a:gd name="connsiteX3" fmla="*/ 5890437 w 5890437"/>
              <a:gd name="connsiteY3" fmla="*/ 0 h 2248298"/>
              <a:gd name="connsiteX0" fmla="*/ 1654 w 5892091"/>
              <a:gd name="connsiteY0" fmla="*/ 2243471 h 2243471"/>
              <a:gd name="connsiteX1" fmla="*/ 2957506 w 5892091"/>
              <a:gd name="connsiteY1" fmla="*/ 1105786 h 2243471"/>
              <a:gd name="connsiteX2" fmla="*/ 5892091 w 5892091"/>
              <a:gd name="connsiteY2" fmla="*/ 0 h 2243471"/>
              <a:gd name="connsiteX3" fmla="*/ 5892091 w 5892091"/>
              <a:gd name="connsiteY3" fmla="*/ 0 h 2243471"/>
              <a:gd name="connsiteX0" fmla="*/ 1431 w 5891868"/>
              <a:gd name="connsiteY0" fmla="*/ 2243471 h 2243471"/>
              <a:gd name="connsiteX1" fmla="*/ 2957283 w 5891868"/>
              <a:gd name="connsiteY1" fmla="*/ 1105786 h 2243471"/>
              <a:gd name="connsiteX2" fmla="*/ 5891868 w 5891868"/>
              <a:gd name="connsiteY2" fmla="*/ 0 h 2243471"/>
              <a:gd name="connsiteX3" fmla="*/ 5891868 w 5891868"/>
              <a:gd name="connsiteY3" fmla="*/ 0 h 2243471"/>
              <a:gd name="connsiteX0" fmla="*/ 1431 w 5891868"/>
              <a:gd name="connsiteY0" fmla="*/ 2243471 h 2243471"/>
              <a:gd name="connsiteX1" fmla="*/ 2957283 w 5891868"/>
              <a:gd name="connsiteY1" fmla="*/ 1105786 h 2243471"/>
              <a:gd name="connsiteX2" fmla="*/ 5891868 w 5891868"/>
              <a:gd name="connsiteY2" fmla="*/ 0 h 2243471"/>
              <a:gd name="connsiteX3" fmla="*/ 5891868 w 5891868"/>
              <a:gd name="connsiteY3" fmla="*/ 0 h 2243471"/>
              <a:gd name="connsiteX0" fmla="*/ 0 w 5890437"/>
              <a:gd name="connsiteY0" fmla="*/ 2243471 h 2243471"/>
              <a:gd name="connsiteX1" fmla="*/ 2955852 w 5890437"/>
              <a:gd name="connsiteY1" fmla="*/ 1105786 h 2243471"/>
              <a:gd name="connsiteX2" fmla="*/ 5890437 w 5890437"/>
              <a:gd name="connsiteY2" fmla="*/ 0 h 2243471"/>
              <a:gd name="connsiteX3" fmla="*/ 5890437 w 5890437"/>
              <a:gd name="connsiteY3" fmla="*/ 0 h 2243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90437" h="2243471">
                <a:moveTo>
                  <a:pt x="0" y="2243471"/>
                </a:moveTo>
                <a:cubicBezTo>
                  <a:pt x="2177902" y="2050312"/>
                  <a:pt x="2916865" y="2502196"/>
                  <a:pt x="2955852" y="1105786"/>
                </a:cubicBezTo>
                <a:cubicBezTo>
                  <a:pt x="2994839" y="-290624"/>
                  <a:pt x="3710763" y="216196"/>
                  <a:pt x="5890437" y="0"/>
                </a:cubicBezTo>
                <a:lnTo>
                  <a:pt x="5890437" y="0"/>
                </a:lnTo>
              </a:path>
            </a:pathLst>
          </a:cu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5" name="Legende mit Linie 2 14"/>
          <p:cNvSpPr/>
          <p:nvPr/>
        </p:nvSpPr>
        <p:spPr>
          <a:xfrm>
            <a:off x="5478628" y="2701703"/>
            <a:ext cx="1860093" cy="535140"/>
          </a:xfrm>
          <a:prstGeom prst="border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Äquivalenzpunkt</a:t>
            </a:r>
          </a:p>
        </p:txBody>
      </p:sp>
      <p:sp>
        <p:nvSpPr>
          <p:cNvPr id="16" name="Legende mit Linie 2 15"/>
          <p:cNvSpPr/>
          <p:nvPr/>
        </p:nvSpPr>
        <p:spPr>
          <a:xfrm>
            <a:off x="5454354" y="3789040"/>
            <a:ext cx="1860093" cy="53514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90161"/>
              <a:gd name="adj6" fmla="val -4495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Neutralpunkt</a:t>
            </a:r>
          </a:p>
        </p:txBody>
      </p:sp>
    </p:spTree>
    <p:extLst>
      <p:ext uri="{BB962C8B-B14F-4D97-AF65-F5344CB8AC3E}">
        <p14:creationId xmlns:p14="http://schemas.microsoft.com/office/powerpoint/2010/main" val="2511912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Lösungen HA (3)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756F6-F0F2-4FF1-A369-495604B888EB}" type="slidenum">
              <a:rPr lang="de-DE" smtClean="0"/>
              <a:pPr/>
              <a:t>19</a:t>
            </a:fld>
            <a:endParaRPr lang="de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platzhalter 3"/>
              <p:cNvSpPr>
                <a:spLocks noGrp="1"/>
              </p:cNvSpPr>
              <p:nvPr>
                <p:ph type="body" sz="quarter" idx="11"/>
              </p:nvPr>
            </p:nvSpPr>
            <p:spPr/>
            <p:txBody>
              <a:bodyPr/>
              <a:lstStyle/>
              <a:p>
                <a:pPr marL="342900" indent="-342900">
                  <a:buFont typeface="+mj-lt"/>
                  <a:buAutoNum type="arabicPeriod" startAt="3"/>
                </a:pPr>
                <a:r>
                  <a:rPr lang="de-DE" dirty="0"/>
                  <a:t>Berechnen Sie Stoffmengenkonzentration ein Kalilaugeprobe (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/>
                      </a:rPr>
                      <m:t>𝑉</m:t>
                    </m:r>
                    <m:r>
                      <a:rPr lang="de-DE" i="1">
                        <a:latin typeface="Cambria Math"/>
                      </a:rPr>
                      <m:t>=50 </m:t>
                    </m:r>
                    <m:r>
                      <a:rPr lang="de-DE" i="1">
                        <a:latin typeface="Cambria Math"/>
                      </a:rPr>
                      <m:t>𝑚𝐿</m:t>
                    </m:r>
                  </m:oMath>
                </a14:m>
                <a:r>
                  <a:rPr lang="de-DE" dirty="0"/>
                  <a:t>), zu der bis zum Erreichen des Äquivalenzpunktes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/>
                      </a:rPr>
                      <m:t>𝑉</m:t>
                    </m:r>
                    <m:d>
                      <m:d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i="1">
                            <a:latin typeface="Cambria Math"/>
                          </a:rPr>
                          <m:t>𝑀𝑎</m:t>
                        </m:r>
                        <m:r>
                          <a:rPr lang="de-DE" i="1">
                            <a:latin typeface="Cambria Math"/>
                          </a:rPr>
                          <m:t>ß</m:t>
                        </m:r>
                        <m:r>
                          <a:rPr lang="de-DE" i="1">
                            <a:latin typeface="Cambria Math"/>
                          </a:rPr>
                          <m:t>𝑙</m:t>
                        </m:r>
                        <m:r>
                          <a:rPr lang="de-DE" i="1">
                            <a:latin typeface="Cambria Math"/>
                          </a:rPr>
                          <m:t>ö</m:t>
                        </m:r>
                        <m:r>
                          <a:rPr lang="de-DE" i="1">
                            <a:latin typeface="Cambria Math"/>
                          </a:rPr>
                          <m:t>𝑠𝑢𝑛𝑔</m:t>
                        </m:r>
                      </m:e>
                    </m:d>
                    <m:r>
                      <a:rPr lang="de-DE" i="1">
                        <a:latin typeface="Cambria Math"/>
                      </a:rPr>
                      <m:t>=30 </m:t>
                    </m:r>
                    <m:r>
                      <a:rPr lang="de-DE" i="1">
                        <a:latin typeface="Cambria Math"/>
                      </a:rPr>
                      <m:t>𝑚𝐿</m:t>
                    </m:r>
                  </m:oMath>
                </a14:m>
                <a:r>
                  <a:rPr lang="de-DE" dirty="0"/>
                  <a:t> Salzsäure (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i="1">
                            <a:latin typeface="Cambria Math"/>
                          </a:rPr>
                          <m:t>𝐻𝐶𝑙</m:t>
                        </m:r>
                      </m:e>
                    </m:d>
                    <m:r>
                      <a:rPr lang="de-DE" i="1">
                        <a:latin typeface="Cambria Math"/>
                      </a:rPr>
                      <m:t>=0,2 </m:t>
                    </m:r>
                    <m:r>
                      <a:rPr lang="de-DE" i="1">
                        <a:latin typeface="Cambria Math"/>
                      </a:rPr>
                      <m:t>𝑚𝑜𝑙</m:t>
                    </m:r>
                    <m:r>
                      <a:rPr lang="de-DE" i="1">
                        <a:latin typeface="Cambria Math"/>
                      </a:rPr>
                      <m:t>/</m:t>
                    </m:r>
                    <m:r>
                      <a:rPr lang="de-DE" i="1">
                        <a:latin typeface="Cambria Math"/>
                      </a:rPr>
                      <m:t>𝐿</m:t>
                    </m:r>
                  </m:oMath>
                </a14:m>
                <a:r>
                  <a:rPr lang="de-DE" dirty="0"/>
                  <a:t>) titriert werden mussten.</a:t>
                </a:r>
              </a:p>
              <a:p>
                <a:endParaRPr lang="de-DE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de-DE" i="1">
                          <a:latin typeface="Cambria Math"/>
                        </a:rPr>
                        <m:t>𝑐</m:t>
                      </m:r>
                      <m:d>
                        <m:dPr>
                          <m:ctrlPr>
                            <a:rPr lang="de-DE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b="0" i="1" smtClean="0">
                              <a:latin typeface="Cambria Math"/>
                            </a:rPr>
                            <m:t>𝐾𝑂𝐻</m:t>
                          </m:r>
                        </m:e>
                      </m:d>
                      <m:r>
                        <a:rPr lang="de-DE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de-DE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i="1">
                              <a:latin typeface="Cambria Math"/>
                            </a:rPr>
                            <m:t>𝑉</m:t>
                          </m:r>
                          <m:r>
                            <a:rPr lang="de-DE" i="1">
                              <a:latin typeface="Cambria Math"/>
                            </a:rPr>
                            <m:t>(</m:t>
                          </m:r>
                          <m:r>
                            <a:rPr lang="de-DE" b="0" i="1" smtClean="0">
                              <a:latin typeface="Cambria Math"/>
                            </a:rPr>
                            <m:t>𝐻𝐶𝑙</m:t>
                          </m:r>
                          <m:r>
                            <a:rPr lang="de-DE" i="1">
                              <a:latin typeface="Cambria Math"/>
                            </a:rPr>
                            <m:t>)∙</m:t>
                          </m:r>
                          <m:r>
                            <a:rPr lang="de-DE" i="1">
                              <a:latin typeface="Cambria Math"/>
                              <a:ea typeface="Cambria Math"/>
                            </a:rPr>
                            <m:t>𝑐</m:t>
                          </m:r>
                          <m:r>
                            <a:rPr lang="de-DE" i="1"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de-DE" b="0" i="1" smtClean="0">
                              <a:latin typeface="Cambria Math"/>
                              <a:ea typeface="Cambria Math"/>
                            </a:rPr>
                            <m:t>𝐻𝐶𝑙</m:t>
                          </m:r>
                          <m:r>
                            <a:rPr lang="de-DE" i="1">
                              <a:latin typeface="Cambria Math"/>
                              <a:ea typeface="Cambria Math"/>
                            </a:rPr>
                            <m:t>)</m:t>
                          </m:r>
                        </m:num>
                        <m:den>
                          <m:r>
                            <a:rPr lang="de-DE" i="1">
                              <a:latin typeface="Cambria Math"/>
                            </a:rPr>
                            <m:t>𝑉</m:t>
                          </m:r>
                          <m:r>
                            <a:rPr lang="de-DE" i="1">
                              <a:latin typeface="Cambria Math"/>
                            </a:rPr>
                            <m:t>(</m:t>
                          </m:r>
                          <m:r>
                            <a:rPr lang="de-DE" b="0" i="1" smtClean="0">
                              <a:latin typeface="Cambria Math"/>
                            </a:rPr>
                            <m:t>𝐾𝑂𝐻</m:t>
                          </m:r>
                          <m:r>
                            <a:rPr lang="de-DE" i="1">
                              <a:latin typeface="Cambria Math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de-DE" dirty="0"/>
              </a:p>
              <a:p>
                <a:endParaRPr lang="de-DE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de-DE" i="1">
                          <a:latin typeface="Cambria Math"/>
                        </a:rPr>
                        <m:t>𝑐</m:t>
                      </m:r>
                      <m:d>
                        <m:dPr>
                          <m:ctrlPr>
                            <a:rPr lang="de-DE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b="0" i="1" smtClean="0">
                              <a:latin typeface="Cambria Math"/>
                            </a:rPr>
                            <m:t>𝐾𝑂𝐻</m:t>
                          </m:r>
                        </m:e>
                      </m:d>
                      <m:r>
                        <a:rPr lang="de-DE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de-DE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b="0" i="1" smtClean="0">
                              <a:latin typeface="Cambria Math"/>
                            </a:rPr>
                            <m:t>30 </m:t>
                          </m:r>
                          <m:r>
                            <a:rPr lang="de-DE" b="0" i="1" smtClean="0">
                              <a:latin typeface="Cambria Math"/>
                            </a:rPr>
                            <m:t>𝑚𝐿</m:t>
                          </m:r>
                          <m:r>
                            <a:rPr lang="de-DE" i="1">
                              <a:latin typeface="Cambria Math"/>
                            </a:rPr>
                            <m:t>∙</m:t>
                          </m:r>
                          <m:r>
                            <a:rPr lang="de-DE" b="0" i="1" smtClean="0">
                              <a:latin typeface="Cambria Math"/>
                            </a:rPr>
                            <m:t>0,2</m:t>
                          </m:r>
                          <m:f>
                            <m:fPr>
                              <m:ctrlP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de-DE" b="0" i="1" smtClean="0">
                                  <a:latin typeface="Cambria Math"/>
                                </a:rPr>
                                <m:t>𝑚𝑜𝑙</m:t>
                              </m:r>
                            </m:num>
                            <m:den>
                              <m:r>
                                <a:rPr lang="de-DE" b="0" i="1" smtClean="0">
                                  <a:latin typeface="Cambria Math"/>
                                </a:rPr>
                                <m:t>𝐿</m:t>
                              </m:r>
                            </m:den>
                          </m:f>
                        </m:num>
                        <m:den>
                          <m:r>
                            <a:rPr lang="de-DE" b="0" i="1" smtClean="0">
                              <a:latin typeface="Cambria Math"/>
                              <a:ea typeface="Cambria Math"/>
                            </a:rPr>
                            <m:t>50 </m:t>
                          </m:r>
                          <m:r>
                            <a:rPr lang="de-DE" b="0" i="1" smtClean="0">
                              <a:latin typeface="Cambria Math"/>
                              <a:ea typeface="Cambria Math"/>
                            </a:rPr>
                            <m:t>𝑚𝐿</m:t>
                          </m:r>
                        </m:den>
                      </m:f>
                    </m:oMath>
                  </m:oMathPara>
                </a14:m>
                <a:endParaRPr lang="de-DE" dirty="0"/>
              </a:p>
              <a:p>
                <a:endParaRPr lang="de-DE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de-DE" i="1">
                          <a:latin typeface="Cambria Math"/>
                        </a:rPr>
                        <m:t>𝑐</m:t>
                      </m:r>
                      <m:d>
                        <m:dPr>
                          <m:ctrlPr>
                            <a:rPr lang="de-DE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b="0" i="1" smtClean="0">
                              <a:latin typeface="Cambria Math"/>
                            </a:rPr>
                            <m:t>𝐾𝑂𝐻</m:t>
                          </m:r>
                        </m:e>
                      </m:d>
                      <m:r>
                        <a:rPr lang="de-DE" i="1">
                          <a:latin typeface="Cambria Math"/>
                        </a:rPr>
                        <m:t>=0,</m:t>
                      </m:r>
                      <m:r>
                        <a:rPr lang="de-DE" b="0" i="1" smtClean="0">
                          <a:latin typeface="Cambria Math"/>
                        </a:rPr>
                        <m:t>12</m:t>
                      </m:r>
                      <m:f>
                        <m:fPr>
                          <m:ctrlPr>
                            <a:rPr lang="de-DE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i="1">
                              <a:latin typeface="Cambria Math"/>
                            </a:rPr>
                            <m:t>𝑚𝑜𝑙</m:t>
                          </m:r>
                        </m:num>
                        <m:den>
                          <m:r>
                            <a:rPr lang="de-DE" i="1">
                              <a:latin typeface="Cambria Math"/>
                            </a:rPr>
                            <m:t>𝐿</m:t>
                          </m:r>
                        </m:den>
                      </m:f>
                    </m:oMath>
                  </m:oMathPara>
                </a14:m>
                <a:endParaRPr lang="de-DE" dirty="0"/>
              </a:p>
              <a:p>
                <a:endParaRPr lang="de-DE" dirty="0"/>
              </a:p>
            </p:txBody>
          </p:sp>
        </mc:Choice>
        <mc:Fallback xmlns="">
          <p:sp>
            <p:nvSpPr>
              <p:cNvPr id="4" name="Textplatzhalt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1"/>
              </p:nvPr>
            </p:nvSpPr>
            <p:spPr>
              <a:blipFill rotWithShape="1">
                <a:blip r:embed="rId2"/>
                <a:stretch>
                  <a:fillRect l="-663" t="-605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59923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Säure-Base-Titration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/>
              <a:t>Grundlage: Neutralisationsreaktion</a:t>
            </a:r>
          </a:p>
          <a:p>
            <a:endParaRPr lang="de-DE" sz="1400" i="1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z. B. Titration von Salzsäure (saure Lösung von Chlorwasserstoff) und Natronlauge</a:t>
            </a:r>
          </a:p>
          <a:p>
            <a:endParaRPr lang="de-DE" dirty="0"/>
          </a:p>
          <a:p>
            <a:endParaRPr lang="de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feld 3"/>
              <p:cNvSpPr txBox="1"/>
              <p:nvPr/>
            </p:nvSpPr>
            <p:spPr>
              <a:xfrm>
                <a:off x="1979712" y="1916832"/>
                <a:ext cx="442602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𝐻</m:t>
                          </m:r>
                        </m:e>
                        <m:sub>
                          <m:r>
                            <a:rPr lang="de-DE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3</m:t>
                          </m:r>
                        </m:sub>
                      </m:sSub>
                      <m:sSup>
                        <m:sSupPr>
                          <m:ctrlPr>
                            <a:rPr lang="de-DE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𝑂</m:t>
                          </m:r>
                        </m:e>
                        <m:sup>
                          <m:r>
                            <a:rPr lang="de-DE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+</m:t>
                          </m:r>
                        </m:sup>
                      </m:sSup>
                      <m:r>
                        <a:rPr lang="de-DE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/>
                        </a:rPr>
                        <m:t>         </m:t>
                      </m:r>
                      <m:r>
                        <a:rPr lang="de-DE" b="0" i="1" smtClean="0">
                          <a:latin typeface="Cambria Math"/>
                        </a:rPr>
                        <m:t>+          </m:t>
                      </m:r>
                      <m:r>
                        <a:rPr lang="de-DE" b="0" i="1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𝑂</m:t>
                      </m:r>
                      <m:sSup>
                        <m:sSupPr>
                          <m:ctrlPr>
                            <a:rPr lang="de-DE" b="0" i="1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b="0" i="1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𝐻</m:t>
                          </m:r>
                        </m:e>
                        <m:sup>
                          <m:r>
                            <a:rPr lang="de-DE" b="0" i="1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−</m:t>
                          </m:r>
                        </m:sup>
                      </m:sSup>
                      <m:r>
                        <a:rPr lang="de-DE" b="0" i="1" smtClean="0">
                          <a:latin typeface="Cambria Math"/>
                        </a:rPr>
                        <m:t>          </m:t>
                      </m:r>
                      <m:r>
                        <a:rPr lang="de-DE" b="0" i="1" smtClean="0">
                          <a:latin typeface="Cambria Math"/>
                          <a:ea typeface="Cambria Math"/>
                        </a:rPr>
                        <m:t>⇌          </m:t>
                      </m:r>
                      <m:r>
                        <a:rPr lang="de-DE" b="0" i="1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/>
                          <a:ea typeface="Cambria Math"/>
                        </a:rPr>
                        <m:t>2 </m:t>
                      </m:r>
                      <m:sSub>
                        <m:sSubPr>
                          <m:ctrlPr>
                            <a:rPr lang="de-DE" b="0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de-DE" b="0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𝐻</m:t>
                          </m:r>
                        </m:e>
                        <m:sub>
                          <m:r>
                            <a:rPr lang="de-DE" b="0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  <m:r>
                        <a:rPr lang="de-DE" b="0" i="1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/>
                          <a:ea typeface="Cambria Math"/>
                        </a:rPr>
                        <m:t>𝑂</m:t>
                      </m:r>
                    </m:oMath>
                  </m:oMathPara>
                </a14:m>
                <a:endParaRPr lang="de-DE" dirty="0">
                  <a:solidFill>
                    <a:schemeClr val="accent3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Textfeld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9712" y="1916832"/>
                <a:ext cx="4426020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feld 5"/>
              <p:cNvSpPr txBox="1"/>
              <p:nvPr/>
            </p:nvSpPr>
            <p:spPr>
              <a:xfrm>
                <a:off x="1054241" y="3573016"/>
                <a:ext cx="767543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/>
                        </a:rPr>
                        <m:t>𝐻</m:t>
                      </m:r>
                      <m:r>
                        <a:rPr lang="de-DE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𝐶𝑙</m:t>
                      </m:r>
                      <m:r>
                        <a:rPr lang="de-DE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de-DE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𝑎𝑞</m:t>
                          </m:r>
                        </m:e>
                      </m:d>
                      <m:r>
                        <a:rPr lang="de-DE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       </m:t>
                      </m:r>
                      <m:r>
                        <a:rPr lang="de-DE" b="0" i="1" smtClean="0">
                          <a:latin typeface="Cambria Math"/>
                        </a:rPr>
                        <m:t>+          </m:t>
                      </m:r>
                      <m:r>
                        <a:rPr lang="de-DE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𝑁𝑎</m:t>
                      </m:r>
                      <m:r>
                        <a:rPr lang="de-DE" b="0" i="1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𝑂𝐻</m:t>
                      </m:r>
                      <m:r>
                        <a:rPr lang="de-DE" b="0" i="1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(</m:t>
                      </m:r>
                      <m:r>
                        <a:rPr lang="de-DE" b="0" i="1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𝑎𝑞</m:t>
                      </m:r>
                      <m:r>
                        <a:rPr lang="de-DE" b="0" i="1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)          ⇌          2 </m:t>
                      </m:r>
                      <m:sSub>
                        <m:sSubPr>
                          <m:ctrlPr>
                            <a:rPr lang="de-DE" b="0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de-DE" b="0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𝐻</m:t>
                          </m:r>
                        </m:e>
                        <m:sub>
                          <m:r>
                            <a:rPr lang="de-DE" b="0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  <m:r>
                        <a:rPr lang="de-DE" b="0" i="1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/>
                          <a:ea typeface="Cambria Math"/>
                        </a:rPr>
                        <m:t>𝑂</m:t>
                      </m:r>
                      <m:r>
                        <a:rPr lang="de-DE" b="0" i="1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/>
                          <a:ea typeface="Cambria Math"/>
                        </a:rPr>
                        <m:t>         +           </m:t>
                      </m:r>
                      <m:r>
                        <a:rPr lang="de-DE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𝑁𝑎𝐶𝑙</m:t>
                      </m:r>
                      <m:r>
                        <a:rPr lang="de-DE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 (</m:t>
                      </m:r>
                      <m:r>
                        <a:rPr lang="de-DE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𝑎𝑞</m:t>
                      </m:r>
                      <m:r>
                        <a:rPr lang="de-DE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de-DE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feld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4241" y="3573016"/>
                <a:ext cx="7675435" cy="369332"/>
              </a:xfrm>
              <a:prstGeom prst="rect">
                <a:avLst/>
              </a:prstGeom>
              <a:blipFill rotWithShape="1">
                <a:blip r:embed="rId4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Geschweifte Klammer rechts 6"/>
          <p:cNvSpPr/>
          <p:nvPr/>
        </p:nvSpPr>
        <p:spPr>
          <a:xfrm rot="16200000" flipV="1">
            <a:off x="1503890" y="3096460"/>
            <a:ext cx="215290" cy="188848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feld 7"/>
              <p:cNvSpPr txBox="1"/>
              <p:nvPr/>
            </p:nvSpPr>
            <p:spPr>
              <a:xfrm>
                <a:off x="581253" y="4173460"/>
                <a:ext cx="206056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de-DE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𝐻</m:t>
                          </m:r>
                        </m:e>
                        <m:sup>
                          <m:r>
                            <a:rPr lang="de-DE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+</m:t>
                          </m:r>
                        </m:sup>
                      </m:sSup>
                      <m:r>
                        <a:rPr lang="de-DE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de-DE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𝑎𝑞</m:t>
                          </m:r>
                        </m:e>
                      </m:d>
                      <m:r>
                        <a:rPr lang="de-DE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;</m:t>
                      </m:r>
                      <m:r>
                        <a:rPr lang="de-DE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/>
                        </a:rPr>
                        <m:t> </m:t>
                      </m:r>
                      <m:r>
                        <a:rPr lang="de-DE" b="0" i="1" smtClean="0">
                          <a:latin typeface="Cambria Math"/>
                        </a:rPr>
                        <m:t>𝐶</m:t>
                      </m:r>
                      <m:sSup>
                        <m:sSupPr>
                          <m:ctrlPr>
                            <a:rPr lang="de-DE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b="0" i="1" smtClean="0">
                              <a:latin typeface="Cambria Math"/>
                            </a:rPr>
                            <m:t>𝑙</m:t>
                          </m:r>
                        </m:e>
                        <m:sup>
                          <m:r>
                            <a:rPr lang="de-DE" b="0" i="1" smtClean="0">
                              <a:latin typeface="Cambria Math"/>
                            </a:rPr>
                            <m:t>−</m:t>
                          </m:r>
                        </m:sup>
                      </m:sSup>
                      <m:r>
                        <a:rPr lang="de-DE" b="0" i="1" smtClean="0">
                          <a:latin typeface="Cambria Math"/>
                        </a:rPr>
                        <m:t> (</m:t>
                      </m:r>
                      <m:r>
                        <a:rPr lang="de-DE" b="0" i="1" smtClean="0">
                          <a:latin typeface="Cambria Math"/>
                        </a:rPr>
                        <m:t>𝑎𝑞</m:t>
                      </m:r>
                      <m:r>
                        <a:rPr lang="de-DE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8" name="Textfeld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253" y="4173460"/>
                <a:ext cx="2060564" cy="369332"/>
              </a:xfrm>
              <a:prstGeom prst="rect">
                <a:avLst/>
              </a:prstGeom>
              <a:blipFill rotWithShape="1">
                <a:blip r:embed="rId5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feld 10"/>
              <p:cNvSpPr txBox="1"/>
              <p:nvPr/>
            </p:nvSpPr>
            <p:spPr>
              <a:xfrm>
                <a:off x="499478" y="4715852"/>
                <a:ext cx="222411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𝐻</m:t>
                          </m:r>
                        </m:e>
                        <m:sub>
                          <m:r>
                            <a:rPr lang="de-DE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3</m:t>
                          </m:r>
                        </m:sub>
                      </m:sSub>
                      <m:sSup>
                        <m:sSupPr>
                          <m:ctrlPr>
                            <a:rPr lang="de-DE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𝑂</m:t>
                          </m:r>
                        </m:e>
                        <m:sup>
                          <m:r>
                            <a:rPr lang="de-DE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+</m:t>
                          </m:r>
                        </m:sup>
                      </m:sSup>
                      <m:r>
                        <a:rPr lang="de-DE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de-DE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𝑎𝑞</m:t>
                          </m:r>
                        </m:e>
                      </m:d>
                      <m:r>
                        <a:rPr lang="de-DE" b="0" i="1" smtClean="0">
                          <a:latin typeface="Cambria Math"/>
                        </a:rPr>
                        <m:t>;</m:t>
                      </m:r>
                      <m:r>
                        <a:rPr lang="de-DE" b="0" i="1" smtClean="0">
                          <a:latin typeface="Cambria Math"/>
                        </a:rPr>
                        <m:t>𝐶</m:t>
                      </m:r>
                      <m:sSup>
                        <m:sSupPr>
                          <m:ctrlPr>
                            <a:rPr lang="de-DE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b="0" i="1" smtClean="0">
                              <a:latin typeface="Cambria Math"/>
                            </a:rPr>
                            <m:t>𝑙</m:t>
                          </m:r>
                        </m:e>
                        <m:sup>
                          <m:r>
                            <a:rPr lang="de-DE" b="0" i="1" smtClean="0">
                              <a:latin typeface="Cambria Math"/>
                            </a:rPr>
                            <m:t>−</m:t>
                          </m:r>
                        </m:sup>
                      </m:sSup>
                      <m:r>
                        <a:rPr lang="de-DE" b="0" i="0" smtClean="0">
                          <a:latin typeface="Cambria Math"/>
                        </a:rPr>
                        <m:t> (</m:t>
                      </m:r>
                      <m:r>
                        <m:rPr>
                          <m:sty m:val="p"/>
                        </m:rPr>
                        <a:rPr lang="de-DE" b="0" i="0" smtClean="0">
                          <a:latin typeface="Cambria Math"/>
                        </a:rPr>
                        <m:t>aq</m:t>
                      </m:r>
                      <m:r>
                        <a:rPr lang="de-DE" b="0" i="0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11" name="Textfeld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478" y="4715852"/>
                <a:ext cx="2224111" cy="369332"/>
              </a:xfrm>
              <a:prstGeom prst="rect">
                <a:avLst/>
              </a:prstGeom>
              <a:blipFill rotWithShape="1">
                <a:blip r:embed="rId6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Geschweifte Klammer rechts 11"/>
          <p:cNvSpPr/>
          <p:nvPr/>
        </p:nvSpPr>
        <p:spPr>
          <a:xfrm rot="16200000" flipV="1">
            <a:off x="3680404" y="3105752"/>
            <a:ext cx="215290" cy="188848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feld 12"/>
              <p:cNvSpPr txBox="1"/>
              <p:nvPr/>
            </p:nvSpPr>
            <p:spPr>
              <a:xfrm>
                <a:off x="2662643" y="4173460"/>
                <a:ext cx="225080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smtClean="0">
                          <a:latin typeface="Cambria Math"/>
                        </a:rPr>
                        <m:t>𝑁</m:t>
                      </m:r>
                      <m:sSup>
                        <m:sSupPr>
                          <m:ctrlPr>
                            <a:rPr lang="de-DE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b="0" i="1" smtClean="0"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de-DE" b="0" i="1" smtClean="0">
                              <a:latin typeface="Cambria Math"/>
                            </a:rPr>
                            <m:t>+</m:t>
                          </m:r>
                        </m:sup>
                      </m:sSup>
                      <m:r>
                        <a:rPr lang="de-DE" b="0" i="1" smtClean="0"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de-DE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b="0" i="1" smtClean="0">
                              <a:latin typeface="Cambria Math"/>
                            </a:rPr>
                            <m:t>𝑎𝑞</m:t>
                          </m:r>
                        </m:e>
                      </m:d>
                      <m:r>
                        <a:rPr lang="de-DE" b="0" i="1" smtClean="0">
                          <a:latin typeface="Cambria Math"/>
                        </a:rPr>
                        <m:t>; </m:t>
                      </m:r>
                      <m:r>
                        <a:rPr lang="de-DE" b="0" i="1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𝑂</m:t>
                      </m:r>
                      <m:sSup>
                        <m:sSupPr>
                          <m:ctrlPr>
                            <a:rPr lang="de-DE" b="0" i="1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b="0" i="1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𝐻</m:t>
                          </m:r>
                        </m:e>
                        <m:sup>
                          <m:r>
                            <a:rPr lang="de-DE" b="0" i="1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−</m:t>
                          </m:r>
                        </m:sup>
                      </m:sSup>
                      <m:r>
                        <a:rPr lang="de-DE" b="0" i="1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(</m:t>
                      </m:r>
                      <m:r>
                        <a:rPr lang="de-DE" b="0" i="1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𝑎𝑞</m:t>
                      </m:r>
                      <m:r>
                        <a:rPr lang="de-DE" b="0" i="1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de-DE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3" name="Textfeld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2643" y="4173460"/>
                <a:ext cx="2250809" cy="369332"/>
              </a:xfrm>
              <a:prstGeom prst="rect">
                <a:avLst/>
              </a:prstGeom>
              <a:blipFill rotWithShape="1">
                <a:blip r:embed="rId7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Geschweifte Klammer rechts 13"/>
          <p:cNvSpPr/>
          <p:nvPr/>
        </p:nvSpPr>
        <p:spPr>
          <a:xfrm rot="16200000" flipV="1">
            <a:off x="7856868" y="3121574"/>
            <a:ext cx="215290" cy="188848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feld 14"/>
              <p:cNvSpPr txBox="1"/>
              <p:nvPr/>
            </p:nvSpPr>
            <p:spPr>
              <a:xfrm>
                <a:off x="6901401" y="4148346"/>
                <a:ext cx="212622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i="1" smtClean="0">
                          <a:latin typeface="Cambria Math"/>
                        </a:rPr>
                        <m:t>𝑁</m:t>
                      </m:r>
                      <m:sSup>
                        <m:sSupPr>
                          <m:ctrlPr>
                            <a:rPr lang="de-DE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i="1"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de-DE" i="1">
                              <a:latin typeface="Cambria Math"/>
                            </a:rPr>
                            <m:t>+</m:t>
                          </m:r>
                        </m:sup>
                      </m:sSup>
                      <m:r>
                        <a:rPr lang="de-DE" i="1"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de-DE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i="1">
                              <a:latin typeface="Cambria Math"/>
                            </a:rPr>
                            <m:t>𝑎𝑞</m:t>
                          </m:r>
                        </m:e>
                      </m:d>
                      <m:r>
                        <a:rPr lang="de-DE" i="1">
                          <a:latin typeface="Cambria Math"/>
                        </a:rPr>
                        <m:t>; </m:t>
                      </m:r>
                      <m:sSup>
                        <m:sSupPr>
                          <m:ctrlPr>
                            <a:rPr lang="de-DE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𝐶𝑙</m:t>
                          </m:r>
                        </m:e>
                        <m:sup>
                          <m:r>
                            <a:rPr lang="de-DE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−</m:t>
                          </m:r>
                        </m:sup>
                      </m:sSup>
                      <m:r>
                        <a:rPr lang="de-DE" i="1">
                          <a:solidFill>
                            <a:schemeClr val="tx1"/>
                          </a:solidFill>
                          <a:latin typeface="Cambria Math"/>
                        </a:rPr>
                        <m:t>(</m:t>
                      </m:r>
                      <m:r>
                        <a:rPr lang="de-DE" i="1">
                          <a:solidFill>
                            <a:schemeClr val="tx1"/>
                          </a:solidFill>
                          <a:latin typeface="Cambria Math"/>
                        </a:rPr>
                        <m:t>𝑎𝑞</m:t>
                      </m:r>
                      <m:r>
                        <a:rPr lang="de-DE" i="1">
                          <a:solidFill>
                            <a:schemeClr val="tx1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de-DE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Textfeld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1401" y="4148346"/>
                <a:ext cx="2126223" cy="369332"/>
              </a:xfrm>
              <a:prstGeom prst="rect">
                <a:avLst/>
              </a:prstGeom>
              <a:blipFill rotWithShape="1">
                <a:blip r:embed="rId8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Freihandform 15"/>
          <p:cNvSpPr/>
          <p:nvPr/>
        </p:nvSpPr>
        <p:spPr>
          <a:xfrm>
            <a:off x="2243470" y="1708475"/>
            <a:ext cx="1679943" cy="258549"/>
          </a:xfrm>
          <a:custGeom>
            <a:avLst/>
            <a:gdLst>
              <a:gd name="connsiteX0" fmla="*/ 0 w 1733107"/>
              <a:gd name="connsiteY0" fmla="*/ 330245 h 404673"/>
              <a:gd name="connsiteX1" fmla="*/ 712382 w 1733107"/>
              <a:gd name="connsiteY1" fmla="*/ 636 h 404673"/>
              <a:gd name="connsiteX2" fmla="*/ 1733107 w 1733107"/>
              <a:gd name="connsiteY2" fmla="*/ 404673 h 404673"/>
              <a:gd name="connsiteX3" fmla="*/ 1733107 w 1733107"/>
              <a:gd name="connsiteY3" fmla="*/ 404673 h 404673"/>
              <a:gd name="connsiteX0" fmla="*/ 0 w 1733107"/>
              <a:gd name="connsiteY0" fmla="*/ 203997 h 278425"/>
              <a:gd name="connsiteX1" fmla="*/ 956930 w 1733107"/>
              <a:gd name="connsiteY1" fmla="*/ 1979 h 278425"/>
              <a:gd name="connsiteX2" fmla="*/ 1733107 w 1733107"/>
              <a:gd name="connsiteY2" fmla="*/ 278425 h 278425"/>
              <a:gd name="connsiteX3" fmla="*/ 1733107 w 1733107"/>
              <a:gd name="connsiteY3" fmla="*/ 278425 h 278425"/>
              <a:gd name="connsiteX0" fmla="*/ 0 w 1690576"/>
              <a:gd name="connsiteY0" fmla="*/ 329848 h 329848"/>
              <a:gd name="connsiteX1" fmla="*/ 914399 w 1690576"/>
              <a:gd name="connsiteY1" fmla="*/ 240 h 329848"/>
              <a:gd name="connsiteX2" fmla="*/ 1690576 w 1690576"/>
              <a:gd name="connsiteY2" fmla="*/ 276686 h 329848"/>
              <a:gd name="connsiteX3" fmla="*/ 1690576 w 1690576"/>
              <a:gd name="connsiteY3" fmla="*/ 276686 h 329848"/>
              <a:gd name="connsiteX0" fmla="*/ 0 w 1690576"/>
              <a:gd name="connsiteY0" fmla="*/ 329848 h 329848"/>
              <a:gd name="connsiteX1" fmla="*/ 914399 w 1690576"/>
              <a:gd name="connsiteY1" fmla="*/ 240 h 329848"/>
              <a:gd name="connsiteX2" fmla="*/ 1690576 w 1690576"/>
              <a:gd name="connsiteY2" fmla="*/ 276686 h 329848"/>
              <a:gd name="connsiteX3" fmla="*/ 1690576 w 1690576"/>
              <a:gd name="connsiteY3" fmla="*/ 276686 h 329848"/>
              <a:gd name="connsiteX0" fmla="*/ 0 w 1690576"/>
              <a:gd name="connsiteY0" fmla="*/ 330590 h 330590"/>
              <a:gd name="connsiteX1" fmla="*/ 914399 w 1690576"/>
              <a:gd name="connsiteY1" fmla="*/ 982 h 330590"/>
              <a:gd name="connsiteX2" fmla="*/ 1690576 w 1690576"/>
              <a:gd name="connsiteY2" fmla="*/ 277428 h 330590"/>
              <a:gd name="connsiteX3" fmla="*/ 1690576 w 1690576"/>
              <a:gd name="connsiteY3" fmla="*/ 277428 h 330590"/>
              <a:gd name="connsiteX0" fmla="*/ 0 w 1757056"/>
              <a:gd name="connsiteY0" fmla="*/ 329859 h 340493"/>
              <a:gd name="connsiteX1" fmla="*/ 914399 w 1757056"/>
              <a:gd name="connsiteY1" fmla="*/ 251 h 340493"/>
              <a:gd name="connsiteX2" fmla="*/ 1690576 w 1757056"/>
              <a:gd name="connsiteY2" fmla="*/ 276697 h 340493"/>
              <a:gd name="connsiteX3" fmla="*/ 1722473 w 1757056"/>
              <a:gd name="connsiteY3" fmla="*/ 340493 h 340493"/>
              <a:gd name="connsiteX0" fmla="*/ 0 w 1722473"/>
              <a:gd name="connsiteY0" fmla="*/ 340849 h 351483"/>
              <a:gd name="connsiteX1" fmla="*/ 914399 w 1722473"/>
              <a:gd name="connsiteY1" fmla="*/ 11241 h 351483"/>
              <a:gd name="connsiteX2" fmla="*/ 1594882 w 1722473"/>
              <a:gd name="connsiteY2" fmla="*/ 96300 h 351483"/>
              <a:gd name="connsiteX3" fmla="*/ 1690576 w 1722473"/>
              <a:gd name="connsiteY3" fmla="*/ 287687 h 351483"/>
              <a:gd name="connsiteX4" fmla="*/ 1722473 w 1722473"/>
              <a:gd name="connsiteY4" fmla="*/ 351483 h 351483"/>
              <a:gd name="connsiteX0" fmla="*/ 0 w 1757056"/>
              <a:gd name="connsiteY0" fmla="*/ 329859 h 340493"/>
              <a:gd name="connsiteX1" fmla="*/ 914399 w 1757056"/>
              <a:gd name="connsiteY1" fmla="*/ 251 h 340493"/>
              <a:gd name="connsiteX2" fmla="*/ 1690576 w 1757056"/>
              <a:gd name="connsiteY2" fmla="*/ 276697 h 340493"/>
              <a:gd name="connsiteX3" fmla="*/ 1722473 w 1757056"/>
              <a:gd name="connsiteY3" fmla="*/ 340493 h 340493"/>
              <a:gd name="connsiteX0" fmla="*/ 0 w 1722473"/>
              <a:gd name="connsiteY0" fmla="*/ 329632 h 340266"/>
              <a:gd name="connsiteX1" fmla="*/ 914399 w 1722473"/>
              <a:gd name="connsiteY1" fmla="*/ 24 h 340266"/>
              <a:gd name="connsiteX2" fmla="*/ 1722473 w 1722473"/>
              <a:gd name="connsiteY2" fmla="*/ 340266 h 340266"/>
              <a:gd name="connsiteX0" fmla="*/ 0 w 1722473"/>
              <a:gd name="connsiteY0" fmla="*/ 329632 h 340266"/>
              <a:gd name="connsiteX1" fmla="*/ 914399 w 1722473"/>
              <a:gd name="connsiteY1" fmla="*/ 24 h 340266"/>
              <a:gd name="connsiteX2" fmla="*/ 1722473 w 1722473"/>
              <a:gd name="connsiteY2" fmla="*/ 340266 h 340266"/>
              <a:gd name="connsiteX0" fmla="*/ 0 w 1722473"/>
              <a:gd name="connsiteY0" fmla="*/ 215418 h 226052"/>
              <a:gd name="connsiteX1" fmla="*/ 914399 w 1722473"/>
              <a:gd name="connsiteY1" fmla="*/ 2768 h 226052"/>
              <a:gd name="connsiteX2" fmla="*/ 1722473 w 1722473"/>
              <a:gd name="connsiteY2" fmla="*/ 226052 h 226052"/>
              <a:gd name="connsiteX0" fmla="*/ 0 w 1722473"/>
              <a:gd name="connsiteY0" fmla="*/ 217878 h 228512"/>
              <a:gd name="connsiteX1" fmla="*/ 914399 w 1722473"/>
              <a:gd name="connsiteY1" fmla="*/ 5228 h 228512"/>
              <a:gd name="connsiteX2" fmla="*/ 1722473 w 1722473"/>
              <a:gd name="connsiteY2" fmla="*/ 228512 h 228512"/>
              <a:gd name="connsiteX0" fmla="*/ 0 w 1722473"/>
              <a:gd name="connsiteY0" fmla="*/ 215418 h 226052"/>
              <a:gd name="connsiteX1" fmla="*/ 914399 w 1722473"/>
              <a:gd name="connsiteY1" fmla="*/ 2768 h 226052"/>
              <a:gd name="connsiteX2" fmla="*/ 1722473 w 1722473"/>
              <a:gd name="connsiteY2" fmla="*/ 226052 h 226052"/>
              <a:gd name="connsiteX0" fmla="*/ 0 w 1722473"/>
              <a:gd name="connsiteY0" fmla="*/ 216186 h 226820"/>
              <a:gd name="connsiteX1" fmla="*/ 914399 w 1722473"/>
              <a:gd name="connsiteY1" fmla="*/ 3536 h 226820"/>
              <a:gd name="connsiteX2" fmla="*/ 1722473 w 1722473"/>
              <a:gd name="connsiteY2" fmla="*/ 226820 h 226820"/>
              <a:gd name="connsiteX0" fmla="*/ 1007 w 1723480"/>
              <a:gd name="connsiteY0" fmla="*/ 215418 h 226052"/>
              <a:gd name="connsiteX1" fmla="*/ 915406 w 1723480"/>
              <a:gd name="connsiteY1" fmla="*/ 2768 h 226052"/>
              <a:gd name="connsiteX2" fmla="*/ 1723480 w 1723480"/>
              <a:gd name="connsiteY2" fmla="*/ 226052 h 226052"/>
              <a:gd name="connsiteX0" fmla="*/ 0 w 1722473"/>
              <a:gd name="connsiteY0" fmla="*/ 215418 h 226052"/>
              <a:gd name="connsiteX1" fmla="*/ 914399 w 1722473"/>
              <a:gd name="connsiteY1" fmla="*/ 2768 h 226052"/>
              <a:gd name="connsiteX2" fmla="*/ 1722473 w 1722473"/>
              <a:gd name="connsiteY2" fmla="*/ 226052 h 226052"/>
              <a:gd name="connsiteX0" fmla="*/ 0 w 1722473"/>
              <a:gd name="connsiteY0" fmla="*/ 215418 h 226052"/>
              <a:gd name="connsiteX1" fmla="*/ 914399 w 1722473"/>
              <a:gd name="connsiteY1" fmla="*/ 2768 h 226052"/>
              <a:gd name="connsiteX2" fmla="*/ 1722473 w 1722473"/>
              <a:gd name="connsiteY2" fmla="*/ 226052 h 226052"/>
              <a:gd name="connsiteX0" fmla="*/ 0 w 1722473"/>
              <a:gd name="connsiteY0" fmla="*/ 215418 h 226052"/>
              <a:gd name="connsiteX1" fmla="*/ 914399 w 1722473"/>
              <a:gd name="connsiteY1" fmla="*/ 2768 h 226052"/>
              <a:gd name="connsiteX2" fmla="*/ 1722473 w 1722473"/>
              <a:gd name="connsiteY2" fmla="*/ 226052 h 226052"/>
              <a:gd name="connsiteX0" fmla="*/ 0 w 1722473"/>
              <a:gd name="connsiteY0" fmla="*/ 215418 h 226052"/>
              <a:gd name="connsiteX1" fmla="*/ 914399 w 1722473"/>
              <a:gd name="connsiteY1" fmla="*/ 2768 h 226052"/>
              <a:gd name="connsiteX2" fmla="*/ 1722473 w 1722473"/>
              <a:gd name="connsiteY2" fmla="*/ 226052 h 226052"/>
              <a:gd name="connsiteX0" fmla="*/ 0 w 1722473"/>
              <a:gd name="connsiteY0" fmla="*/ 215418 h 226052"/>
              <a:gd name="connsiteX1" fmla="*/ 914399 w 1722473"/>
              <a:gd name="connsiteY1" fmla="*/ 2768 h 226052"/>
              <a:gd name="connsiteX2" fmla="*/ 1722473 w 1722473"/>
              <a:gd name="connsiteY2" fmla="*/ 226052 h 226052"/>
              <a:gd name="connsiteX0" fmla="*/ 0 w 1722473"/>
              <a:gd name="connsiteY0" fmla="*/ 224497 h 235131"/>
              <a:gd name="connsiteX1" fmla="*/ 850604 w 1722473"/>
              <a:gd name="connsiteY1" fmla="*/ 1215 h 235131"/>
              <a:gd name="connsiteX2" fmla="*/ 1722473 w 1722473"/>
              <a:gd name="connsiteY2" fmla="*/ 235131 h 235131"/>
              <a:gd name="connsiteX0" fmla="*/ 0 w 1722473"/>
              <a:gd name="connsiteY0" fmla="*/ 228855 h 239489"/>
              <a:gd name="connsiteX1" fmla="*/ 850604 w 1722473"/>
              <a:gd name="connsiteY1" fmla="*/ 5573 h 239489"/>
              <a:gd name="connsiteX2" fmla="*/ 1722473 w 1722473"/>
              <a:gd name="connsiteY2" fmla="*/ 239489 h 239489"/>
              <a:gd name="connsiteX0" fmla="*/ 0 w 1722473"/>
              <a:gd name="connsiteY0" fmla="*/ 228855 h 239489"/>
              <a:gd name="connsiteX1" fmla="*/ 850604 w 1722473"/>
              <a:gd name="connsiteY1" fmla="*/ 5573 h 239489"/>
              <a:gd name="connsiteX2" fmla="*/ 1722473 w 1722473"/>
              <a:gd name="connsiteY2" fmla="*/ 239489 h 239489"/>
              <a:gd name="connsiteX0" fmla="*/ 0 w 1679943"/>
              <a:gd name="connsiteY0" fmla="*/ 258549 h 258549"/>
              <a:gd name="connsiteX1" fmla="*/ 808074 w 1679943"/>
              <a:gd name="connsiteY1" fmla="*/ 3369 h 258549"/>
              <a:gd name="connsiteX2" fmla="*/ 1679943 w 1679943"/>
              <a:gd name="connsiteY2" fmla="*/ 237285 h 258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79943" h="258549">
                <a:moveTo>
                  <a:pt x="0" y="258549"/>
                </a:moveTo>
                <a:cubicBezTo>
                  <a:pt x="169233" y="45012"/>
                  <a:pt x="528084" y="6913"/>
                  <a:pt x="808074" y="3369"/>
                </a:cubicBezTo>
                <a:cubicBezTo>
                  <a:pt x="1088064" y="-175"/>
                  <a:pt x="1320208" y="-35617"/>
                  <a:pt x="1679943" y="237285"/>
                </a:cubicBezTo>
              </a:path>
            </a:pathLst>
          </a:custGeom>
          <a:noFill/>
          <a:ln w="28575">
            <a:solidFill>
              <a:schemeClr val="accent2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7" name="Textfeld 16"/>
          <p:cNvSpPr txBox="1"/>
          <p:nvPr/>
        </p:nvSpPr>
        <p:spPr>
          <a:xfrm>
            <a:off x="2195736" y="1432521"/>
            <a:ext cx="17694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i="1" dirty="0">
                <a:solidFill>
                  <a:schemeClr val="accent2">
                    <a:lumMod val="75000"/>
                  </a:schemeClr>
                </a:solidFill>
              </a:rPr>
              <a:t>Protonenübertragung</a:t>
            </a:r>
          </a:p>
        </p:txBody>
      </p:sp>
    </p:spTree>
    <p:extLst>
      <p:ext uri="{BB962C8B-B14F-4D97-AF65-F5344CB8AC3E}">
        <p14:creationId xmlns:p14="http://schemas.microsoft.com/office/powerpoint/2010/main" val="2251119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Lösungen HA (4)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756F6-F0F2-4FF1-A369-495604B888EB}" type="slidenum">
              <a:rPr lang="de-DE" smtClean="0"/>
              <a:pPr/>
              <a:t>20</a:t>
            </a:fld>
            <a:endParaRPr lang="de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platzhalter 3"/>
              <p:cNvSpPr>
                <a:spLocks noGrp="1"/>
              </p:cNvSpPr>
              <p:nvPr>
                <p:ph type="body" sz="quarter" idx="11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342900" lvl="0" indent="-342900">
                  <a:buFont typeface="+mj-lt"/>
                  <a:buAutoNum type="arabicPeriod" startAt="4"/>
                </a:pPr>
                <a:r>
                  <a:rPr lang="de-DE" dirty="0">
                    <a:solidFill>
                      <a:prstClr val="black"/>
                    </a:solidFill>
                  </a:rPr>
                  <a:t>Berechnen Sie Stoffmengenkonzentration ein Schwefelsäureprobe (</a:t>
                </a:r>
                <a14:m>
                  <m:oMath xmlns:m="http://schemas.openxmlformats.org/officeDocument/2006/math">
                    <m:r>
                      <a:rPr lang="de-DE" i="1">
                        <a:solidFill>
                          <a:prstClr val="black"/>
                        </a:solidFill>
                        <a:latin typeface="Cambria Math"/>
                      </a:rPr>
                      <m:t>𝑉</m:t>
                    </m:r>
                    <m:r>
                      <a:rPr lang="de-DE" i="1">
                        <a:solidFill>
                          <a:prstClr val="black"/>
                        </a:solidFill>
                        <a:latin typeface="Cambria Math"/>
                      </a:rPr>
                      <m:t>=100 </m:t>
                    </m:r>
                    <m:r>
                      <a:rPr lang="de-DE" i="1">
                        <a:solidFill>
                          <a:prstClr val="black"/>
                        </a:solidFill>
                        <a:latin typeface="Cambria Math"/>
                      </a:rPr>
                      <m:t>𝑚𝐿</m:t>
                    </m:r>
                  </m:oMath>
                </a14:m>
                <a:r>
                  <a:rPr lang="de-DE" dirty="0">
                    <a:solidFill>
                      <a:prstClr val="black"/>
                    </a:solidFill>
                  </a:rPr>
                  <a:t>), zu der bis zum Erreichen des Äquivalenzpunktes </a:t>
                </a:r>
                <a14:m>
                  <m:oMath xmlns:m="http://schemas.openxmlformats.org/officeDocument/2006/math">
                    <m:r>
                      <a:rPr lang="de-DE" i="1">
                        <a:solidFill>
                          <a:prstClr val="black"/>
                        </a:solidFill>
                        <a:latin typeface="Cambria Math"/>
                      </a:rPr>
                      <m:t>𝑉</m:t>
                    </m:r>
                    <m:d>
                      <m:dPr>
                        <m:ctrlPr>
                          <a:rPr lang="de-DE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𝑀𝑎</m:t>
                        </m:r>
                        <m:r>
                          <a:rPr lang="de-DE" i="1">
                            <a:solidFill>
                              <a:prstClr val="black"/>
                            </a:solidFill>
                            <a:latin typeface="Cambria Math"/>
                          </a:rPr>
                          <m:t>ß</m:t>
                        </m:r>
                        <m:r>
                          <a:rPr lang="de-DE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𝑙</m:t>
                        </m:r>
                        <m:r>
                          <a:rPr lang="de-DE" i="1">
                            <a:solidFill>
                              <a:prstClr val="black"/>
                            </a:solidFill>
                            <a:latin typeface="Cambria Math"/>
                          </a:rPr>
                          <m:t>ö</m:t>
                        </m:r>
                        <m:r>
                          <a:rPr lang="de-DE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𝑠𝑢𝑛𝑔</m:t>
                        </m:r>
                      </m:e>
                    </m:d>
                    <m:r>
                      <a:rPr lang="de-DE" i="1">
                        <a:solidFill>
                          <a:prstClr val="black"/>
                        </a:solidFill>
                        <a:latin typeface="Cambria Math"/>
                      </a:rPr>
                      <m:t>=25 </m:t>
                    </m:r>
                    <m:r>
                      <a:rPr lang="de-DE" i="1">
                        <a:solidFill>
                          <a:prstClr val="black"/>
                        </a:solidFill>
                        <a:latin typeface="Cambria Math"/>
                      </a:rPr>
                      <m:t>𝑚𝐿</m:t>
                    </m:r>
                  </m:oMath>
                </a14:m>
                <a:r>
                  <a:rPr lang="de-DE" dirty="0">
                    <a:solidFill>
                      <a:prstClr val="black"/>
                    </a:solidFill>
                  </a:rPr>
                  <a:t> Natronlauge (</a:t>
                </a:r>
                <a14:m>
                  <m:oMath xmlns:m="http://schemas.openxmlformats.org/officeDocument/2006/math">
                    <m:r>
                      <a:rPr lang="de-DE" i="1">
                        <a:solidFill>
                          <a:prstClr val="black"/>
                        </a:solidFill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de-DE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𝑁𝑎𝑂𝐻</m:t>
                        </m:r>
                      </m:e>
                    </m:d>
                    <m:r>
                      <a:rPr lang="de-DE" i="1">
                        <a:solidFill>
                          <a:prstClr val="black"/>
                        </a:solidFill>
                        <a:latin typeface="Cambria Math"/>
                      </a:rPr>
                      <m:t>=0,5 </m:t>
                    </m:r>
                    <m:r>
                      <a:rPr lang="de-DE" i="1">
                        <a:solidFill>
                          <a:prstClr val="black"/>
                        </a:solidFill>
                        <a:latin typeface="Cambria Math"/>
                      </a:rPr>
                      <m:t>𝑚𝑜𝑙</m:t>
                    </m:r>
                    <m:r>
                      <a:rPr lang="de-DE" i="1">
                        <a:solidFill>
                          <a:prstClr val="black"/>
                        </a:solidFill>
                        <a:latin typeface="Cambria Math"/>
                      </a:rPr>
                      <m:t>/</m:t>
                    </m:r>
                    <m:r>
                      <a:rPr lang="de-DE" i="1">
                        <a:solidFill>
                          <a:prstClr val="black"/>
                        </a:solidFill>
                        <a:latin typeface="Cambria Math"/>
                      </a:rPr>
                      <m:t>𝐿</m:t>
                    </m:r>
                  </m:oMath>
                </a14:m>
                <a:r>
                  <a:rPr lang="de-DE" dirty="0">
                    <a:solidFill>
                      <a:prstClr val="black"/>
                    </a:solidFill>
                  </a:rPr>
                  <a:t>) titriert werden mussten. [Beachten Sie, dass Schwefelsäure eine zweiprotonige Säure ist!]</a:t>
                </a:r>
              </a:p>
              <a:p>
                <a:endParaRPr lang="de-DE" dirty="0"/>
              </a:p>
              <a:p>
                <a:r>
                  <a:rPr lang="de-DE" dirty="0"/>
                  <a:t>Am Äquivalenzpunkt der Titration gilt (da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b="0" i="1" smtClean="0">
                            <a:latin typeface="Cambria Math"/>
                          </a:rPr>
                          <m:t>𝐻</m:t>
                        </m:r>
                      </m:e>
                      <m:sub>
                        <m:r>
                          <a:rPr lang="de-DE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de-DE" b="0" i="1" smtClean="0">
                        <a:latin typeface="Cambria Math"/>
                      </a:rPr>
                      <m:t>𝑆</m:t>
                    </m:r>
                    <m:sSub>
                      <m:sSubPr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b="0" i="1" smtClean="0">
                            <a:latin typeface="Cambria Math"/>
                          </a:rPr>
                          <m:t>𝑂</m:t>
                        </m:r>
                      </m:e>
                      <m:sub>
                        <m:r>
                          <a:rPr lang="de-DE" b="0" i="1" smtClean="0">
                            <a:latin typeface="Cambria Math"/>
                          </a:rPr>
                          <m:t>4</m:t>
                        </m:r>
                      </m:sub>
                    </m:sSub>
                    <m:r>
                      <a:rPr lang="de-DE" b="0" i="1" smtClean="0">
                        <a:latin typeface="Cambria Math"/>
                      </a:rPr>
                      <m:t>+2 </m:t>
                    </m:r>
                    <m:r>
                      <a:rPr lang="de-DE" b="0" i="1" smtClean="0">
                        <a:latin typeface="Cambria Math"/>
                      </a:rPr>
                      <m:t>𝑁𝑎𝑂𝐻</m:t>
                    </m:r>
                    <m:r>
                      <a:rPr lang="de-DE" b="0" i="1" smtClean="0">
                        <a:latin typeface="Cambria Math"/>
                      </a:rPr>
                      <m:t> ⇌</m:t>
                    </m:r>
                    <m:r>
                      <a:rPr lang="de-DE" b="0" i="1" smtClean="0">
                        <a:latin typeface="Cambria Math"/>
                        <a:ea typeface="Cambria Math"/>
                      </a:rPr>
                      <m:t>𝑁</m:t>
                    </m:r>
                    <m:sSub>
                      <m:sSubPr>
                        <m:ctrlPr>
                          <a:rPr lang="de-DE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de-DE" b="0" i="1" smtClean="0">
                            <a:latin typeface="Cambria Math"/>
                            <a:ea typeface="Cambria Math"/>
                          </a:rPr>
                          <m:t>𝑎</m:t>
                        </m:r>
                      </m:e>
                      <m:sub>
                        <m:r>
                          <a:rPr lang="de-DE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sub>
                    </m:sSub>
                    <m:r>
                      <a:rPr lang="de-DE" b="0" i="1" smtClean="0">
                        <a:latin typeface="Cambria Math"/>
                        <a:ea typeface="Cambria Math"/>
                      </a:rPr>
                      <m:t>𝑆</m:t>
                    </m:r>
                    <m:sSub>
                      <m:sSubPr>
                        <m:ctrlPr>
                          <a:rPr lang="de-DE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de-DE" b="0" i="1" smtClean="0">
                            <a:latin typeface="Cambria Math"/>
                            <a:ea typeface="Cambria Math"/>
                          </a:rPr>
                          <m:t>𝑂</m:t>
                        </m:r>
                      </m:e>
                      <m:sub>
                        <m:r>
                          <a:rPr lang="de-DE" b="0" i="1" smtClean="0">
                            <a:latin typeface="Cambria Math"/>
                            <a:ea typeface="Cambria Math"/>
                          </a:rPr>
                          <m:t>4</m:t>
                        </m:r>
                      </m:sub>
                    </m:sSub>
                    <m:r>
                      <a:rPr lang="de-DE" b="0" i="1" smtClean="0">
                        <a:latin typeface="Cambria Math"/>
                        <a:ea typeface="Cambria Math"/>
                      </a:rPr>
                      <m:t>+2 </m:t>
                    </m:r>
                    <m:sSub>
                      <m:sSubPr>
                        <m:ctrlPr>
                          <a:rPr lang="de-DE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de-DE" b="0" i="1" smtClean="0">
                            <a:latin typeface="Cambria Math"/>
                            <a:ea typeface="Cambria Math"/>
                          </a:rPr>
                          <m:t>𝐻</m:t>
                        </m:r>
                      </m:e>
                      <m:sub>
                        <m:r>
                          <a:rPr lang="de-DE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sub>
                    </m:sSub>
                    <m:r>
                      <a:rPr lang="de-DE" b="0" i="1" smtClean="0">
                        <a:latin typeface="Cambria Math"/>
                        <a:ea typeface="Cambria Math"/>
                      </a:rPr>
                      <m:t>𝑂</m:t>
                    </m:r>
                  </m:oMath>
                </a14:m>
                <a:r>
                  <a:rPr lang="de-DE" dirty="0"/>
                  <a:t>):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de-DE" i="1">
                          <a:latin typeface="Cambria Math"/>
                        </a:rPr>
                        <m:t>𝑛</m:t>
                      </m:r>
                      <m:d>
                        <m:dPr>
                          <m:ctrlPr>
                            <a:rPr lang="de-DE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b="0" i="1" smtClean="0">
                                  <a:latin typeface="Cambria Math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de-DE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de-DE" b="0" i="1" smtClean="0">
                              <a:latin typeface="Cambria Math"/>
                            </a:rPr>
                            <m:t>𝑆</m:t>
                          </m:r>
                          <m:sSub>
                            <m:sSubPr>
                              <m:ctrlP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b="0" i="1" smtClean="0">
                                  <a:latin typeface="Cambria Math"/>
                                </a:rPr>
                                <m:t>𝑂</m:t>
                              </m:r>
                            </m:e>
                            <m:sub>
                              <m:r>
                                <a:rPr lang="de-DE" b="0" i="1" smtClean="0">
                                  <a:latin typeface="Cambria Math"/>
                                </a:rPr>
                                <m:t>4</m:t>
                              </m:r>
                            </m:sub>
                          </m:sSub>
                        </m:e>
                      </m:d>
                      <m:r>
                        <a:rPr lang="de-DE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de-DE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de-DE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de-DE" i="1">
                          <a:latin typeface="Cambria Math"/>
                        </a:rPr>
                        <m:t>𝑛</m:t>
                      </m:r>
                      <m:r>
                        <a:rPr lang="de-DE" i="1">
                          <a:latin typeface="Cambria Math"/>
                        </a:rPr>
                        <m:t>(</m:t>
                      </m:r>
                      <m:r>
                        <a:rPr lang="de-DE" b="0" i="1" smtClean="0">
                          <a:latin typeface="Cambria Math"/>
                        </a:rPr>
                        <m:t>𝑁𝑎𝑂𝐻</m:t>
                      </m:r>
                      <m:r>
                        <a:rPr lang="de-DE" i="1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de-DE" i="1" dirty="0">
                  <a:latin typeface="Cambria Math"/>
                </a:endParaRPr>
              </a:p>
              <a:p>
                <a:endParaRPr lang="de-DE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de-DE" i="1">
                          <a:latin typeface="Cambria Math"/>
                        </a:rPr>
                        <m:t>𝑐</m:t>
                      </m:r>
                      <m:d>
                        <m:dPr>
                          <m:ctrlPr>
                            <a:rPr lang="de-DE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b="0" i="1" smtClean="0">
                                  <a:latin typeface="Cambria Math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de-DE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de-DE" b="0" i="1" smtClean="0">
                              <a:latin typeface="Cambria Math"/>
                            </a:rPr>
                            <m:t>𝑆</m:t>
                          </m:r>
                          <m:sSub>
                            <m:sSubPr>
                              <m:ctrlP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b="0" i="1" smtClean="0">
                                  <a:latin typeface="Cambria Math"/>
                                </a:rPr>
                                <m:t>𝑂</m:t>
                              </m:r>
                            </m:e>
                            <m:sub>
                              <m:r>
                                <a:rPr lang="de-DE" b="0" i="1" smtClean="0">
                                  <a:latin typeface="Cambria Math"/>
                                </a:rPr>
                                <m:t>4</m:t>
                              </m:r>
                            </m:sub>
                          </m:sSub>
                        </m:e>
                      </m:d>
                      <m:r>
                        <a:rPr lang="de-DE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de-DE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i="1">
                              <a:latin typeface="Cambria Math"/>
                            </a:rPr>
                            <m:t>𝑉</m:t>
                          </m:r>
                          <m:r>
                            <a:rPr lang="de-DE" i="1">
                              <a:latin typeface="Cambria Math"/>
                            </a:rPr>
                            <m:t>(</m:t>
                          </m:r>
                          <m:r>
                            <a:rPr lang="de-DE" b="0" i="1" smtClean="0">
                              <a:latin typeface="Cambria Math"/>
                            </a:rPr>
                            <m:t>𝑁𝑎𝑂𝐻</m:t>
                          </m:r>
                          <m:r>
                            <a:rPr lang="de-DE" i="1">
                              <a:latin typeface="Cambria Math"/>
                            </a:rPr>
                            <m:t>)∙</m:t>
                          </m:r>
                          <m:r>
                            <a:rPr lang="de-DE" i="1">
                              <a:latin typeface="Cambria Math"/>
                              <a:ea typeface="Cambria Math"/>
                            </a:rPr>
                            <m:t>𝑐</m:t>
                          </m:r>
                          <m:r>
                            <a:rPr lang="de-DE" i="1"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de-DE" b="0" i="1" smtClean="0">
                              <a:latin typeface="Cambria Math"/>
                              <a:ea typeface="Cambria Math"/>
                            </a:rPr>
                            <m:t>𝑁𝑎𝑂𝐻</m:t>
                          </m:r>
                          <m:r>
                            <a:rPr lang="de-DE" i="1">
                              <a:latin typeface="Cambria Math"/>
                              <a:ea typeface="Cambria Math"/>
                            </a:rPr>
                            <m:t>)</m:t>
                          </m:r>
                        </m:num>
                        <m:den>
                          <m:r>
                            <a:rPr lang="de-DE" b="0" i="1" smtClean="0">
                              <a:latin typeface="Cambria Math"/>
                              <a:ea typeface="Cambria Math"/>
                            </a:rPr>
                            <m:t>2∙</m:t>
                          </m:r>
                          <m:r>
                            <a:rPr lang="de-DE" i="1">
                              <a:latin typeface="Cambria Math"/>
                            </a:rPr>
                            <m:t>𝑉</m:t>
                          </m:r>
                          <m:r>
                            <a:rPr lang="de-DE" i="1">
                              <a:latin typeface="Cambria Math"/>
                            </a:rPr>
                            <m:t>(</m:t>
                          </m:r>
                          <m:sSub>
                            <m:sSubPr>
                              <m:ctrlP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b="0" i="1" smtClean="0">
                                  <a:latin typeface="Cambria Math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de-DE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de-DE" b="0" i="1" smtClean="0">
                              <a:latin typeface="Cambria Math"/>
                            </a:rPr>
                            <m:t>𝑆</m:t>
                          </m:r>
                          <m:sSub>
                            <m:sSubPr>
                              <m:ctrlP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b="0" i="1" smtClean="0">
                                  <a:latin typeface="Cambria Math"/>
                                </a:rPr>
                                <m:t>𝑂</m:t>
                              </m:r>
                            </m:e>
                            <m:sub>
                              <m:r>
                                <a:rPr lang="de-DE" b="0" i="1" smtClean="0">
                                  <a:latin typeface="Cambria Math"/>
                                </a:rPr>
                                <m:t>4</m:t>
                              </m:r>
                            </m:sub>
                          </m:sSub>
                          <m:r>
                            <a:rPr lang="de-DE" i="1">
                              <a:latin typeface="Cambria Math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de-DE" dirty="0"/>
              </a:p>
              <a:p>
                <a:endParaRPr lang="de-DE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de-DE" i="1">
                          <a:latin typeface="Cambria Math"/>
                        </a:rPr>
                        <m:t>𝑐</m:t>
                      </m:r>
                      <m:d>
                        <m:dPr>
                          <m:ctrlPr>
                            <a:rPr lang="de-DE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de-DE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i="1">
                                  <a:latin typeface="Cambria Math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de-DE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de-DE" i="1">
                              <a:latin typeface="Cambria Math"/>
                            </a:rPr>
                            <m:t>𝑆</m:t>
                          </m:r>
                          <m:sSub>
                            <m:sSubPr>
                              <m:ctrlPr>
                                <a:rPr lang="de-DE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i="1">
                                  <a:latin typeface="Cambria Math"/>
                                </a:rPr>
                                <m:t>𝑂</m:t>
                              </m:r>
                            </m:e>
                            <m:sub>
                              <m:r>
                                <a:rPr lang="de-DE" i="1">
                                  <a:latin typeface="Cambria Math"/>
                                </a:rPr>
                                <m:t>4</m:t>
                              </m:r>
                            </m:sub>
                          </m:sSub>
                        </m:e>
                      </m:d>
                      <m:r>
                        <a:rPr lang="de-DE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de-DE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b="0" i="1" smtClean="0">
                              <a:latin typeface="Cambria Math"/>
                            </a:rPr>
                            <m:t>25 </m:t>
                          </m:r>
                          <m:r>
                            <a:rPr lang="de-DE" b="0" i="1" smtClean="0">
                              <a:latin typeface="Cambria Math"/>
                            </a:rPr>
                            <m:t>𝑚𝐿</m:t>
                          </m:r>
                          <m:r>
                            <a:rPr lang="de-DE" i="1">
                              <a:latin typeface="Cambria Math"/>
                            </a:rPr>
                            <m:t>∙</m:t>
                          </m:r>
                          <m:r>
                            <a:rPr lang="de-DE" b="0" i="1" smtClean="0">
                              <a:latin typeface="Cambria Math"/>
                            </a:rPr>
                            <m:t>0,5</m:t>
                          </m:r>
                          <m:f>
                            <m:fPr>
                              <m:ctrlP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de-DE" b="0" i="1" smtClean="0">
                                  <a:latin typeface="Cambria Math"/>
                                </a:rPr>
                                <m:t>𝑚𝑜𝑙</m:t>
                              </m:r>
                            </m:num>
                            <m:den>
                              <m:r>
                                <a:rPr lang="de-DE" b="0" i="1" smtClean="0">
                                  <a:latin typeface="Cambria Math"/>
                                </a:rPr>
                                <m:t>𝐿</m:t>
                              </m:r>
                            </m:den>
                          </m:f>
                        </m:num>
                        <m:den>
                          <m:r>
                            <a:rPr lang="de-DE" b="0" i="1" smtClean="0">
                              <a:latin typeface="Cambria Math"/>
                              <a:ea typeface="Cambria Math"/>
                            </a:rPr>
                            <m:t>2∙100 </m:t>
                          </m:r>
                          <m:r>
                            <a:rPr lang="de-DE" b="0" i="1" smtClean="0">
                              <a:latin typeface="Cambria Math"/>
                              <a:ea typeface="Cambria Math"/>
                            </a:rPr>
                            <m:t>𝑚𝐿</m:t>
                          </m:r>
                        </m:den>
                      </m:f>
                    </m:oMath>
                  </m:oMathPara>
                </a14:m>
                <a:endParaRPr lang="de-DE" dirty="0"/>
              </a:p>
              <a:p>
                <a:endParaRPr lang="de-DE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de-DE" i="1">
                          <a:latin typeface="Cambria Math"/>
                        </a:rPr>
                        <m:t>𝑐</m:t>
                      </m:r>
                      <m:d>
                        <m:dPr>
                          <m:ctrlPr>
                            <a:rPr lang="de-DE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de-DE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i="1">
                                  <a:latin typeface="Cambria Math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de-DE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de-DE" i="1">
                              <a:latin typeface="Cambria Math"/>
                            </a:rPr>
                            <m:t>𝑆</m:t>
                          </m:r>
                          <m:sSub>
                            <m:sSubPr>
                              <m:ctrlPr>
                                <a:rPr lang="de-DE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i="1">
                                  <a:latin typeface="Cambria Math"/>
                                </a:rPr>
                                <m:t>𝑂</m:t>
                              </m:r>
                            </m:e>
                            <m:sub>
                              <m:r>
                                <a:rPr lang="de-DE" i="1">
                                  <a:latin typeface="Cambria Math"/>
                                </a:rPr>
                                <m:t>4</m:t>
                              </m:r>
                            </m:sub>
                          </m:sSub>
                        </m:e>
                      </m:d>
                      <m:r>
                        <a:rPr lang="de-DE" i="1">
                          <a:latin typeface="Cambria Math"/>
                        </a:rPr>
                        <m:t>=0,</m:t>
                      </m:r>
                      <m:r>
                        <a:rPr lang="de-DE" b="0" i="1" smtClean="0">
                          <a:latin typeface="Cambria Math"/>
                        </a:rPr>
                        <m:t>0625</m:t>
                      </m:r>
                      <m:f>
                        <m:fPr>
                          <m:ctrlPr>
                            <a:rPr lang="de-DE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i="1">
                              <a:latin typeface="Cambria Math"/>
                            </a:rPr>
                            <m:t>𝑚𝑜𝑙</m:t>
                          </m:r>
                        </m:num>
                        <m:den>
                          <m:r>
                            <a:rPr lang="de-DE" i="1">
                              <a:latin typeface="Cambria Math"/>
                            </a:rPr>
                            <m:t>𝐿</m:t>
                          </m:r>
                        </m:den>
                      </m:f>
                    </m:oMath>
                  </m:oMathPara>
                </a14:m>
                <a:endParaRPr lang="de-DE" dirty="0"/>
              </a:p>
              <a:p>
                <a:endParaRPr lang="de-DE" dirty="0"/>
              </a:p>
            </p:txBody>
          </p:sp>
        </mc:Choice>
        <mc:Fallback xmlns="">
          <p:sp>
            <p:nvSpPr>
              <p:cNvPr id="4" name="Textplatzhalt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1"/>
              </p:nvPr>
            </p:nvSpPr>
            <p:spPr>
              <a:blipFill rotWithShape="1">
                <a:blip r:embed="rId2"/>
                <a:stretch>
                  <a:fillRect l="-663" t="-1088" r="-589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27972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Prinzip der Säure-Base-Titration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756F6-F0F2-4FF1-A369-495604B888EB}" type="slidenum">
              <a:rPr lang="de-DE" smtClean="0"/>
              <a:pPr/>
              <a:t>3</a:t>
            </a:fld>
            <a:endParaRPr lang="de-DE" dirty="0"/>
          </a:p>
        </p:txBody>
      </p:sp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4280676"/>
              </p:ext>
            </p:extLst>
          </p:nvPr>
        </p:nvGraphicFramePr>
        <p:xfrm>
          <a:off x="395536" y="1196752"/>
          <a:ext cx="1717675" cy="174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emSketch" r:id="rId3" imgW="542520" imgH="551520" progId="ACD.ChemSketch.20">
                  <p:embed/>
                </p:oleObj>
              </mc:Choice>
              <mc:Fallback>
                <p:oleObj name="ChemSketch" r:id="rId3" imgW="542520" imgH="551520" progId="ACD.ChemSketch.2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5536" y="1196752"/>
                        <a:ext cx="1717675" cy="1743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feld 5"/>
              <p:cNvSpPr txBox="1"/>
              <p:nvPr/>
            </p:nvSpPr>
            <p:spPr>
              <a:xfrm>
                <a:off x="783522" y="2363781"/>
                <a:ext cx="103996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1400" b="0" i="1" smtClean="0">
                          <a:latin typeface="Cambria Math"/>
                        </a:rPr>
                        <m:t>𝑛</m:t>
                      </m:r>
                      <m:d>
                        <m:dPr>
                          <m:ctrlPr>
                            <a:rPr lang="de-DE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1400" b="0" i="1" smtClean="0">
                              <a:latin typeface="Cambria Math"/>
                            </a:rPr>
                            <m:t>𝐻𝐶𝑙</m:t>
                          </m:r>
                        </m:e>
                      </m:d>
                      <m:r>
                        <a:rPr lang="de-DE" sz="1400" b="0" i="1" smtClean="0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de-DE" sz="1400" dirty="0"/>
              </a:p>
            </p:txBody>
          </p:sp>
        </mc:Choice>
        <mc:Fallback xmlns="">
          <p:sp>
            <p:nvSpPr>
              <p:cNvPr id="6" name="Textfeld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522" y="2363781"/>
                <a:ext cx="1039964" cy="30777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8" name="Objek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6274724"/>
              </p:ext>
            </p:extLst>
          </p:nvPr>
        </p:nvGraphicFramePr>
        <p:xfrm>
          <a:off x="2725539" y="2831393"/>
          <a:ext cx="1719262" cy="174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emSketch" r:id="rId7" imgW="542520" imgH="551520" progId="ACD.ChemSketch.20">
                  <p:embed/>
                </p:oleObj>
              </mc:Choice>
              <mc:Fallback>
                <p:oleObj name="ChemSketch" r:id="rId7" imgW="542520" imgH="551520" progId="ACD.ChemSketch.2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25539" y="2831393"/>
                        <a:ext cx="1719262" cy="174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k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7718431"/>
              </p:ext>
            </p:extLst>
          </p:nvPr>
        </p:nvGraphicFramePr>
        <p:xfrm>
          <a:off x="3733651" y="1247217"/>
          <a:ext cx="2422525" cy="2424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emSketch" r:id="rId9" imgW="765000" imgH="768240" progId="ACD.ChemSketch.20">
                  <p:embed/>
                </p:oleObj>
              </mc:Choice>
              <mc:Fallback>
                <p:oleObj name="ChemSketch" r:id="rId9" imgW="765000" imgH="768240" progId="ACD.ChemSketch.2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651" y="1247217"/>
                        <a:ext cx="2422525" cy="2424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k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2177832"/>
              </p:ext>
            </p:extLst>
          </p:nvPr>
        </p:nvGraphicFramePr>
        <p:xfrm>
          <a:off x="6156176" y="4422229"/>
          <a:ext cx="1717675" cy="174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emSketch" r:id="rId11" imgW="542520" imgH="551520" progId="ACD.ChemSketch.20">
                  <p:embed/>
                </p:oleObj>
              </mc:Choice>
              <mc:Fallback>
                <p:oleObj name="ChemSketch" r:id="rId11" imgW="542520" imgH="551520" progId="ACD.ChemSketch.2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6176" y="4422229"/>
                        <a:ext cx="1717675" cy="174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hteckiger Pfeil 12"/>
          <p:cNvSpPr/>
          <p:nvPr/>
        </p:nvSpPr>
        <p:spPr>
          <a:xfrm rot="16200000" flipH="1">
            <a:off x="3481623" y="1534156"/>
            <a:ext cx="720080" cy="792088"/>
          </a:xfrm>
          <a:prstGeom prst="bentArrow">
            <a:avLst>
              <a:gd name="adj1" fmla="val 13187"/>
              <a:gd name="adj2" fmla="val 25000"/>
              <a:gd name="adj3" fmla="val 25000"/>
              <a:gd name="adj4" fmla="val 24554"/>
            </a:avLst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feld 13"/>
              <p:cNvSpPr txBox="1"/>
              <p:nvPr/>
            </p:nvSpPr>
            <p:spPr>
              <a:xfrm>
                <a:off x="3074946" y="1124744"/>
                <a:ext cx="165359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1400" b="0" i="1" smtClean="0">
                          <a:latin typeface="Cambria Math"/>
                        </a:rPr>
                        <m:t>𝑛</m:t>
                      </m:r>
                      <m:d>
                        <m:dPr>
                          <m:ctrlPr>
                            <a:rPr lang="de-DE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1400" b="0" i="1" smtClean="0">
                              <a:latin typeface="Cambria Math"/>
                            </a:rPr>
                            <m:t>𝑁𝑎𝑂𝐻</m:t>
                          </m:r>
                        </m:e>
                      </m:d>
                      <m:r>
                        <a:rPr lang="de-DE" sz="1400" b="0" i="1" smtClean="0">
                          <a:latin typeface="Cambria Math"/>
                        </a:rPr>
                        <m:t>=</m:t>
                      </m:r>
                      <m:r>
                        <a:rPr lang="de-DE" sz="1400" b="0" i="1" smtClean="0">
                          <a:latin typeface="Cambria Math"/>
                        </a:rPr>
                        <m:t>𝑥</m:t>
                      </m:r>
                      <m:r>
                        <a:rPr lang="de-DE" sz="1400" b="0" i="1" smtClean="0">
                          <a:latin typeface="Cambria Math"/>
                        </a:rPr>
                        <m:t> </m:t>
                      </m:r>
                      <m:r>
                        <a:rPr lang="de-DE" sz="1400" b="0" i="1" smtClean="0">
                          <a:latin typeface="Cambria Math"/>
                        </a:rPr>
                        <m:t>𝑚𝑜𝑙</m:t>
                      </m:r>
                    </m:oMath>
                  </m:oMathPara>
                </a14:m>
                <a:endParaRPr lang="de-DE" sz="1400" dirty="0"/>
              </a:p>
            </p:txBody>
          </p:sp>
        </mc:Choice>
        <mc:Fallback xmlns="">
          <p:sp>
            <p:nvSpPr>
              <p:cNvPr id="14" name="Textfeld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4946" y="1124744"/>
                <a:ext cx="1653594" cy="307777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feld 14"/>
              <p:cNvSpPr txBox="1"/>
              <p:nvPr/>
            </p:nvSpPr>
            <p:spPr>
              <a:xfrm>
                <a:off x="2195736" y="5301208"/>
                <a:ext cx="421839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sz="1400" b="0" dirty="0"/>
                  <a:t>ÄQUIVALENZPUNKT: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de-DE" sz="1400" b="0" i="1" smtClean="0">
                          <a:latin typeface="Cambria Math"/>
                        </a:rPr>
                        <m:t>𝑛</m:t>
                      </m:r>
                      <m:d>
                        <m:dPr>
                          <m:ctrlPr>
                            <a:rPr lang="de-DE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1400" b="0" i="1" smtClean="0">
                              <a:latin typeface="Cambria Math"/>
                            </a:rPr>
                            <m:t>𝐻𝐶𝑙</m:t>
                          </m:r>
                        </m:e>
                      </m:d>
                      <m:r>
                        <a:rPr lang="de-DE" sz="1400" b="0" i="1" smtClean="0">
                          <a:latin typeface="Cambria Math"/>
                        </a:rPr>
                        <m:t>=</m:t>
                      </m:r>
                      <m:r>
                        <a:rPr lang="de-DE" sz="1400" b="0" i="1" smtClean="0">
                          <a:latin typeface="Cambria Math"/>
                        </a:rPr>
                        <m:t>𝑛</m:t>
                      </m:r>
                      <m:d>
                        <m:dPr>
                          <m:ctrlPr>
                            <a:rPr lang="de-DE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de-DE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1400" b="0" i="1" smtClean="0">
                                  <a:latin typeface="Cambria Math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de-DE" sz="1400" b="0" i="1" smtClean="0">
                                  <a:latin typeface="Cambria Math"/>
                                </a:rPr>
                                <m:t>3</m:t>
                              </m:r>
                            </m:sub>
                          </m:sSub>
                          <m:sSup>
                            <m:sSupPr>
                              <m:ctrlPr>
                                <a:rPr lang="de-DE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de-DE" sz="1400" b="0" i="1" smtClean="0">
                                  <a:latin typeface="Cambria Math"/>
                                </a:rPr>
                                <m:t>𝑂</m:t>
                              </m:r>
                            </m:e>
                            <m:sup>
                              <m:r>
                                <a:rPr lang="de-DE" sz="1400" b="0" i="1" smtClean="0">
                                  <a:latin typeface="Cambria Math"/>
                                </a:rPr>
                                <m:t>+</m:t>
                              </m:r>
                            </m:sup>
                          </m:sSup>
                        </m:e>
                      </m:d>
                      <m:r>
                        <a:rPr lang="de-DE" sz="1400" b="0" i="1" smtClean="0">
                          <a:latin typeface="Cambria Math"/>
                        </a:rPr>
                        <m:t>=</m:t>
                      </m:r>
                      <m:r>
                        <a:rPr lang="de-DE" sz="1400" b="0" i="1" smtClean="0">
                          <a:latin typeface="Cambria Math"/>
                        </a:rPr>
                        <m:t>𝑛</m:t>
                      </m:r>
                      <m:d>
                        <m:dPr>
                          <m:ctrlPr>
                            <a:rPr lang="de-DE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1400" b="0" i="1" smtClean="0">
                              <a:latin typeface="Cambria Math"/>
                            </a:rPr>
                            <m:t>𝑂</m:t>
                          </m:r>
                          <m:sSup>
                            <m:sSupPr>
                              <m:ctrlPr>
                                <a:rPr lang="de-DE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de-DE" sz="1400" b="0" i="1" smtClean="0">
                                  <a:latin typeface="Cambria Math"/>
                                </a:rPr>
                                <m:t>𝐻</m:t>
                              </m:r>
                            </m:e>
                            <m:sup>
                              <m:r>
                                <a:rPr lang="de-DE" sz="1400" b="0" i="1" smtClean="0">
                                  <a:latin typeface="Cambria Math"/>
                                </a:rPr>
                                <m:t>−</m:t>
                              </m:r>
                            </m:sup>
                          </m:sSup>
                        </m:e>
                      </m:d>
                      <m:r>
                        <a:rPr lang="de-DE" sz="1400" b="0" i="1" smtClean="0">
                          <a:latin typeface="Cambria Math"/>
                        </a:rPr>
                        <m:t>=</m:t>
                      </m:r>
                      <m:r>
                        <a:rPr lang="de-DE" sz="1400" b="0" i="1" smtClean="0">
                          <a:latin typeface="Cambria Math"/>
                        </a:rPr>
                        <m:t>𝑛</m:t>
                      </m:r>
                      <m:d>
                        <m:dPr>
                          <m:ctrlPr>
                            <a:rPr lang="de-DE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1400" b="0" i="1" smtClean="0">
                              <a:latin typeface="Cambria Math"/>
                            </a:rPr>
                            <m:t>𝑁𝑎𝑂𝐻</m:t>
                          </m:r>
                        </m:e>
                      </m:d>
                      <m:r>
                        <a:rPr lang="de-DE" sz="1400" b="0" i="1" smtClean="0">
                          <a:latin typeface="Cambria Math"/>
                        </a:rPr>
                        <m:t>=</m:t>
                      </m:r>
                      <m:r>
                        <a:rPr lang="de-DE" sz="1400" b="0" i="1" smtClean="0">
                          <a:latin typeface="Cambria Math"/>
                        </a:rPr>
                        <m:t>𝑥</m:t>
                      </m:r>
                      <m:r>
                        <a:rPr lang="de-DE" sz="1400" b="0" i="1" smtClean="0">
                          <a:latin typeface="Cambria Math"/>
                        </a:rPr>
                        <m:t> </m:t>
                      </m:r>
                      <m:r>
                        <a:rPr lang="de-DE" sz="1400" b="0" i="1" smtClean="0">
                          <a:latin typeface="Cambria Math"/>
                        </a:rPr>
                        <m:t>𝑚𝑜𝑙</m:t>
                      </m:r>
                    </m:oMath>
                  </m:oMathPara>
                </a14:m>
                <a:endParaRPr lang="de-DE" sz="1400" dirty="0"/>
              </a:p>
            </p:txBody>
          </p:sp>
        </mc:Choice>
        <mc:Fallback xmlns="">
          <p:sp>
            <p:nvSpPr>
              <p:cNvPr id="15" name="Textfeld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5736" y="5301208"/>
                <a:ext cx="4218399" cy="523220"/>
              </a:xfrm>
              <a:prstGeom prst="rect">
                <a:avLst/>
              </a:prstGeom>
              <a:blipFill rotWithShape="1">
                <a:blip r:embed="rId14"/>
                <a:stretch>
                  <a:fillRect l="-289" t="-117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84897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SE: Aufnahme einer Titrationskurve (1)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756F6-F0F2-4FF1-A369-495604B888EB}" type="slidenum">
              <a:rPr lang="de-DE" smtClean="0"/>
              <a:pPr/>
              <a:t>4</a:t>
            </a:fld>
            <a:endParaRPr lang="de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platzhalter 5"/>
              <p:cNvSpPr>
                <a:spLocks noGrp="1"/>
              </p:cNvSpPr>
              <p:nvPr>
                <p:ph type="body" sz="quarter" idx="11"/>
              </p:nvPr>
            </p:nvSpPr>
            <p:spPr>
              <a:xfrm>
                <a:off x="432000" y="1080000"/>
                <a:ext cx="5292128" cy="5040000"/>
              </a:xfrm>
            </p:spPr>
            <p:txBody>
              <a:bodyPr/>
              <a:lstStyle/>
              <a:p>
                <a:r>
                  <a:rPr lang="de-DE" i="1" dirty="0"/>
                  <a:t>Aufbau der Messapparatur</a:t>
                </a:r>
              </a:p>
              <a:p>
                <a:endParaRPr lang="de-DE" sz="800" i="1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de-DE" dirty="0"/>
                  <a:t>Bauen Sie nebenstehende Apparatur, bestehend aus einem Stativ, einer Stativklammer mit Muffe, einem Bürettenhalter mit Glasbürette, einem Laborrührer mit Rührfisch und einer mit dem Messwerterfassungssystem verbundenen pH-Sonde auf. Das Becherglas erhalten Sie später (vorbereitet mit der zu titrierenden Lösung).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de-DE" dirty="0"/>
                  <a:t>Machen Sie sich mit der Benutzung des Hahns der Bürette sowie mit der Skala und dem Ablesen der Volumenangaben der Bürette vertraut.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de-DE" dirty="0"/>
                  <a:t>Befüllen Sie [ACHTUNG: SCHUTZBRILLE!] die Bürette mit der Natronlauge (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b="0" i="1" smtClean="0">
                            <a:latin typeface="Cambria Math"/>
                          </a:rPr>
                          <m:t>𝑁𝑎𝑂𝐻</m:t>
                        </m:r>
                      </m:e>
                    </m:d>
                    <m:r>
                      <a:rPr lang="de-DE" b="0" i="1" smtClean="0">
                        <a:latin typeface="Cambria Math"/>
                      </a:rPr>
                      <m:t>=0,1</m:t>
                    </m:r>
                    <m:f>
                      <m:fPr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b="0" i="1" smtClean="0">
                            <a:latin typeface="Cambria Math"/>
                          </a:rPr>
                          <m:t>𝑚𝑜𝑙</m:t>
                        </m:r>
                      </m:num>
                      <m:den>
                        <m:r>
                          <a:rPr lang="de-DE" b="0" i="1" smtClean="0">
                            <a:latin typeface="Cambria Math"/>
                          </a:rPr>
                          <m:t>𝐿</m:t>
                        </m:r>
                      </m:den>
                    </m:f>
                  </m:oMath>
                </a14:m>
                <a:r>
                  <a:rPr lang="de-DE" dirty="0"/>
                  <a:t>).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de-DE" dirty="0"/>
                  <a:t>Stellen Sie das vorbereitete Becherglas unter den Auslauf der Bürette, geben Sie den Rührfisch hinein und positionieren Sie die pH-Sonde.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de-DE" dirty="0"/>
              </a:p>
              <a:p>
                <a:endParaRPr lang="de-DE" dirty="0"/>
              </a:p>
            </p:txBody>
          </p:sp>
        </mc:Choice>
        <mc:Fallback xmlns="">
          <p:sp>
            <p:nvSpPr>
              <p:cNvPr id="6" name="Textplatzhalt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1"/>
              </p:nvPr>
            </p:nvSpPr>
            <p:spPr>
              <a:xfrm>
                <a:off x="432000" y="1080000"/>
                <a:ext cx="5292128" cy="5040000"/>
              </a:xfrm>
              <a:blipFill rotWithShape="1">
                <a:blip r:embed="rId4"/>
                <a:stretch>
                  <a:fillRect l="-1037" t="-605" r="-1613" b="-484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276985"/>
              </p:ext>
            </p:extLst>
          </p:nvPr>
        </p:nvGraphicFramePr>
        <p:xfrm>
          <a:off x="5868144" y="836712"/>
          <a:ext cx="3024336" cy="52018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emSketch" r:id="rId5" imgW="2103120" imgH="3618000" progId="ACD.ChemSketch.20">
                  <p:embed/>
                </p:oleObj>
              </mc:Choice>
              <mc:Fallback>
                <p:oleObj name="ChemSketch" r:id="rId5" imgW="2103120" imgH="3618000" progId="ACD.ChemSketch.2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868144" y="836712"/>
                        <a:ext cx="3024336" cy="52018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hteck 8"/>
          <p:cNvSpPr/>
          <p:nvPr/>
        </p:nvSpPr>
        <p:spPr>
          <a:xfrm>
            <a:off x="7092280" y="2605245"/>
            <a:ext cx="221266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i="1" dirty="0"/>
              <a:t>© BRAND GMBH + CO KG</a:t>
            </a:r>
          </a:p>
          <a:p>
            <a:r>
              <a:rPr lang="de-DE" sz="1000" i="1" dirty="0"/>
              <a:t>Nutzung mit freundlicher Genehmigung BRAND GMBH + CO KG</a:t>
            </a:r>
          </a:p>
          <a:p>
            <a:endParaRPr lang="de-DE" sz="1000" i="1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7735" y="260648"/>
            <a:ext cx="1801368" cy="2340864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F76E8EE3-8DFD-4BC1-A9ED-4EE2A7EC5A22}"/>
              </a:ext>
            </a:extLst>
          </p:cNvPr>
          <p:cNvSpPr/>
          <p:nvPr/>
        </p:nvSpPr>
        <p:spPr>
          <a:xfrm>
            <a:off x="5724128" y="6165304"/>
            <a:ext cx="24111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800" i="1" dirty="0"/>
              <a:t>Grafik erstellt mit ACD ChemSketch unter Verwendung der PIN-Laborgeräte-Bibliothek </a:t>
            </a:r>
          </a:p>
          <a:p>
            <a:r>
              <a:rPr lang="de-DE" sz="800" i="1" dirty="0"/>
              <a:t>von Dr. Thomas Epple</a:t>
            </a:r>
          </a:p>
        </p:txBody>
      </p:sp>
    </p:spTree>
    <p:extLst>
      <p:ext uri="{BB962C8B-B14F-4D97-AF65-F5344CB8AC3E}">
        <p14:creationId xmlns:p14="http://schemas.microsoft.com/office/powerpoint/2010/main" val="108548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SE: Aufnahme einer Titrationskurve (2)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756F6-F0F2-4FF1-A369-495604B888EB}" type="slidenum">
              <a:rPr lang="de-DE" smtClean="0"/>
              <a:pPr/>
              <a:t>5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i="1" dirty="0"/>
              <a:t>Vorbereitung des Messwerterfassungssystems</a:t>
            </a:r>
          </a:p>
          <a:p>
            <a:endParaRPr lang="de-DE" sz="800" i="1" dirty="0"/>
          </a:p>
          <a:p>
            <a:pPr marL="342900" indent="-342900">
              <a:buFont typeface="+mj-lt"/>
              <a:buAutoNum type="arabicPeriod"/>
            </a:pPr>
            <a:r>
              <a:rPr lang="de-DE" dirty="0"/>
              <a:t>Durch Tippen auf die Anzeige 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</a:rPr>
              <a:t>BETRIEBSART </a:t>
            </a:r>
            <a:r>
              <a:rPr lang="de-DE" dirty="0"/>
              <a:t>ins Menü DATENERFASSUNG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/>
              <a:t>Im Menü 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</a:rPr>
              <a:t>DATENERFASSUNG</a:t>
            </a:r>
            <a:endParaRPr lang="de-DE" dirty="0"/>
          </a:p>
          <a:p>
            <a:r>
              <a:rPr lang="de-DE" dirty="0"/>
              <a:t>	</a:t>
            </a:r>
            <a:r>
              <a:rPr lang="de-DE" dirty="0">
                <a:sym typeface="Wingdings" panose="05000000000000000000" pitchFamily="2" charset="2"/>
              </a:rPr>
              <a:t> Betriebsart: 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ZEIT BASIERT</a:t>
            </a:r>
            <a:r>
              <a:rPr lang="de-DE" dirty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de-DE" dirty="0">
                <a:sym typeface="Wingdings" panose="05000000000000000000" pitchFamily="2" charset="2"/>
              </a:rPr>
              <a:t>auswählen</a:t>
            </a:r>
            <a:endParaRPr lang="de-DE" b="1" dirty="0">
              <a:sym typeface="Wingdings" panose="05000000000000000000" pitchFamily="2" charset="2"/>
            </a:endParaRPr>
          </a:p>
          <a:p>
            <a:r>
              <a:rPr lang="de-DE" dirty="0">
                <a:sym typeface="Wingdings" panose="05000000000000000000" pitchFamily="2" charset="2"/>
              </a:rPr>
              <a:t>	 Rate: 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4</a:t>
            </a:r>
            <a:r>
              <a:rPr lang="de-DE" dirty="0">
                <a:sym typeface="Wingdings" panose="05000000000000000000" pitchFamily="2" charset="2"/>
              </a:rPr>
              <a:t> eingeben</a:t>
            </a:r>
          </a:p>
          <a:p>
            <a:r>
              <a:rPr lang="de-DE" dirty="0">
                <a:sym typeface="Wingdings" panose="05000000000000000000" pitchFamily="2" charset="2"/>
              </a:rPr>
              <a:t>	 Dauer: 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600 s</a:t>
            </a:r>
            <a:r>
              <a:rPr lang="de-DE" dirty="0">
                <a:sym typeface="Wingdings" panose="05000000000000000000" pitchFamily="2" charset="2"/>
              </a:rPr>
              <a:t> eingeben</a:t>
            </a:r>
          </a:p>
          <a:p>
            <a:r>
              <a:rPr lang="de-DE" dirty="0">
                <a:sym typeface="Wingdings" panose="05000000000000000000" pitchFamily="2" charset="2"/>
              </a:rPr>
              <a:t>	 Mit 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OK </a:t>
            </a:r>
            <a:r>
              <a:rPr lang="de-DE" dirty="0">
                <a:sym typeface="Wingdings" panose="05000000000000000000" pitchFamily="2" charset="2"/>
              </a:rPr>
              <a:t>bestätigen</a:t>
            </a:r>
          </a:p>
          <a:p>
            <a:endParaRPr lang="de-DE" dirty="0"/>
          </a:p>
          <a:p>
            <a:pPr marL="342900" indent="-342900">
              <a:buFont typeface="+mj-lt"/>
              <a:buAutoNum type="arabicPeriod" startAt="3"/>
            </a:pPr>
            <a:r>
              <a:rPr lang="de-DE" dirty="0"/>
              <a:t>Durch Tippen auf das GRAPHSYMBOL in der Menüleiste auf die GRAPHANZEIGE wechseln</a:t>
            </a:r>
          </a:p>
          <a:p>
            <a:pPr marL="342900" indent="-342900">
              <a:buFont typeface="+mj-lt"/>
              <a:buAutoNum type="arabicPeriod" startAt="3"/>
            </a:pPr>
            <a:r>
              <a:rPr lang="de-DE" dirty="0"/>
              <a:t>Im Menü 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</a:rPr>
              <a:t>GRAPH – GRAPHOPTIONEN</a:t>
            </a:r>
          </a:p>
          <a:p>
            <a:r>
              <a:rPr lang="de-DE" dirty="0"/>
              <a:t>	</a:t>
            </a:r>
            <a:r>
              <a:rPr lang="de-DE" dirty="0">
                <a:sym typeface="Wingdings" panose="05000000000000000000" pitchFamily="2" charset="2"/>
              </a:rPr>
              <a:t> 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MANUELL</a:t>
            </a:r>
            <a:r>
              <a:rPr lang="de-DE" dirty="0">
                <a:sym typeface="Wingdings" panose="05000000000000000000" pitchFamily="2" charset="2"/>
              </a:rPr>
              <a:t> auswählen</a:t>
            </a:r>
          </a:p>
          <a:p>
            <a:r>
              <a:rPr lang="de-DE" dirty="0">
                <a:sym typeface="Wingdings" panose="05000000000000000000" pitchFamily="2" charset="2"/>
              </a:rPr>
              <a:t>	 Links: 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0</a:t>
            </a:r>
            <a:r>
              <a:rPr lang="de-DE" dirty="0">
                <a:sym typeface="Wingdings" panose="05000000000000000000" pitchFamily="2" charset="2"/>
              </a:rPr>
              <a:t> eingeben</a:t>
            </a:r>
          </a:p>
          <a:p>
            <a:r>
              <a:rPr lang="de-DE" dirty="0">
                <a:sym typeface="Wingdings" panose="05000000000000000000" pitchFamily="2" charset="2"/>
              </a:rPr>
              <a:t>	 Rechts: 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600</a:t>
            </a:r>
            <a:r>
              <a:rPr lang="de-DE" dirty="0">
                <a:sym typeface="Wingdings" panose="05000000000000000000" pitchFamily="2" charset="2"/>
              </a:rPr>
              <a:t> eingeben</a:t>
            </a:r>
          </a:p>
          <a:p>
            <a:r>
              <a:rPr lang="de-DE" dirty="0">
                <a:sym typeface="Wingdings" panose="05000000000000000000" pitchFamily="2" charset="2"/>
              </a:rPr>
              <a:t>	 Y-Achse – Oben: 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14</a:t>
            </a:r>
            <a:r>
              <a:rPr lang="de-DE" dirty="0">
                <a:sym typeface="Wingdings" panose="05000000000000000000" pitchFamily="2" charset="2"/>
              </a:rPr>
              <a:t> eingeben</a:t>
            </a:r>
          </a:p>
          <a:p>
            <a:r>
              <a:rPr lang="de-DE" dirty="0">
                <a:sym typeface="Wingdings" panose="05000000000000000000" pitchFamily="2" charset="2"/>
              </a:rPr>
              <a:t>	 Y-Achse – Unten: 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0</a:t>
            </a:r>
            <a:r>
              <a:rPr lang="de-DE" dirty="0">
                <a:sym typeface="Wingdings" panose="05000000000000000000" pitchFamily="2" charset="2"/>
              </a:rPr>
              <a:t> eingeben</a:t>
            </a:r>
          </a:p>
          <a:p>
            <a:r>
              <a:rPr lang="de-DE" dirty="0">
                <a:sym typeface="Wingdings" panose="05000000000000000000" pitchFamily="2" charset="2"/>
              </a:rPr>
              <a:t>	 Mit 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OK </a:t>
            </a:r>
            <a:r>
              <a:rPr lang="de-DE" dirty="0">
                <a:sym typeface="Wingdings" panose="05000000000000000000" pitchFamily="2" charset="2"/>
              </a:rPr>
              <a:t>bestätigen</a:t>
            </a:r>
          </a:p>
          <a:p>
            <a:endParaRPr lang="de-DE" dirty="0"/>
          </a:p>
        </p:txBody>
      </p:sp>
      <p:pic>
        <p:nvPicPr>
          <p:cNvPr id="5" name="Picture 2" descr="https://www.vernier.com/wp-content/uploads/2019/11/product.labq2_._hero.0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07" t="8076" r="17413" b="6501"/>
          <a:stretch/>
        </p:blipFill>
        <p:spPr bwMode="auto">
          <a:xfrm>
            <a:off x="6009590" y="4365104"/>
            <a:ext cx="2306825" cy="1785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feld 6"/>
          <p:cNvSpPr txBox="1"/>
          <p:nvPr/>
        </p:nvSpPr>
        <p:spPr>
          <a:xfrm>
            <a:off x="5601460" y="5949280"/>
            <a:ext cx="29309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i="1" dirty="0"/>
              <a:t>© Vernier Software &amp; Technology</a:t>
            </a:r>
          </a:p>
          <a:p>
            <a:r>
              <a:rPr lang="de-DE" sz="1000" i="1" dirty="0"/>
              <a:t>Quelle: https://www.vernier.com/zoom/?id=74814</a:t>
            </a:r>
          </a:p>
          <a:p>
            <a:r>
              <a:rPr lang="de-DE" sz="1000" i="1" dirty="0"/>
              <a:t>Nutzung mit freundlicher Genehmigung Vernier Software &amp; Technology</a:t>
            </a:r>
          </a:p>
        </p:txBody>
      </p:sp>
    </p:spTree>
    <p:extLst>
      <p:ext uri="{BB962C8B-B14F-4D97-AF65-F5344CB8AC3E}">
        <p14:creationId xmlns:p14="http://schemas.microsoft.com/office/powerpoint/2010/main" val="4003342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SE: Aufnahme einer Titrationskurve (3)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756F6-F0F2-4FF1-A369-495604B888EB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i="1" dirty="0"/>
              <a:t>Durchführung der Messung [ACHTUNG SCHUTZBRILLE!]</a:t>
            </a:r>
          </a:p>
          <a:p>
            <a:endParaRPr lang="de-DE" sz="800" i="1" dirty="0"/>
          </a:p>
          <a:p>
            <a:pPr marL="342900" indent="-342900">
              <a:buFont typeface="+mj-lt"/>
              <a:buAutoNum type="arabicPeriod"/>
            </a:pPr>
            <a:r>
              <a:rPr lang="de-DE" dirty="0"/>
              <a:t>Laborrührer einschalten (angemessene Geschwindigkeit!).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/>
              <a:t>In der GRAPHANZEIGE unten links die Messwerterfassung durch Tippen auf das STARTSYMBOL (grüner Pfeil) beginnen.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/>
              <a:t>Den Hahn der Bürette vorsichtig öffnen, dass ein gleichmäßiges Zutropfen gewährleistet ist. Die Tropfgeschwindigkeit ist zu Beginn der Messung möglichst zügig auf konstante ca. 2 Tropfen pro Sekunde einzustellen.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/>
              <a:t>Beobachten Sie den Verlauf des Graphen auf dem Bildschirm.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/>
              <a:t>Beenden Sie die Messung erst, wenn der Graph einen ausreichenden Bereich abbildet (er sollte ungefähr punktsymmetrisch aussehen).</a:t>
            </a:r>
          </a:p>
          <a:p>
            <a:r>
              <a:rPr lang="de-DE" dirty="0"/>
              <a:t>	</a:t>
            </a:r>
            <a:r>
              <a:rPr lang="de-DE" dirty="0">
                <a:sym typeface="Wingdings" panose="05000000000000000000" pitchFamily="2" charset="2"/>
              </a:rPr>
              <a:t> U</a:t>
            </a:r>
            <a:r>
              <a:rPr lang="de-DE" dirty="0"/>
              <a:t>nten links die Messwerterfassung durch Tippen auf das STOPSYMBOL 	(rotes Quadrat) beenden.</a:t>
            </a:r>
          </a:p>
          <a:p>
            <a:r>
              <a:rPr lang="de-DE" dirty="0"/>
              <a:t>	</a:t>
            </a:r>
            <a:r>
              <a:rPr lang="de-DE" dirty="0">
                <a:sym typeface="Wingdings" panose="05000000000000000000" pitchFamily="2" charset="2"/>
              </a:rPr>
              <a:t> Den Hahn an der Bürette schließen.</a:t>
            </a:r>
          </a:p>
          <a:p>
            <a:r>
              <a:rPr lang="de-DE" dirty="0">
                <a:sym typeface="Wingdings" panose="05000000000000000000" pitchFamily="2" charset="2"/>
              </a:rPr>
              <a:t>	 Den Laborrührer ausschalten.</a:t>
            </a:r>
            <a:endParaRPr lang="de-DE" dirty="0"/>
          </a:p>
          <a:p>
            <a:endParaRPr lang="de-DE" dirty="0"/>
          </a:p>
          <a:p>
            <a:pPr marL="342900" indent="-342900">
              <a:buFont typeface="Arial" pitchFamily="34" charset="0"/>
              <a:buAutoNum type="arabicParenR"/>
            </a:pP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98495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platzhalter 3"/>
              <p:cNvSpPr>
                <a:spLocks noGrp="1"/>
              </p:cNvSpPr>
              <p:nvPr>
                <p:ph type="body" sz="quarter" idx="11"/>
              </p:nvPr>
            </p:nvSpPr>
            <p:spPr>
              <a:xfrm>
                <a:off x="432000" y="1080000"/>
                <a:ext cx="8280000" cy="5445344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de-DE" i="1" dirty="0"/>
                  <a:t>Auswertung und Ergebnissicherung</a:t>
                </a:r>
              </a:p>
              <a:p>
                <a:endParaRPr lang="de-DE" sz="800" i="1" dirty="0"/>
              </a:p>
              <a:p>
                <a:pPr marL="342900" indent="-342900">
                  <a:buFont typeface="+mj-lt"/>
                  <a:buAutoNum type="arabicPeriod"/>
                </a:pPr>
                <a:r>
                  <a:rPr lang="de-DE" dirty="0"/>
                  <a:t>Skizzieren Sie den Graphen schematisch in folgendes Schaubild</a:t>
                </a:r>
              </a:p>
              <a:p>
                <a:pPr marL="342900" indent="-342900">
                  <a:buFont typeface="+mj-lt"/>
                  <a:buAutoNum type="arabicPeriod"/>
                </a:pPr>
                <a:endParaRPr lang="de-DE" dirty="0"/>
              </a:p>
              <a:p>
                <a:endParaRPr lang="de-DE" dirty="0"/>
              </a:p>
              <a:p>
                <a:endParaRPr lang="de-DE" dirty="0"/>
              </a:p>
              <a:p>
                <a:r>
                  <a:rPr lang="de-DE" dirty="0"/>
                  <a:t>	</a:t>
                </a:r>
                <a:r>
                  <a:rPr lang="de-DE" dirty="0">
                    <a:sym typeface="Wingdings" panose="05000000000000000000" pitchFamily="2" charset="2"/>
                  </a:rPr>
                  <a:t>	</a:t>
                </a:r>
                <a:endParaRPr lang="de-DE" dirty="0"/>
              </a:p>
              <a:p>
                <a:endParaRPr lang="de-DE" dirty="0"/>
              </a:p>
              <a:p>
                <a:endParaRPr lang="de-DE" dirty="0"/>
              </a:p>
              <a:p>
                <a:endParaRPr lang="de-DE" dirty="0"/>
              </a:p>
              <a:p>
                <a:endParaRPr lang="de-DE" dirty="0"/>
              </a:p>
              <a:p>
                <a:endParaRPr lang="de-DE" dirty="0"/>
              </a:p>
              <a:p>
                <a:endParaRPr lang="de-DE" dirty="0"/>
              </a:p>
              <a:p>
                <a:endParaRPr lang="de-DE" dirty="0"/>
              </a:p>
              <a:p>
                <a:pPr marL="342900" indent="-342900">
                  <a:buFont typeface="+mj-lt"/>
                  <a:buAutoNum type="arabicPeriod" startAt="2"/>
                </a:pPr>
                <a:r>
                  <a:rPr lang="de-DE" dirty="0"/>
                  <a:t>Zeichnen Sie in den Graphen den Äquivalenzpunkt und den Neutralpunkt (hier gilt: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/>
                      </a:rPr>
                      <m:t>𝑝𝐻</m:t>
                    </m:r>
                    <m:r>
                      <a:rPr lang="de-DE" i="1">
                        <a:latin typeface="Cambria Math"/>
                      </a:rPr>
                      <m:t>=7</m:t>
                    </m:r>
                  </m:oMath>
                </a14:m>
                <a:r>
                  <a:rPr lang="de-DE" dirty="0"/>
                  <a:t>) ein, und beschriften Sie diese entsprechend.</a:t>
                </a:r>
              </a:p>
              <a:p>
                <a:pPr marL="342900" indent="-342900">
                  <a:buFont typeface="+mj-lt"/>
                  <a:buAutoNum type="arabicPeriod" startAt="2"/>
                </a:pPr>
                <a:r>
                  <a:rPr lang="de-DE" dirty="0"/>
                  <a:t>Erläutern Sie die Ursache für den Verlauf der Titrationskurve. Teilen Sie hierzu die Kurve in drei sinnvolle Abschnitte ein. (Überschlagen Sie die pro pH-Sprung zuzugebende Stoffmenge an Natronlauge)</a:t>
                </a:r>
              </a:p>
            </p:txBody>
          </p:sp>
        </mc:Choice>
        <mc:Fallback xmlns="">
          <p:sp>
            <p:nvSpPr>
              <p:cNvPr id="4" name="Textplatzhalt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1"/>
              </p:nvPr>
            </p:nvSpPr>
            <p:spPr>
              <a:xfrm>
                <a:off x="432000" y="1080000"/>
                <a:ext cx="8280000" cy="5445344"/>
              </a:xfrm>
              <a:blipFill rotWithShape="1">
                <a:blip r:embed="rId3"/>
                <a:stretch>
                  <a:fillRect l="-663" t="-1008" r="-221" b="-168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9110840"/>
              </p:ext>
            </p:extLst>
          </p:nvPr>
        </p:nvGraphicFramePr>
        <p:xfrm>
          <a:off x="1643902" y="2017375"/>
          <a:ext cx="5875200" cy="2560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SE: Aufnahme einer Titrationskurve (4)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756F6-F0F2-4FF1-A369-495604B888EB}" type="slidenum">
              <a:rPr lang="de-DE" smtClean="0"/>
              <a:pPr/>
              <a:t>7</a:t>
            </a:fld>
            <a:endParaRPr lang="de-DE" dirty="0"/>
          </a:p>
        </p:txBody>
      </p:sp>
      <p:cxnSp>
        <p:nvCxnSpPr>
          <p:cNvPr id="7" name="Gerade Verbindung mit Pfeil 6"/>
          <p:cNvCxnSpPr/>
          <p:nvPr/>
        </p:nvCxnSpPr>
        <p:spPr>
          <a:xfrm flipV="1">
            <a:off x="1643902" y="1974843"/>
            <a:ext cx="0" cy="2624187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mit Pfeil 7"/>
          <p:cNvCxnSpPr/>
          <p:nvPr/>
        </p:nvCxnSpPr>
        <p:spPr>
          <a:xfrm>
            <a:off x="1643902" y="4580187"/>
            <a:ext cx="5904656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feld 10"/>
              <p:cNvSpPr txBox="1"/>
              <p:nvPr/>
            </p:nvSpPr>
            <p:spPr>
              <a:xfrm>
                <a:off x="3918682" y="4628365"/>
                <a:ext cx="350538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sz="1200" i="1" dirty="0">
                    <a:sym typeface="Wingdings" panose="05000000000000000000" pitchFamily="2" charset="2"/>
                  </a:rPr>
                  <a:t>Zeit in s (proportional zum Volumen der zugetropften </a:t>
                </a:r>
              </a:p>
              <a:p>
                <a:r>
                  <a:rPr lang="de-DE" sz="1200" i="1" dirty="0">
                    <a:sym typeface="Wingdings" panose="05000000000000000000" pitchFamily="2" charset="2"/>
                  </a:rPr>
                  <a:t>Natronlauge (</a:t>
                </a:r>
                <a14:m>
                  <m:oMath xmlns:m="http://schemas.openxmlformats.org/officeDocument/2006/math">
                    <m:r>
                      <a:rPr lang="de-DE" sz="1200" b="0" i="1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de-DE" sz="1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1200" b="0" i="1">
                            <a:latin typeface="Cambria Math"/>
                          </a:rPr>
                          <m:t>𝑁𝑎𝑂𝐻</m:t>
                        </m:r>
                      </m:e>
                    </m:d>
                    <m:r>
                      <a:rPr lang="de-DE" sz="1200" b="0" i="1">
                        <a:latin typeface="Cambria Math"/>
                      </a:rPr>
                      <m:t>=0,1</m:t>
                    </m:r>
                    <m:r>
                      <a:rPr lang="de-DE" sz="1200" b="0" i="1" smtClean="0">
                        <a:latin typeface="Cambria Math"/>
                      </a:rPr>
                      <m:t> </m:t>
                    </m:r>
                    <m:r>
                      <a:rPr lang="de-DE" sz="1200" b="0" i="1" smtClean="0">
                        <a:latin typeface="Cambria Math"/>
                      </a:rPr>
                      <m:t>𝑚𝑜𝑙</m:t>
                    </m:r>
                    <m:r>
                      <a:rPr lang="de-DE" sz="1200" b="0" i="1" smtClean="0"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de-DE" sz="12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de-DE" sz="1200" b="0" i="1" smtClean="0">
                            <a:latin typeface="Cambria Math"/>
                            <a:ea typeface="Cambria Math"/>
                          </a:rPr>
                          <m:t>𝐿</m:t>
                        </m:r>
                      </m:e>
                      <m:sup>
                        <m:r>
                          <a:rPr lang="de-DE" sz="1200" b="0" i="1" smtClean="0">
                            <a:latin typeface="Cambria Math"/>
                            <a:ea typeface="Cambria Math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de-DE" sz="1200" i="1" dirty="0"/>
                  <a:t>) in mL)</a:t>
                </a:r>
              </a:p>
            </p:txBody>
          </p:sp>
        </mc:Choice>
        <mc:Fallback xmlns="">
          <p:sp>
            <p:nvSpPr>
              <p:cNvPr id="11" name="Textfeld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8682" y="4628365"/>
                <a:ext cx="3505383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174" b="-1052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feld 11"/>
          <p:cNvSpPr txBox="1"/>
          <p:nvPr/>
        </p:nvSpPr>
        <p:spPr>
          <a:xfrm>
            <a:off x="903247" y="1895966"/>
            <a:ext cx="3593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i="1" dirty="0">
                <a:sym typeface="Wingdings" panose="05000000000000000000" pitchFamily="2" charset="2"/>
              </a:rPr>
              <a:t>pH</a:t>
            </a:r>
            <a:endParaRPr lang="de-DE" sz="1200" i="1" dirty="0"/>
          </a:p>
        </p:txBody>
      </p:sp>
      <p:sp>
        <p:nvSpPr>
          <p:cNvPr id="13" name="Textfeld 12"/>
          <p:cNvSpPr txBox="1"/>
          <p:nvPr/>
        </p:nvSpPr>
        <p:spPr>
          <a:xfrm>
            <a:off x="1212028" y="1873359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i="1" dirty="0">
                <a:sym typeface="Wingdings" panose="05000000000000000000" pitchFamily="2" charset="2"/>
              </a:rPr>
              <a:t>14</a:t>
            </a:r>
            <a:endParaRPr lang="de-DE" sz="1200" i="1" dirty="0"/>
          </a:p>
        </p:txBody>
      </p:sp>
      <p:sp>
        <p:nvSpPr>
          <p:cNvPr id="14" name="Textfeld 13"/>
          <p:cNvSpPr txBox="1"/>
          <p:nvPr/>
        </p:nvSpPr>
        <p:spPr>
          <a:xfrm>
            <a:off x="1295856" y="3149758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i="1" dirty="0">
                <a:sym typeface="Wingdings" panose="05000000000000000000" pitchFamily="2" charset="2"/>
              </a:rPr>
              <a:t>7</a:t>
            </a:r>
            <a:endParaRPr lang="de-DE" sz="1200" i="1" dirty="0"/>
          </a:p>
        </p:txBody>
      </p:sp>
      <p:sp>
        <p:nvSpPr>
          <p:cNvPr id="15" name="Textfeld 14"/>
          <p:cNvSpPr txBox="1"/>
          <p:nvPr/>
        </p:nvSpPr>
        <p:spPr>
          <a:xfrm>
            <a:off x="1295856" y="4416426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i="1" dirty="0">
                <a:sym typeface="Wingdings" panose="05000000000000000000" pitchFamily="2" charset="2"/>
              </a:rPr>
              <a:t>0</a:t>
            </a:r>
            <a:endParaRPr lang="de-DE" sz="1200" i="1" dirty="0"/>
          </a:p>
        </p:txBody>
      </p:sp>
      <p:cxnSp>
        <p:nvCxnSpPr>
          <p:cNvPr id="17" name="Gerade Verbindung 16"/>
          <p:cNvCxnSpPr>
            <a:stCxn id="5" idx="1"/>
            <a:endCxn id="5" idx="3"/>
          </p:cNvCxnSpPr>
          <p:nvPr/>
        </p:nvCxnSpPr>
        <p:spPr>
          <a:xfrm>
            <a:off x="1643902" y="3297535"/>
            <a:ext cx="5875200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1409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SE: Aufnahme einer Titrationskurve (4)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756F6-F0F2-4FF1-A369-495604B888EB}" type="slidenum">
              <a:rPr lang="de-DE" smtClean="0"/>
              <a:pPr/>
              <a:t>8</a:t>
            </a:fld>
            <a:endParaRPr lang="de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platzhalter 3"/>
              <p:cNvSpPr>
                <a:spLocks noGrp="1"/>
              </p:cNvSpPr>
              <p:nvPr>
                <p:ph type="body" sz="quarter" idx="11"/>
              </p:nvPr>
            </p:nvSpPr>
            <p:spPr>
              <a:xfrm>
                <a:off x="432000" y="1080000"/>
                <a:ext cx="8280000" cy="5778000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de-DE" i="1" dirty="0"/>
                  <a:t>Auswertung und Ergebnissicherung</a:t>
                </a:r>
              </a:p>
              <a:p>
                <a:endParaRPr lang="de-DE" sz="800" i="1" dirty="0"/>
              </a:p>
              <a:p>
                <a:pPr marL="342900" indent="-342900">
                  <a:buFont typeface="+mj-lt"/>
                  <a:buAutoNum type="arabicPeriod"/>
                </a:pPr>
                <a:r>
                  <a:rPr lang="de-DE" dirty="0"/>
                  <a:t>Skizzieren Sie den Graphen schematisch in folgendes Schaubild</a:t>
                </a:r>
              </a:p>
              <a:p>
                <a:pPr marL="342900" indent="-342900">
                  <a:buFont typeface="+mj-lt"/>
                  <a:buAutoNum type="arabicPeriod"/>
                </a:pPr>
                <a:endParaRPr lang="de-DE" dirty="0"/>
              </a:p>
              <a:p>
                <a:endParaRPr lang="de-DE" dirty="0"/>
              </a:p>
              <a:p>
                <a:endParaRPr lang="de-DE" dirty="0"/>
              </a:p>
              <a:p>
                <a:r>
                  <a:rPr lang="de-DE" dirty="0"/>
                  <a:t>	</a:t>
                </a:r>
                <a:r>
                  <a:rPr lang="de-DE" dirty="0">
                    <a:sym typeface="Wingdings" panose="05000000000000000000" pitchFamily="2" charset="2"/>
                  </a:rPr>
                  <a:t>	</a:t>
                </a:r>
                <a:endParaRPr lang="de-DE" dirty="0"/>
              </a:p>
              <a:p>
                <a:endParaRPr lang="de-DE" dirty="0"/>
              </a:p>
              <a:p>
                <a:endParaRPr lang="de-DE" dirty="0"/>
              </a:p>
              <a:p>
                <a:endParaRPr lang="de-DE" dirty="0"/>
              </a:p>
              <a:p>
                <a:endParaRPr lang="de-DE" dirty="0"/>
              </a:p>
              <a:p>
                <a:endParaRPr lang="de-DE" dirty="0"/>
              </a:p>
              <a:p>
                <a:endParaRPr lang="de-DE" dirty="0"/>
              </a:p>
              <a:p>
                <a:endParaRPr lang="de-DE" dirty="0"/>
              </a:p>
              <a:p>
                <a:pPr marL="342900" indent="-342900">
                  <a:buFont typeface="+mj-lt"/>
                  <a:buAutoNum type="arabicPeriod" startAt="2"/>
                </a:pPr>
                <a:r>
                  <a:rPr lang="de-DE" dirty="0"/>
                  <a:t>Zeichnen Sie in den Graphen den Äquivalenzpunkt und den Neutralpunkt (hier gilt: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/>
                      </a:rPr>
                      <m:t>𝑝𝐻</m:t>
                    </m:r>
                    <m:r>
                      <a:rPr lang="de-DE" i="1">
                        <a:latin typeface="Cambria Math"/>
                      </a:rPr>
                      <m:t>=7</m:t>
                    </m:r>
                  </m:oMath>
                </a14:m>
                <a:r>
                  <a:rPr lang="de-DE" dirty="0"/>
                  <a:t>) ein, und beschriften Sie diese entsprechend.</a:t>
                </a:r>
              </a:p>
              <a:p>
                <a:pPr marL="342900" indent="-342900">
                  <a:buFont typeface="+mj-lt"/>
                  <a:buAutoNum type="arabicPeriod" startAt="2"/>
                </a:pPr>
                <a:r>
                  <a:rPr lang="de-DE" dirty="0"/>
                  <a:t>Erläutern Sie die Ursache für den Verlauf der Titrationskurve. Teilen Sie hierzu die Kurve in drei sinnvolle Abschnitte ein. (Überschlagen Sie die pro pH-Sprung zuzugebende Stoffmenge an Natronlauge)</a:t>
                </a:r>
              </a:p>
            </p:txBody>
          </p:sp>
        </mc:Choice>
        <mc:Fallback xmlns="">
          <p:sp>
            <p:nvSpPr>
              <p:cNvPr id="4" name="Textplatzhalt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1"/>
              </p:nvPr>
            </p:nvSpPr>
            <p:spPr>
              <a:xfrm>
                <a:off x="432000" y="1080000"/>
                <a:ext cx="8280000" cy="5778000"/>
              </a:xfrm>
              <a:blipFill rotWithShape="1">
                <a:blip r:embed="rId3"/>
                <a:stretch>
                  <a:fillRect l="-663" t="-949" r="-22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4282059"/>
              </p:ext>
            </p:extLst>
          </p:nvPr>
        </p:nvGraphicFramePr>
        <p:xfrm>
          <a:off x="1643902" y="2017375"/>
          <a:ext cx="5875200" cy="2560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cxnSp>
        <p:nvCxnSpPr>
          <p:cNvPr id="7" name="Gerade Verbindung mit Pfeil 6"/>
          <p:cNvCxnSpPr/>
          <p:nvPr/>
        </p:nvCxnSpPr>
        <p:spPr>
          <a:xfrm flipV="1">
            <a:off x="1643902" y="1974843"/>
            <a:ext cx="0" cy="2624187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mit Pfeil 7"/>
          <p:cNvCxnSpPr/>
          <p:nvPr/>
        </p:nvCxnSpPr>
        <p:spPr>
          <a:xfrm>
            <a:off x="1643902" y="4580187"/>
            <a:ext cx="5904656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feld 10"/>
              <p:cNvSpPr txBox="1"/>
              <p:nvPr/>
            </p:nvSpPr>
            <p:spPr>
              <a:xfrm>
                <a:off x="3918682" y="4628365"/>
                <a:ext cx="350538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sz="1200" i="1" dirty="0">
                    <a:sym typeface="Wingdings" panose="05000000000000000000" pitchFamily="2" charset="2"/>
                  </a:rPr>
                  <a:t>Zeit in s (proportional zum Volumen der zugetropften </a:t>
                </a:r>
              </a:p>
              <a:p>
                <a:r>
                  <a:rPr lang="de-DE" sz="1200" i="1" dirty="0">
                    <a:sym typeface="Wingdings" panose="05000000000000000000" pitchFamily="2" charset="2"/>
                  </a:rPr>
                  <a:t>Natronlauge (</a:t>
                </a:r>
                <a14:m>
                  <m:oMath xmlns:m="http://schemas.openxmlformats.org/officeDocument/2006/math">
                    <m:r>
                      <a:rPr lang="de-DE" sz="1200" b="0" i="1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de-DE" sz="1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1200" b="0" i="1">
                            <a:latin typeface="Cambria Math"/>
                          </a:rPr>
                          <m:t>𝑁𝑎𝑂𝐻</m:t>
                        </m:r>
                      </m:e>
                    </m:d>
                    <m:r>
                      <a:rPr lang="de-DE" sz="1200" b="0" i="1">
                        <a:latin typeface="Cambria Math"/>
                      </a:rPr>
                      <m:t>=0,1</m:t>
                    </m:r>
                    <m:r>
                      <a:rPr lang="de-DE" sz="1200" b="0" i="1" smtClean="0">
                        <a:latin typeface="Cambria Math"/>
                      </a:rPr>
                      <m:t> </m:t>
                    </m:r>
                    <m:r>
                      <a:rPr lang="de-DE" sz="1200" b="0" i="1" smtClean="0">
                        <a:latin typeface="Cambria Math"/>
                      </a:rPr>
                      <m:t>𝑚𝑜𝑙</m:t>
                    </m:r>
                    <m:r>
                      <a:rPr lang="de-DE" sz="1200" b="0" i="1" smtClean="0"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de-DE" sz="12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de-DE" sz="1200" b="0" i="1" smtClean="0">
                            <a:latin typeface="Cambria Math"/>
                            <a:ea typeface="Cambria Math"/>
                          </a:rPr>
                          <m:t>𝐿</m:t>
                        </m:r>
                      </m:e>
                      <m:sup>
                        <m:r>
                          <a:rPr lang="de-DE" sz="1200" b="0" i="1" smtClean="0">
                            <a:latin typeface="Cambria Math"/>
                            <a:ea typeface="Cambria Math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de-DE" sz="1200" i="1" dirty="0"/>
                  <a:t>) in mL)</a:t>
                </a:r>
              </a:p>
            </p:txBody>
          </p:sp>
        </mc:Choice>
        <mc:Fallback xmlns="">
          <p:sp>
            <p:nvSpPr>
              <p:cNvPr id="11" name="Textfeld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8682" y="4628365"/>
                <a:ext cx="3505383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174" b="-1052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feld 11"/>
          <p:cNvSpPr txBox="1"/>
          <p:nvPr/>
        </p:nvSpPr>
        <p:spPr>
          <a:xfrm>
            <a:off x="903247" y="1895966"/>
            <a:ext cx="3593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i="1" dirty="0">
                <a:sym typeface="Wingdings" panose="05000000000000000000" pitchFamily="2" charset="2"/>
              </a:rPr>
              <a:t>pH</a:t>
            </a:r>
            <a:endParaRPr lang="de-DE" sz="1200" i="1" dirty="0"/>
          </a:p>
        </p:txBody>
      </p:sp>
      <p:sp>
        <p:nvSpPr>
          <p:cNvPr id="13" name="Textfeld 12"/>
          <p:cNvSpPr txBox="1"/>
          <p:nvPr/>
        </p:nvSpPr>
        <p:spPr>
          <a:xfrm>
            <a:off x="1212028" y="1873359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i="1" dirty="0">
                <a:sym typeface="Wingdings" panose="05000000000000000000" pitchFamily="2" charset="2"/>
              </a:rPr>
              <a:t>14</a:t>
            </a:r>
            <a:endParaRPr lang="de-DE" sz="1200" i="1" dirty="0"/>
          </a:p>
        </p:txBody>
      </p:sp>
      <p:sp>
        <p:nvSpPr>
          <p:cNvPr id="14" name="Textfeld 13"/>
          <p:cNvSpPr txBox="1"/>
          <p:nvPr/>
        </p:nvSpPr>
        <p:spPr>
          <a:xfrm>
            <a:off x="1295856" y="3149758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i="1" dirty="0">
                <a:sym typeface="Wingdings" panose="05000000000000000000" pitchFamily="2" charset="2"/>
              </a:rPr>
              <a:t>7</a:t>
            </a:r>
            <a:endParaRPr lang="de-DE" sz="1200" i="1" dirty="0"/>
          </a:p>
        </p:txBody>
      </p:sp>
      <p:sp>
        <p:nvSpPr>
          <p:cNvPr id="15" name="Textfeld 14"/>
          <p:cNvSpPr txBox="1"/>
          <p:nvPr/>
        </p:nvSpPr>
        <p:spPr>
          <a:xfrm>
            <a:off x="1295856" y="4416426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i="1" dirty="0">
                <a:sym typeface="Wingdings" panose="05000000000000000000" pitchFamily="2" charset="2"/>
              </a:rPr>
              <a:t>0</a:t>
            </a:r>
            <a:endParaRPr lang="de-DE" sz="1200" i="1" dirty="0"/>
          </a:p>
        </p:txBody>
      </p:sp>
      <p:cxnSp>
        <p:nvCxnSpPr>
          <p:cNvPr id="17" name="Gerade Verbindung 16"/>
          <p:cNvCxnSpPr>
            <a:stCxn id="5" idx="1"/>
            <a:endCxn id="5" idx="3"/>
          </p:cNvCxnSpPr>
          <p:nvPr/>
        </p:nvCxnSpPr>
        <p:spPr>
          <a:xfrm>
            <a:off x="1643902" y="3297535"/>
            <a:ext cx="5875200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Freihandform 15"/>
          <p:cNvSpPr/>
          <p:nvPr/>
        </p:nvSpPr>
        <p:spPr>
          <a:xfrm>
            <a:off x="1648048" y="2172965"/>
            <a:ext cx="5890437" cy="2256888"/>
          </a:xfrm>
          <a:custGeom>
            <a:avLst/>
            <a:gdLst>
              <a:gd name="connsiteX0" fmla="*/ 0 w 5890437"/>
              <a:gd name="connsiteY0" fmla="*/ 2402959 h 2402959"/>
              <a:gd name="connsiteX1" fmla="*/ 2934586 w 5890437"/>
              <a:gd name="connsiteY1" fmla="*/ 1127052 h 2402959"/>
              <a:gd name="connsiteX2" fmla="*/ 5890437 w 5890437"/>
              <a:gd name="connsiteY2" fmla="*/ 0 h 2402959"/>
              <a:gd name="connsiteX3" fmla="*/ 5890437 w 5890437"/>
              <a:gd name="connsiteY3" fmla="*/ 0 h 2402959"/>
              <a:gd name="connsiteX0" fmla="*/ 0 w 5890437"/>
              <a:gd name="connsiteY0" fmla="*/ 2243471 h 2243471"/>
              <a:gd name="connsiteX1" fmla="*/ 2934586 w 5890437"/>
              <a:gd name="connsiteY1" fmla="*/ 1127052 h 2243471"/>
              <a:gd name="connsiteX2" fmla="*/ 5890437 w 5890437"/>
              <a:gd name="connsiteY2" fmla="*/ 0 h 2243471"/>
              <a:gd name="connsiteX3" fmla="*/ 5890437 w 5890437"/>
              <a:gd name="connsiteY3" fmla="*/ 0 h 2243471"/>
              <a:gd name="connsiteX0" fmla="*/ 0 w 5890437"/>
              <a:gd name="connsiteY0" fmla="*/ 2243471 h 2243471"/>
              <a:gd name="connsiteX1" fmla="*/ 2934586 w 5890437"/>
              <a:gd name="connsiteY1" fmla="*/ 1127052 h 2243471"/>
              <a:gd name="connsiteX2" fmla="*/ 5890437 w 5890437"/>
              <a:gd name="connsiteY2" fmla="*/ 0 h 2243471"/>
              <a:gd name="connsiteX3" fmla="*/ 5890437 w 5890437"/>
              <a:gd name="connsiteY3" fmla="*/ 0 h 2243471"/>
              <a:gd name="connsiteX0" fmla="*/ 0 w 5890437"/>
              <a:gd name="connsiteY0" fmla="*/ 2243471 h 2243471"/>
              <a:gd name="connsiteX1" fmla="*/ 2934586 w 5890437"/>
              <a:gd name="connsiteY1" fmla="*/ 1127052 h 2243471"/>
              <a:gd name="connsiteX2" fmla="*/ 5890437 w 5890437"/>
              <a:gd name="connsiteY2" fmla="*/ 0 h 2243471"/>
              <a:gd name="connsiteX3" fmla="*/ 5890437 w 5890437"/>
              <a:gd name="connsiteY3" fmla="*/ 0 h 2243471"/>
              <a:gd name="connsiteX0" fmla="*/ 0 w 5890437"/>
              <a:gd name="connsiteY0" fmla="*/ 2243471 h 2243471"/>
              <a:gd name="connsiteX1" fmla="*/ 2934586 w 5890437"/>
              <a:gd name="connsiteY1" fmla="*/ 1127052 h 2243471"/>
              <a:gd name="connsiteX2" fmla="*/ 5890437 w 5890437"/>
              <a:gd name="connsiteY2" fmla="*/ 0 h 2243471"/>
              <a:gd name="connsiteX3" fmla="*/ 5890437 w 5890437"/>
              <a:gd name="connsiteY3" fmla="*/ 0 h 2243471"/>
              <a:gd name="connsiteX0" fmla="*/ 0 w 5890437"/>
              <a:gd name="connsiteY0" fmla="*/ 2243471 h 2243471"/>
              <a:gd name="connsiteX1" fmla="*/ 2934586 w 5890437"/>
              <a:gd name="connsiteY1" fmla="*/ 1127052 h 2243471"/>
              <a:gd name="connsiteX2" fmla="*/ 5890437 w 5890437"/>
              <a:gd name="connsiteY2" fmla="*/ 0 h 2243471"/>
              <a:gd name="connsiteX3" fmla="*/ 5890437 w 5890437"/>
              <a:gd name="connsiteY3" fmla="*/ 0 h 2243471"/>
              <a:gd name="connsiteX0" fmla="*/ 0 w 5890437"/>
              <a:gd name="connsiteY0" fmla="*/ 2243471 h 2255109"/>
              <a:gd name="connsiteX1" fmla="*/ 2934586 w 5890437"/>
              <a:gd name="connsiteY1" fmla="*/ 1127052 h 2255109"/>
              <a:gd name="connsiteX2" fmla="*/ 5890437 w 5890437"/>
              <a:gd name="connsiteY2" fmla="*/ 0 h 2255109"/>
              <a:gd name="connsiteX3" fmla="*/ 5890437 w 5890437"/>
              <a:gd name="connsiteY3" fmla="*/ 0 h 2255109"/>
              <a:gd name="connsiteX0" fmla="*/ 0 w 5890437"/>
              <a:gd name="connsiteY0" fmla="*/ 2243471 h 2244136"/>
              <a:gd name="connsiteX1" fmla="*/ 2934586 w 5890437"/>
              <a:gd name="connsiteY1" fmla="*/ 1127052 h 2244136"/>
              <a:gd name="connsiteX2" fmla="*/ 5890437 w 5890437"/>
              <a:gd name="connsiteY2" fmla="*/ 0 h 2244136"/>
              <a:gd name="connsiteX3" fmla="*/ 5890437 w 5890437"/>
              <a:gd name="connsiteY3" fmla="*/ 0 h 2244136"/>
              <a:gd name="connsiteX0" fmla="*/ 0 w 5890437"/>
              <a:gd name="connsiteY0" fmla="*/ 2243471 h 2381798"/>
              <a:gd name="connsiteX1" fmla="*/ 2828261 w 5890437"/>
              <a:gd name="connsiteY1" fmla="*/ 1956391 h 2381798"/>
              <a:gd name="connsiteX2" fmla="*/ 5890437 w 5890437"/>
              <a:gd name="connsiteY2" fmla="*/ 0 h 2381798"/>
              <a:gd name="connsiteX3" fmla="*/ 5890437 w 5890437"/>
              <a:gd name="connsiteY3" fmla="*/ 0 h 2381798"/>
              <a:gd name="connsiteX0" fmla="*/ 0 w 5890437"/>
              <a:gd name="connsiteY0" fmla="*/ 2243471 h 2246932"/>
              <a:gd name="connsiteX1" fmla="*/ 2828261 w 5890437"/>
              <a:gd name="connsiteY1" fmla="*/ 1956391 h 2246932"/>
              <a:gd name="connsiteX2" fmla="*/ 5890437 w 5890437"/>
              <a:gd name="connsiteY2" fmla="*/ 0 h 2246932"/>
              <a:gd name="connsiteX3" fmla="*/ 5890437 w 5890437"/>
              <a:gd name="connsiteY3" fmla="*/ 0 h 2246932"/>
              <a:gd name="connsiteX0" fmla="*/ 0 w 5890437"/>
              <a:gd name="connsiteY0" fmla="*/ 2243471 h 2243779"/>
              <a:gd name="connsiteX1" fmla="*/ 2955852 w 5890437"/>
              <a:gd name="connsiteY1" fmla="*/ 1105786 h 2243779"/>
              <a:gd name="connsiteX2" fmla="*/ 5890437 w 5890437"/>
              <a:gd name="connsiteY2" fmla="*/ 0 h 2243779"/>
              <a:gd name="connsiteX3" fmla="*/ 5890437 w 5890437"/>
              <a:gd name="connsiteY3" fmla="*/ 0 h 2243779"/>
              <a:gd name="connsiteX0" fmla="*/ 0 w 5890437"/>
              <a:gd name="connsiteY0" fmla="*/ 2243471 h 2248298"/>
              <a:gd name="connsiteX1" fmla="*/ 2955852 w 5890437"/>
              <a:gd name="connsiteY1" fmla="*/ 1105786 h 2248298"/>
              <a:gd name="connsiteX2" fmla="*/ 5890437 w 5890437"/>
              <a:gd name="connsiteY2" fmla="*/ 0 h 2248298"/>
              <a:gd name="connsiteX3" fmla="*/ 5890437 w 5890437"/>
              <a:gd name="connsiteY3" fmla="*/ 0 h 2248298"/>
              <a:gd name="connsiteX0" fmla="*/ 1654 w 5892091"/>
              <a:gd name="connsiteY0" fmla="*/ 2243471 h 2243471"/>
              <a:gd name="connsiteX1" fmla="*/ 2957506 w 5892091"/>
              <a:gd name="connsiteY1" fmla="*/ 1105786 h 2243471"/>
              <a:gd name="connsiteX2" fmla="*/ 5892091 w 5892091"/>
              <a:gd name="connsiteY2" fmla="*/ 0 h 2243471"/>
              <a:gd name="connsiteX3" fmla="*/ 5892091 w 5892091"/>
              <a:gd name="connsiteY3" fmla="*/ 0 h 2243471"/>
              <a:gd name="connsiteX0" fmla="*/ 1431 w 5891868"/>
              <a:gd name="connsiteY0" fmla="*/ 2243471 h 2243471"/>
              <a:gd name="connsiteX1" fmla="*/ 2957283 w 5891868"/>
              <a:gd name="connsiteY1" fmla="*/ 1105786 h 2243471"/>
              <a:gd name="connsiteX2" fmla="*/ 5891868 w 5891868"/>
              <a:gd name="connsiteY2" fmla="*/ 0 h 2243471"/>
              <a:gd name="connsiteX3" fmla="*/ 5891868 w 5891868"/>
              <a:gd name="connsiteY3" fmla="*/ 0 h 2243471"/>
              <a:gd name="connsiteX0" fmla="*/ 1431 w 5891868"/>
              <a:gd name="connsiteY0" fmla="*/ 2243471 h 2243471"/>
              <a:gd name="connsiteX1" fmla="*/ 2957283 w 5891868"/>
              <a:gd name="connsiteY1" fmla="*/ 1105786 h 2243471"/>
              <a:gd name="connsiteX2" fmla="*/ 5891868 w 5891868"/>
              <a:gd name="connsiteY2" fmla="*/ 0 h 2243471"/>
              <a:gd name="connsiteX3" fmla="*/ 5891868 w 5891868"/>
              <a:gd name="connsiteY3" fmla="*/ 0 h 2243471"/>
              <a:gd name="connsiteX0" fmla="*/ 0 w 5890437"/>
              <a:gd name="connsiteY0" fmla="*/ 2243471 h 2243471"/>
              <a:gd name="connsiteX1" fmla="*/ 2955852 w 5890437"/>
              <a:gd name="connsiteY1" fmla="*/ 1105786 h 2243471"/>
              <a:gd name="connsiteX2" fmla="*/ 5890437 w 5890437"/>
              <a:gd name="connsiteY2" fmla="*/ 0 h 2243471"/>
              <a:gd name="connsiteX3" fmla="*/ 5890437 w 5890437"/>
              <a:gd name="connsiteY3" fmla="*/ 0 h 2243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90437" h="2243471">
                <a:moveTo>
                  <a:pt x="0" y="2243471"/>
                </a:moveTo>
                <a:cubicBezTo>
                  <a:pt x="2177902" y="2050312"/>
                  <a:pt x="2916865" y="2502196"/>
                  <a:pt x="2955852" y="1105786"/>
                </a:cubicBezTo>
                <a:cubicBezTo>
                  <a:pt x="2994839" y="-290624"/>
                  <a:pt x="3710763" y="216196"/>
                  <a:pt x="5890437" y="0"/>
                </a:cubicBezTo>
                <a:lnTo>
                  <a:pt x="5890437" y="0"/>
                </a:lnTo>
              </a:path>
            </a:pathLst>
          </a:cu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8" name="Legende mit Linie 2 17"/>
          <p:cNvSpPr/>
          <p:nvPr/>
        </p:nvSpPr>
        <p:spPr>
          <a:xfrm>
            <a:off x="5478628" y="2701703"/>
            <a:ext cx="1860093" cy="535140"/>
          </a:xfrm>
          <a:prstGeom prst="border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Äquivalenzpunkt</a:t>
            </a:r>
          </a:p>
        </p:txBody>
      </p:sp>
      <p:sp>
        <p:nvSpPr>
          <p:cNvPr id="19" name="Legende mit Linie 2 18"/>
          <p:cNvSpPr/>
          <p:nvPr/>
        </p:nvSpPr>
        <p:spPr>
          <a:xfrm>
            <a:off x="5454354" y="3789040"/>
            <a:ext cx="1860093" cy="53514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90161"/>
              <a:gd name="adj6" fmla="val -4495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Neutralpunkt</a:t>
            </a:r>
          </a:p>
        </p:txBody>
      </p:sp>
    </p:spTree>
    <p:extLst>
      <p:ext uri="{BB962C8B-B14F-4D97-AF65-F5344CB8AC3E}">
        <p14:creationId xmlns:p14="http://schemas.microsoft.com/office/powerpoint/2010/main" val="4263832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467944" y="1628800"/>
            <a:ext cx="3600000" cy="3600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5" name="Rechteck 4"/>
          <p:cNvSpPr/>
          <p:nvPr/>
        </p:nvSpPr>
        <p:spPr>
          <a:xfrm>
            <a:off x="467944" y="1628800"/>
            <a:ext cx="3600000" cy="3600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Titrationsverlauf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/>
          <a:p>
            <a:fld id="{E7B756F6-F0F2-4FF1-A369-495604B888EB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11" name="Rechteck 10"/>
          <p:cNvSpPr/>
          <p:nvPr/>
        </p:nvSpPr>
        <p:spPr>
          <a:xfrm>
            <a:off x="2930344" y="4091200"/>
            <a:ext cx="1137600" cy="1137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Rechteck 5"/>
          <p:cNvSpPr/>
          <p:nvPr/>
        </p:nvSpPr>
        <p:spPr>
          <a:xfrm>
            <a:off x="2930344" y="4091200"/>
            <a:ext cx="1137600" cy="11376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7" name="Rechteck 6"/>
          <p:cNvSpPr/>
          <p:nvPr/>
        </p:nvSpPr>
        <p:spPr>
          <a:xfrm>
            <a:off x="3707944" y="4868800"/>
            <a:ext cx="360000" cy="360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9" name="Rechteck 8"/>
          <p:cNvSpPr/>
          <p:nvPr/>
        </p:nvSpPr>
        <p:spPr>
          <a:xfrm>
            <a:off x="3707944" y="4868800"/>
            <a:ext cx="360000" cy="360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2" name="Rechteck 11"/>
          <p:cNvSpPr/>
          <p:nvPr/>
        </p:nvSpPr>
        <p:spPr>
          <a:xfrm>
            <a:off x="3952744" y="5113600"/>
            <a:ext cx="115200" cy="1152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Rechteck 1"/>
          <p:cNvSpPr/>
          <p:nvPr/>
        </p:nvSpPr>
        <p:spPr>
          <a:xfrm>
            <a:off x="467944" y="1628800"/>
            <a:ext cx="3600000" cy="3600000"/>
          </a:xfrm>
          <a:prstGeom prst="rect">
            <a:avLst/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4" name="Rechteck 13"/>
          <p:cNvSpPr/>
          <p:nvPr/>
        </p:nvSpPr>
        <p:spPr>
          <a:xfrm flipH="1">
            <a:off x="4355976" y="1628800"/>
            <a:ext cx="3600000" cy="3600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3" name="Rechteck 12"/>
          <p:cNvSpPr/>
          <p:nvPr/>
        </p:nvSpPr>
        <p:spPr>
          <a:xfrm flipH="1">
            <a:off x="4355976" y="1628800"/>
            <a:ext cx="3600000" cy="3600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5" name="Rechteck 14"/>
          <p:cNvSpPr/>
          <p:nvPr/>
        </p:nvSpPr>
        <p:spPr>
          <a:xfrm flipH="1">
            <a:off x="4355976" y="4091200"/>
            <a:ext cx="1137600" cy="11376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6" name="Rechteck 15"/>
          <p:cNvSpPr/>
          <p:nvPr/>
        </p:nvSpPr>
        <p:spPr>
          <a:xfrm flipH="1">
            <a:off x="4355976" y="4091200"/>
            <a:ext cx="1137600" cy="11376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8" name="Rechteck 17"/>
          <p:cNvSpPr/>
          <p:nvPr/>
        </p:nvSpPr>
        <p:spPr>
          <a:xfrm flipH="1">
            <a:off x="4355976" y="4868800"/>
            <a:ext cx="360000" cy="360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7" name="Rechteck 16"/>
          <p:cNvSpPr/>
          <p:nvPr/>
        </p:nvSpPr>
        <p:spPr>
          <a:xfrm flipH="1">
            <a:off x="4355976" y="4868800"/>
            <a:ext cx="360000" cy="360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9" name="Rechteck 18"/>
          <p:cNvSpPr/>
          <p:nvPr/>
        </p:nvSpPr>
        <p:spPr>
          <a:xfrm flipH="1">
            <a:off x="4355976" y="5113600"/>
            <a:ext cx="115200" cy="1152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0" name="Rechteck 19"/>
          <p:cNvSpPr/>
          <p:nvPr/>
        </p:nvSpPr>
        <p:spPr>
          <a:xfrm flipH="1">
            <a:off x="4355976" y="1628800"/>
            <a:ext cx="3600000" cy="3600000"/>
          </a:xfrm>
          <a:prstGeom prst="rect">
            <a:avLst/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76385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 animBg="1"/>
      <p:bldP spid="11" grpId="0" animBg="1"/>
      <p:bldP spid="6" grpId="0" animBg="1"/>
      <p:bldP spid="7" grpId="0" animBg="1"/>
      <p:bldP spid="9" grpId="0" animBg="1"/>
      <p:bldP spid="12" grpId="0" animBg="1"/>
      <p:bldP spid="14" grpId="0" animBg="1"/>
      <p:bldP spid="13" grpId="0" animBg="1"/>
      <p:bldP spid="15" grpId="0" animBg="1"/>
      <p:bldP spid="16" grpId="0" animBg="1"/>
      <p:bldP spid="18" grpId="0" animBg="1"/>
      <p:bldP spid="17" grpId="0" animBg="1"/>
      <p:bldP spid="19" grpId="0" animBg="1"/>
    </p:bldLst>
  </p:timing>
</p:sld>
</file>

<file path=ppt/theme/theme1.xml><?xml version="1.0" encoding="utf-8"?>
<a:theme xmlns:a="http://schemas.openxmlformats.org/drawingml/2006/main" name="PPP-VORLAGE ET - V1.01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PP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PPP-VORLAGE ET - V1.01</Template>
  <TotalTime>0</TotalTime>
  <Words>1650</Words>
  <Application>Microsoft Office PowerPoint</Application>
  <PresentationFormat>Bildschirmpräsentation (4:3)</PresentationFormat>
  <Paragraphs>311</Paragraphs>
  <Slides>20</Slides>
  <Notes>16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2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20</vt:i4>
      </vt:variant>
    </vt:vector>
  </HeadingPairs>
  <TitlesOfParts>
    <vt:vector size="27" baseType="lpstr">
      <vt:lpstr>Arial</vt:lpstr>
      <vt:lpstr>Calibri</vt:lpstr>
      <vt:lpstr>Cambria Math</vt:lpstr>
      <vt:lpstr>Wingdings</vt:lpstr>
      <vt:lpstr>PPP-VORLAGE ET - V1.01</vt:lpstr>
      <vt:lpstr>PPP</vt:lpstr>
      <vt:lpstr>ChemSketch</vt:lpstr>
      <vt:lpstr>Praktische Bestimmung der Stoffmengenkonzentrationen von wässrigen Lösungen sehr starker Säuren und sehr starker Basen  Aufnahme eine Titrationskurve unter Einsatz eines Messwerterfassungssystems</vt:lpstr>
      <vt:lpstr>Säure-Base-Titration</vt:lpstr>
      <vt:lpstr>Prinzip der Säure-Base-Titration</vt:lpstr>
      <vt:lpstr>SE: Aufnahme einer Titrationskurve (1)</vt:lpstr>
      <vt:lpstr>SE: Aufnahme einer Titrationskurve (2)</vt:lpstr>
      <vt:lpstr>SE: Aufnahme einer Titrationskurve (3)</vt:lpstr>
      <vt:lpstr>SE: Aufnahme einer Titrationskurve (4)</vt:lpstr>
      <vt:lpstr>SE: Aufnahme einer Titrationskurve (4)</vt:lpstr>
      <vt:lpstr>Titrationsverlauf</vt:lpstr>
      <vt:lpstr>Erläuterung des Kurvenverlaufs</vt:lpstr>
      <vt:lpstr>Durchführung in der Praxis</vt:lpstr>
      <vt:lpstr>Umschlagbereiche verschiedener Indikatoren</vt:lpstr>
      <vt:lpstr>Arbeitsauftrag/Hausaufgabe</vt:lpstr>
      <vt:lpstr>Titration einer Salzsäureprobe mit Natronlauge</vt:lpstr>
      <vt:lpstr>Auswerteformel für die Titration einer starken Säure mit einer starken Base</vt:lpstr>
      <vt:lpstr>Simulation: Titration starker Säuren/Basen in der Praxis</vt:lpstr>
      <vt:lpstr>Lösungen HA (1)</vt:lpstr>
      <vt:lpstr>Lösungen HA (2)</vt:lpstr>
      <vt:lpstr>Lösungen HA (3)</vt:lpstr>
      <vt:lpstr>Lösungen HA (4)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Praktische Bestimmung der Stoffmengenkonzentrationen von sehr starken Säuren und sehr starken Basen  Aufnahme eine Titrationskurve unter Einsatz eines Messwerterfassungssystems</dc:title>
  <dc:creator>ET</dc:creator>
  <cp:lastModifiedBy>ET</cp:lastModifiedBy>
  <cp:revision>7</cp:revision>
  <dcterms:created xsi:type="dcterms:W3CDTF">2020-08-21T07:18:51Z</dcterms:created>
  <dcterms:modified xsi:type="dcterms:W3CDTF">2021-05-10T23:33:41Z</dcterms:modified>
</cp:coreProperties>
</file>