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sldIdLst>
    <p:sldId id="266" r:id="rId2"/>
    <p:sldId id="267" r:id="rId3"/>
    <p:sldId id="256" r:id="rId4"/>
    <p:sldId id="258" r:id="rId5"/>
    <p:sldId id="269" r:id="rId6"/>
    <p:sldId id="261" r:id="rId7"/>
    <p:sldId id="262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911"/>
    <p:restoredTop sz="93692"/>
  </p:normalViewPr>
  <p:slideViewPr>
    <p:cSldViewPr snapToGrid="0" snapToObjects="1">
      <p:cViewPr varScale="1">
        <p:scale>
          <a:sx n="108" d="100"/>
          <a:sy n="108" d="100"/>
        </p:scale>
        <p:origin x="4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66EFC-A73D-8543-AABA-2770F8BBD929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3DB13-B01A-5C48-848A-AB7734A7D3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613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de-D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de-D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00AA3FFC-7BC3-B342-AD1E-7160D7C18477}" type="datetimeFigureOut">
              <a:rPr lang="de-DE" smtClean="0"/>
              <a:t>11.03.18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9EA8D0D-DC6F-8343-AB6A-46EF9D0FCA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26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bildungsplaene-bw.de/,Lde/LS/BP2016BW/ALLG/GYM/ETH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031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</p:sp>
    </p:spTree>
    <p:extLst>
      <p:ext uri="{BB962C8B-B14F-4D97-AF65-F5344CB8AC3E}">
        <p14:creationId xmlns:p14="http://schemas.microsoft.com/office/powerpoint/2010/main" val="66487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</p:sp>
      <p:pic>
        <p:nvPicPr>
          <p:cNvPr id="4" name="Bild 3">
            <a:hlinkClick r:id="rId2"/>
          </p:cNvPr>
          <p:cNvPicPr/>
          <p:nvPr/>
        </p:nvPicPr>
        <p:blipFill rotWithShape="1">
          <a:blip r:embed="rId3"/>
          <a:srcRect/>
          <a:stretch/>
        </p:blipFill>
        <p:spPr bwMode="auto">
          <a:xfrm>
            <a:off x="1684796" y="804334"/>
            <a:ext cx="8822407" cy="52493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01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76400" y="185355"/>
            <a:ext cx="8991600" cy="538545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br>
              <a:rPr lang="de-DE" sz="24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</a:rPr>
              <a:t>Prozessbezogene Kompetenzen</a:t>
            </a:r>
            <a:br>
              <a:rPr lang="de-DE" sz="2400" dirty="0">
                <a:solidFill>
                  <a:schemeClr val="bg1"/>
                </a:solidFill>
              </a:rPr>
            </a:b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406561" y="1079163"/>
            <a:ext cx="8299028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sz="20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Progression </a:t>
            </a:r>
          </a:p>
          <a:p>
            <a:r>
              <a:rPr lang="de-DE" sz="20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2.1 Wahrnehmen und sich hineinversetzen</a:t>
            </a:r>
          </a:p>
          <a:p>
            <a:endParaRPr lang="de-DE" alt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1. ihre 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Wahrnehmung</a:t>
            </a:r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 von Phänomenen, Sachverhalten und ethisch relevanten Situationen </a:t>
            </a:r>
            <a:r>
              <a:rPr lang="de-DE" altLang="de-DE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wiedergeben</a:t>
            </a:r>
          </a:p>
          <a:p>
            <a:endParaRPr lang="de-DE" alt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2. ihre 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Wahrnehmung</a:t>
            </a:r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 mit der 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anderer </a:t>
            </a:r>
            <a:r>
              <a:rPr lang="de-DE" altLang="de-DE" sz="20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vergleichen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und dabei Vormeinungen, Gewohnheiten und</a:t>
            </a:r>
          </a:p>
          <a:p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Prägungen (beispielsweise personal, sozial, kulturell, religiös, ethnisch, medial) berücksichtigen und</a:t>
            </a:r>
          </a:p>
          <a:p>
            <a:r>
              <a:rPr lang="de-DE" altLang="de-DE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aufzeigen</a:t>
            </a:r>
          </a:p>
          <a:p>
            <a:endParaRPr lang="de-DE" alt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3. 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eigene</a:t>
            </a:r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 Bedürfnisse, Interessen und Gefühle und die 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anderer </a:t>
            </a:r>
            <a:r>
              <a:rPr lang="de-DE" altLang="de-DE" sz="20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erkennen </a:t>
            </a:r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und </a:t>
            </a:r>
            <a:r>
              <a:rPr lang="de-DE" altLang="de-DE" sz="20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formulieren</a:t>
            </a:r>
          </a:p>
          <a:p>
            <a:endParaRPr lang="de-DE" alt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4. durch 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Perspektivenwechsel</a:t>
            </a:r>
            <a:r>
              <a:rPr lang="de-DE" altLang="de-DE" sz="2000" dirty="0">
                <a:solidFill>
                  <a:srgbClr val="000000"/>
                </a:solidFill>
                <a:latin typeface="Calibri" panose="020F0502020204030204" pitchFamily="34" charset="0"/>
              </a:rPr>
              <a:t> und wechselseitigen Austausch mögliche Empfindungen und Sichtweisen Beteiligter oder Betroffener </a:t>
            </a:r>
            <a:r>
              <a:rPr lang="de-DE" altLang="de-DE" sz="20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erfassen</a:t>
            </a:r>
            <a:r>
              <a:rPr lang="de-DE" altLang="de-DE" sz="20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 und </a:t>
            </a:r>
            <a:r>
              <a:rPr lang="de-DE" altLang="de-DE" sz="2000" b="1" i="1" u="sng" dirty="0">
                <a:solidFill>
                  <a:srgbClr val="000000"/>
                </a:solidFill>
                <a:latin typeface="Calibri" panose="020F0502020204030204" pitchFamily="34" charset="0"/>
              </a:rPr>
              <a:t>benennen</a:t>
            </a:r>
          </a:p>
        </p:txBody>
      </p:sp>
      <p:sp>
        <p:nvSpPr>
          <p:cNvPr id="5" name="Pfeil nach rechts 4"/>
          <p:cNvSpPr/>
          <p:nvPr/>
        </p:nvSpPr>
        <p:spPr>
          <a:xfrm rot="1024212">
            <a:off x="1144486" y="1668755"/>
            <a:ext cx="2169964" cy="953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Phänomene</a:t>
            </a:r>
          </a:p>
        </p:txBody>
      </p:sp>
      <p:sp>
        <p:nvSpPr>
          <p:cNvPr id="6" name="Pfeil nach rechts 5"/>
          <p:cNvSpPr/>
          <p:nvPr/>
        </p:nvSpPr>
        <p:spPr>
          <a:xfrm rot="1076420">
            <a:off x="1051138" y="4406406"/>
            <a:ext cx="223224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Bedürfnisse, Interessen</a:t>
            </a:r>
          </a:p>
        </p:txBody>
      </p:sp>
    </p:spTree>
    <p:extLst>
      <p:ext uri="{BB962C8B-B14F-4D97-AF65-F5344CB8AC3E}">
        <p14:creationId xmlns:p14="http://schemas.microsoft.com/office/powerpoint/2010/main" val="149790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feil nach rechts 4"/>
          <p:cNvSpPr/>
          <p:nvPr/>
        </p:nvSpPr>
        <p:spPr>
          <a:xfrm rot="1024212">
            <a:off x="1260754" y="932154"/>
            <a:ext cx="2169964" cy="953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Ethische Dimension</a:t>
            </a:r>
          </a:p>
        </p:txBody>
      </p:sp>
      <p:sp>
        <p:nvSpPr>
          <p:cNvPr id="6" name="Pfeil nach rechts 5"/>
          <p:cNvSpPr/>
          <p:nvPr/>
        </p:nvSpPr>
        <p:spPr>
          <a:xfrm rot="1076420">
            <a:off x="1283673" y="3727304"/>
            <a:ext cx="2232248" cy="115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Perspektiven</a:t>
            </a:r>
          </a:p>
        </p:txBody>
      </p:sp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3639096" y="456863"/>
            <a:ext cx="8299028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de-DE" altLang="de-DE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5. Phänomene, Situationen oder Sachverhalte und die </a:t>
            </a:r>
            <a:r>
              <a:rPr lang="de-DE" altLang="de-DE" sz="24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zugrundeliegenden Werte </a:t>
            </a:r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und mögliche</a:t>
            </a:r>
          </a:p>
          <a:p>
            <a:r>
              <a:rPr lang="de-DE" altLang="de-DE" sz="24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Wertekonflikte</a:t>
            </a:r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de-DE" altLang="de-DE" sz="2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benennen und differenziert darstellen</a:t>
            </a:r>
          </a:p>
          <a:p>
            <a:endParaRPr lang="de-DE" altLang="de-DE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6. in Situationen, Ereignissen oder Handlungen </a:t>
            </a:r>
            <a:r>
              <a:rPr lang="de-DE" altLang="de-DE" sz="24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ethisch-moralische Fragestellungen </a:t>
            </a:r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oder Probleme</a:t>
            </a:r>
          </a:p>
          <a:p>
            <a:r>
              <a:rPr lang="de-DE" altLang="de-DE" sz="2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identifizieren</a:t>
            </a:r>
          </a:p>
          <a:p>
            <a:endParaRPr lang="de-DE" altLang="de-DE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altLang="de-DE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7. Situationen und Sachverhalte aus </a:t>
            </a:r>
            <a:r>
              <a:rPr lang="de-DE" altLang="de-DE" sz="24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verschiedenen Perspektiven </a:t>
            </a:r>
            <a:r>
              <a:rPr lang="de-DE" altLang="de-DE" sz="2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betrachten </a:t>
            </a:r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und </a:t>
            </a:r>
            <a:r>
              <a:rPr lang="de-DE" altLang="de-DE" sz="2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beschreiben</a:t>
            </a:r>
          </a:p>
          <a:p>
            <a:endParaRPr lang="de-DE" altLang="de-DE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8. unter Berücksichtigung verschiedener Perspektiven die </a:t>
            </a:r>
            <a:r>
              <a:rPr lang="de-DE" altLang="de-DE" sz="2400" i="1" u="sng" dirty="0">
                <a:solidFill>
                  <a:srgbClr val="000000"/>
                </a:solidFill>
                <a:latin typeface="Calibri" panose="020F0502020204030204" pitchFamily="34" charset="0"/>
              </a:rPr>
              <a:t>Wirkung</a:t>
            </a:r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 des eigenen Handelns und</a:t>
            </a:r>
          </a:p>
          <a:p>
            <a:r>
              <a:rPr lang="de-DE" altLang="de-DE" sz="2400" dirty="0">
                <a:solidFill>
                  <a:srgbClr val="000000"/>
                </a:solidFill>
                <a:latin typeface="Calibri" panose="020F0502020204030204" pitchFamily="34" charset="0"/>
              </a:rPr>
              <a:t>Urteilens </a:t>
            </a:r>
            <a:r>
              <a:rPr lang="de-DE" altLang="de-DE" sz="24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beschreiben</a:t>
            </a:r>
          </a:p>
        </p:txBody>
      </p:sp>
    </p:spTree>
    <p:extLst>
      <p:ext uri="{BB962C8B-B14F-4D97-AF65-F5344CB8AC3E}">
        <p14:creationId xmlns:p14="http://schemas.microsoft.com/office/powerpoint/2010/main" val="32438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33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76400" y="185355"/>
            <a:ext cx="8991600" cy="538545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br>
              <a:rPr lang="de-DE" sz="24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</a:rPr>
              <a:t>Inhaltsbezogene Kompetenzen</a:t>
            </a:r>
            <a:br>
              <a:rPr lang="de-DE" sz="2400" dirty="0">
                <a:solidFill>
                  <a:schemeClr val="bg1"/>
                </a:solidFill>
              </a:rPr>
            </a:b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960555" y="794323"/>
            <a:ext cx="67295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Progression von 7/8 bis 11/12 zum </a:t>
            </a:r>
            <a:r>
              <a:rPr lang="de-DE" altLang="de-DE" sz="2000" b="1">
                <a:solidFill>
                  <a:srgbClr val="000000"/>
                </a:solidFill>
                <a:latin typeface="Calibri" panose="020F0502020204030204" pitchFamily="34" charset="0"/>
              </a:rPr>
              <a:t>Thema Mensch und Natur</a:t>
            </a:r>
            <a:endParaRPr lang="de-DE" altLang="de-DE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257216" y="1460108"/>
            <a:ext cx="338445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3.1.5.1. Verantwortung für Tiere</a:t>
            </a:r>
          </a:p>
          <a:p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Die Schülerinnen und Schüler können verschiedene Arten von Beziehungen, in denen Mensch und Tier zueinander stehen,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erfassen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erläutern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Sie können Gesetze zum Tierschutz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wiedergeben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Sie können </a:t>
            </a:r>
            <a:r>
              <a:rPr lang="de-DE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anthro-pozentrische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de-DE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pathozentrische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Argumente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voneinander abgrenzen, beurteilen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und Handlungsmöglich-</a:t>
            </a:r>
            <a:r>
              <a:rPr lang="de-DE" sz="1600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keiten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für einen verantwortungs-bewussten Umgang mit Tieren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entwickeln.</a:t>
            </a:r>
          </a:p>
        </p:txBody>
      </p:sp>
      <p:sp>
        <p:nvSpPr>
          <p:cNvPr id="15" name="Textplatzhalter 2"/>
          <p:cNvSpPr txBox="1">
            <a:spLocks/>
          </p:cNvSpPr>
          <p:nvPr/>
        </p:nvSpPr>
        <p:spPr>
          <a:xfrm>
            <a:off x="3641674" y="1460109"/>
            <a:ext cx="3610026" cy="48644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3.2.4.1 Mensch und Umwelt</a:t>
            </a:r>
          </a:p>
          <a:p>
            <a:pPr algn="l"/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Die Schülerinnen und Schüler können verschiedene Einstellungen des Menschen zu Natur und Technik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herausarbeiten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Sie können unterschiedliche Ansätze der Naturethik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darlegen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, hinsichtlich ihrer Reichweite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vergleichen 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und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sich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dazu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positionieren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Sie können Chancen und Risiken moderner Technologien für den Menschen und die Umwelt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analysieren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erörtern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 Sie können sich mit Möglichkeiten einer nachhaltigen und verantwortungsvollen Nutzung moderner Technik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auseinandersetzen</a:t>
            </a:r>
            <a:r>
              <a:rPr lang="de-DE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 algn="l"/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605794" y="1460108"/>
            <a:ext cx="3732766" cy="505956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1600" b="1" dirty="0">
                <a:latin typeface="Calibri" charset="0"/>
                <a:ea typeface="Calibri" charset="0"/>
                <a:cs typeface="Calibri" charset="0"/>
              </a:rPr>
              <a:t>3.3.4.2 Angewandte Ethik</a:t>
            </a:r>
          </a:p>
          <a:p>
            <a:pPr>
              <a:spcAft>
                <a:spcPts val="0"/>
              </a:spcAft>
            </a:pP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Die Schülerinnen und Schüler können verschiedene Bereiche der Angewandten Ethik (zum Beispiel Naturethik, Technikethik, Medizinethik, Medienethik, Wissenschaftsethik, Wirtschaftsethik) in Grundzügen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charakterisieren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. Sie können Chancen und Risiken in diesen Bereichen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darlegen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, ethisch-moralische Probleme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identifizieren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und Wertekonflikte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herausarbeiten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. Sie können zu Problemfällen der Angewandten Ethik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begründet Stellung nehmen 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und bei der Urteilsfindung moralphilosophische und verantwortungsethische Begründungsansätze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einbeziehen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. Sie können Entscheidungs- oder Handlungsmöglichkeiten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erarbeiten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diskutieren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de-DE" sz="16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</a:rPr>
              <a:t>begründet beurteilen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.</a:t>
            </a:r>
            <a:endParaRPr lang="de-DE" sz="1200" dirty="0">
              <a:effectLst/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8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76400" y="185355"/>
            <a:ext cx="8991600" cy="538545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br>
              <a:rPr lang="de-DE" sz="24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</a:rPr>
              <a:t>Inhaltsbezogene Kompetenzen</a:t>
            </a:r>
            <a:br>
              <a:rPr lang="de-DE" sz="2400" dirty="0">
                <a:solidFill>
                  <a:schemeClr val="bg1"/>
                </a:solidFill>
              </a:rPr>
            </a:b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8" name="Textplatzhalter 2"/>
          <p:cNvSpPr txBox="1">
            <a:spLocks/>
          </p:cNvSpPr>
          <p:nvPr/>
        </p:nvSpPr>
        <p:spPr>
          <a:xfrm>
            <a:off x="540858" y="1319516"/>
            <a:ext cx="3356352" cy="446255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Die Schülerinnen und Schüler können</a:t>
            </a:r>
          </a:p>
          <a:p>
            <a:pPr algn="l"/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(1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) verschiedene Auffassungen vom Umgang mit Tieren 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(zum Beispiel als Haus-, Nutz- und Wildtier)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herausarbeiten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 und dabei zugrundeliegende Interessen und Werte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analysieren und diskutieren</a:t>
            </a: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(2) rechtliche Regelungen zum Schutz der Tiere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erläutern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 (zum Beispiel Tierschutzgesetz, Grundgesetz)</a:t>
            </a:r>
          </a:p>
          <a:p>
            <a:endParaRPr lang="de-DE" sz="1800" dirty="0">
              <a:latin typeface="Calibri" panose="020F050202020403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122070" y="1309608"/>
            <a:ext cx="3572624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Die Schülerinnen und Schüler können</a:t>
            </a:r>
          </a:p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(1)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verschiedene Auffassungen von Natur erläutern und vergleichen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(zum Beispiel Schöpfung, Ressource, Gegenstand der Wissenschaften)</a:t>
            </a:r>
          </a:p>
          <a:p>
            <a:endParaRPr lang="de-D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(2)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unterschiedliche Sichtweisen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vom Verhältnis des Menschen zur Natur auch im Hinblick auf Aspekte von Freiheit, Gerechtigkeit und Verantwortung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identifizieren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 (zum Beispiel Abhängigkeit, Herrschaft, Achtung),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voneinander abgrenzen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 und im Hinblick auf Vorstellungen eines guten, gerechten und verantwortungsvollen Lebens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überprüfen und diskutieren</a:t>
            </a:r>
          </a:p>
          <a:p>
            <a:endParaRPr lang="de-DE" sz="16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(3)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verschiedene Ansätze der Naturethik bestimmen, unterscheiden und an Beispielen erörtern (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zum Beispiel anthropozentrisch, physiozentrisch)</a:t>
            </a:r>
          </a:p>
          <a:p>
            <a:endParaRPr 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080770" y="1319516"/>
            <a:ext cx="3895330" cy="5436883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1600" b="1" dirty="0">
                <a:effectLst/>
                <a:latin typeface="Calibri" charset="0"/>
                <a:ea typeface="Calibri" charset="0"/>
                <a:cs typeface="Calibri" charset="0"/>
              </a:rPr>
              <a:t>Die Schülerinnen und Schüler können</a:t>
            </a:r>
            <a:endParaRPr lang="de-DE" sz="16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(1) Bereiche der Angewandten Ethik (zum Beispiel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Naturethik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Technikethik, Medizinethik, Medienethik, Wissenschaftsethik und Wirtschaftsethik) in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ihren Grundlagen und ihrer ethischen Bedeutung beschreiben 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und im Zusammenhang mit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Vorstellungen eines guten Lebens diskutieren 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(zum Beispiel bezogen auf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naturethische Positionen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Nachhaltigkeit, homo </a:t>
            </a:r>
            <a:r>
              <a:rPr lang="de-DE" sz="1600" dirty="0" err="1">
                <a:effectLst/>
                <a:latin typeface="Calibri" charset="0"/>
                <a:ea typeface="Calibri" charset="0"/>
                <a:cs typeface="Calibri" charset="0"/>
              </a:rPr>
              <a:t>faber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e-DE" sz="1600" dirty="0" err="1">
                <a:effectLst/>
                <a:latin typeface="Calibri" charset="0"/>
                <a:ea typeface="Calibri" charset="0"/>
                <a:cs typeface="Calibri" charset="0"/>
              </a:rPr>
              <a:t>Würde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Information, Wahrheit, Wachstum, Gerechtigkeit)</a:t>
            </a:r>
          </a:p>
          <a:p>
            <a:pPr>
              <a:spcAft>
                <a:spcPts val="0"/>
              </a:spcAft>
            </a:pPr>
            <a:endParaRPr lang="de-DE" sz="14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(2) anhand von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ethisch relevanten Problemfällen 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der Angewandten Ethik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Ziele und Interessen der Beteiligten und Betroffenen 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herausarbeiten, vergleichen und erläutern (zum Beispiel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Energieversorgung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Arbeitserleichterung, Gesundheit, Information, Fortschritt, Wachstum)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 </a:t>
            </a:r>
          </a:p>
        </p:txBody>
      </p:sp>
      <p:sp>
        <p:nvSpPr>
          <p:cNvPr id="14" name="Rechteck 4"/>
          <p:cNvSpPr>
            <a:spLocks noChangeArrowheads="1"/>
          </p:cNvSpPr>
          <p:nvPr/>
        </p:nvSpPr>
        <p:spPr bwMode="auto">
          <a:xfrm>
            <a:off x="2985955" y="811745"/>
            <a:ext cx="67295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Progression von 7/8 bis 11/12 zum Thema Mensch und Natur</a:t>
            </a:r>
          </a:p>
        </p:txBody>
      </p:sp>
    </p:spTree>
    <p:extLst>
      <p:ext uri="{BB962C8B-B14F-4D97-AF65-F5344CB8AC3E}">
        <p14:creationId xmlns:p14="http://schemas.microsoft.com/office/powerpoint/2010/main" val="106232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76400" y="185355"/>
            <a:ext cx="8991600" cy="538545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br>
              <a:rPr lang="de-DE" sz="24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</a:rPr>
              <a:t>Inhaltsbezogene Kompetenzen</a:t>
            </a:r>
            <a:br>
              <a:rPr lang="de-DE" sz="2400" dirty="0">
                <a:solidFill>
                  <a:schemeClr val="bg1"/>
                </a:solidFill>
              </a:rPr>
            </a:b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960555" y="794323"/>
            <a:ext cx="67295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Progression von 7/8 bis 11/12 zum </a:t>
            </a:r>
            <a:r>
              <a:rPr lang="de-DE" altLang="de-DE" sz="2000" b="1">
                <a:solidFill>
                  <a:srgbClr val="000000"/>
                </a:solidFill>
                <a:latin typeface="Calibri" panose="020F0502020204030204" pitchFamily="34" charset="0"/>
              </a:rPr>
              <a:t>Thema Mensch und Natur</a:t>
            </a:r>
            <a:endParaRPr lang="de-DE" altLang="de-DE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732378" y="1387882"/>
            <a:ext cx="305441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Die Schülerinnen und Schüler können</a:t>
            </a:r>
          </a:p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(3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) Argumente unterscheiden und abwägen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, die sich im Sinne des Tierschutzes eher auf den Nutzen für den Menschen oder das zu vermeidende Leid der Tiere stützen, und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sich damit auseinandersetzen</a:t>
            </a:r>
          </a:p>
          <a:p>
            <a:endParaRPr lang="de-D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de-DE" sz="16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(4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) verschiedene Handlungsmöglichkeiten </a:t>
            </a:r>
            <a:r>
              <a:rPr lang="de-DE" sz="1600" dirty="0">
                <a:solidFill>
                  <a:srgbClr val="000000"/>
                </a:solidFill>
                <a:latin typeface="Calibri" panose="020F0502020204030204" pitchFamily="34" charset="0"/>
              </a:rPr>
              <a:t>zum Schutz der Tiere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erarbeiten und bewerten</a:t>
            </a:r>
          </a:p>
        </p:txBody>
      </p:sp>
      <p:sp>
        <p:nvSpPr>
          <p:cNvPr id="15" name="Textplatzhalter 2"/>
          <p:cNvSpPr txBox="1">
            <a:spLocks/>
          </p:cNvSpPr>
          <p:nvPr/>
        </p:nvSpPr>
        <p:spPr>
          <a:xfrm>
            <a:off x="3641674" y="1460109"/>
            <a:ext cx="3610026" cy="48644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600" b="1" dirty="0">
                <a:solidFill>
                  <a:schemeClr val="bg1"/>
                </a:solidFill>
                <a:latin typeface="Calibri" panose="020F0502020204030204" pitchFamily="34" charset="0"/>
              </a:rPr>
              <a:t>Die Schülerinnen und Schüler können</a:t>
            </a:r>
          </a:p>
          <a:p>
            <a:pPr algn="l"/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(4)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exemplarisch Chancen und Risiken 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moderner Techniken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analysieren und 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diskutieren (zum Beispiel Gentechnik, Energietechnologien, Medizintechnik)</a:t>
            </a: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endParaRPr lang="de-DE" sz="1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l"/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(5)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Aspekte ethisch-moralischer Verantwortung des Menschen für den Schutz der Natur</a:t>
            </a:r>
            <a:r>
              <a:rPr lang="de-DE" sz="1600" dirty="0">
                <a:latin typeface="Calibri" panose="020F0502020204030204" pitchFamily="34" charset="0"/>
              </a:rPr>
              <a:t> 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und den nachhaltigen Umgang mit Technik </a:t>
            </a:r>
            <a:r>
              <a:rPr lang="de-DE" sz="1600" dirty="0">
                <a:solidFill>
                  <a:srgbClr val="FF0000"/>
                </a:solidFill>
                <a:latin typeface="Calibri" panose="020F0502020204030204" pitchFamily="34" charset="0"/>
              </a:rPr>
              <a:t>erläutern und diskutieren</a:t>
            </a:r>
            <a:r>
              <a:rPr lang="de-DE" sz="1600" dirty="0">
                <a:latin typeface="Calibri" panose="020F0502020204030204" pitchFamily="34" charset="0"/>
              </a:rPr>
              <a:t> </a:t>
            </a:r>
            <a:r>
              <a:rPr lang="de-DE" sz="1600" dirty="0">
                <a:solidFill>
                  <a:schemeClr val="bg1"/>
                </a:solidFill>
                <a:latin typeface="Calibri" panose="020F0502020204030204" pitchFamily="34" charset="0"/>
              </a:rPr>
              <a:t>(zum Beispiel Ressourcen- und Mediennutzung, Biodiversität)</a:t>
            </a:r>
          </a:p>
          <a:p>
            <a:pPr algn="l"/>
            <a:endParaRPr lang="de-DE" sz="1600" dirty="0">
              <a:latin typeface="Calibri" panose="020F0502020204030204" pitchFamily="34" charset="0"/>
            </a:endParaRPr>
          </a:p>
          <a:p>
            <a:pPr algn="l"/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7605794" y="1460109"/>
            <a:ext cx="3544806" cy="47574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1600" b="1" dirty="0">
                <a:effectLst/>
                <a:latin typeface="Calibri" charset="0"/>
                <a:ea typeface="Calibri" charset="0"/>
                <a:cs typeface="Calibri" charset="0"/>
              </a:rPr>
              <a:t>Die Schülerinnen und Schüler können</a:t>
            </a:r>
          </a:p>
          <a:p>
            <a:pPr>
              <a:spcAft>
                <a:spcPts val="0"/>
              </a:spcAft>
            </a:pPr>
            <a:endParaRPr lang="de-DE" sz="16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(3) in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Problemfällen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 der Angewandten Ethik (zum Beispiel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Klimawandel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Digitalisierung,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Entfremdung, Genetik, Selbstoptimierung) die den verschiedenen Interessen und Zielen zugrundeliegenden Werte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herausarbeiten und benennen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(4) im Kontext der Angewandten Ethik relevante Werte im Hinblick auf ihren ethisch-moralischen Gehalt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untersuchen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e-DE" sz="1600" dirty="0">
                <a:solidFill>
                  <a:srgbClr val="FF0000"/>
                </a:solidFill>
                <a:effectLst/>
                <a:latin typeface="Calibri" charset="0"/>
                <a:ea typeface="Calibri" charset="0"/>
                <a:cs typeface="Calibri" charset="0"/>
              </a:rPr>
              <a:t>vergleichen und bewerten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 (zum Beispiel Naturschutz, Leben, Würde, 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S</a:t>
            </a: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elbstbestimmung, Gerechtigkeit, Freiheit)</a:t>
            </a:r>
          </a:p>
          <a:p>
            <a:pPr>
              <a:spcAft>
                <a:spcPts val="0"/>
              </a:spcAft>
            </a:pPr>
            <a:r>
              <a:rPr lang="de-DE" sz="1200" dirty="0">
                <a:effectLst/>
                <a:ea typeface="Calibri" charset="0"/>
                <a:cs typeface="Times New Roman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32867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76400" y="185355"/>
            <a:ext cx="8991600" cy="538545"/>
          </a:xfrm>
          <a:noFill/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br>
              <a:rPr lang="de-DE" sz="2400" dirty="0">
                <a:solidFill>
                  <a:schemeClr val="bg1"/>
                </a:solidFill>
              </a:rPr>
            </a:br>
            <a:r>
              <a:rPr lang="de-DE" sz="2400" dirty="0">
                <a:solidFill>
                  <a:schemeClr val="bg1"/>
                </a:solidFill>
              </a:rPr>
              <a:t>Inhaltsbezogene Kompetenzen</a:t>
            </a:r>
            <a:br>
              <a:rPr lang="de-DE" sz="2400" dirty="0">
                <a:solidFill>
                  <a:schemeClr val="bg1"/>
                </a:solidFill>
              </a:rPr>
            </a:b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960555" y="794323"/>
            <a:ext cx="67295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DE" altLang="de-DE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Progression von 7/8 bis 11/12 zum </a:t>
            </a:r>
            <a:r>
              <a:rPr lang="de-DE" altLang="de-DE" sz="2000" b="1">
                <a:solidFill>
                  <a:srgbClr val="000000"/>
                </a:solidFill>
                <a:latin typeface="Calibri" panose="020F0502020204030204" pitchFamily="34" charset="0"/>
              </a:rPr>
              <a:t>Thema Mensch und Natur</a:t>
            </a:r>
            <a:endParaRPr lang="de-DE" altLang="de-DE" sz="2000" b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5396992" y="1542405"/>
            <a:ext cx="5271008" cy="4757420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de-DE" sz="1600" b="1" dirty="0">
                <a:effectLst/>
                <a:latin typeface="Calibri" charset="0"/>
                <a:ea typeface="Calibri" charset="0"/>
                <a:cs typeface="Calibri" charset="0"/>
              </a:rPr>
              <a:t>Die Schülerinnen und Schüler können</a:t>
            </a:r>
          </a:p>
          <a:p>
            <a:pPr>
              <a:spcAft>
                <a:spcPts val="0"/>
              </a:spcAft>
            </a:pPr>
            <a:endParaRPr lang="de-DE" sz="1600" dirty="0">
              <a:effectLst/>
              <a:latin typeface="Calibri" charset="0"/>
              <a:ea typeface="Calibri" charset="0"/>
              <a:cs typeface="Calibri" charset="0"/>
            </a:endParaRPr>
          </a:p>
          <a:p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(5) Beurteilungsmaßstäbe der Angewandten Ethik auf Beispielfälle </a:t>
            </a:r>
            <a:r>
              <a:rPr lang="de-DE" sz="16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anwenden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de-DE" sz="16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überprüfen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(zum Beispiel Nachhaltigkeit, Folgenabschätzung, Vorrangregeln, Berufsethos)</a:t>
            </a:r>
          </a:p>
          <a:p>
            <a:pPr>
              <a:spcAft>
                <a:spcPts val="0"/>
              </a:spcAft>
            </a:pPr>
            <a:r>
              <a:rPr lang="de-DE" sz="1600" dirty="0">
                <a:effectLst/>
                <a:latin typeface="Calibri" charset="0"/>
                <a:ea typeface="Calibri" charset="0"/>
                <a:cs typeface="Calibri" charset="0"/>
              </a:rPr>
              <a:t> </a:t>
            </a:r>
          </a:p>
          <a:p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(6) bei der Auseinandersetzung mit Problemfällen der Angewandten Ethik mit moralphilosophischen Begründungsansätzen oder ethischen Positionen </a:t>
            </a:r>
            <a:r>
              <a:rPr lang="de-DE" sz="16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argumentieren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sowie diese bei der Urteils- und Entscheidungsfindung </a:t>
            </a:r>
            <a:r>
              <a:rPr lang="de-DE" sz="16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berücksichtigen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(zum Beispiel Tugendethik, Utilitarismus, Pflichtethik, verantwortungs- oder naturethische Positionen)</a:t>
            </a:r>
          </a:p>
          <a:p>
            <a:endParaRPr lang="de-DE" sz="1600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(7) eigene Stellungnahmen zu Entscheidungssituationen der Angewandten Ethik </a:t>
            </a:r>
            <a:r>
              <a:rPr lang="de-DE" sz="16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erarbeiten</a:t>
            </a:r>
            <a:r>
              <a:rPr lang="de-DE" sz="1600" dirty="0">
                <a:latin typeface="Calibri" charset="0"/>
                <a:ea typeface="Calibri" charset="0"/>
                <a:cs typeface="Calibri" charset="0"/>
              </a:rPr>
              <a:t> und </a:t>
            </a:r>
            <a:r>
              <a:rPr lang="de-DE" sz="1600" dirty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reflektiert begründen</a:t>
            </a: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88157189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814</Words>
  <Application>Microsoft Macintosh PowerPoint</Application>
  <PresentationFormat>Breitbild</PresentationFormat>
  <Paragraphs>88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Times New Roman</vt:lpstr>
      <vt:lpstr>Paket</vt:lpstr>
      <vt:lpstr>PowerPoint-Präsentation</vt:lpstr>
      <vt:lpstr>PowerPoint-Präsentation</vt:lpstr>
      <vt:lpstr> Prozessbezogene Kompetenzen </vt:lpstr>
      <vt:lpstr>PowerPoint-Präsentation</vt:lpstr>
      <vt:lpstr>PowerPoint-Präsentation</vt:lpstr>
      <vt:lpstr> Inhaltsbezogene Kompetenzen </vt:lpstr>
      <vt:lpstr> Inhaltsbezogene Kompetenzen </vt:lpstr>
      <vt:lpstr> Inhaltsbezogene Kompetenzen </vt:lpstr>
      <vt:lpstr> Inhaltsbezogene Kompetenzen </vt:lpstr>
      <vt:lpstr>PowerPoint-Präsentation</vt:lpstr>
    </vt:vector>
  </TitlesOfParts>
  <Company/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Prozessbezogene Kompetenzen </dc:title>
  <dc:creator>Ulrike Hanraths</dc:creator>
  <cp:lastModifiedBy>Ulrike Hanraths</cp:lastModifiedBy>
  <cp:revision>29</cp:revision>
  <dcterms:created xsi:type="dcterms:W3CDTF">2017-03-18T10:21:07Z</dcterms:created>
  <dcterms:modified xsi:type="dcterms:W3CDTF">2018-03-11T13:52:52Z</dcterms:modified>
</cp:coreProperties>
</file>