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4124" r:id="rId1"/>
  </p:sldMasterIdLst>
  <p:notesMasterIdLst>
    <p:notesMasterId r:id="rId15"/>
  </p:notesMasterIdLst>
  <p:handoutMasterIdLst>
    <p:handoutMasterId r:id="rId16"/>
  </p:handoutMasterIdLst>
  <p:sldIdLst>
    <p:sldId id="268" r:id="rId2"/>
    <p:sldId id="259" r:id="rId3"/>
    <p:sldId id="269" r:id="rId4"/>
    <p:sldId id="271" r:id="rId5"/>
    <p:sldId id="270" r:id="rId6"/>
    <p:sldId id="272" r:id="rId7"/>
    <p:sldId id="273" r:id="rId8"/>
    <p:sldId id="274" r:id="rId9"/>
    <p:sldId id="275" r:id="rId10"/>
    <p:sldId id="276" r:id="rId11"/>
    <p:sldId id="277" r:id="rId12"/>
    <p:sldId id="279" r:id="rId13"/>
    <p:sldId id="278" r:id="rId14"/>
  </p:sldIdLst>
  <p:sldSz cx="12192000" cy="6858000"/>
  <p:notesSz cx="6865938" cy="9998075"/>
  <p:embeddedFontLst>
    <p:embeddedFont>
      <p:font typeface="Calibri Light" panose="020F0302020204030204" pitchFamily="34" charset="0"/>
      <p:regular r:id="rId17"/>
      <p: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AFB"/>
    <a:srgbClr val="CFFFD4"/>
    <a:srgbClr val="03C94E"/>
    <a:srgbClr val="00CC66"/>
    <a:srgbClr val="E1E8ED"/>
    <a:srgbClr val="47B9B4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56" autoAdjust="0"/>
    <p:restoredTop sz="95488" autoAdjust="0"/>
  </p:normalViewPr>
  <p:slideViewPr>
    <p:cSldViewPr snapToGrid="0">
      <p:cViewPr varScale="1">
        <p:scale>
          <a:sx n="65" d="100"/>
          <a:sy n="65" d="100"/>
        </p:scale>
        <p:origin x="216" y="2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19" cy="500464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9413" y="0"/>
            <a:ext cx="2974919" cy="500464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200"/>
            </a:lvl1pPr>
          </a:lstStyle>
          <a:p>
            <a:fld id="{116B187D-8565-492A-914B-905217A68F39}" type="datetime1">
              <a:rPr lang="de-DE" smtClean="0"/>
              <a:t>18.12.2016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96013"/>
            <a:ext cx="2974919" cy="500463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9413" y="9496013"/>
            <a:ext cx="2974919" cy="500463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200"/>
            </a:lvl1pPr>
          </a:lstStyle>
          <a:p>
            <a:fld id="{85B292B0-52FD-4AAB-BF7A-CF694587A1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946068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6-11-13T07:38:18.952"/>
    </inkml:context>
    <inkml:brush xml:id="br0">
      <inkml:brushProperty name="width" value="0.02" units="cm"/>
      <inkml:brushProperty name="height" value="0.02" units="cm"/>
      <inkml:brushProperty name="color" value="#ED1C24"/>
      <inkml:brushProperty name="ignorePressure" value="1"/>
    </inkml:brush>
  </inkml:definitions>
  <inkml:traceGroup>
    <inkml:annotationXML>
      <emma:emma xmlns:emma="http://www.w3.org/2003/04/emma" version="1.0">
        <emma:interpretation id="{4BA1BA12-649B-41FD-956D-7B2226297872}" emma:medium="tactile" emma:mode="ink">
          <msink:context xmlns:msink="http://schemas.microsoft.com/ink/2010/main" type="inkDrawing"/>
        </emma:interpretation>
      </emma:emma>
    </inkml:annotationXML>
    <inkml:trace contextRef="#ctx0" brushRef="#br0">47462 11860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6-11-13T07:41:26.696"/>
    </inkml:context>
    <inkml:brush xml:id="br0">
      <inkml:brushProperty name="width" value="0.04" units="cm"/>
      <inkml:brushProperty name="height" value="0.04" units="cm"/>
      <inkml:brushProperty name="color" value="#ED1C24"/>
      <inkml:brushProperty name="ignorePressure" value="1"/>
    </inkml:brush>
  </inkml:definitions>
  <inkml:trace contextRef="#ctx0" brushRef="#br0">49935 5224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6-11-13T07:38:19.183"/>
    </inkml:context>
    <inkml:brush xml:id="br0">
      <inkml:brushProperty name="width" value="0.02" units="cm"/>
      <inkml:brushProperty name="height" value="0.02" units="cm"/>
      <inkml:brushProperty name="color" value="#ED1C24"/>
      <inkml:brushProperty name="ignorePressure" value="1"/>
    </inkml:brush>
  </inkml:definitions>
  <inkml:traceGroup>
    <inkml:annotationXML>
      <emma:emma xmlns:emma="http://www.w3.org/2003/04/emma" version="1.0">
        <emma:interpretation id="{2D62AEAB-31B0-415F-BE36-B3ACB340DD2A}" emma:medium="tactile" emma:mode="ink">
          <msink:context xmlns:msink="http://schemas.microsoft.com/ink/2010/main" type="inkDrawing"/>
        </emma:interpretation>
      </emma:emma>
    </inkml:annotationXML>
    <inkml:trace contextRef="#ctx0" brushRef="#br0">47462 11860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6-11-13T07:41:16.155"/>
    </inkml:context>
    <inkml:brush xml:id="br0">
      <inkml:brushProperty name="width" value="0.04" units="cm"/>
      <inkml:brushProperty name="height" value="0.04" units="cm"/>
      <inkml:brushProperty name="color" value="#ED1C24"/>
      <inkml:brushProperty name="ignorePressure" value="1"/>
    </inkml:brush>
  </inkml:definitions>
  <inkml:trace contextRef="#ctx0" brushRef="#br0">48748 15544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6-11-13T07:41:18.905"/>
    </inkml:context>
    <inkml:brush xml:id="br0">
      <inkml:brushProperty name="width" value="0.04" units="cm"/>
      <inkml:brushProperty name="height" value="0.04" units="cm"/>
      <inkml:brushProperty name="color" value="#ED1C24"/>
      <inkml:brushProperty name="ignorePressure" value="1"/>
    </inkml:brush>
  </inkml:definitions>
  <inkml:trace contextRef="#ctx0" brushRef="#br0">43525 12264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6-11-13T07:41:19.574"/>
    </inkml:context>
    <inkml:brush xml:id="br0">
      <inkml:brushProperty name="width" value="0.04" units="cm"/>
      <inkml:brushProperty name="height" value="0.04" units="cm"/>
      <inkml:brushProperty name="color" value="#ED1C24"/>
      <inkml:brushProperty name="ignorePressure" value="1"/>
    </inkml:brush>
  </inkml:definitions>
  <inkml:trace contextRef="#ctx0" brushRef="#br0">43475 11835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6-11-13T07:41:20.089"/>
    </inkml:context>
    <inkml:brush xml:id="br0">
      <inkml:brushProperty name="width" value="0.04" units="cm"/>
      <inkml:brushProperty name="height" value="0.04" units="cm"/>
      <inkml:brushProperty name="color" value="#ED1C24"/>
      <inkml:brushProperty name="ignorePressure" value="1"/>
    </inkml:brush>
  </inkml:definitions>
  <inkml:traceGroup>
    <inkml:annotationXML>
      <emma:emma xmlns:emma="http://www.w3.org/2003/04/emma" version="1.0">
        <emma:interpretation id="{AE2A6C87-760F-45E7-8ABD-BFBB70AD0D3A}" emma:medium="tactile" emma:mode="ink">
          <msink:context xmlns:msink="http://schemas.microsoft.com/ink/2010/main" type="writingRegion" rotatedBoundingBox="30224,8899 30370,8789 30380,8803 30234,8912"/>
        </emma:interpretation>
      </emma:emma>
    </inkml:annotationXML>
    <inkml:traceGroup>
      <inkml:annotationXML>
        <emma:emma xmlns:emma="http://www.w3.org/2003/04/emma" version="1.0">
          <emma:interpretation id="{0FDA2DB3-681E-46B6-BAE3-890BB1A39262}" emma:medium="tactile" emma:mode="ink">
            <msink:context xmlns:msink="http://schemas.microsoft.com/ink/2010/main" type="paragraph" rotatedBoundingBox="30224,8899 30370,8789 30380,8803 30234,89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D09FFA6-35A2-467C-B756-0410E06F9D0C}" emma:medium="tactile" emma:mode="ink">
              <msink:context xmlns:msink="http://schemas.microsoft.com/ink/2010/main" type="line" rotatedBoundingBox="30224,8899 30370,8789 30380,8803 30234,8913"/>
            </emma:interpretation>
          </emma:emma>
        </inkml:annotationXML>
        <inkml:traceGroup>
          <inkml:annotationXML>
            <emma:emma xmlns:emma="http://www.w3.org/2003/04/emma" version="1.0">
              <emma:interpretation id="{87C4524A-0187-4AA9-8C78-D53C6AA9ED18}" emma:medium="tactile" emma:mode="ink">
                <msink:context xmlns:msink="http://schemas.microsoft.com/ink/2010/main" type="inkWord" rotatedBoundingBox="30224,8899 30370,8789 30380,8803 30234,8913"/>
              </emma:interpretation>
            </emma:emma>
          </inkml:annotationXML>
          <inkml:trace contextRef="#ctx0" brushRef="#br0">48319 13651</inkml:trace>
          <inkml:trace contextRef="#ctx0" brushRef="#br0" timeOffset="584">48453 13550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6-11-13T07:41:21.562"/>
    </inkml:context>
    <inkml:brush xml:id="br0">
      <inkml:brushProperty name="width" value="0.04" units="cm"/>
      <inkml:brushProperty name="height" value="0.04" units="cm"/>
      <inkml:brushProperty name="color" value="#ED1C24"/>
      <inkml:brushProperty name="ignorePressure" value="1"/>
    </inkml:brush>
  </inkml:definitions>
  <inkml:traceGroup>
    <inkml:annotationXML>
      <emma:emma xmlns:emma="http://www.w3.org/2003/04/emma" version="1.0">
        <emma:interpretation id="{6C1FA54A-A21C-457A-B847-0945BF578014}" emma:medium="tactile" emma:mode="ink">
          <msink:context xmlns:msink="http://schemas.microsoft.com/ink/2010/main" type="writingRegion" rotatedBoundingBox="29906,11353 30022,11334 30025,11350 29909,11369"/>
        </emma:interpretation>
      </emma:emma>
    </inkml:annotationXML>
    <inkml:traceGroup>
      <inkml:annotationXML>
        <emma:emma xmlns:emma="http://www.w3.org/2003/04/emma" version="1.0">
          <emma:interpretation id="{BA85516E-46E8-4DC2-8421-B645695AC533}" emma:medium="tactile" emma:mode="ink">
            <msink:context xmlns:msink="http://schemas.microsoft.com/ink/2010/main" type="paragraph" rotatedBoundingBox="29906,11353 30022,11334 30025,11350 29909,113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1941B21-C9AE-4F87-960D-BD7EE7F8E630}" emma:medium="tactile" emma:mode="ink">
              <msink:context xmlns:msink="http://schemas.microsoft.com/ink/2010/main" type="line" rotatedBoundingBox="29906,11353 30022,11334 30025,11350 29909,11369"/>
            </emma:interpretation>
          </emma:emma>
        </inkml:annotationXML>
        <inkml:traceGroup>
          <inkml:annotationXML>
            <emma:emma xmlns:emma="http://www.w3.org/2003/04/emma" version="1.0">
              <emma:interpretation id="{EA279023-813B-4B16-8189-50A9AE6EDCE5}" emma:medium="tactile" emma:mode="ink">
                <msink:context xmlns:msink="http://schemas.microsoft.com/ink/2010/main" type="inkWord" rotatedBoundingBox="29906,11353 30022,11334 30025,11350 29909,11369"/>
              </emma:interpretation>
            </emma:emma>
          </inkml:annotationXML>
          <inkml:trace contextRef="#ctx0" brushRef="#br0">47992 17309</inkml:trace>
          <inkml:trace contextRef="#ctx0" brushRef="#br0" timeOffset="178">47992 17309</inkml:trace>
          <inkml:trace contextRef="#ctx0" brushRef="#br0" timeOffset="1747">47891 17326</inkml:trace>
          <inkml:trace contextRef="#ctx0" brushRef="#br0" timeOffset="1944">47891 17326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6-11-13T07:41:24.459"/>
    </inkml:context>
    <inkml:brush xml:id="br0">
      <inkml:brushProperty name="width" value="0.04" units="cm"/>
      <inkml:brushProperty name="height" value="0.04" units="cm"/>
      <inkml:brushProperty name="color" value="#ED1C24"/>
      <inkml:brushProperty name="ignorePressure" value="1"/>
    </inkml:brush>
  </inkml:definitions>
  <inkml:traceGroup>
    <inkml:annotationXML>
      <emma:emma xmlns:emma="http://www.w3.org/2003/04/emma" version="1.0">
        <emma:interpretation id="{E3DC87F2-05E5-4349-BF8D-DB481357CF8F}" emma:medium="tactile" emma:mode="ink">
          <msink:context xmlns:msink="http://schemas.microsoft.com/ink/2010/main" type="writingRegion" rotatedBoundingBox="27081,8141 27096,8141 27096,8156 27081,8156"/>
        </emma:interpretation>
      </emma:emma>
    </inkml:annotationXML>
    <inkml:traceGroup>
      <inkml:annotationXML>
        <emma:emma xmlns:emma="http://www.w3.org/2003/04/emma" version="1.0">
          <emma:interpretation id="{F5650812-CD4D-4E7D-BB16-55AD646559CA}" emma:medium="tactile" emma:mode="ink">
            <msink:context xmlns:msink="http://schemas.microsoft.com/ink/2010/main" type="paragraph" rotatedBoundingBox="27081,8141 27096,8141 27096,8156 27081,81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5F376C-1DFD-4393-98C8-000B0A23B424}" emma:medium="tactile" emma:mode="ink">
              <msink:context xmlns:msink="http://schemas.microsoft.com/ink/2010/main" type="line" rotatedBoundingBox="27081,8141 27096,8141 27096,8156 27081,8156"/>
            </emma:interpretation>
          </emma:emma>
        </inkml:annotationXML>
        <inkml:traceGroup>
          <inkml:annotationXML>
            <emma:emma xmlns:emma="http://www.w3.org/2003/04/emma" version="1.0">
              <emma:interpretation id="{6D3514A2-191B-4353-A775-9FCFCAB9C8FF}" emma:medium="tactile" emma:mode="ink">
                <msink:context xmlns:msink="http://schemas.microsoft.com/ink/2010/main" type="inkWord" rotatedBoundingBox="27081,8141 27096,8141 27096,8156 27081,8156"/>
              </emma:interpretation>
            </emma:emma>
          </inkml:annotationXML>
          <inkml:trace contextRef="#ctx0" brushRef="#br0">43602 12515</inkml:trace>
          <inkml:trace contextRef="#ctx0" brushRef="#br0" timeOffset="263">43602 12515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6-11-13T07:41:26.442"/>
    </inkml:context>
    <inkml:brush xml:id="br0">
      <inkml:brushProperty name="width" value="0.04" units="cm"/>
      <inkml:brushProperty name="height" value="0.04" units="cm"/>
      <inkml:brushProperty name="color" value="#ED1C24"/>
      <inkml:brushProperty name="ignorePressure" value="1"/>
    </inkml:brush>
  </inkml:definitions>
  <inkml:trace contextRef="#ctx0" brushRef="#br0">49935 5224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501640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9110" y="0"/>
            <a:ext cx="2975240" cy="501640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200"/>
            </a:lvl1pPr>
          </a:lstStyle>
          <a:p>
            <a:fld id="{13E9FEDD-1A6D-4652-8744-D89ABB388AAC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50950"/>
            <a:ext cx="5995988" cy="33734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0" tIns="46145" rIns="92290" bIns="46145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594" y="4811573"/>
            <a:ext cx="5492750" cy="3936742"/>
          </a:xfrm>
          <a:prstGeom prst="rect">
            <a:avLst/>
          </a:prstGeom>
        </p:spPr>
        <p:txBody>
          <a:bodyPr vert="horz" lIns="92290" tIns="46145" rIns="92290" bIns="46145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6438"/>
            <a:ext cx="2975240" cy="501639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9110" y="9496438"/>
            <a:ext cx="2975240" cy="501639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200"/>
            </a:lvl1pPr>
          </a:lstStyle>
          <a:p>
            <a:fld id="{A3308F06-704B-4BBC-97C3-1F59BE43AA4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343938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6FB1D8-CE78-471C-A04C-8BAE9E7579C8}" type="datetime1">
              <a:rPr lang="de-DE" smtClean="0"/>
              <a:t>18.12.2016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637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044" indent="-173044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t>2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2A57449-A36D-4DA5-8837-2E6BC8342F59}" type="datetime1">
              <a:rPr lang="de-DE" smtClean="0"/>
              <a:t>18.12.2016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3624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Textfeld 20"/>
          <p:cNvSpPr txBox="1"/>
          <p:nvPr userDrawn="1"/>
        </p:nvSpPr>
        <p:spPr>
          <a:xfrm>
            <a:off x="3812461" y="6475511"/>
            <a:ext cx="4563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8, Bad Wildbad 28.-30.11.2016</a:t>
            </a:r>
          </a:p>
        </p:txBody>
      </p:sp>
      <p:sp>
        <p:nvSpPr>
          <p:cNvPr id="23" name="Textfeld 22"/>
          <p:cNvSpPr txBox="1"/>
          <p:nvPr userDrawn="1"/>
        </p:nvSpPr>
        <p:spPr>
          <a:xfrm>
            <a:off x="11489167" y="6475511"/>
            <a:ext cx="753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A7868CA-D9DB-46C9-B49D-39B18CB7ABFF}" type="slidenum">
              <a:rPr lang="de-DE" sz="1400" smtClean="0">
                <a:solidFill>
                  <a:schemeClr val="bg1"/>
                </a:solidFill>
              </a:rPr>
              <a:t>‹Nr.›</a:t>
            </a:fld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494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828823B-9BE5-4408-A0A3-CE70DEAB31FD}" type="slidenum">
              <a:rPr lang="de-DE" smtClean="0"/>
              <a:t>‹Nr.›</a:t>
            </a:fld>
            <a:endParaRPr lang="de-DE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3799572" y="6475511"/>
            <a:ext cx="4754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8, Bad Wildbad 28.-30.11.2016</a:t>
            </a:r>
          </a:p>
        </p:txBody>
      </p:sp>
    </p:spTree>
    <p:extLst>
      <p:ext uri="{BB962C8B-B14F-4D97-AF65-F5344CB8AC3E}">
        <p14:creationId xmlns:p14="http://schemas.microsoft.com/office/powerpoint/2010/main" val="37262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3" Type="http://schemas.openxmlformats.org/officeDocument/2006/relationships/customXml" Target="../ink/ink2.xml"/><Relationship Id="rId7" Type="http://schemas.openxmlformats.org/officeDocument/2006/relationships/customXml" Target="../ink/ink6.xml"/><Relationship Id="rId12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.xml"/><Relationship Id="rId11" Type="http://schemas.openxmlformats.org/officeDocument/2006/relationships/customXml" Target="../ink/ink10.xml"/><Relationship Id="rId5" Type="http://schemas.openxmlformats.org/officeDocument/2006/relationships/customXml" Target="../ink/ink4.xml"/><Relationship Id="rId10" Type="http://schemas.openxmlformats.org/officeDocument/2006/relationships/customXml" Target="../ink/ink9.xml"/><Relationship Id="rId4" Type="http://schemas.openxmlformats.org/officeDocument/2006/relationships/customXml" Target="../ink/ink3.xml"/><Relationship Id="rId9" Type="http://schemas.openxmlformats.org/officeDocument/2006/relationships/customXml" Target="../ink/ink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lehrerfortbildung-bw.de/unterricht/mlf/organizer/" TargetMode="External"/><Relationship Id="rId2" Type="http://schemas.openxmlformats.org/officeDocument/2006/relationships/hyperlink" Target="http://www.netnet.org/instructors/design/goalsobjectives/advance.htm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methodenpool.uni-koeln.de/" TargetMode="External"/><Relationship Id="rId4" Type="http://schemas.openxmlformats.org/officeDocument/2006/relationships/hyperlink" Target="http://www.csus.edu/indiv/p/pfeiferj/edte226/advance%20organizer/aopres/index.ht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006">
              <a:srgbClr val="EFFAFB"/>
            </a:gs>
            <a:gs pos="77000">
              <a:schemeClr val="accent5">
                <a:lumMod val="20000"/>
                <a:lumOff val="80000"/>
              </a:schemeClr>
            </a:gs>
            <a:gs pos="100000">
              <a:srgbClr val="92D050"/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873859" y="282038"/>
            <a:ext cx="10591060" cy="1412520"/>
          </a:xfrm>
        </p:spPr>
        <p:txBody>
          <a:bodyPr>
            <a:noAutofit/>
          </a:bodyPr>
          <a:lstStyle/>
          <a:p>
            <a:pPr algn="ctr"/>
            <a:r>
              <a:rPr lang="de-DE" sz="5400" b="1" cap="none" dirty="0">
                <a:solidFill>
                  <a:schemeClr val="tx1"/>
                </a:solidFill>
              </a:rPr>
              <a:t>Für ein nachhaltiges strukturiertes Lernen</a:t>
            </a:r>
            <a:endParaRPr lang="de-DE" sz="5400" b="1" dirty="0">
              <a:solidFill>
                <a:schemeClr val="tx1"/>
              </a:solidFill>
            </a:endParaRPr>
          </a:p>
          <a:p>
            <a:pPr algn="ctr"/>
            <a:r>
              <a:rPr lang="de-DE" sz="3600" cap="none" spc="-50" dirty="0"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+mj-cs"/>
              </a:rPr>
              <a:t>– Advance Organizer –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157" y="2636520"/>
            <a:ext cx="6366356" cy="363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2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72011" y="375449"/>
            <a:ext cx="1052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5.4 </a:t>
            </a:r>
            <a:r>
              <a:rPr lang="de-DE" sz="4000" i="1" dirty="0"/>
              <a:t>Gefahr bei der Erstellung</a:t>
            </a:r>
          </a:p>
        </p:txBody>
      </p:sp>
      <p:sp>
        <p:nvSpPr>
          <p:cNvPr id="3" name="Rechteck 2"/>
          <p:cNvSpPr/>
          <p:nvPr/>
        </p:nvSpPr>
        <p:spPr>
          <a:xfrm>
            <a:off x="938623" y="1265626"/>
            <a:ext cx="10978855" cy="5010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Die Visualisierung des Lehrers bildet die </a:t>
            </a:r>
            <a:r>
              <a:rPr lang="de-DE" sz="28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Wahrnehmung des Lehrers 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ab und </a:t>
            </a:r>
            <a:r>
              <a:rPr lang="de-DE" sz="28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steuert die Wahrnehmung der </a:t>
            </a:r>
            <a:r>
              <a:rPr lang="de-DE" sz="2800" dirty="0" err="1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SuS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d.h. das kognitive Konstrukt mit Betonungen, Auslassungen, Verkürzungen, … des Lehrers steuert die Vorstellungen der </a:t>
            </a:r>
            <a:r>
              <a:rPr lang="de-DE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SuS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Verantwortung des Lehrers bei der Konzeption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Tendenz zur Schematisierung durch den begrenzten Raum der Darstellung und die beschränkte Komplexität wegen der notwendigen abstrahierenden Reduktion: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ea typeface="Calibri" panose="020F05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sorgfältige Prüfung von Reduktionsgrad und Problemtiefe, </a:t>
            </a:r>
            <a:b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    in der gearbeitet werden soll</a:t>
            </a:r>
            <a:endParaRPr lang="de-DE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150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72011" y="375449"/>
            <a:ext cx="1052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6  Ziel der Arbeit mit einem Advance Organizer</a:t>
            </a:r>
          </a:p>
        </p:txBody>
      </p:sp>
      <p:sp>
        <p:nvSpPr>
          <p:cNvPr id="3" name="Rechteck 2"/>
          <p:cNvSpPr/>
          <p:nvPr/>
        </p:nvSpPr>
        <p:spPr>
          <a:xfrm>
            <a:off x="872011" y="1295905"/>
            <a:ext cx="10936466" cy="4849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Der AO ist mehr als nur eine Visualisierung von bekanntem und neu zu erwerbendem Wissen: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i="1" dirty="0">
                <a:ea typeface="Calibri" panose="020F0502020204030204" pitchFamily="34" charset="0"/>
                <a:cs typeface="Times New Roman" panose="02020603050405020304" pitchFamily="18" charset="0"/>
              </a:rPr>
              <a:t>Er soll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Überblick über das geben, was gelernt werden soll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den größeren Zusammenhang verdeutlichen, in dem das neue Wissen steht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neues Wissen konkret bearbeiten, gestalten, deuten und auf Anwendungen beziehen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ea typeface="Calibri" panose="020F05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d.h. er soll </a:t>
            </a:r>
            <a:r>
              <a:rPr lang="de-DE" sz="2800" b="1" i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Handlungskompetenz</a:t>
            </a:r>
            <a:r>
              <a:rPr lang="de-DE" sz="28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anbahnen</a:t>
            </a:r>
            <a:endParaRPr lang="de-DE" sz="2800" b="1" dirty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227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Freihand 3"/>
              <p14:cNvContentPartPr/>
              <p14:nvPr/>
            </p14:nvContentPartPr>
            <p14:xfrm>
              <a:off x="10675980" y="2525068"/>
              <a:ext cx="144" cy="144"/>
            </p14:xfrm>
          </p:contentPart>
        </mc:Choice>
        <mc:Fallback xmlns="">
          <p:pic>
            <p:nvPicPr>
              <p:cNvPr id="4" name="Freihand 3"/>
              <p:cNvPicPr/>
              <p:nvPr/>
            </p:nvPicPr>
            <p:blipFill/>
            <p:spPr/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Freihand 5"/>
              <p14:cNvContentPartPr/>
              <p14:nvPr/>
            </p14:nvContentPartPr>
            <p14:xfrm>
              <a:off x="10675980" y="2525068"/>
              <a:ext cx="144" cy="144"/>
            </p14:xfrm>
          </p:contentPart>
        </mc:Choice>
        <mc:Fallback xmlns="">
          <p:pic>
            <p:nvPicPr>
              <p:cNvPr id="6" name="Freihand 5"/>
              <p:cNvPicPr/>
              <p:nvPr/>
            </p:nvPicPr>
            <p:blipFill/>
            <p:spPr/>
          </p:pic>
        </mc:Fallback>
      </mc:AlternateContent>
      <p:sp>
        <p:nvSpPr>
          <p:cNvPr id="11" name="Textfeld 10"/>
          <p:cNvSpPr txBox="1"/>
          <p:nvPr/>
        </p:nvSpPr>
        <p:spPr>
          <a:xfrm>
            <a:off x="928943" y="192170"/>
            <a:ext cx="10488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/>
              <a:t>Advance Organizer der Bildungsplanfortbildungen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Freihand 15"/>
              <p14:cNvContentPartPr/>
              <p14:nvPr/>
            </p14:nvContentPartPr>
            <p14:xfrm>
              <a:off x="10984860" y="3657508"/>
              <a:ext cx="144" cy="144"/>
            </p14:xfrm>
          </p:contentPart>
        </mc:Choice>
        <mc:Fallback xmlns="">
          <p:pic>
            <p:nvPicPr>
              <p:cNvPr id="16" name="Freihand 15"/>
              <p:cNvPicPr/>
              <p:nvPr/>
            </p:nvPicPr>
            <p:blipFill/>
            <p:spPr/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7" name="Freihand 16"/>
              <p14:cNvContentPartPr/>
              <p14:nvPr/>
            </p14:nvContentPartPr>
            <p14:xfrm>
              <a:off x="9731340" y="2870260"/>
              <a:ext cx="144" cy="144"/>
            </p14:xfrm>
          </p:contentPart>
        </mc:Choice>
        <mc:Fallback xmlns="">
          <p:pic>
            <p:nvPicPr>
              <p:cNvPr id="17" name="Freihand 16"/>
              <p:cNvPicPr/>
              <p:nvPr/>
            </p:nvPicPr>
            <p:blipFill/>
            <p:spPr/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Freihand 17"/>
              <p14:cNvContentPartPr/>
              <p14:nvPr/>
            </p14:nvContentPartPr>
            <p14:xfrm>
              <a:off x="9719244" y="2767300"/>
              <a:ext cx="144" cy="144"/>
            </p14:xfrm>
          </p:contentPart>
        </mc:Choice>
        <mc:Fallback xmlns="">
          <p:pic>
            <p:nvPicPr>
              <p:cNvPr id="18" name="Freihand 17"/>
              <p:cNvPicPr/>
              <p:nvPr/>
            </p:nvPicPr>
            <p:blipFill/>
            <p:spPr/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Freihand 19"/>
              <p14:cNvContentPartPr/>
              <p14:nvPr/>
            </p14:nvContentPartPr>
            <p14:xfrm>
              <a:off x="10881900" y="3167044"/>
              <a:ext cx="48528" cy="36432"/>
            </p14:xfrm>
          </p:contentPart>
        </mc:Choice>
        <mc:Fallback xmlns="">
          <p:pic>
            <p:nvPicPr>
              <p:cNvPr id="20" name="Freihand 19"/>
              <p:cNvPicPr/>
              <p:nvPr/>
            </p:nvPicPr>
            <p:blipFill/>
            <p:spPr/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3" name="Freihand 22"/>
              <p14:cNvContentPartPr/>
              <p14:nvPr/>
            </p14:nvContentPartPr>
            <p14:xfrm>
              <a:off x="10766844" y="4081444"/>
              <a:ext cx="36432" cy="6192"/>
            </p14:xfrm>
          </p:contentPart>
        </mc:Choice>
        <mc:Fallback xmlns="">
          <p:pic>
            <p:nvPicPr>
              <p:cNvPr id="23" name="Freihand 22"/>
              <p:cNvPicPr/>
              <p:nvPr/>
            </p:nvPicPr>
            <p:blipFill/>
            <p:spPr/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8" name="Freihand 27"/>
              <p14:cNvContentPartPr/>
              <p14:nvPr/>
            </p14:nvContentPartPr>
            <p14:xfrm>
              <a:off x="9749484" y="2930884"/>
              <a:ext cx="144" cy="144"/>
            </p14:xfrm>
          </p:contentPart>
        </mc:Choice>
        <mc:Fallback xmlns="">
          <p:pic>
            <p:nvPicPr>
              <p:cNvPr id="28" name="Freihand 27"/>
              <p:cNvPicPr/>
              <p:nvPr/>
            </p:nvPicPr>
            <p:blipFill/>
            <p:spPr/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0" name="Freihand 29"/>
              <p14:cNvContentPartPr/>
              <p14:nvPr/>
            </p14:nvContentPartPr>
            <p14:xfrm>
              <a:off x="11269404" y="1180708"/>
              <a:ext cx="144" cy="144"/>
            </p14:xfrm>
          </p:contentPart>
        </mc:Choice>
        <mc:Fallback xmlns="">
          <p:pic>
            <p:nvPicPr>
              <p:cNvPr id="30" name="Freihand 29"/>
              <p:cNvPicPr/>
              <p:nvPr/>
            </p:nvPicPr>
            <p:blipFill/>
            <p:spPr/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1" name="Freihand 30"/>
              <p14:cNvContentPartPr/>
              <p14:nvPr/>
            </p14:nvContentPartPr>
            <p14:xfrm>
              <a:off x="11269404" y="1180708"/>
              <a:ext cx="144" cy="144"/>
            </p14:xfrm>
          </p:contentPart>
        </mc:Choice>
        <mc:Fallback xmlns="">
          <p:pic>
            <p:nvPicPr>
              <p:cNvPr id="31" name="Freihand 30"/>
              <p:cNvPicPr/>
              <p:nvPr/>
            </p:nvPicPr>
            <p:blipFill/>
            <p:spPr/>
          </p:pic>
        </mc:Fallback>
      </mc:AlternateContent>
      <p:pic>
        <p:nvPicPr>
          <p:cNvPr id="3" name="Grafik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61376" y="815031"/>
            <a:ext cx="9623484" cy="549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46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72011" y="375449"/>
            <a:ext cx="1052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7  Literaturauswahl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987068" y="1217181"/>
            <a:ext cx="105912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err="1"/>
              <a:t>Ausubel</a:t>
            </a:r>
            <a:r>
              <a:rPr lang="de-DE" dirty="0"/>
              <a:t>, David P.,  </a:t>
            </a:r>
            <a:r>
              <a:rPr lang="de-DE" i="1" dirty="0"/>
              <a:t>The </a:t>
            </a:r>
            <a:r>
              <a:rPr lang="de-DE" i="1" dirty="0" err="1"/>
              <a:t>use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advance</a:t>
            </a:r>
            <a:r>
              <a:rPr lang="de-DE" i="1" dirty="0"/>
              <a:t> </a:t>
            </a:r>
            <a:r>
              <a:rPr lang="de-DE" i="1" dirty="0" err="1"/>
              <a:t>organizers</a:t>
            </a:r>
            <a:r>
              <a:rPr lang="de-DE" i="1" dirty="0"/>
              <a:t> in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learning</a:t>
            </a:r>
            <a:r>
              <a:rPr lang="de-DE" i="1" dirty="0"/>
              <a:t> </a:t>
            </a:r>
            <a:r>
              <a:rPr lang="de-DE" i="1" dirty="0" err="1"/>
              <a:t>and</a:t>
            </a:r>
            <a:r>
              <a:rPr lang="de-DE" i="1" dirty="0"/>
              <a:t> </a:t>
            </a:r>
            <a:r>
              <a:rPr lang="de-DE" i="1" dirty="0" err="1"/>
              <a:t>retention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meaningful</a:t>
            </a:r>
            <a:r>
              <a:rPr lang="de-DE" i="1" dirty="0"/>
              <a:t> verbal material</a:t>
            </a:r>
            <a:r>
              <a:rPr lang="de-DE" dirty="0"/>
              <a:t>. Journal </a:t>
            </a:r>
            <a:r>
              <a:rPr lang="de-DE" dirty="0" err="1"/>
              <a:t>of</a:t>
            </a:r>
            <a:r>
              <a:rPr lang="de-DE" dirty="0"/>
              <a:t> Educational </a:t>
            </a:r>
            <a:r>
              <a:rPr lang="de-DE" dirty="0" err="1"/>
              <a:t>Psychology</a:t>
            </a:r>
            <a:r>
              <a:rPr lang="de-DE" dirty="0"/>
              <a:t>, 51, 267-272 (</a:t>
            </a:r>
            <a:r>
              <a:rPr lang="de-DE" dirty="0">
                <a:highlight>
                  <a:srgbClr val="E1E8ED"/>
                </a:highlight>
              </a:rPr>
              <a:t>1960</a:t>
            </a:r>
            <a:r>
              <a:rPr lang="de-DE" dirty="0"/>
              <a:t>)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/>
              <a:t>David, P. </a:t>
            </a:r>
            <a:r>
              <a:rPr lang="de-DE" dirty="0" err="1"/>
              <a:t>Ausubel</a:t>
            </a:r>
            <a:r>
              <a:rPr lang="de-DE" dirty="0"/>
              <a:t>, </a:t>
            </a:r>
            <a:r>
              <a:rPr lang="de-DE" i="1" dirty="0"/>
              <a:t>Learning </a:t>
            </a:r>
            <a:r>
              <a:rPr lang="de-DE" i="1" dirty="0" err="1"/>
              <a:t>Theory</a:t>
            </a:r>
            <a:r>
              <a:rPr lang="de-DE" i="1" dirty="0"/>
              <a:t> </a:t>
            </a:r>
            <a:r>
              <a:rPr lang="de-DE" i="1" dirty="0" err="1"/>
              <a:t>and</a:t>
            </a:r>
            <a:r>
              <a:rPr lang="de-DE" i="1" dirty="0"/>
              <a:t> </a:t>
            </a:r>
            <a:r>
              <a:rPr lang="de-DE" i="1" dirty="0" err="1"/>
              <a:t>classroom</a:t>
            </a:r>
            <a:r>
              <a:rPr lang="de-DE" i="1" dirty="0"/>
              <a:t> Practice</a:t>
            </a:r>
            <a:r>
              <a:rPr lang="de-DE" dirty="0"/>
              <a:t>. Ontario: The Ontario Institute </a:t>
            </a:r>
            <a:r>
              <a:rPr lang="de-DE" dirty="0" err="1"/>
              <a:t>For</a:t>
            </a:r>
            <a:r>
              <a:rPr lang="de-DE" dirty="0"/>
              <a:t> Studies In Education (</a:t>
            </a:r>
            <a:r>
              <a:rPr lang="de-DE" dirty="0">
                <a:highlight>
                  <a:srgbClr val="E1E8ED"/>
                </a:highlight>
              </a:rPr>
              <a:t>1967</a:t>
            </a:r>
            <a:r>
              <a:rPr lang="de-DE" dirty="0"/>
              <a:t>)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 err="1"/>
              <a:t>Thol</a:t>
            </a:r>
            <a:r>
              <a:rPr lang="de-DE" dirty="0"/>
              <a:t>, Norbert J., </a:t>
            </a:r>
            <a:r>
              <a:rPr lang="de-DE" i="1" dirty="0"/>
              <a:t>Möglichkeiten und Grenzen der </a:t>
            </a:r>
            <a:r>
              <a:rPr lang="de-DE" i="1" dirty="0" err="1"/>
              <a:t>Ausubelschen</a:t>
            </a:r>
            <a:r>
              <a:rPr lang="de-DE" i="1" dirty="0"/>
              <a:t> Assimilationstheorie für Lern- und </a:t>
            </a:r>
            <a:r>
              <a:rPr lang="de-DE" i="1" dirty="0" err="1"/>
              <a:t>Behaltensleistungen</a:t>
            </a:r>
            <a:r>
              <a:rPr lang="de-DE" i="1" dirty="0"/>
              <a:t>. Eine Untersuchung zur Erprobung des ‚</a:t>
            </a:r>
            <a:r>
              <a:rPr lang="de-DE" i="1" dirty="0" err="1"/>
              <a:t>advance</a:t>
            </a:r>
            <a:r>
              <a:rPr lang="de-DE" i="1" dirty="0"/>
              <a:t> </a:t>
            </a:r>
            <a:r>
              <a:rPr lang="de-DE" i="1" dirty="0" err="1"/>
              <a:t>organizer‘s</a:t>
            </a:r>
            <a:r>
              <a:rPr lang="de-DE" i="1" dirty="0"/>
              <a:t>‘ in der Sekundarstufe II eines deutschen Gymnasiums </a:t>
            </a:r>
            <a:r>
              <a:rPr lang="de-DE" dirty="0"/>
              <a:t>(</a:t>
            </a:r>
            <a:r>
              <a:rPr lang="de-DE" dirty="0">
                <a:highlight>
                  <a:srgbClr val="E1E8ED"/>
                </a:highlight>
              </a:rPr>
              <a:t>1984</a:t>
            </a:r>
            <a:r>
              <a:rPr lang="de-DE" dirty="0"/>
              <a:t>)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/>
              <a:t>Hepting, Roland, </a:t>
            </a:r>
            <a:r>
              <a:rPr lang="de-DE" i="1" dirty="0"/>
              <a:t>Zeitgemäße Methodenkompetenz im Unterricht. Eine praxisnahe Einführung in neue Formen des Lehrens und Lernens</a:t>
            </a:r>
            <a:r>
              <a:rPr lang="de-DE" dirty="0"/>
              <a:t> (</a:t>
            </a:r>
            <a:r>
              <a:rPr lang="de-DE" dirty="0">
                <a:highlight>
                  <a:srgbClr val="E1E8ED"/>
                </a:highlight>
              </a:rPr>
              <a:t>2004</a:t>
            </a:r>
            <a:r>
              <a:rPr lang="de-DE" dirty="0"/>
              <a:t>)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dirty="0"/>
              <a:t>Wahl, Diethelm, </a:t>
            </a:r>
            <a:r>
              <a:rPr lang="de-DE" i="1" dirty="0"/>
              <a:t>Lernumgebungen erfolgreich gestalten. Vom trägen Wissen zum kompetenten Handeln </a:t>
            </a:r>
            <a:r>
              <a:rPr lang="de-DE" dirty="0"/>
              <a:t>(</a:t>
            </a:r>
            <a:r>
              <a:rPr lang="de-DE" dirty="0">
                <a:highlight>
                  <a:srgbClr val="E1E8ED"/>
                </a:highlight>
              </a:rPr>
              <a:t>2013</a:t>
            </a:r>
            <a:r>
              <a:rPr lang="de-DE" dirty="0"/>
              <a:t>)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endParaRPr lang="de-DE" dirty="0"/>
          </a:p>
          <a:p>
            <a:pPr marL="457200" indent="-457200">
              <a:buFont typeface="Symbol" panose="05050102010706020507" pitchFamily="18" charset="2"/>
              <a:buChar char="-"/>
            </a:pPr>
            <a:endParaRPr lang="de-DE" dirty="0"/>
          </a:p>
          <a:p>
            <a:pPr marL="457200" indent="-457200">
              <a:buFont typeface="Symbol" panose="05050102010706020507" pitchFamily="18" charset="2"/>
              <a:buChar char="-"/>
            </a:pP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987068" y="4644668"/>
            <a:ext cx="106579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>
                <a:solidFill>
                  <a:srgbClr val="0070C0"/>
                </a:solidFill>
                <a:hlinkClick r:id="rId2"/>
              </a:rPr>
              <a:t>  http://www.netnet.org/instructors/design/goalsobjectives/advance.htm</a:t>
            </a:r>
            <a:endParaRPr lang="de-DE" dirty="0">
              <a:solidFill>
                <a:srgbClr val="0070C0"/>
              </a:solidFill>
            </a:endParaRP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>
                <a:solidFill>
                  <a:srgbClr val="0070C0"/>
                </a:solidFill>
                <a:hlinkClick r:id="rId3"/>
              </a:rPr>
              <a:t>  http://lehrerfortbildung-bw.de/unterricht/mlf/organizer/</a:t>
            </a:r>
            <a:endParaRPr lang="de-DE" dirty="0">
              <a:solidFill>
                <a:srgbClr val="0070C0"/>
              </a:solidFill>
            </a:endParaRP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>
                <a:solidFill>
                  <a:srgbClr val="0070C0"/>
                </a:solidFill>
                <a:hlinkClick r:id="rId4"/>
              </a:rPr>
              <a:t>  http://www.csus.edu/indiv/p/pfeiferj/edte226/advance%20organizer/aopres/index.htm</a:t>
            </a:r>
            <a:endParaRPr lang="de-DE" dirty="0">
              <a:solidFill>
                <a:srgbClr val="0070C0"/>
              </a:solidFill>
            </a:endParaRP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>
                <a:solidFill>
                  <a:srgbClr val="0070C0"/>
                </a:solidFill>
                <a:hlinkClick r:id="rId5"/>
              </a:rPr>
              <a:t>  http://methodenpool.uni-koeln.de/</a:t>
            </a:r>
            <a:endParaRPr lang="de-D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648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178169" y="735596"/>
            <a:ext cx="83160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dirty="0"/>
              <a:t>Gliederung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178169" y="1505037"/>
            <a:ext cx="10318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de-DE" sz="3600" dirty="0"/>
              <a:t>Didaktische Wurzeln des Advance Organizer</a:t>
            </a:r>
          </a:p>
          <a:p>
            <a:pPr marL="742950" indent="-742950">
              <a:buFont typeface="+mj-lt"/>
              <a:buAutoNum type="arabicPeriod"/>
            </a:pPr>
            <a:r>
              <a:rPr lang="de-DE" sz="3600" dirty="0"/>
              <a:t>Definition</a:t>
            </a:r>
          </a:p>
          <a:p>
            <a:pPr marL="742950" indent="-742950">
              <a:buFont typeface="+mj-lt"/>
              <a:buAutoNum type="arabicPeriod"/>
            </a:pPr>
            <a:r>
              <a:rPr lang="de-DE" sz="3600" dirty="0"/>
              <a:t>Thesen aus der Unterrichtspraxis</a:t>
            </a:r>
          </a:p>
          <a:p>
            <a:pPr marL="742950" indent="-742950">
              <a:buFont typeface="+mj-lt"/>
              <a:buAutoNum type="arabicPeriod"/>
            </a:pPr>
            <a:r>
              <a:rPr lang="de-DE" sz="3600" dirty="0"/>
              <a:t>Wesen des Advance Organizer</a:t>
            </a:r>
          </a:p>
          <a:p>
            <a:pPr marL="742950" indent="-742950">
              <a:buFont typeface="+mj-lt"/>
              <a:buAutoNum type="arabicPeriod"/>
            </a:pPr>
            <a:r>
              <a:rPr lang="de-DE" sz="3600" dirty="0"/>
              <a:t>Fertigung eines Advance Organizer</a:t>
            </a:r>
          </a:p>
          <a:p>
            <a:pPr marL="742950" indent="-742950">
              <a:buFont typeface="+mj-lt"/>
              <a:buAutoNum type="arabicPeriod"/>
            </a:pPr>
            <a:r>
              <a:rPr lang="de-DE" sz="3600" dirty="0"/>
              <a:t>Ziel der Arbeit mit einem Advance Organizer</a:t>
            </a:r>
          </a:p>
          <a:p>
            <a:pPr marL="742950" indent="-742950">
              <a:buFont typeface="+mj-lt"/>
              <a:buAutoNum type="arabicPeriod"/>
            </a:pPr>
            <a:r>
              <a:rPr lang="de-DE" sz="3600" dirty="0"/>
              <a:t>Literaturauswahl</a:t>
            </a:r>
          </a:p>
        </p:txBody>
      </p:sp>
    </p:spTree>
    <p:extLst>
      <p:ext uri="{BB962C8B-B14F-4D97-AF65-F5344CB8AC3E}">
        <p14:creationId xmlns:p14="http://schemas.microsoft.com/office/powerpoint/2010/main" val="3109457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90466" y="375449"/>
            <a:ext cx="1052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1  Didaktische Wurzeln des Advance Organizer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348353" y="1186904"/>
            <a:ext cx="10631837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Entwicklung von </a:t>
            </a:r>
            <a:r>
              <a:rPr lang="de-DE" sz="2800" b="1" dirty="0">
                <a:solidFill>
                  <a:srgbClr val="0070C0"/>
                </a:solidFill>
              </a:rPr>
              <a:t>David P. </a:t>
            </a:r>
            <a:r>
              <a:rPr lang="de-DE" sz="2800" b="1" dirty="0" err="1">
                <a:solidFill>
                  <a:srgbClr val="0070C0"/>
                </a:solidFill>
              </a:rPr>
              <a:t>Ausubel</a:t>
            </a:r>
            <a:r>
              <a:rPr lang="de-DE" sz="2800" b="1" dirty="0">
                <a:solidFill>
                  <a:srgbClr val="0070C0"/>
                </a:solidFill>
              </a:rPr>
              <a:t> </a:t>
            </a:r>
            <a:r>
              <a:rPr lang="de-DE" sz="2000" dirty="0"/>
              <a:t>(US-amerikanischer Pädagoge)</a:t>
            </a:r>
            <a:r>
              <a:rPr lang="de-DE" sz="2800" dirty="0"/>
              <a:t> in den 60er und 70er Jahren im Rahmen der kognitivistischen Lerntheorien;</a:t>
            </a:r>
          </a:p>
          <a:p>
            <a:r>
              <a:rPr lang="de-DE" sz="2800" i="1" dirty="0"/>
              <a:t>Ausgangsthese:</a:t>
            </a:r>
            <a:r>
              <a:rPr lang="de-DE" sz="2800" dirty="0"/>
              <a:t>  </a:t>
            </a:r>
            <a:r>
              <a:rPr lang="de-DE" sz="2800" i="1" dirty="0"/>
              <a:t>Neues muss an vorhandene Wissensstrukturen anknüpfen</a:t>
            </a:r>
          </a:p>
          <a:p>
            <a:endParaRPr lang="de-DE" sz="1000" dirty="0"/>
          </a:p>
          <a:p>
            <a:r>
              <a:rPr lang="de-DE" sz="2800" dirty="0"/>
              <a:t>Weiterentwicklung durch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800" dirty="0" err="1"/>
              <a:t>Bruner</a:t>
            </a:r>
            <a:r>
              <a:rPr lang="de-DE" sz="2800" dirty="0"/>
              <a:t>, J.S. </a:t>
            </a:r>
            <a:r>
              <a:rPr lang="de-DE" sz="2000" dirty="0"/>
              <a:t>(US-amerikanischer Psychologe mit </a:t>
            </a:r>
            <a:r>
              <a:rPr lang="de-DE" sz="2000" dirty="0" err="1"/>
              <a:t>pädagog</a:t>
            </a:r>
            <a:r>
              <a:rPr lang="de-DE" sz="2000" dirty="0"/>
              <a:t>. Schwerpunkt) </a:t>
            </a:r>
            <a:r>
              <a:rPr lang="de-DE" sz="2800" dirty="0"/>
              <a:t>, mit Fokus auf selbstständigem Problemlösen</a:t>
            </a:r>
          </a:p>
          <a:p>
            <a:r>
              <a:rPr lang="de-DE" sz="2800" dirty="0">
                <a:sym typeface="Symbol" panose="05050102010706020507" pitchFamily="18" charset="2"/>
              </a:rPr>
              <a:t> in anglophonen Ländern weit verbreitete Praxis</a:t>
            </a:r>
            <a:endParaRPr lang="de-DE" sz="2800" dirty="0"/>
          </a:p>
          <a:p>
            <a:endParaRPr lang="de-DE" sz="1200" dirty="0"/>
          </a:p>
          <a:p>
            <a:r>
              <a:rPr lang="de-DE" sz="2800" dirty="0"/>
              <a:t>In Deutschland Weiterentwicklung durch</a:t>
            </a:r>
            <a:br>
              <a:rPr lang="de-DE" sz="2800" dirty="0"/>
            </a:br>
            <a:r>
              <a:rPr lang="de-DE" sz="2800" dirty="0"/>
              <a:t>Prof. Wahl, Weingarten, in den 90er Jahren und</a:t>
            </a:r>
          </a:p>
          <a:p>
            <a:r>
              <a:rPr lang="de-DE" sz="2800" dirty="0"/>
              <a:t>Dr. Roland Hepting, Markdorf, Anfang der 2000er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440846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72011" y="375449"/>
            <a:ext cx="1052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2  Definition</a:t>
            </a:r>
          </a:p>
        </p:txBody>
      </p:sp>
      <p:sp>
        <p:nvSpPr>
          <p:cNvPr id="3" name="Rechteck 2"/>
          <p:cNvSpPr/>
          <p:nvPr/>
        </p:nvSpPr>
        <p:spPr>
          <a:xfrm>
            <a:off x="999178" y="1519964"/>
            <a:ext cx="11027301" cy="3550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</a:rPr>
              <a:t>Lehr- und Lernstrategie zur Verbesserung der strukturierten Aufnahme von Inhalten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</a:rPr>
              <a:t>eine Art + eine Phase des Lernens im Einstieg in ein neues Thema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</a:rPr>
              <a:t>mit kurzem Lehrervortrag und Visualisierung des zu Lernenden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</a:rPr>
              <a:t>unter Einbeziehung von bereits bekannten Sachverhalten und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</a:rPr>
              <a:t>Herstellung des Gesamtzusammenhangs, in dem der Wissenszuwachs steht</a:t>
            </a:r>
            <a:endParaRPr lang="de-DE" sz="3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985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72011" y="375449"/>
            <a:ext cx="1052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3  Thesen aus der Unterrichtspraxis</a:t>
            </a:r>
          </a:p>
        </p:txBody>
      </p:sp>
      <p:sp>
        <p:nvSpPr>
          <p:cNvPr id="3" name="Rechteck 2"/>
          <p:cNvSpPr/>
          <p:nvPr/>
        </p:nvSpPr>
        <p:spPr>
          <a:xfrm>
            <a:off x="962846" y="1127325"/>
            <a:ext cx="10827465" cy="465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Lernen ist dann </a:t>
            </a:r>
            <a:r>
              <a:rPr lang="de-DE" sz="28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erfolgreicher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, wenn </a:t>
            </a:r>
            <a:r>
              <a:rPr lang="de-DE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SuS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verstehen</a:t>
            </a:r>
          </a:p>
          <a:p>
            <a:pPr marL="1714500" lvl="3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in welchem Kontext </a:t>
            </a:r>
          </a:p>
          <a:p>
            <a:pPr marL="1714500" lvl="3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warum				sie lernen</a:t>
            </a:r>
          </a:p>
          <a:p>
            <a:pPr marL="1714500" lvl="3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mit welchem Ziel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Lernen ist dann </a:t>
            </a:r>
            <a:r>
              <a:rPr lang="de-DE" sz="28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einfacher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, wenn </a:t>
            </a:r>
            <a:r>
              <a:rPr lang="de-DE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SuS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ein klares Bild davon haben,</a:t>
            </a:r>
          </a:p>
          <a:p>
            <a:pPr marL="1714500" lvl="3" indent="-342900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welche Bedeutung das Vorwissen hat und</a:t>
            </a:r>
          </a:p>
          <a:p>
            <a:pPr marL="1714500" lvl="3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welche Bedeutung und </a:t>
            </a:r>
            <a:b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welchen Anwendungsbezug das neue Wissen hat.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eschweifte Klammer rechts 3"/>
          <p:cNvSpPr/>
          <p:nvPr/>
        </p:nvSpPr>
        <p:spPr>
          <a:xfrm>
            <a:off x="5625679" y="1816689"/>
            <a:ext cx="587396" cy="1265626"/>
          </a:xfrm>
          <a:prstGeom prst="rightBrac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84696" y="5130732"/>
            <a:ext cx="118993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ea typeface="Calibri" panose="020F0502020204030204" pitchFamily="34" charset="0"/>
                <a:cs typeface="Calibri Light" panose="020F0302020204030204" pitchFamily="34" charset="0"/>
                <a:sym typeface="Symbol" panose="05050102010706020507" pitchFamily="18" charset="2"/>
              </a:rPr>
              <a:t>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 Lernen = </a:t>
            </a:r>
            <a:r>
              <a:rPr lang="de-DE" sz="28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intentional organisierter Prozess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, in dessen Zentrum der</a:t>
            </a:r>
            <a:b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de-DE" sz="28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Kenntniserwerb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de-DE" sz="28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Anwendungsbezug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 der erworbenen Kenntnisse stehen.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606488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72011" y="375449"/>
            <a:ext cx="1052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4  Wesen eines Advance Organizer</a:t>
            </a:r>
          </a:p>
        </p:txBody>
      </p:sp>
      <p:sp>
        <p:nvSpPr>
          <p:cNvPr id="3" name="Rechteck 2"/>
          <p:cNvSpPr/>
          <p:nvPr/>
        </p:nvSpPr>
        <p:spPr>
          <a:xfrm>
            <a:off x="872011" y="1083335"/>
            <a:ext cx="11037394" cy="5914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</a:rPr>
              <a:t>Lehrervortrag: 5-15 Minuten, in Abhängigkeit von der Konzentrationsfähigkeit der </a:t>
            </a:r>
            <a:r>
              <a:rPr lang="de-DE" sz="3000" dirty="0" err="1">
                <a:ea typeface="Calibri" panose="020F0502020204030204" pitchFamily="34" charset="0"/>
                <a:cs typeface="Times New Roman" panose="02020603050405020304" pitchFamily="18" charset="0"/>
              </a:rPr>
              <a:t>SuS</a:t>
            </a:r>
            <a:endParaRPr lang="de-DE" sz="3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</a:rPr>
              <a:t>Plakat oder Text zur Visualisierung und Strukturierung eines neuen Themas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</a:rPr>
              <a:t>Plakat, Text, etc. bleibt während der UE  im Raum präsent und ist für die Schüler jederzeit verfügbar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de-DE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de-DE" sz="3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arbige Markierungen im Plakat zeigen, an welcher Stelle des Lernprozesses die Schüler jeweils stehen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de-DE" sz="3000" dirty="0">
                <a:ea typeface="Calibri" panose="020F0502020204030204" pitchFamily="34" charset="0"/>
                <a:cs typeface="Times New Roman" panose="02020603050405020304" pitchFamily="18" charset="0"/>
              </a:rPr>
              <a:t>ein Abschluss-Organizer zieht die Bilanz des Lernerfolges</a:t>
            </a:r>
            <a:endParaRPr lang="de-DE" sz="3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endParaRPr lang="de-DE" sz="3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feil: nach unten 3"/>
          <p:cNvSpPr/>
          <p:nvPr/>
        </p:nvSpPr>
        <p:spPr>
          <a:xfrm>
            <a:off x="7097199" y="3694963"/>
            <a:ext cx="835858" cy="978408"/>
          </a:xfrm>
          <a:prstGeom prst="downArrow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786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54008" y="375449"/>
            <a:ext cx="112998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lain" startAt="5"/>
            </a:pPr>
            <a:r>
              <a:rPr lang="de-DE" sz="4000" dirty="0"/>
              <a:t>Fertigung eines Advance Organizer</a:t>
            </a:r>
          </a:p>
          <a:p>
            <a:endParaRPr lang="de-DE" sz="2000" dirty="0"/>
          </a:p>
          <a:p>
            <a:r>
              <a:rPr lang="de-DE" sz="3600" dirty="0"/>
              <a:t>5.1 </a:t>
            </a:r>
            <a:r>
              <a:rPr lang="de-DE" sz="3600" i="1" dirty="0"/>
              <a:t>Kreative Abstimmung des Vorwissens auf das neue Lernmaterial</a:t>
            </a:r>
          </a:p>
        </p:txBody>
      </p:sp>
      <p:sp>
        <p:nvSpPr>
          <p:cNvPr id="3" name="Rechteck 2"/>
          <p:cNvSpPr/>
          <p:nvPr/>
        </p:nvSpPr>
        <p:spPr>
          <a:xfrm>
            <a:off x="654008" y="2576397"/>
            <a:ext cx="11166580" cy="2500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mit möglichst unterschiedlichen Perspektiven und Zugängen: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multiperspektivisch:	unterschiedliche Sichtweisen ermöglichend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multimodal:		unterschiedliche Zugänge bietend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multiproduktiv:		unterschiedliche und vielschichtige Ergebnisse</a:t>
            </a:r>
            <a:b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				ermöglichend </a:t>
            </a:r>
            <a:r>
              <a:rPr lang="de-DE" sz="2400" dirty="0">
                <a:ea typeface="Calibri" panose="020F0502020204030204" pitchFamily="34" charset="0"/>
                <a:cs typeface="Times New Roman" panose="02020603050405020304" pitchFamily="18" charset="0"/>
              </a:rPr>
              <a:t>(z.B. bei schriftlichen Textproduktionen)</a:t>
            </a:r>
            <a:endParaRPr lang="de-DE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826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57118" y="296726"/>
            <a:ext cx="1052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5.2 </a:t>
            </a:r>
            <a:r>
              <a:rPr lang="de-DE" sz="4000" i="1" dirty="0"/>
              <a:t>Abstraktionsgrad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57118" y="1083335"/>
            <a:ext cx="1149964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Der AO als visuell organisiertes Darstellungselement ist abhängig von</a:t>
            </a:r>
          </a:p>
          <a:p>
            <a:endParaRPr lang="de-DE" sz="1000" dirty="0"/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800" dirty="0"/>
              <a:t>Alter der </a:t>
            </a:r>
            <a:r>
              <a:rPr lang="de-DE" sz="2800" dirty="0" err="1"/>
              <a:t>SuS</a:t>
            </a:r>
            <a:endParaRPr lang="de-DE" sz="2800" dirty="0"/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800" dirty="0"/>
              <a:t>Vorkenntnissen		 je älter und leistungsfähiger die </a:t>
            </a:r>
            <a:r>
              <a:rPr lang="de-DE" sz="2800" dirty="0" err="1"/>
              <a:t>SuS</a:t>
            </a:r>
            <a:r>
              <a:rPr lang="de-DE" sz="2800" dirty="0"/>
              <a:t>,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800" dirty="0"/>
              <a:t>Fähigkeiten der </a:t>
            </a:r>
            <a:r>
              <a:rPr lang="de-DE" sz="2800" dirty="0" err="1"/>
              <a:t>SuS</a:t>
            </a:r>
            <a:r>
              <a:rPr lang="de-DE" sz="2800" dirty="0"/>
              <a:t>	 desto höher der Abstraktionsgrad der Darstellung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800" dirty="0"/>
              <a:t>Lernmaterial</a:t>
            </a:r>
          </a:p>
          <a:p>
            <a:endParaRPr lang="de-DE" sz="1000" dirty="0"/>
          </a:p>
          <a:p>
            <a:pPr marL="457200" indent="-457200">
              <a:buFont typeface="Symbol" panose="05050102010706020507" pitchFamily="18" charset="2"/>
              <a:buChar char="®"/>
            </a:pPr>
            <a:r>
              <a:rPr lang="de-DE" sz="2800" b="1" dirty="0">
                <a:solidFill>
                  <a:srgbClr val="0070C0"/>
                </a:solidFill>
                <a:sym typeface="Symbol" panose="05050102010706020507" pitchFamily="18" charset="2"/>
              </a:rPr>
              <a:t>Zu abstrakte Darstellung verhindert die Herstellung von Zusammenhängen! 	 </a:t>
            </a:r>
            <a:r>
              <a:rPr lang="de-DE" sz="2800" i="1" dirty="0">
                <a:sym typeface="Symbol" panose="05050102010706020507" pitchFamily="18" charset="2"/>
              </a:rPr>
              <a:t>Daher</a:t>
            </a:r>
            <a:r>
              <a:rPr lang="de-DE" sz="2800" dirty="0">
                <a:sym typeface="Symbol" panose="05050102010706020507" pitchFamily="18" charset="2"/>
              </a:rPr>
              <a:t>: </a:t>
            </a:r>
            <a:endParaRPr lang="de-DE" sz="2800" b="1" dirty="0">
              <a:solidFill>
                <a:srgbClr val="0070C0"/>
              </a:solidFill>
              <a:sym typeface="Symbol" panose="05050102010706020507" pitchFamily="18" charset="2"/>
            </a:endParaRPr>
          </a:p>
          <a:p>
            <a:endParaRPr lang="de-DE" sz="1000" dirty="0">
              <a:sym typeface="Symbol" panose="05050102010706020507" pitchFamily="18" charset="2"/>
            </a:endParaRP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800" dirty="0"/>
              <a:t>immer für den </a:t>
            </a:r>
            <a:r>
              <a:rPr lang="de-DE" sz="2800" dirty="0">
                <a:solidFill>
                  <a:srgbClr val="0070C0"/>
                </a:solidFill>
              </a:rPr>
              <a:t>Durchschnitt</a:t>
            </a:r>
            <a:r>
              <a:rPr lang="de-DE" sz="2800" dirty="0"/>
              <a:t> der </a:t>
            </a:r>
            <a:r>
              <a:rPr lang="de-DE" sz="2800" dirty="0" err="1"/>
              <a:t>SuS</a:t>
            </a:r>
            <a:r>
              <a:rPr lang="de-DE" sz="2800" dirty="0"/>
              <a:t> bestimmt und </a:t>
            </a:r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800" dirty="0"/>
              <a:t>am </a:t>
            </a:r>
            <a:r>
              <a:rPr lang="de-DE" sz="2800" dirty="0">
                <a:solidFill>
                  <a:srgbClr val="0070C0"/>
                </a:solidFill>
              </a:rPr>
              <a:t>durchschnittlichen Wissensstand </a:t>
            </a:r>
            <a:r>
              <a:rPr lang="de-DE" sz="2800" dirty="0"/>
              <a:t>der Lerngruppe orientiert, </a:t>
            </a:r>
            <a:br>
              <a:rPr lang="de-DE" sz="2800" dirty="0"/>
            </a:br>
            <a:r>
              <a:rPr lang="de-DE" sz="2800" dirty="0"/>
              <a:t>um eine Verankerung/Vernetzung des neuartigen mit dem bekannten Wissen zu erreichen.</a:t>
            </a:r>
          </a:p>
          <a:p>
            <a:endParaRPr lang="de-DE" sz="2800" dirty="0">
              <a:sym typeface="Symbol" panose="05050102010706020507" pitchFamily="18" charset="2"/>
            </a:endParaRPr>
          </a:p>
        </p:txBody>
      </p:sp>
      <p:sp>
        <p:nvSpPr>
          <p:cNvPr id="6" name="Geschweifte Klammer rechts 5"/>
          <p:cNvSpPr/>
          <p:nvPr/>
        </p:nvSpPr>
        <p:spPr>
          <a:xfrm>
            <a:off x="3857436" y="1737966"/>
            <a:ext cx="393616" cy="1647131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803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72011" y="375449"/>
            <a:ext cx="10524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5.3 </a:t>
            </a:r>
            <a:r>
              <a:rPr lang="de-DE" sz="4000" i="1" dirty="0"/>
              <a:t>Praktische Hinweise</a:t>
            </a:r>
          </a:p>
        </p:txBody>
      </p:sp>
      <p:sp>
        <p:nvSpPr>
          <p:cNvPr id="3" name="Rechteck 2"/>
          <p:cNvSpPr/>
          <p:nvPr/>
        </p:nvSpPr>
        <p:spPr>
          <a:xfrm>
            <a:off x="872011" y="1368480"/>
            <a:ext cx="10857743" cy="444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AO setzen </a:t>
            </a:r>
            <a:r>
              <a:rPr lang="de-DE" sz="28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de-DE" sz="28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kognitive Ankerpunkte</a:t>
            </a:r>
            <a:r>
              <a:rPr lang="de-DE" sz="28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auf Lernlandkarten, an die altes und neues Wissen angedockt werden kann: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Grafiken, Bilder, Texte, Modelle, …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möglichst aktuell und farbig gestaltet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Übersicht über das Thema, besseres Verständnis der Problematik, längerfristiges Behalten der Informationen durch höheren Grad an Einprägung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"/>
            </a:pPr>
            <a:r>
              <a:rPr lang="de-DE" sz="2800" dirty="0">
                <a:ea typeface="Calibri" panose="020F0502020204030204" pitchFamily="34" charset="0"/>
                <a:cs typeface="Times New Roman" panose="02020603050405020304" pitchFamily="18" charset="0"/>
              </a:rPr>
              <a:t>dient immer wieder zur Zusammenfassung des Lernstandes und als Orientierung im Lernprozess</a:t>
            </a:r>
            <a:endParaRPr lang="de-DE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748226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Warmes Blau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TM02892315[[fn=Fetzen]]</Template>
  <TotalTime>0</TotalTime>
  <Words>664</Words>
  <Application>Microsoft Office PowerPoint</Application>
  <PresentationFormat>Breitbild</PresentationFormat>
  <Paragraphs>96</Paragraphs>
  <Slides>13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Symbol</vt:lpstr>
      <vt:lpstr>Calibri Light</vt:lpstr>
      <vt:lpstr>Calibri</vt:lpstr>
      <vt:lpstr>Times New Roman</vt:lpstr>
      <vt:lpstr>Wingdings</vt:lpstr>
      <vt:lpstr>Rückblick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2016-10-28T13:06:49Z</dcterms:created>
  <dcterms:modified xsi:type="dcterms:W3CDTF">2016-12-18T10:42:31Z</dcterms:modified>
</cp:coreProperties>
</file>