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4124" r:id="rId1"/>
  </p:sldMasterIdLst>
  <p:notesMasterIdLst>
    <p:notesMasterId r:id="rId16"/>
  </p:notesMasterIdLst>
  <p:handoutMasterIdLst>
    <p:handoutMasterId r:id="rId17"/>
  </p:handoutMasterIdLst>
  <p:sldIdLst>
    <p:sldId id="268" r:id="rId2"/>
    <p:sldId id="269" r:id="rId3"/>
    <p:sldId id="286" r:id="rId4"/>
    <p:sldId id="259" r:id="rId5"/>
    <p:sldId id="282" r:id="rId6"/>
    <p:sldId id="273" r:id="rId7"/>
    <p:sldId id="283" r:id="rId8"/>
    <p:sldId id="274" r:id="rId9"/>
    <p:sldId id="276" r:id="rId10"/>
    <p:sldId id="284" r:id="rId11"/>
    <p:sldId id="277" r:id="rId12"/>
    <p:sldId id="278" r:id="rId13"/>
    <p:sldId id="279" r:id="rId14"/>
    <p:sldId id="280" r:id="rId15"/>
  </p:sldIdLst>
  <p:sldSz cx="12192000" cy="6858000"/>
  <p:notesSz cx="6781800" cy="9926638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Calibri Light" panose="020F0302020204030204" pitchFamily="34" charset="0"/>
      <p:regular r:id="rId22"/>
      <p: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F0FD"/>
    <a:srgbClr val="FFD689"/>
    <a:srgbClr val="F2F8BA"/>
    <a:srgbClr val="CDF2C0"/>
    <a:srgbClr val="E1E8ED"/>
    <a:srgbClr val="B2B2B2"/>
    <a:srgbClr val="CCFF66"/>
    <a:srgbClr val="47B9B4"/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456" autoAdjust="0"/>
    <p:restoredTop sz="95488" autoAdjust="0"/>
  </p:normalViewPr>
  <p:slideViewPr>
    <p:cSldViewPr snapToGrid="0">
      <p:cViewPr varScale="1">
        <p:scale>
          <a:sx n="50" d="100"/>
          <a:sy n="50" d="100"/>
        </p:scale>
        <p:origin x="36" y="353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402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6B187D-8565-492A-914B-905217A68F39}" type="datetime1">
              <a:rPr lang="de-DE" smtClean="0"/>
              <a:t>18.12.2016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B292B0-52FD-4AAB-BF7A-CF694587A1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946068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78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1451" y="0"/>
            <a:ext cx="293878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E9FEDD-1A6D-4652-8744-D89ABB388AAC}" type="datetime1">
              <a:rPr lang="de-DE" smtClean="0"/>
              <a:t>18.12.2016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14338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8180" y="4777194"/>
            <a:ext cx="54254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3878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1451" y="9428585"/>
            <a:ext cx="293878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308F06-704B-4BBC-97C3-1F59BE43AA4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03439385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-kurze Inhaltsangabe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- Gründe</a:t>
            </a:r>
            <a:r>
              <a:rPr lang="de-DE" baseline="0" dirty="0"/>
              <a:t> für Eignung am Ende von Klasse 8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36FB1D8-CE78-471C-A04C-8BAE9E7579C8}" type="datetime1">
              <a:rPr lang="de-DE" smtClean="0"/>
              <a:t>18.12.2016</a:t>
            </a:fld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3308F06-704B-4BBC-97C3-1F59BE43AA4A}" type="slidenum">
              <a:rPr lang="de-DE" smtClean="0"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863722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Ausgabe von Heft</a:t>
            </a:r>
            <a:r>
              <a:rPr lang="de-DE" baseline="0" dirty="0"/>
              <a:t> III: Personenkonstellation und </a:t>
            </a:r>
            <a:r>
              <a:rPr lang="de-DE" baseline="0" dirty="0" err="1"/>
              <a:t>portrait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3E9FEDD-1A6D-4652-8744-D89ABB388AAC}" type="datetime1">
              <a:rPr lang="de-DE" smtClean="0"/>
              <a:t>18.12.2016</a:t>
            </a:fld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3308F06-704B-4BBC-97C3-1F59BE43AA4A}" type="slidenum">
              <a:rPr lang="de-DE" smtClean="0"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63174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de-DE" dirty="0"/>
              <a:t>sehr kurze Inhaltsangabe</a:t>
            </a:r>
            <a:r>
              <a:rPr lang="de-DE" baseline="0" dirty="0"/>
              <a:t> – ausgehend von Titelseiten</a:t>
            </a:r>
          </a:p>
          <a:p>
            <a:pPr marL="171450" indent="-171450">
              <a:buFontTx/>
              <a:buChar char="-"/>
            </a:pPr>
            <a:r>
              <a:rPr lang="de-DE" baseline="0" dirty="0"/>
              <a:t>Berücksichtigung von bisheriger und neuer Ausgabe </a:t>
            </a:r>
            <a:r>
              <a:rPr lang="de-DE" baseline="0"/>
              <a:t>im Dossier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3E9FEDD-1A6D-4652-8744-D89ABB388AAC}" type="datetime1">
              <a:rPr lang="de-DE" smtClean="0"/>
              <a:t>18.12.2016</a:t>
            </a:fld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3308F06-704B-4BBC-97C3-1F59BE43AA4A}" type="slidenum">
              <a:rPr lang="de-DE" smtClean="0"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695407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Präsentation</a:t>
            </a:r>
            <a:r>
              <a:rPr lang="de-DE" baseline="0" dirty="0"/>
              <a:t> des </a:t>
            </a:r>
            <a:r>
              <a:rPr lang="de-DE" baseline="0" dirty="0" err="1"/>
              <a:t>Advance</a:t>
            </a:r>
            <a:r>
              <a:rPr lang="de-DE" baseline="0" dirty="0"/>
              <a:t> </a:t>
            </a:r>
            <a:r>
              <a:rPr lang="de-DE" baseline="0" dirty="0" err="1"/>
              <a:t>Organizers</a:t>
            </a:r>
            <a:r>
              <a:rPr lang="de-DE" baseline="0" dirty="0"/>
              <a:t>:</a:t>
            </a:r>
          </a:p>
          <a:p>
            <a:r>
              <a:rPr lang="de-DE" baseline="0" dirty="0"/>
              <a:t>Integration des</a:t>
            </a:r>
          </a:p>
          <a:p>
            <a:pPr marL="171450" indent="-171450">
              <a:buFontTx/>
              <a:buChar char="-"/>
            </a:pPr>
            <a:r>
              <a:rPr lang="de-DE" baseline="0" dirty="0"/>
              <a:t>Aufbau themenspezifischer Wortschatz</a:t>
            </a:r>
          </a:p>
          <a:p>
            <a:pPr marL="171450" indent="-171450">
              <a:buFontTx/>
              <a:buChar char="-"/>
            </a:pPr>
            <a:r>
              <a:rPr lang="de-DE" baseline="0" dirty="0"/>
              <a:t>- Textsorte Bildbeschreibung</a:t>
            </a:r>
          </a:p>
          <a:p>
            <a:pPr marL="171450" indent="-171450">
              <a:buFontTx/>
              <a:buChar char="-"/>
            </a:pPr>
            <a:r>
              <a:rPr lang="de-DE" baseline="0" dirty="0"/>
              <a:t>Abruf von Vorwissen: Assoziationen zu den Bildern und möglichen inhaltlichen Zusammenhängen (Elemente des Kriminalromans)</a:t>
            </a:r>
          </a:p>
          <a:p>
            <a:pPr marL="0" indent="0">
              <a:buFontTx/>
              <a:buNone/>
            </a:pPr>
            <a:r>
              <a:rPr lang="de-DE" baseline="0" dirty="0"/>
              <a:t>Ableitung der Inhalte und Ziele der Unterrichtsreihe:</a:t>
            </a:r>
          </a:p>
          <a:p>
            <a:pPr marL="171450" indent="-171450">
              <a:buFontTx/>
              <a:buChar char="-"/>
            </a:pPr>
            <a:r>
              <a:rPr lang="de-DE" baseline="0" dirty="0"/>
              <a:t>Wortschatz: Wiederholung von bereits Gelerntem, Wortschatz Krimi</a:t>
            </a:r>
          </a:p>
          <a:p>
            <a:pPr marL="171450" indent="-171450">
              <a:buFontTx/>
              <a:buChar char="-"/>
            </a:pPr>
            <a:r>
              <a:rPr lang="de-DE" baseline="0" dirty="0"/>
              <a:t>grammatische Strukturen: weitere Tempora etc.</a:t>
            </a:r>
          </a:p>
          <a:p>
            <a:pPr marL="171450" indent="-171450">
              <a:buFontTx/>
              <a:buChar char="-"/>
            </a:pPr>
            <a:r>
              <a:rPr lang="de-DE" baseline="0" dirty="0"/>
              <a:t>- Schreiben, um besser zu verstehen: Charakterisierungen (</a:t>
            </a:r>
            <a:r>
              <a:rPr lang="de-DE" baseline="0" dirty="0" err="1"/>
              <a:t>portraits</a:t>
            </a:r>
            <a:r>
              <a:rPr lang="de-DE" baseline="0" dirty="0"/>
              <a:t>), Zusammenfassungen (</a:t>
            </a:r>
            <a:r>
              <a:rPr lang="de-DE" baseline="0" dirty="0" err="1"/>
              <a:t>résumés</a:t>
            </a:r>
            <a:r>
              <a:rPr lang="de-DE" baseline="0" dirty="0"/>
              <a:t>), ggf. Tagebucheinträge und innere Monologe (Einschränkung: nicht von Protagonisten wegen der psychischen Problematik)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3E9FEDD-1A6D-4652-8744-D89ABB388AAC}" type="datetime1">
              <a:rPr lang="de-DE" smtClean="0"/>
              <a:t>18.12.2016</a:t>
            </a:fld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3308F06-704B-4BBC-97C3-1F59BE43AA4A}" type="slidenum">
              <a:rPr lang="de-DE" smtClean="0"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118763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de-DE" dirty="0"/>
              <a:t>Ausgabe</a:t>
            </a:r>
            <a:r>
              <a:rPr lang="de-DE" baseline="0" dirty="0"/>
              <a:t> an alle Teilnehmer: Dossier (nur Deckblatt, Inhaltsverzeichnis, Hefte I und II, IV und V</a:t>
            </a:r>
          </a:p>
          <a:p>
            <a:pPr marL="0" indent="0">
              <a:buFontTx/>
              <a:buNone/>
            </a:pPr>
            <a:r>
              <a:rPr lang="de-DE" b="1" baseline="0" dirty="0"/>
              <a:t>Nicht: Heft III (</a:t>
            </a:r>
            <a:r>
              <a:rPr lang="de-DE" b="1" baseline="0" dirty="0" err="1"/>
              <a:t>portrait</a:t>
            </a:r>
            <a:r>
              <a:rPr lang="de-DE" b="1" baseline="0" dirty="0"/>
              <a:t>)</a:t>
            </a:r>
          </a:p>
          <a:p>
            <a:pPr marL="0" indent="0">
              <a:buFontTx/>
              <a:buNone/>
            </a:pPr>
            <a:r>
              <a:rPr lang="de-DE" b="0" baseline="0" dirty="0"/>
              <a:t>Arbeit mit dem Inhaltsverzeichnis</a:t>
            </a:r>
            <a:endParaRPr lang="de-DE" b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308F06-704B-4BBC-97C3-1F59BE43AA4A}" type="slidenum">
              <a:rPr lang="de-DE" smtClean="0"/>
              <a:t>4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2A57449-A36D-4DA5-8837-2E6BC8342F59}" type="datetime1">
              <a:rPr lang="de-DE" smtClean="0"/>
              <a:t>18.12.2016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636243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- grammatische Strukturen: </a:t>
            </a:r>
            <a:r>
              <a:rPr lang="de-DE" dirty="0" err="1"/>
              <a:t>futur</a:t>
            </a:r>
            <a:r>
              <a:rPr lang="de-DE" dirty="0"/>
              <a:t> simple, realer</a:t>
            </a:r>
            <a:r>
              <a:rPr lang="de-DE" baseline="0" dirty="0"/>
              <a:t> si-Satz (Typ I), </a:t>
            </a:r>
            <a:r>
              <a:rPr lang="de-DE" dirty="0" err="1"/>
              <a:t>être</a:t>
            </a:r>
            <a:r>
              <a:rPr lang="de-DE" dirty="0"/>
              <a:t> en</a:t>
            </a:r>
            <a:r>
              <a:rPr lang="de-DE" baseline="0" dirty="0"/>
              <a:t> </a:t>
            </a:r>
            <a:r>
              <a:rPr lang="de-DE" baseline="0" dirty="0" err="1"/>
              <a:t>train</a:t>
            </a:r>
            <a:r>
              <a:rPr lang="de-DE" baseline="0" dirty="0"/>
              <a:t> de faire </a:t>
            </a:r>
            <a:r>
              <a:rPr lang="de-DE" baseline="0" dirty="0" err="1"/>
              <a:t>qc</a:t>
            </a:r>
            <a:r>
              <a:rPr lang="de-DE" baseline="0" dirty="0"/>
              <a:t>, </a:t>
            </a:r>
            <a:r>
              <a:rPr lang="de-DE" baseline="0" dirty="0" err="1"/>
              <a:t>venir</a:t>
            </a:r>
            <a:r>
              <a:rPr lang="de-DE" baseline="0" dirty="0"/>
              <a:t> de faire </a:t>
            </a:r>
            <a:r>
              <a:rPr lang="de-DE" baseline="0" dirty="0" err="1"/>
              <a:t>qc</a:t>
            </a:r>
            <a:endParaRPr lang="de-DE" baseline="0" dirty="0"/>
          </a:p>
          <a:p>
            <a:pPr marL="171450" indent="-171450">
              <a:buFontTx/>
              <a:buChar char="-"/>
            </a:pPr>
            <a:r>
              <a:rPr lang="de-DE" baseline="0" dirty="0"/>
              <a:t>Die Lektüre sollte am Ende von Klasse 8 stehen: In A plus! 3 entspricht dies der letzten </a:t>
            </a:r>
            <a:r>
              <a:rPr lang="de-DE" baseline="0" dirty="0" err="1"/>
              <a:t>unité</a:t>
            </a:r>
            <a:r>
              <a:rPr lang="de-DE" baseline="0" dirty="0"/>
              <a:t>, wo genau diese grammatischen Strukturen im Zentrum stehen.</a:t>
            </a:r>
          </a:p>
          <a:p>
            <a:pPr marL="171450" indent="-171450">
              <a:buFontTx/>
              <a:buChar char="-"/>
            </a:pPr>
            <a:r>
              <a:rPr lang="de-DE" baseline="0" dirty="0"/>
              <a:t>Vokabelliste: auf Lehrwerke abgestimmt; kann als Word-Datei zu einem Lernwortschatz gekürzt und/oder ergänzt werden etc.</a:t>
            </a:r>
          </a:p>
          <a:p>
            <a:pPr marL="171450" indent="-171450">
              <a:buFontTx/>
              <a:buChar char="-"/>
            </a:pPr>
            <a:r>
              <a:rPr lang="de-DE" baseline="0" dirty="0"/>
              <a:t>Themenspezifischer Wortschatz in der Mindmap: gehört auch zum </a:t>
            </a:r>
            <a:r>
              <a:rPr lang="de-DE" baseline="0" dirty="0" err="1"/>
              <a:t>frequenten</a:t>
            </a:r>
            <a:r>
              <a:rPr lang="de-DE" baseline="0" dirty="0"/>
              <a:t> Wortschatz; wird im Laufe der Lektüre eingeführt und muss bei der Auseinandersetzung mit dem Text ständig gebraucht werden; ein teil davon wird bereits bei der Erarbeitung des </a:t>
            </a:r>
            <a:r>
              <a:rPr lang="de-DE" baseline="0" dirty="0" err="1"/>
              <a:t>Advance</a:t>
            </a:r>
            <a:r>
              <a:rPr lang="de-DE" baseline="0" dirty="0"/>
              <a:t> </a:t>
            </a:r>
            <a:r>
              <a:rPr lang="de-DE" baseline="0" dirty="0" err="1"/>
              <a:t>Organizers</a:t>
            </a:r>
            <a:r>
              <a:rPr lang="de-DE" baseline="0" dirty="0"/>
              <a:t> eingeführt 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3E9FEDD-1A6D-4652-8744-D89ABB388AAC}" type="datetime1">
              <a:rPr lang="de-DE" smtClean="0"/>
              <a:t>18.12.2016</a:t>
            </a:fld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3308F06-704B-4BBC-97C3-1F59BE43AA4A}" type="slidenum">
              <a:rPr lang="de-DE" smtClean="0"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49122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Problem für eine von</a:t>
            </a:r>
            <a:r>
              <a:rPr lang="de-DE" baseline="0" dirty="0"/>
              <a:t> diesem Stand ausgehende Schreibaufgabe: </a:t>
            </a:r>
            <a:r>
              <a:rPr lang="de-DE" dirty="0"/>
              <a:t>Strukturierung</a:t>
            </a:r>
            <a:r>
              <a:rPr lang="de-DE" baseline="0" dirty="0"/>
              <a:t> weitestgehend gegeben -&gt; Gefahr, dass schwächere Schülerinnen und Schüler nur die bereits formulierten Sätze aneinanderhängen und nicht in ihrem Bewusstsein für Textkohärenz und Stil gefördert werden.</a:t>
            </a:r>
          </a:p>
          <a:p>
            <a:r>
              <a:rPr lang="de-DE" baseline="0" dirty="0"/>
              <a:t>Daher: Differenzierung -&gt; nicht alle Schüler sollen gleich selbstständig ein </a:t>
            </a:r>
            <a:r>
              <a:rPr lang="de-DE" baseline="0" dirty="0" err="1"/>
              <a:t>portrait</a:t>
            </a:r>
            <a:r>
              <a:rPr lang="de-DE" baseline="0" dirty="0"/>
              <a:t> verfassen</a:t>
            </a:r>
          </a:p>
          <a:p>
            <a:r>
              <a:rPr lang="de-DE" baseline="0" dirty="0"/>
              <a:t>-&gt; Schwächere sind durch den direkten Einsatz der </a:t>
            </a:r>
            <a:r>
              <a:rPr lang="de-DE" baseline="0" dirty="0" err="1"/>
              <a:t>fiche</a:t>
            </a:r>
            <a:r>
              <a:rPr lang="de-DE" baseline="0" dirty="0"/>
              <a:t> </a:t>
            </a:r>
            <a:r>
              <a:rPr lang="de-DE" baseline="0" dirty="0" err="1"/>
              <a:t>d‘écriture</a:t>
            </a:r>
            <a:r>
              <a:rPr lang="de-DE" baseline="0" dirty="0"/>
              <a:t> überfordert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3E9FEDD-1A6D-4652-8744-D89ABB388AAC}" type="datetime1">
              <a:rPr lang="de-DE" smtClean="0"/>
              <a:t>18.12.2016</a:t>
            </a:fld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3308F06-704B-4BBC-97C3-1F59BE43AA4A}" type="slidenum">
              <a:rPr lang="de-DE" smtClean="0"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58357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Symbol" panose="05050102010706020507" pitchFamily="18" charset="2"/>
              <a:buNone/>
            </a:pPr>
            <a:r>
              <a:rPr lang="de-DE" dirty="0"/>
              <a:t>Die Gruppe der leistungsstarken</a:t>
            </a:r>
            <a:r>
              <a:rPr lang="de-DE" baseline="0" dirty="0"/>
              <a:t> Schüler erhält eine genügend komplexe Herausforderung. Es ist durch die Vorgaben klar, dass die Formulierungen des ersten Arbeitsergebnisses (Folie 9) verändert und in einen kohärenten Text überführt werden müssen.</a:t>
            </a:r>
            <a:endParaRPr lang="de-DE" dirty="0"/>
          </a:p>
          <a:p>
            <a:pPr marL="0" indent="0">
              <a:buFont typeface="Symbol" panose="05050102010706020507" pitchFamily="18" charset="2"/>
              <a:buNone/>
            </a:pPr>
            <a:r>
              <a:rPr lang="de-DE" dirty="0"/>
              <a:t>Die leistungsschwächere</a:t>
            </a:r>
            <a:r>
              <a:rPr lang="de-DE" baseline="0" dirty="0"/>
              <a:t> Gruppe erhält ein fertiges </a:t>
            </a:r>
            <a:r>
              <a:rPr lang="de-DE" baseline="0" dirty="0" err="1"/>
              <a:t>portrait</a:t>
            </a:r>
            <a:r>
              <a:rPr lang="de-DE" baseline="0" dirty="0"/>
              <a:t>, das inhaltlich und hinsichtlich des Aufbaus richtig ist, aber Probleme im Bereich des Stils und der Textkohärenz aufweist (z. B. unklare Bezüge wegen ständiger Wiederholung von „</a:t>
            </a:r>
            <a:r>
              <a:rPr lang="de-DE" baseline="0" dirty="0" err="1"/>
              <a:t>il</a:t>
            </a:r>
            <a:r>
              <a:rPr lang="de-DE" baseline="0" dirty="0"/>
              <a:t>“. Es gilt, diese Probleme zu erkennen und den Text zu verbessern.</a:t>
            </a:r>
          </a:p>
          <a:p>
            <a:pPr marL="0" indent="0">
              <a:buFont typeface="Symbol" panose="05050102010706020507" pitchFamily="18" charset="2"/>
              <a:buNone/>
            </a:pPr>
            <a:r>
              <a:rPr lang="de-DE" baseline="0" dirty="0"/>
              <a:t>-&gt; Förderung der </a:t>
            </a:r>
            <a:r>
              <a:rPr lang="de-DE" b="1" baseline="0" dirty="0"/>
              <a:t>prozessbezogenen Kompetenz der Sprachbewusstheit</a:t>
            </a:r>
          </a:p>
          <a:p>
            <a:pPr marL="0" indent="0">
              <a:buFont typeface="Symbol" panose="05050102010706020507" pitchFamily="18" charset="2"/>
              <a:buNone/>
            </a:pPr>
            <a:endParaRPr lang="de-DE" dirty="0"/>
          </a:p>
          <a:p>
            <a:pPr marL="0" indent="0">
              <a:buFont typeface="Symbol" panose="05050102010706020507" pitchFamily="18" charset="2"/>
              <a:buNone/>
            </a:pPr>
            <a:r>
              <a:rPr lang="de-DE" dirty="0"/>
              <a:t>Differenzierungsaspekte:	- Grad</a:t>
            </a:r>
            <a:r>
              <a:rPr lang="de-DE" baseline="0" dirty="0"/>
              <a:t> der selbstständigen Sprachverwendung</a:t>
            </a:r>
          </a:p>
          <a:p>
            <a:pPr marL="0" indent="0">
              <a:buFont typeface="Symbol" panose="05050102010706020507" pitchFamily="18" charset="2"/>
              <a:buNone/>
            </a:pPr>
            <a:r>
              <a:rPr lang="de-DE" baseline="0" dirty="0"/>
              <a:t>		- Komplexität der Aufgabe</a:t>
            </a:r>
          </a:p>
          <a:p>
            <a:pPr marL="0" indent="0">
              <a:buFont typeface="Symbol" panose="05050102010706020507" pitchFamily="18" charset="2"/>
              <a:buNone/>
            </a:pPr>
            <a:r>
              <a:rPr lang="de-DE" baseline="0" dirty="0"/>
              <a:t>		- Aufgabenstellung französisch vs. deutsch</a:t>
            </a:r>
          </a:p>
          <a:p>
            <a:pPr marL="0" indent="0">
              <a:buFont typeface="Symbol" panose="05050102010706020507" pitchFamily="18" charset="2"/>
              <a:buNone/>
            </a:pPr>
            <a:r>
              <a:rPr lang="de-DE" baseline="0" dirty="0"/>
              <a:t>		- Menge und Komplexität der sprachlichen Vorgaben (Wortschatz und</a:t>
            </a:r>
          </a:p>
          <a:p>
            <a:pPr marL="0" indent="0">
              <a:buFont typeface="Symbol" panose="05050102010706020507" pitchFamily="18" charset="2"/>
              <a:buNone/>
            </a:pPr>
            <a:r>
              <a:rPr lang="de-DE" baseline="0" dirty="0"/>
              <a:t>		  grammatische Strukturen), die zu berücksichtigen sind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3E9FEDD-1A6D-4652-8744-D89ABB388AAC}" type="datetime1">
              <a:rPr lang="de-DE" smtClean="0"/>
              <a:t>18.12.2016</a:t>
            </a:fld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3308F06-704B-4BBC-97C3-1F59BE43AA4A}" type="slidenum">
              <a:rPr lang="de-DE" smtClean="0"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729013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Auszug</a:t>
            </a:r>
            <a:r>
              <a:rPr lang="de-DE" baseline="0" dirty="0"/>
              <a:t> aus einer Schülerlösung:</a:t>
            </a:r>
          </a:p>
          <a:p>
            <a:pPr marL="171450" indent="-171450">
              <a:buFontTx/>
              <a:buChar char="-"/>
            </a:pPr>
            <a:r>
              <a:rPr lang="de-DE" baseline="0" dirty="0"/>
              <a:t>Fettgedruckt sind die Stellen, an denen der Schüler eine Änderung des vorgegebenen Textes vorgenommen hat:</a:t>
            </a:r>
          </a:p>
          <a:p>
            <a:pPr marL="171450" indent="-171450">
              <a:buFontTx/>
              <a:buChar char="-"/>
            </a:pPr>
            <a:r>
              <a:rPr lang="de-DE" baseline="0" dirty="0"/>
              <a:t>- Klärung von Bezügen: z. B. statt „</a:t>
            </a:r>
            <a:r>
              <a:rPr lang="de-DE" baseline="0" dirty="0" err="1"/>
              <a:t>Quand</a:t>
            </a:r>
            <a:r>
              <a:rPr lang="de-DE" baseline="0" dirty="0"/>
              <a:t> </a:t>
            </a:r>
            <a:r>
              <a:rPr lang="de-DE" baseline="0" dirty="0" err="1"/>
              <a:t>il</a:t>
            </a:r>
            <a:r>
              <a:rPr lang="de-DE" baseline="0" dirty="0"/>
              <a:t> </a:t>
            </a:r>
            <a:r>
              <a:rPr lang="de-DE" baseline="0" dirty="0" err="1"/>
              <a:t>allait</a:t>
            </a:r>
            <a:r>
              <a:rPr lang="de-DE" baseline="0" dirty="0"/>
              <a:t> à </a:t>
            </a:r>
            <a:r>
              <a:rPr lang="de-DE" baseline="0" dirty="0" err="1"/>
              <a:t>l‘école</a:t>
            </a:r>
            <a:r>
              <a:rPr lang="de-DE" baseline="0" dirty="0"/>
              <a:t>…“ -&gt; „</a:t>
            </a:r>
            <a:r>
              <a:rPr lang="de-DE" baseline="0" dirty="0" err="1"/>
              <a:t>Quand</a:t>
            </a:r>
            <a:r>
              <a:rPr lang="de-DE" baseline="0" dirty="0"/>
              <a:t> Brice </a:t>
            </a:r>
            <a:r>
              <a:rPr lang="de-DE" baseline="0" dirty="0" err="1"/>
              <a:t>allait</a:t>
            </a:r>
            <a:r>
              <a:rPr lang="de-DE" baseline="0" dirty="0"/>
              <a:t> à </a:t>
            </a:r>
            <a:r>
              <a:rPr lang="de-DE" baseline="0" dirty="0" err="1"/>
              <a:t>l‘école</a:t>
            </a:r>
            <a:r>
              <a:rPr lang="de-DE" baseline="0" dirty="0"/>
              <a:t>“</a:t>
            </a:r>
          </a:p>
          <a:p>
            <a:pPr marL="171450" indent="-171450">
              <a:buFontTx/>
              <a:buChar char="-"/>
            </a:pPr>
            <a:r>
              <a:rPr lang="de-DE" baseline="0" dirty="0"/>
              <a:t>- Intensivierung der Textkohärenz durch Verdeutlichung von kausalen Zusammenhängen: statt „et“ wird „</a:t>
            </a:r>
            <a:r>
              <a:rPr lang="de-DE" baseline="0" dirty="0" err="1"/>
              <a:t>c‘est</a:t>
            </a:r>
            <a:r>
              <a:rPr lang="de-DE" baseline="0" dirty="0"/>
              <a:t> </a:t>
            </a:r>
            <a:r>
              <a:rPr lang="de-DE" baseline="0" dirty="0" err="1"/>
              <a:t>pourquoi</a:t>
            </a:r>
            <a:r>
              <a:rPr lang="de-DE" baseline="0" dirty="0"/>
              <a:t>“ verwendet</a:t>
            </a:r>
          </a:p>
          <a:p>
            <a:pPr marL="171450" indent="-171450">
              <a:buFontTx/>
              <a:buChar char="-"/>
            </a:pPr>
            <a:r>
              <a:rPr lang="de-DE" baseline="0" dirty="0"/>
              <a:t>- stilistische Verbesserung, z. B. durch einen Relativsatz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3E9FEDD-1A6D-4652-8744-D89ABB388AAC}" type="datetime1">
              <a:rPr lang="de-DE" smtClean="0"/>
              <a:t>18.12.2016</a:t>
            </a:fld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3308F06-704B-4BBC-97C3-1F59BE43AA4A}" type="slidenum">
              <a:rPr lang="de-DE" smtClean="0"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236306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- Ausgabe Textgrundlage mit Vormarkierungen: </a:t>
            </a:r>
            <a:r>
              <a:rPr lang="de-DE" i="1" dirty="0"/>
              <a:t>Frères</a:t>
            </a:r>
            <a:r>
              <a:rPr lang="de-DE" i="1" baseline="0" dirty="0"/>
              <a:t> de sang</a:t>
            </a:r>
            <a:r>
              <a:rPr lang="de-DE" baseline="0" dirty="0"/>
              <a:t>, p. 40-45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3E9FEDD-1A6D-4652-8744-D89ABB388AAC}" type="datetime1">
              <a:rPr lang="de-DE" smtClean="0"/>
              <a:t>18.12.2016</a:t>
            </a:fld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3308F06-704B-4BBC-97C3-1F59BE43AA4A}" type="slidenum">
              <a:rPr lang="de-DE" smtClean="0"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04551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Textfeld 20"/>
          <p:cNvSpPr txBox="1"/>
          <p:nvPr userDrawn="1"/>
        </p:nvSpPr>
        <p:spPr>
          <a:xfrm>
            <a:off x="3812461" y="6475511"/>
            <a:ext cx="45639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>
                <a:solidFill>
                  <a:schemeClr val="bg1"/>
                </a:solidFill>
              </a:rPr>
              <a:t>Bildungsplan 2016, Standard 8, Bad Wildbad 28.-30.11.2016</a:t>
            </a:r>
          </a:p>
        </p:txBody>
      </p:sp>
      <p:sp>
        <p:nvSpPr>
          <p:cNvPr id="23" name="Textfeld 22"/>
          <p:cNvSpPr txBox="1"/>
          <p:nvPr userDrawn="1"/>
        </p:nvSpPr>
        <p:spPr>
          <a:xfrm>
            <a:off x="11489167" y="6475511"/>
            <a:ext cx="7530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A7868CA-D9DB-46C9-B49D-39B18CB7ABFF}" type="slidenum">
              <a:rPr lang="de-DE" sz="1400" smtClean="0">
                <a:solidFill>
                  <a:schemeClr val="bg1"/>
                </a:solidFill>
              </a:rPr>
              <a:t>‹Nr.›</a:t>
            </a:fld>
            <a:endParaRPr lang="de-DE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4946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foli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feld 22"/>
          <p:cNvSpPr txBox="1"/>
          <p:nvPr userDrawn="1"/>
        </p:nvSpPr>
        <p:spPr>
          <a:xfrm>
            <a:off x="11489167" y="6475511"/>
            <a:ext cx="7530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A7868CA-D9DB-46C9-B49D-39B18CB7ABFF}" type="slidenum">
              <a:rPr lang="de-DE" sz="1400" smtClean="0">
                <a:solidFill>
                  <a:schemeClr val="bg1"/>
                </a:solidFill>
              </a:rPr>
              <a:t>‹Nr.›</a:t>
            </a:fld>
            <a:endParaRPr lang="de-DE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2558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elfoli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feld 22"/>
          <p:cNvSpPr txBox="1"/>
          <p:nvPr userDrawn="1"/>
        </p:nvSpPr>
        <p:spPr>
          <a:xfrm>
            <a:off x="11489167" y="6475511"/>
            <a:ext cx="7530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A7868CA-D9DB-46C9-B49D-39B18CB7ABFF}" type="slidenum">
              <a:rPr lang="de-DE" sz="1400" smtClean="0">
                <a:solidFill>
                  <a:schemeClr val="bg1"/>
                </a:solidFill>
              </a:rPr>
              <a:t>‹Nr.›</a:t>
            </a:fld>
            <a:endParaRPr lang="de-DE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3163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828823B-9BE5-4408-A0A3-CE70DEAB31FD}" type="slidenum">
              <a:rPr lang="de-DE" smtClean="0"/>
              <a:t>‹Nr.›</a:t>
            </a:fld>
            <a:endParaRPr lang="de-DE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feld 7"/>
          <p:cNvSpPr txBox="1"/>
          <p:nvPr userDrawn="1"/>
        </p:nvSpPr>
        <p:spPr>
          <a:xfrm>
            <a:off x="3799572" y="6475511"/>
            <a:ext cx="47548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>
                <a:solidFill>
                  <a:schemeClr val="bg1"/>
                </a:solidFill>
              </a:rPr>
              <a:t>Bildungsplan 2016, Standard 8, Bad Wildbad 28.-30.11.2016</a:t>
            </a:r>
          </a:p>
        </p:txBody>
      </p:sp>
    </p:spTree>
    <p:extLst>
      <p:ext uri="{BB962C8B-B14F-4D97-AF65-F5344CB8AC3E}">
        <p14:creationId xmlns:p14="http://schemas.microsoft.com/office/powerpoint/2010/main" val="372627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5" r:id="rId1"/>
    <p:sldLayoutId id="2147484126" r:id="rId2"/>
    <p:sldLayoutId id="2147484127" r:id="rId3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8500">
              <a:schemeClr val="bg1">
                <a:alpha val="45000"/>
                <a:lumMod val="73000"/>
              </a:schemeClr>
            </a:gs>
            <a:gs pos="17000">
              <a:srgbClr val="E1E8ED"/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4294967295"/>
          </p:nvPr>
        </p:nvSpPr>
        <p:spPr>
          <a:xfrm>
            <a:off x="472240" y="2336363"/>
            <a:ext cx="10591060" cy="1412520"/>
          </a:xfrm>
        </p:spPr>
        <p:txBody>
          <a:bodyPr>
            <a:noAutofit/>
          </a:bodyPr>
          <a:lstStyle/>
          <a:p>
            <a:pPr algn="ctr"/>
            <a:r>
              <a:rPr lang="de-DE" sz="5400" b="1" dirty="0">
                <a:solidFill>
                  <a:schemeClr val="tx1"/>
                </a:solidFill>
              </a:rPr>
              <a:t>Mikaël Ollivier: </a:t>
            </a:r>
            <a:r>
              <a:rPr lang="de-DE" sz="5400" b="1" i="1" dirty="0">
                <a:solidFill>
                  <a:schemeClr val="tx1"/>
                </a:solidFill>
              </a:rPr>
              <a:t>Frères de sang</a:t>
            </a:r>
          </a:p>
          <a:p>
            <a:pPr algn="ctr"/>
            <a:r>
              <a:rPr lang="de-DE" sz="3600" cap="none" spc="-50" dirty="0">
                <a:solidFill>
                  <a:schemeClr val="tx1">
                    <a:lumMod val="85000"/>
                    <a:lumOff val="15000"/>
                  </a:schemeClr>
                </a:solidFill>
                <a:ea typeface="+mj-ea"/>
                <a:cs typeface="+mj-cs"/>
              </a:rPr>
              <a:t>Integrativer Aufbau von Leseverstehen und Schreiben</a:t>
            </a:r>
          </a:p>
          <a:p>
            <a:pPr algn="ctr"/>
            <a:r>
              <a:rPr lang="de-DE" sz="3600" spc="-50" dirty="0">
                <a:solidFill>
                  <a:schemeClr val="tx1">
                    <a:lumMod val="85000"/>
                    <a:lumOff val="15000"/>
                  </a:schemeClr>
                </a:solidFill>
                <a:ea typeface="+mj-ea"/>
                <a:cs typeface="+mj-cs"/>
              </a:rPr>
              <a:t>Differenzierung</a:t>
            </a:r>
            <a:endParaRPr lang="de-DE" sz="3600" cap="none" spc="-50" dirty="0">
              <a:solidFill>
                <a:schemeClr val="tx1">
                  <a:lumMod val="85000"/>
                  <a:lumOff val="15000"/>
                </a:schemeClr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47029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0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670311" y="203002"/>
            <a:ext cx="1044388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/>
              <a:t>Kriterien zur Erstellung differenzierter Aufgaben </a:t>
            </a:r>
          </a:p>
          <a:p>
            <a:pPr algn="ctr"/>
            <a:r>
              <a:rPr lang="de-DE" sz="2800" b="1" dirty="0"/>
              <a:t>für leistungsheterogene Lerngruppen</a:t>
            </a:r>
          </a:p>
          <a:p>
            <a:endParaRPr lang="de-DE" sz="2000" dirty="0"/>
          </a:p>
          <a:p>
            <a:pPr marL="1257300" lvl="2" indent="-342900">
              <a:buFont typeface="Symbol" panose="05050102010706020507" pitchFamily="18" charset="2"/>
              <a:buChar char="-"/>
            </a:pPr>
            <a:r>
              <a:rPr lang="de-DE" sz="2400" dirty="0"/>
              <a:t>Quantität</a:t>
            </a:r>
          </a:p>
          <a:p>
            <a:pPr marL="1257300" lvl="2" indent="-342900">
              <a:buFont typeface="Symbol" panose="05050102010706020507" pitchFamily="18" charset="2"/>
              <a:buChar char="-"/>
            </a:pPr>
            <a:r>
              <a:rPr lang="de-DE" sz="2400" dirty="0"/>
              <a:t>Komplexität der Informationen, z. B. Einbettungstiefe (explizit vs. implizit)</a:t>
            </a:r>
          </a:p>
          <a:p>
            <a:pPr marL="1257300" lvl="2" indent="-342900">
              <a:buFont typeface="Symbol" panose="05050102010706020507" pitchFamily="18" charset="2"/>
              <a:buChar char="-"/>
            </a:pPr>
            <a:r>
              <a:rPr lang="de-DE" sz="2400" dirty="0"/>
              <a:t>Abstraktionsgrad der Aufgabenstellung</a:t>
            </a:r>
          </a:p>
          <a:p>
            <a:pPr marL="1257300" lvl="2" indent="-342900">
              <a:buFont typeface="Symbol" panose="05050102010706020507" pitchFamily="18" charset="2"/>
              <a:buChar char="-"/>
            </a:pPr>
            <a:r>
              <a:rPr lang="de-DE" sz="2400" dirty="0"/>
              <a:t>Aufgabenstellung auf Französisch vs. auf Deutsch</a:t>
            </a:r>
          </a:p>
          <a:p>
            <a:pPr marL="1257300" lvl="2" indent="-342900">
              <a:buFont typeface="Symbol" panose="05050102010706020507" pitchFamily="18" charset="2"/>
              <a:buChar char="-"/>
            </a:pPr>
            <a:r>
              <a:rPr lang="de-DE" sz="2400" dirty="0"/>
              <a:t>Grad der Unterstützung, z. B. mit Vokabelhilfen</a:t>
            </a:r>
          </a:p>
          <a:p>
            <a:pPr marL="1257300" lvl="2" indent="-342900">
              <a:buFont typeface="Symbol" panose="05050102010706020507" pitchFamily="18" charset="2"/>
              <a:buChar char="-"/>
            </a:pPr>
            <a:r>
              <a:rPr lang="de-DE" sz="2400" dirty="0"/>
              <a:t>Grad der Selbstständigkeit bei der Sprachverwendung</a:t>
            </a:r>
          </a:p>
          <a:p>
            <a:r>
              <a:rPr lang="de-DE" sz="2400" dirty="0"/>
              <a:t>                      …</a:t>
            </a:r>
          </a:p>
          <a:p>
            <a:pPr marL="1257300" lvl="2" indent="-342900">
              <a:buFont typeface="Symbol" panose="05050102010706020507" pitchFamily="18" charset="2"/>
              <a:buChar char="-"/>
            </a:pPr>
            <a:r>
              <a:rPr lang="de-DE" sz="2400" dirty="0"/>
              <a:t>Kombination verschiedener Differenzierungsaspekte</a:t>
            </a:r>
          </a:p>
          <a:p>
            <a:endParaRPr lang="de-DE" sz="2400" dirty="0"/>
          </a:p>
          <a:p>
            <a:r>
              <a:rPr lang="de-DE" sz="2400" dirty="0"/>
              <a:t>                                 </a:t>
            </a:r>
            <a:r>
              <a:rPr lang="de-DE" sz="2400" b="1" dirty="0"/>
              <a:t>Differenzierung des Weges bei gleichem Ziel</a:t>
            </a:r>
          </a:p>
          <a:p>
            <a:endParaRPr lang="de-DE" sz="2000" dirty="0"/>
          </a:p>
        </p:txBody>
      </p:sp>
      <p:sp>
        <p:nvSpPr>
          <p:cNvPr id="3" name="Pfeil nach rechts 2"/>
          <p:cNvSpPr/>
          <p:nvPr/>
        </p:nvSpPr>
        <p:spPr>
          <a:xfrm>
            <a:off x="1710484" y="5061065"/>
            <a:ext cx="1138518" cy="439269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Rechteck 3"/>
          <p:cNvSpPr/>
          <p:nvPr/>
        </p:nvSpPr>
        <p:spPr>
          <a:xfrm>
            <a:off x="948661" y="1213162"/>
            <a:ext cx="9887184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5748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0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932330" y="242047"/>
            <a:ext cx="1017494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/>
              <a:t>Differenzierte Aufgabenstellung: </a:t>
            </a:r>
            <a:r>
              <a:rPr lang="de-DE" sz="2400" b="1" i="1" dirty="0"/>
              <a:t>Le </a:t>
            </a:r>
            <a:r>
              <a:rPr lang="de-DE" sz="2400" b="1" i="1" dirty="0" err="1"/>
              <a:t>portrait</a:t>
            </a:r>
            <a:r>
              <a:rPr lang="de-DE" sz="2400" b="1" i="1" dirty="0"/>
              <a:t> de Brice</a:t>
            </a:r>
          </a:p>
          <a:p>
            <a:pPr algn="ctr"/>
            <a:endParaRPr lang="de-DE" dirty="0"/>
          </a:p>
        </p:txBody>
      </p:sp>
      <p:sp>
        <p:nvSpPr>
          <p:cNvPr id="2" name="Textfeld 1"/>
          <p:cNvSpPr txBox="1"/>
          <p:nvPr/>
        </p:nvSpPr>
        <p:spPr>
          <a:xfrm>
            <a:off x="753035" y="1057835"/>
            <a:ext cx="3325906" cy="50167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/>
              <a:t>Gruppe A</a:t>
            </a:r>
          </a:p>
          <a:p>
            <a:endParaRPr lang="de-DE" sz="2000" dirty="0"/>
          </a:p>
          <a:p>
            <a:r>
              <a:rPr lang="de-DE" sz="2000" b="1" dirty="0"/>
              <a:t>selbstständiges Verfassen eines </a:t>
            </a:r>
            <a:r>
              <a:rPr lang="de-DE" sz="2000" b="1" i="1" dirty="0" err="1"/>
              <a:t>portrait</a:t>
            </a:r>
            <a:r>
              <a:rPr lang="de-DE" sz="2000" b="1" i="1" dirty="0"/>
              <a:t> de Brice</a:t>
            </a:r>
            <a:endParaRPr lang="de-DE" sz="2000" b="1" dirty="0"/>
          </a:p>
          <a:p>
            <a:endParaRPr lang="de-DE" sz="2000" dirty="0"/>
          </a:p>
          <a:p>
            <a:r>
              <a:rPr lang="de-DE" sz="2000" dirty="0"/>
              <a:t>Aufgabenstellung französisch</a:t>
            </a:r>
          </a:p>
          <a:p>
            <a:endParaRPr lang="de-DE" sz="2000" dirty="0"/>
          </a:p>
          <a:p>
            <a:r>
              <a:rPr lang="de-DE" sz="2000" dirty="0"/>
              <a:t>Hilfsmittel / Vorgaben:</a:t>
            </a:r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sz="2000" dirty="0" err="1"/>
              <a:t>fiche</a:t>
            </a:r>
            <a:r>
              <a:rPr lang="de-DE" sz="2000" dirty="0"/>
              <a:t> </a:t>
            </a:r>
            <a:r>
              <a:rPr lang="de-DE" sz="2000" dirty="0" err="1"/>
              <a:t>d‘écriture</a:t>
            </a:r>
            <a:r>
              <a:rPr lang="de-DE" sz="2000" dirty="0"/>
              <a:t> </a:t>
            </a:r>
          </a:p>
          <a:p>
            <a:r>
              <a:rPr lang="fr-FR" sz="2000" dirty="0"/>
              <a:t>      « Faire le portrait »</a:t>
            </a:r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fr-FR" sz="2000" dirty="0" err="1"/>
              <a:t>Wortschatz</a:t>
            </a:r>
            <a:endParaRPr lang="fr-FR" sz="2000" dirty="0"/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fr-FR" sz="2000" dirty="0" err="1"/>
              <a:t>Nebensatztypen</a:t>
            </a:r>
            <a:endParaRPr lang="fr-FR" sz="2000" dirty="0"/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fr-FR" sz="2000" dirty="0" err="1"/>
              <a:t>Konnektoren</a:t>
            </a:r>
            <a:endParaRPr lang="fr-FR" sz="2000" dirty="0"/>
          </a:p>
          <a:p>
            <a:pPr marL="342900" indent="-342900">
              <a:buFont typeface="Symbol" panose="05050102010706020507" pitchFamily="18" charset="2"/>
              <a:buChar char="-"/>
            </a:pPr>
            <a:endParaRPr lang="fr-FR" sz="2000" dirty="0">
              <a:solidFill>
                <a:srgbClr val="FF0000"/>
              </a:solidFill>
            </a:endParaRPr>
          </a:p>
          <a:p>
            <a:pPr marL="342900" indent="-342900">
              <a:buFont typeface="Symbol" panose="05050102010706020507" pitchFamily="18" charset="2"/>
              <a:buChar char="-"/>
            </a:pPr>
            <a:endParaRPr lang="fr-FR" sz="2000" dirty="0">
              <a:solidFill>
                <a:srgbClr val="FF0000"/>
              </a:solidFill>
            </a:endParaRPr>
          </a:p>
          <a:p>
            <a:pPr marL="342900" indent="-342900">
              <a:buFont typeface="Symbol" panose="05050102010706020507" pitchFamily="18" charset="2"/>
              <a:buChar char="-"/>
            </a:pPr>
            <a:endParaRPr lang="fr-FR" sz="2000" dirty="0">
              <a:solidFill>
                <a:srgbClr val="FF0000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4240305" y="1057834"/>
            <a:ext cx="3469341" cy="50167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/>
              <a:t>Gruppe B</a:t>
            </a:r>
          </a:p>
          <a:p>
            <a:endParaRPr lang="de-DE" sz="2000" dirty="0"/>
          </a:p>
          <a:p>
            <a:r>
              <a:rPr lang="de-DE" sz="2000" b="1" dirty="0"/>
              <a:t>Überarbeitung eines </a:t>
            </a:r>
            <a:r>
              <a:rPr lang="de-DE" sz="2000" b="1" dirty="0" err="1"/>
              <a:t>vorgege</a:t>
            </a:r>
            <a:r>
              <a:rPr lang="de-DE" sz="2000" b="1" dirty="0"/>
              <a:t>- </a:t>
            </a:r>
            <a:r>
              <a:rPr lang="de-DE" sz="2000" b="1" dirty="0" err="1"/>
              <a:t>benen</a:t>
            </a:r>
            <a:r>
              <a:rPr lang="de-DE" sz="2000" b="1" dirty="0"/>
              <a:t> </a:t>
            </a:r>
            <a:r>
              <a:rPr lang="de-DE" sz="2000" b="1" i="1" dirty="0" err="1"/>
              <a:t>portrait</a:t>
            </a:r>
            <a:r>
              <a:rPr lang="de-DE" sz="2000" b="1" i="1" dirty="0"/>
              <a:t> de Brice</a:t>
            </a:r>
            <a:r>
              <a:rPr lang="de-DE" sz="2000" dirty="0"/>
              <a:t>, das parataktisch angelegt ist und Probleme im Bereich der Text- </a:t>
            </a:r>
            <a:r>
              <a:rPr lang="de-DE" sz="2000" dirty="0" err="1"/>
              <a:t>kohärenz</a:t>
            </a:r>
            <a:r>
              <a:rPr lang="de-DE" sz="2000" dirty="0"/>
              <a:t> bzw. –</a:t>
            </a:r>
            <a:r>
              <a:rPr lang="de-DE" sz="2000" dirty="0" err="1"/>
              <a:t>referenz</a:t>
            </a:r>
            <a:r>
              <a:rPr lang="de-DE" sz="2000" dirty="0"/>
              <a:t> auf- weist (z. B. ständige Wieder- </a:t>
            </a:r>
            <a:r>
              <a:rPr lang="de-DE" sz="2000" dirty="0" err="1"/>
              <a:t>holung</a:t>
            </a:r>
            <a:r>
              <a:rPr lang="de-DE" sz="2000" dirty="0"/>
              <a:t> von </a:t>
            </a:r>
            <a:r>
              <a:rPr lang="fr-FR" sz="2000" i="1" dirty="0"/>
              <a:t>il</a:t>
            </a:r>
            <a:r>
              <a:rPr lang="fr-FR" sz="2000" dirty="0"/>
              <a:t>)</a:t>
            </a:r>
          </a:p>
          <a:p>
            <a:endParaRPr lang="fr-FR" sz="2000" dirty="0"/>
          </a:p>
          <a:p>
            <a:r>
              <a:rPr lang="fr-FR" sz="2000" dirty="0" err="1"/>
              <a:t>Aufgabenstellung</a:t>
            </a:r>
            <a:r>
              <a:rPr lang="fr-FR" sz="2000" dirty="0"/>
              <a:t> </a:t>
            </a:r>
            <a:r>
              <a:rPr lang="fr-FR" sz="2000" dirty="0" err="1"/>
              <a:t>französisch</a:t>
            </a:r>
            <a:endParaRPr lang="de-DE" sz="2000" dirty="0"/>
          </a:p>
          <a:p>
            <a:endParaRPr lang="de-DE" sz="2000" dirty="0"/>
          </a:p>
          <a:p>
            <a:r>
              <a:rPr lang="de-DE" sz="2000" dirty="0"/>
              <a:t>Hilfsmittel / Vorgaben:</a:t>
            </a:r>
            <a:endParaRPr lang="fr-FR" sz="2000" dirty="0"/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fr-FR" sz="2000" dirty="0" err="1"/>
              <a:t>Vokabeln</a:t>
            </a:r>
            <a:endParaRPr lang="fr-FR" sz="2000" dirty="0"/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fr-FR" sz="2000" dirty="0" err="1"/>
              <a:t>Nebensatztypen</a:t>
            </a:r>
            <a:endParaRPr lang="fr-FR" sz="2000" dirty="0"/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fr-FR" sz="2000" dirty="0" err="1"/>
              <a:t>Konnektoren</a:t>
            </a:r>
            <a:endParaRPr lang="fr-FR" sz="2000" dirty="0"/>
          </a:p>
        </p:txBody>
      </p:sp>
      <p:sp>
        <p:nvSpPr>
          <p:cNvPr id="5" name="Textfeld 4"/>
          <p:cNvSpPr txBox="1"/>
          <p:nvPr/>
        </p:nvSpPr>
        <p:spPr>
          <a:xfrm>
            <a:off x="7897906" y="1066800"/>
            <a:ext cx="3532094" cy="50167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/>
              <a:t>Gruppe C</a:t>
            </a:r>
          </a:p>
          <a:p>
            <a:endParaRPr lang="de-DE" sz="2000" dirty="0"/>
          </a:p>
          <a:p>
            <a:r>
              <a:rPr lang="de-DE" sz="2000" b="1" dirty="0"/>
              <a:t>Überarbeitung eines </a:t>
            </a:r>
            <a:r>
              <a:rPr lang="de-DE" sz="2000" b="1" dirty="0" err="1"/>
              <a:t>vorgege</a:t>
            </a:r>
            <a:r>
              <a:rPr lang="de-DE" sz="2000" b="1" dirty="0"/>
              <a:t>- </a:t>
            </a:r>
            <a:r>
              <a:rPr lang="de-DE" sz="2000" b="1" dirty="0" err="1"/>
              <a:t>benen</a:t>
            </a:r>
            <a:r>
              <a:rPr lang="de-DE" sz="2000" b="1" dirty="0"/>
              <a:t> </a:t>
            </a:r>
            <a:r>
              <a:rPr lang="de-DE" sz="2000" b="1" i="1" dirty="0" err="1"/>
              <a:t>portrait</a:t>
            </a:r>
            <a:r>
              <a:rPr lang="de-DE" sz="2000" b="1" i="1" dirty="0"/>
              <a:t> de Brice</a:t>
            </a:r>
            <a:r>
              <a:rPr lang="de-DE" sz="2000" dirty="0"/>
              <a:t>, das parataktisch angelegt ist und Probleme im Bereich der Text- </a:t>
            </a:r>
            <a:r>
              <a:rPr lang="de-DE" sz="2000" dirty="0" err="1"/>
              <a:t>kohärenz</a:t>
            </a:r>
            <a:r>
              <a:rPr lang="de-DE" sz="2000" dirty="0"/>
              <a:t> bzw. –</a:t>
            </a:r>
            <a:r>
              <a:rPr lang="de-DE" sz="2000" dirty="0" err="1"/>
              <a:t>referenz</a:t>
            </a:r>
            <a:r>
              <a:rPr lang="de-DE" sz="2000" dirty="0"/>
              <a:t> auf- weist (z. B. ständige Wieder- </a:t>
            </a:r>
            <a:r>
              <a:rPr lang="de-DE" sz="2000" dirty="0" err="1"/>
              <a:t>holung</a:t>
            </a:r>
            <a:r>
              <a:rPr lang="de-DE" sz="2000" dirty="0"/>
              <a:t> von </a:t>
            </a:r>
            <a:r>
              <a:rPr lang="fr-FR" sz="2000" i="1" dirty="0"/>
              <a:t>il</a:t>
            </a:r>
            <a:r>
              <a:rPr lang="fr-FR" sz="2000" dirty="0"/>
              <a:t>)</a:t>
            </a:r>
          </a:p>
          <a:p>
            <a:endParaRPr lang="fr-FR" sz="2000" dirty="0"/>
          </a:p>
          <a:p>
            <a:r>
              <a:rPr lang="fr-FR" sz="2000" dirty="0" err="1"/>
              <a:t>Aufgabenstellung</a:t>
            </a:r>
            <a:r>
              <a:rPr lang="fr-FR" sz="2000" dirty="0"/>
              <a:t> </a:t>
            </a:r>
            <a:r>
              <a:rPr lang="fr-FR" sz="2000" dirty="0" err="1"/>
              <a:t>deutsch</a:t>
            </a:r>
            <a:endParaRPr lang="fr-FR" sz="2000" dirty="0"/>
          </a:p>
          <a:p>
            <a:endParaRPr lang="fr-FR" sz="2000" dirty="0"/>
          </a:p>
          <a:p>
            <a:r>
              <a:rPr lang="fr-FR" sz="2000" dirty="0" err="1"/>
              <a:t>Hilfsmittel</a:t>
            </a:r>
            <a:r>
              <a:rPr lang="fr-FR" sz="2000" dirty="0"/>
              <a:t> / </a:t>
            </a:r>
            <a:r>
              <a:rPr lang="fr-FR" sz="2000" dirty="0" err="1"/>
              <a:t>Vorgaben</a:t>
            </a:r>
            <a:r>
              <a:rPr lang="fr-FR" sz="2000" dirty="0"/>
              <a:t>:</a:t>
            </a:r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fr-FR" sz="2000" dirty="0" err="1"/>
              <a:t>Vokabeln</a:t>
            </a:r>
            <a:endParaRPr lang="fr-FR" sz="2000" dirty="0"/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fr-FR" sz="2000" dirty="0" err="1"/>
              <a:t>Nebensatztypen</a:t>
            </a:r>
            <a:r>
              <a:rPr lang="fr-FR" sz="2000" dirty="0"/>
              <a:t>      </a:t>
            </a:r>
            <a:r>
              <a:rPr lang="fr-FR" sz="2000" dirty="0" err="1"/>
              <a:t>reduziert</a:t>
            </a:r>
            <a:endParaRPr lang="fr-FR" sz="2000" dirty="0"/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fr-FR" sz="2000" dirty="0" err="1"/>
              <a:t>Konnektoren</a:t>
            </a:r>
            <a:endParaRPr lang="fr-FR" sz="2000" dirty="0"/>
          </a:p>
        </p:txBody>
      </p:sp>
      <p:sp>
        <p:nvSpPr>
          <p:cNvPr id="6" name="Geschweifte Klammer rechts 5"/>
          <p:cNvSpPr/>
          <p:nvPr/>
        </p:nvSpPr>
        <p:spPr>
          <a:xfrm>
            <a:off x="10058400" y="5100918"/>
            <a:ext cx="197224" cy="905435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932330" y="760488"/>
            <a:ext cx="9887184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66152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0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699247" y="275776"/>
            <a:ext cx="104528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/>
              <a:t>Auswertung und Vertiefung: </a:t>
            </a:r>
            <a:r>
              <a:rPr lang="de-DE" sz="2800" b="1" i="1" dirty="0"/>
              <a:t>Le </a:t>
            </a:r>
            <a:r>
              <a:rPr lang="de-DE" sz="2800" b="1" i="1" dirty="0" err="1"/>
              <a:t>portrait</a:t>
            </a:r>
            <a:r>
              <a:rPr lang="de-DE" sz="2800" b="1" i="1" dirty="0"/>
              <a:t> de Brice</a:t>
            </a:r>
          </a:p>
          <a:p>
            <a:endParaRPr lang="de-DE" sz="2000" dirty="0"/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sz="2400" dirty="0"/>
              <a:t>gelungene Schülerlösung der Gruppe B oder C als Muster für die Gesamtgruppe</a:t>
            </a:r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sz="2400" dirty="0"/>
              <a:t>Einführung der </a:t>
            </a:r>
            <a:r>
              <a:rPr lang="de-DE" sz="2400" i="1" dirty="0" err="1"/>
              <a:t>fiche</a:t>
            </a:r>
            <a:r>
              <a:rPr lang="de-DE" sz="2400" i="1" dirty="0"/>
              <a:t> </a:t>
            </a:r>
            <a:r>
              <a:rPr lang="de-DE" sz="2400" i="1" dirty="0" err="1"/>
              <a:t>d‘écriture</a:t>
            </a:r>
            <a:r>
              <a:rPr lang="de-DE" sz="2400" i="1" dirty="0"/>
              <a:t> </a:t>
            </a:r>
            <a:r>
              <a:rPr lang="fr-FR" sz="2400" i="1" dirty="0"/>
              <a:t>« Faire le portrait »</a:t>
            </a:r>
            <a:r>
              <a:rPr lang="fr-FR" sz="2400" dirty="0"/>
              <a:t> </a:t>
            </a:r>
            <a:r>
              <a:rPr lang="fr-FR" sz="2400" dirty="0" err="1"/>
              <a:t>für</a:t>
            </a:r>
            <a:r>
              <a:rPr lang="fr-FR" sz="2400" dirty="0"/>
              <a:t> die </a:t>
            </a:r>
            <a:r>
              <a:rPr lang="fr-FR" sz="2400" dirty="0" err="1"/>
              <a:t>gesamte</a:t>
            </a:r>
            <a:r>
              <a:rPr lang="fr-FR" sz="2400" dirty="0"/>
              <a:t> </a:t>
            </a:r>
            <a:r>
              <a:rPr lang="fr-FR" sz="2400" dirty="0" err="1"/>
              <a:t>Lerngruppe</a:t>
            </a:r>
            <a:endParaRPr lang="de-DE" sz="2400" dirty="0"/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sz="2400" dirty="0"/>
              <a:t>gegebenenfalls gemeinsame Optimierung des vorgelegten Beispiels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699247" y="2626659"/>
            <a:ext cx="10694894" cy="34163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2400" b="1" dirty="0" err="1"/>
              <a:t>Auszug</a:t>
            </a:r>
            <a:r>
              <a:rPr lang="fr-FR" sz="2400" b="1" dirty="0"/>
              <a:t> </a:t>
            </a:r>
            <a:r>
              <a:rPr lang="fr-FR" sz="2400" b="1" dirty="0" err="1"/>
              <a:t>aus</a:t>
            </a:r>
            <a:r>
              <a:rPr lang="fr-FR" sz="2400" b="1" dirty="0"/>
              <a:t> </a:t>
            </a:r>
            <a:r>
              <a:rPr lang="fr-FR" sz="2400" b="1" dirty="0" err="1"/>
              <a:t>einer</a:t>
            </a:r>
            <a:r>
              <a:rPr lang="fr-FR" sz="2400" b="1" dirty="0"/>
              <a:t> </a:t>
            </a:r>
            <a:r>
              <a:rPr lang="fr-FR" sz="2400" b="1" dirty="0" err="1"/>
              <a:t>Schülerlösung</a:t>
            </a:r>
            <a:r>
              <a:rPr lang="fr-FR" sz="2400" b="1" dirty="0"/>
              <a:t> (</a:t>
            </a:r>
            <a:r>
              <a:rPr lang="fr-FR" sz="2400" b="1" dirty="0" err="1"/>
              <a:t>Gruppe</a:t>
            </a:r>
            <a:r>
              <a:rPr lang="fr-FR" sz="2400" b="1" dirty="0"/>
              <a:t> C)</a:t>
            </a:r>
          </a:p>
          <a:p>
            <a:r>
              <a:rPr lang="fr-FR" sz="2400" dirty="0"/>
              <a:t>[…]</a:t>
            </a:r>
          </a:p>
          <a:p>
            <a:r>
              <a:rPr lang="fr-FR" sz="2400" dirty="0"/>
              <a:t>Brice a 19 ans </a:t>
            </a:r>
            <a:r>
              <a:rPr lang="fr-FR" sz="2400" b="1" dirty="0"/>
              <a:t>et </a:t>
            </a:r>
            <a:r>
              <a:rPr lang="fr-FR" sz="2400" dirty="0"/>
              <a:t>il est le fils de Nadège et Pierre </a:t>
            </a:r>
            <a:r>
              <a:rPr lang="fr-FR" sz="2400" dirty="0" err="1"/>
              <a:t>Lemeunier</a:t>
            </a:r>
            <a:r>
              <a:rPr lang="fr-FR" sz="2400" dirty="0"/>
              <a:t>. Sa mère est directrice d’une agence publicitaire </a:t>
            </a:r>
            <a:r>
              <a:rPr lang="fr-FR" sz="2400" b="1" dirty="0"/>
              <a:t>et</a:t>
            </a:r>
            <a:r>
              <a:rPr lang="fr-FR" sz="2400" dirty="0"/>
              <a:t> son père est chirurgien. </a:t>
            </a:r>
            <a:r>
              <a:rPr lang="fr-FR" sz="2400" b="1" dirty="0"/>
              <a:t>Brice</a:t>
            </a:r>
            <a:r>
              <a:rPr lang="fr-FR" sz="2400" dirty="0"/>
              <a:t> a un frère </a:t>
            </a:r>
            <a:r>
              <a:rPr lang="fr-FR" sz="2400" b="1" dirty="0"/>
              <a:t>qui s’appelle</a:t>
            </a:r>
            <a:r>
              <a:rPr lang="fr-FR" sz="2400" dirty="0"/>
              <a:t> Martin. </a:t>
            </a:r>
            <a:r>
              <a:rPr lang="fr-FR" sz="2400" b="1" dirty="0"/>
              <a:t>Martin</a:t>
            </a:r>
            <a:r>
              <a:rPr lang="fr-FR" sz="2400" dirty="0"/>
              <a:t> a 14 ans. </a:t>
            </a:r>
            <a:r>
              <a:rPr lang="fr-FR" sz="2400" b="1" dirty="0"/>
              <a:t>La famille</a:t>
            </a:r>
            <a:r>
              <a:rPr lang="fr-FR" sz="2400" dirty="0"/>
              <a:t> habite au Domaine de Sans-Souci. C’est à 25 km à l’ouest de Paris.</a:t>
            </a:r>
            <a:endParaRPr lang="de-DE" sz="2400" dirty="0"/>
          </a:p>
          <a:p>
            <a:r>
              <a:rPr lang="fr-FR" sz="2400" dirty="0"/>
              <a:t>Quand </a:t>
            </a:r>
            <a:r>
              <a:rPr lang="fr-FR" sz="2400" b="1" dirty="0"/>
              <a:t>Brice</a:t>
            </a:r>
            <a:r>
              <a:rPr lang="fr-FR" sz="2400" dirty="0"/>
              <a:t> allait à l’école, il était un élève facile, bon et </a:t>
            </a:r>
            <a:r>
              <a:rPr lang="fr-FR" sz="2400" b="1" dirty="0"/>
              <a:t>aussi </a:t>
            </a:r>
            <a:r>
              <a:rPr lang="fr-FR" sz="2400" dirty="0"/>
              <a:t>travailleur. </a:t>
            </a:r>
            <a:endParaRPr lang="de-DE" sz="2400" dirty="0"/>
          </a:p>
          <a:p>
            <a:r>
              <a:rPr lang="fr-FR" sz="2400" dirty="0"/>
              <a:t>Brice  s’intéresse au cinéma et </a:t>
            </a:r>
            <a:r>
              <a:rPr lang="fr-FR" sz="2400" b="1" dirty="0"/>
              <a:t>il </a:t>
            </a:r>
            <a:r>
              <a:rPr lang="fr-FR" sz="2400" dirty="0"/>
              <a:t>aime tourner des films d’horreur</a:t>
            </a:r>
            <a:r>
              <a:rPr lang="fr-FR" sz="2400" b="1" dirty="0"/>
              <a:t>, c’est pourquoi</a:t>
            </a:r>
            <a:r>
              <a:rPr lang="fr-FR" sz="2400" dirty="0"/>
              <a:t> il fait des études dans une école de cinéma. </a:t>
            </a:r>
            <a:r>
              <a:rPr lang="de-DE" sz="2400" dirty="0"/>
              <a:t>[…]</a:t>
            </a:r>
            <a:endParaRPr lang="fr-FR" sz="2400" dirty="0"/>
          </a:p>
        </p:txBody>
      </p:sp>
      <p:sp>
        <p:nvSpPr>
          <p:cNvPr id="4" name="Rechteck 3"/>
          <p:cNvSpPr/>
          <p:nvPr/>
        </p:nvSpPr>
        <p:spPr>
          <a:xfrm>
            <a:off x="1103102" y="832916"/>
            <a:ext cx="9887184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37860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0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62000" y="457201"/>
            <a:ext cx="1052456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 </a:t>
            </a:r>
            <a:r>
              <a:rPr lang="de-DE" sz="2800" b="1" dirty="0"/>
              <a:t>Arbeitsauftrag</a:t>
            </a:r>
          </a:p>
          <a:p>
            <a:endParaRPr lang="de-DE" sz="2000" dirty="0"/>
          </a:p>
          <a:p>
            <a:r>
              <a:rPr lang="de-DE" sz="2400" dirty="0"/>
              <a:t>Skizzieren Sie mit Ihrem Nachbarn/Ihrer Nachbarin den nächsten Schritt des differenzierten Kompetenzaufbaus für die Gruppen A, B und C. </a:t>
            </a:r>
            <a:r>
              <a:rPr lang="fr-FR" sz="2400" dirty="0" err="1"/>
              <a:t>Berücksichtigen</a:t>
            </a:r>
            <a:r>
              <a:rPr lang="fr-FR" sz="2400" dirty="0"/>
              <a:t> </a:t>
            </a:r>
            <a:r>
              <a:rPr lang="fr-FR" sz="2400" dirty="0" err="1"/>
              <a:t>Sie</a:t>
            </a:r>
            <a:r>
              <a:rPr lang="fr-FR" sz="2400" dirty="0"/>
              <a:t> </a:t>
            </a:r>
            <a:r>
              <a:rPr lang="fr-FR" sz="2400" dirty="0" err="1"/>
              <a:t>dabei</a:t>
            </a:r>
            <a:endParaRPr lang="fr-FR" sz="2400" dirty="0"/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fr-FR" sz="2400" dirty="0"/>
              <a:t>den Stand der </a:t>
            </a:r>
            <a:r>
              <a:rPr lang="fr-FR" sz="2400" dirty="0" err="1"/>
              <a:t>jeweiligen</a:t>
            </a:r>
            <a:r>
              <a:rPr lang="fr-FR" sz="2400" dirty="0"/>
              <a:t> </a:t>
            </a:r>
            <a:r>
              <a:rPr lang="fr-FR" sz="2400" dirty="0" err="1"/>
              <a:t>Gruppe</a:t>
            </a:r>
            <a:endParaRPr lang="fr-FR" sz="2400" dirty="0"/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fr-FR" sz="2400" dirty="0" err="1"/>
              <a:t>verschiedene</a:t>
            </a:r>
            <a:r>
              <a:rPr lang="fr-FR" sz="2400" dirty="0"/>
              <a:t> </a:t>
            </a:r>
            <a:r>
              <a:rPr lang="fr-FR" sz="2400" dirty="0" err="1"/>
              <a:t>Aspekte</a:t>
            </a:r>
            <a:r>
              <a:rPr lang="fr-FR" sz="2400" dirty="0"/>
              <a:t> der </a:t>
            </a:r>
            <a:r>
              <a:rPr lang="fr-FR" sz="2400" dirty="0" err="1"/>
              <a:t>Differenzierung</a:t>
            </a:r>
            <a:r>
              <a:rPr lang="fr-FR" sz="2400" dirty="0"/>
              <a:t>  (s. Folie 10)</a:t>
            </a:r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fr-FR" sz="2400" dirty="0" err="1"/>
              <a:t>das</a:t>
            </a:r>
            <a:r>
              <a:rPr lang="fr-FR" sz="2400" dirty="0"/>
              <a:t> </a:t>
            </a:r>
            <a:r>
              <a:rPr lang="fr-FR" sz="2400" dirty="0" err="1"/>
              <a:t>Prinzip</a:t>
            </a:r>
            <a:r>
              <a:rPr lang="fr-FR" sz="2400" dirty="0"/>
              <a:t> des </a:t>
            </a:r>
            <a:r>
              <a:rPr lang="fr-FR" sz="2400" dirty="0" err="1"/>
              <a:t>Scaffoldings</a:t>
            </a:r>
            <a:endParaRPr lang="fr-FR" sz="2400" dirty="0"/>
          </a:p>
          <a:p>
            <a:pPr marL="342900" indent="-342900">
              <a:buFont typeface="Symbol" panose="05050102010706020507" pitchFamily="18" charset="2"/>
              <a:buChar char="-"/>
            </a:pPr>
            <a:endParaRPr lang="fr-FR" sz="2400" i="1" dirty="0"/>
          </a:p>
          <a:p>
            <a:endParaRPr lang="fr-FR" sz="2400" i="1" dirty="0"/>
          </a:p>
          <a:p>
            <a:r>
              <a:rPr lang="fr-FR" sz="2400" dirty="0" err="1"/>
              <a:t>Textgrundlage</a:t>
            </a:r>
            <a:r>
              <a:rPr lang="fr-FR" sz="2400" dirty="0"/>
              <a:t>: </a:t>
            </a:r>
            <a:r>
              <a:rPr lang="fr-FR" sz="2400" b="1" dirty="0"/>
              <a:t>Nicole </a:t>
            </a:r>
            <a:r>
              <a:rPr lang="fr-FR" sz="2400" b="1" dirty="0" err="1"/>
              <a:t>Lascan</a:t>
            </a:r>
            <a:r>
              <a:rPr lang="fr-FR" sz="2400" dirty="0"/>
              <a:t>, chapitres 13-15, p. 40-45</a:t>
            </a:r>
          </a:p>
          <a:p>
            <a:r>
              <a:rPr lang="fr-FR" sz="2400" dirty="0" err="1"/>
              <a:t>Ausgangspunkt</a:t>
            </a:r>
            <a:r>
              <a:rPr lang="fr-FR" sz="2400" dirty="0"/>
              <a:t>: Die </a:t>
            </a:r>
            <a:r>
              <a:rPr lang="fr-FR" sz="2400" dirty="0" err="1"/>
              <a:t>Handlung</a:t>
            </a:r>
            <a:r>
              <a:rPr lang="fr-FR" sz="2400" dirty="0"/>
              <a:t> der </a:t>
            </a:r>
            <a:r>
              <a:rPr lang="fr-FR" sz="2400" dirty="0" err="1"/>
              <a:t>Textpassage</a:t>
            </a:r>
            <a:r>
              <a:rPr lang="fr-FR" sz="2400" dirty="0"/>
              <a:t> </a:t>
            </a:r>
            <a:r>
              <a:rPr lang="fr-FR" sz="2400" dirty="0" err="1"/>
              <a:t>wurde</a:t>
            </a:r>
            <a:r>
              <a:rPr lang="fr-FR" sz="2400" dirty="0"/>
              <a:t> mit der </a:t>
            </a:r>
            <a:r>
              <a:rPr lang="fr-FR" sz="2400" dirty="0" err="1"/>
              <a:t>Klasse</a:t>
            </a:r>
            <a:r>
              <a:rPr lang="fr-FR" sz="2400" dirty="0"/>
              <a:t> </a:t>
            </a:r>
            <a:r>
              <a:rPr lang="fr-FR" sz="2400" dirty="0" err="1"/>
              <a:t>bereits</a:t>
            </a:r>
            <a:r>
              <a:rPr lang="fr-FR" sz="2400" dirty="0"/>
              <a:t> </a:t>
            </a:r>
            <a:r>
              <a:rPr lang="fr-FR" sz="2400" dirty="0" err="1"/>
              <a:t>erarbeitet</a:t>
            </a:r>
            <a:r>
              <a:rPr lang="fr-FR" sz="2400" dirty="0"/>
              <a:t>.</a:t>
            </a:r>
          </a:p>
          <a:p>
            <a:r>
              <a:rPr lang="fr-FR" sz="2400" dirty="0" err="1"/>
              <a:t>Material</a:t>
            </a:r>
            <a:r>
              <a:rPr lang="fr-FR" sz="2400" dirty="0"/>
              <a:t>: </a:t>
            </a:r>
            <a:r>
              <a:rPr lang="fr-FR" sz="2400" dirty="0" err="1"/>
              <a:t>Lektüre</a:t>
            </a:r>
            <a:r>
              <a:rPr lang="fr-FR" sz="2400" dirty="0"/>
              <a:t>, </a:t>
            </a:r>
            <a:r>
              <a:rPr lang="fr-FR" sz="2400" i="1" dirty="0"/>
              <a:t>fiche d’écriture « Faire le portrait »</a:t>
            </a:r>
          </a:p>
        </p:txBody>
      </p:sp>
      <p:sp>
        <p:nvSpPr>
          <p:cNvPr id="3" name="Rechteck 2"/>
          <p:cNvSpPr/>
          <p:nvPr/>
        </p:nvSpPr>
        <p:spPr>
          <a:xfrm>
            <a:off x="1004135" y="1032092"/>
            <a:ext cx="9887184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86487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0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030941" y="654424"/>
            <a:ext cx="1003150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/>
              <a:t>Differenzierungsvorschlag: </a:t>
            </a:r>
            <a:r>
              <a:rPr lang="de-DE" sz="2800" b="1" i="1" dirty="0"/>
              <a:t>Faire le </a:t>
            </a:r>
            <a:r>
              <a:rPr lang="de-DE" sz="2800" b="1" i="1" dirty="0" err="1"/>
              <a:t>portrait</a:t>
            </a:r>
            <a:r>
              <a:rPr lang="de-DE" sz="2800" b="1" i="1" dirty="0"/>
              <a:t> de Nicole </a:t>
            </a:r>
            <a:r>
              <a:rPr lang="de-DE" sz="2800" b="1" i="1" dirty="0" err="1"/>
              <a:t>Lascan</a:t>
            </a:r>
            <a:endParaRPr lang="de-DE" sz="2800" b="1" i="1" dirty="0"/>
          </a:p>
          <a:p>
            <a:endParaRPr lang="de-DE" sz="2800" dirty="0"/>
          </a:p>
          <a:p>
            <a:r>
              <a:rPr lang="de-DE" sz="2400" b="1" dirty="0"/>
              <a:t>Brice</a:t>
            </a:r>
          </a:p>
          <a:p>
            <a:endParaRPr lang="de-DE" sz="2400" b="1" dirty="0"/>
          </a:p>
          <a:p>
            <a:r>
              <a:rPr lang="de-DE" sz="2400" b="1" dirty="0"/>
              <a:t>Aufbau </a:t>
            </a:r>
            <a:r>
              <a:rPr lang="de-DE" sz="2400" dirty="0"/>
              <a:t>des </a:t>
            </a:r>
            <a:r>
              <a:rPr lang="de-DE" sz="2400" i="1" dirty="0" err="1"/>
              <a:t>portrait</a:t>
            </a:r>
            <a:r>
              <a:rPr lang="de-DE" sz="2400" dirty="0"/>
              <a:t>: Heft 2, Erläuterungen, S. 2-4</a:t>
            </a:r>
          </a:p>
          <a:p>
            <a:r>
              <a:rPr lang="de-DE" sz="2400" dirty="0">
                <a:solidFill>
                  <a:srgbClr val="FF0000"/>
                </a:solidFill>
              </a:rPr>
              <a:t> 			           </a:t>
            </a:r>
            <a:r>
              <a:rPr lang="de-DE" sz="2400" dirty="0" err="1"/>
              <a:t>Fdt</a:t>
            </a:r>
            <a:r>
              <a:rPr lang="de-DE" sz="2400" dirty="0"/>
              <a:t> 2 und 3a-d, S. 13-18</a:t>
            </a:r>
          </a:p>
          <a:p>
            <a:endParaRPr lang="de-DE" sz="2000" dirty="0"/>
          </a:p>
          <a:p>
            <a:r>
              <a:rPr lang="de-DE" sz="2400" b="1" dirty="0"/>
              <a:t>Nicole </a:t>
            </a:r>
            <a:r>
              <a:rPr lang="de-DE" sz="2400" b="1" dirty="0" err="1"/>
              <a:t>Lascan</a:t>
            </a:r>
            <a:endParaRPr lang="de-DE" sz="2400" b="1" dirty="0"/>
          </a:p>
          <a:p>
            <a:endParaRPr lang="de-DE" sz="2400" b="1" dirty="0"/>
          </a:p>
          <a:p>
            <a:r>
              <a:rPr lang="de-DE" sz="2400" b="1" dirty="0"/>
              <a:t>Vorarbeit </a:t>
            </a:r>
            <a:r>
              <a:rPr lang="de-DE" sz="2400" dirty="0"/>
              <a:t>zum </a:t>
            </a:r>
            <a:r>
              <a:rPr lang="de-DE" sz="2400" i="1" dirty="0" err="1"/>
              <a:t>portrait</a:t>
            </a:r>
            <a:r>
              <a:rPr lang="de-DE" sz="2400" dirty="0"/>
              <a:t> (Leseverstehen): Heft 2, Erläuterungen, S. 13-18</a:t>
            </a:r>
          </a:p>
          <a:p>
            <a:r>
              <a:rPr lang="de-DE" sz="2400" dirty="0">
                <a:solidFill>
                  <a:srgbClr val="FF0000"/>
                </a:solidFill>
              </a:rPr>
              <a:t>					                    </a:t>
            </a:r>
            <a:r>
              <a:rPr lang="de-DE" sz="2400" dirty="0" err="1"/>
              <a:t>Fdt</a:t>
            </a:r>
            <a:r>
              <a:rPr lang="de-DE" sz="2400" dirty="0"/>
              <a:t> 4, S. 19</a:t>
            </a:r>
          </a:p>
          <a:p>
            <a:endParaRPr lang="de-DE" sz="2400" dirty="0"/>
          </a:p>
          <a:p>
            <a:r>
              <a:rPr lang="de-DE" sz="2400" b="1" dirty="0"/>
              <a:t>Differenzierte Erarbeitung </a:t>
            </a:r>
            <a:r>
              <a:rPr lang="de-DE" sz="2400" dirty="0"/>
              <a:t>des </a:t>
            </a:r>
            <a:r>
              <a:rPr lang="de-DE" sz="2400" i="1" dirty="0" err="1"/>
              <a:t>portrait</a:t>
            </a:r>
            <a:r>
              <a:rPr lang="de-DE" sz="2400" dirty="0"/>
              <a:t>: Heft 2, Erläuterungen, S. 8</a:t>
            </a:r>
          </a:p>
          <a:p>
            <a:r>
              <a:rPr lang="de-DE" sz="2400" dirty="0"/>
              <a:t>						      </a:t>
            </a:r>
            <a:r>
              <a:rPr lang="de-DE" sz="2400" dirty="0" err="1"/>
              <a:t>Fdt</a:t>
            </a:r>
            <a:r>
              <a:rPr lang="de-DE" sz="2400" dirty="0"/>
              <a:t> 5, S. 20</a:t>
            </a:r>
          </a:p>
        </p:txBody>
      </p:sp>
      <p:sp>
        <p:nvSpPr>
          <p:cNvPr id="3" name="Rechteck 2"/>
          <p:cNvSpPr/>
          <p:nvPr/>
        </p:nvSpPr>
        <p:spPr>
          <a:xfrm>
            <a:off x="1030941" y="1222215"/>
            <a:ext cx="9887184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541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0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3334486"/>
              </p:ext>
            </p:extLst>
          </p:nvPr>
        </p:nvGraphicFramePr>
        <p:xfrm>
          <a:off x="6556375" y="452438"/>
          <a:ext cx="2852738" cy="4713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" name="Acrobat Document" r:id="rId4" imgW="2483766" imgH="4107164" progId="Acrobat.Document.DC">
                  <p:embed/>
                </p:oleObj>
              </mc:Choice>
              <mc:Fallback>
                <p:oleObj name="Acrobat Document" r:id="rId4" imgW="2483766" imgH="4107164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556375" y="452438"/>
                        <a:ext cx="2852738" cy="47132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feld 3"/>
          <p:cNvSpPr txBox="1"/>
          <p:nvPr/>
        </p:nvSpPr>
        <p:spPr>
          <a:xfrm>
            <a:off x="2559583" y="5414682"/>
            <a:ext cx="3209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bisherige Ausgabe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6553200" y="5414682"/>
            <a:ext cx="28597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Ausgabe ab Januar 2017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3209365" y="5924936"/>
            <a:ext cx="60768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solidFill>
                  <a:schemeClr val="bg1">
                    <a:lumMod val="50000"/>
                  </a:schemeClr>
                </a:solidFill>
              </a:rPr>
              <a:t>Bildquellen:</a:t>
            </a:r>
            <a:r>
              <a:rPr lang="fr-FR" sz="800" dirty="0">
                <a:solidFill>
                  <a:schemeClr val="bg1">
                    <a:lumMod val="50000"/>
                  </a:schemeClr>
                </a:solidFill>
              </a:rPr>
              <a:t> Mikaël Ollivier, Frères de sang, </a:t>
            </a:r>
            <a:r>
              <a:rPr lang="fr-FR" sz="800" dirty="0" err="1">
                <a:solidFill>
                  <a:schemeClr val="bg1">
                    <a:lumMod val="50000"/>
                  </a:schemeClr>
                </a:solidFill>
              </a:rPr>
              <a:t>Easy</a:t>
            </a:r>
            <a:r>
              <a:rPr lang="fr-FR" sz="8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FR" sz="800" dirty="0" err="1">
                <a:solidFill>
                  <a:schemeClr val="bg1">
                    <a:lumMod val="50000"/>
                  </a:schemeClr>
                </a:solidFill>
              </a:rPr>
              <a:t>Readers</a:t>
            </a:r>
            <a:r>
              <a:rPr lang="fr-FR" sz="80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</a:rPr>
              <a:t>Kopenhagen 2010; Mikaël Ollivier, Frères de sang, Easy Readers. Kopenhagen 2017,</a:t>
            </a:r>
          </a:p>
        </p:txBody>
      </p:sp>
      <p:pic>
        <p:nvPicPr>
          <p:cNvPr id="1119" name="Picture 95" descr="http://www.klett-sprachen.de/_cover_media/360b/978312599185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0116" y="451713"/>
            <a:ext cx="3308298" cy="47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4397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0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mikaelollivier.com/images/livres/jeunesse/frdesang2005_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105" y="175426"/>
            <a:ext cx="2241131" cy="3890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5" descr="http://www.klett-sprachen.de/_cover_media/360b/978312599185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05" y="175426"/>
            <a:ext cx="2730248" cy="3890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Objek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2777080"/>
              </p:ext>
            </p:extLst>
          </p:nvPr>
        </p:nvGraphicFramePr>
        <p:xfrm>
          <a:off x="8363339" y="175426"/>
          <a:ext cx="2353613" cy="38906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Acrobat Document" r:id="rId6" imgW="2483766" imgH="4107164" progId="AcroExch.Document.11">
                  <p:embed/>
                </p:oleObj>
              </mc:Choice>
              <mc:Fallback>
                <p:oleObj name="Acrobat Document" r:id="rId6" imgW="2483766" imgH="4107164" progId="AcroExch.Document.11">
                  <p:embed/>
                  <p:pic>
                    <p:nvPicPr>
                      <p:cNvPr id="3" name="Objekt 2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363339" y="175426"/>
                        <a:ext cx="2353613" cy="38906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feld 1"/>
          <p:cNvSpPr txBox="1"/>
          <p:nvPr/>
        </p:nvSpPr>
        <p:spPr>
          <a:xfrm>
            <a:off x="3358153" y="763501"/>
            <a:ext cx="523220" cy="2621872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pPr algn="ctr"/>
            <a:r>
              <a:rPr lang="de-DE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Mikaël Olivier, Frères de sang, Easy Readers,</a:t>
            </a:r>
            <a:br>
              <a:rPr lang="de-DE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de-DE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Kopenhagen 2010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6853110" y="439706"/>
            <a:ext cx="692497" cy="3269485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pPr algn="ctr"/>
            <a:r>
              <a:rPr lang="de-DE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Mikaël Olivier, Frères de sang, illustration de couverture</a:t>
            </a:r>
            <a:br>
              <a:rPr lang="de-DE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de-DE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Claude Cachin © 2006,</a:t>
            </a:r>
            <a:br>
              <a:rPr lang="de-DE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de-DE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édition Thierry Magnier, France</a:t>
            </a:r>
            <a:endParaRPr lang="de-DE" sz="12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10668596" y="763501"/>
            <a:ext cx="523220" cy="2621872"/>
          </a:xfrm>
          <a:prstGeom prst="rect">
            <a:avLst/>
          </a:prstGeom>
          <a:solidFill>
            <a:schemeClr val="bg2"/>
          </a:solidFill>
        </p:spPr>
        <p:txBody>
          <a:bodyPr vert="vert" wrap="none" rtlCol="0">
            <a:spAutoFit/>
          </a:bodyPr>
          <a:lstStyle/>
          <a:p>
            <a:pPr algn="ctr"/>
            <a:r>
              <a:rPr lang="de-DE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Mikaël Olivier, Frères de sang, Easy Readers,</a:t>
            </a:r>
            <a:br>
              <a:rPr lang="de-DE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de-DE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Kopenhagen 2017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382518" y="4327741"/>
            <a:ext cx="3322623" cy="2308324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de-DE" dirty="0"/>
              <a:t>Nous allons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réviser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i="1" dirty="0"/>
              <a:t>Une partie du vocabulaire de cette année.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endParaRPr lang="de-DE" dirty="0"/>
          </a:p>
        </p:txBody>
      </p:sp>
      <p:sp>
        <p:nvSpPr>
          <p:cNvPr id="16" name="Textfeld 15"/>
          <p:cNvSpPr txBox="1"/>
          <p:nvPr/>
        </p:nvSpPr>
        <p:spPr>
          <a:xfrm>
            <a:off x="4130676" y="4327618"/>
            <a:ext cx="3322623" cy="2308324"/>
          </a:xfrm>
          <a:prstGeom prst="rect">
            <a:avLst/>
          </a:prstGeom>
          <a:solidFill>
            <a:srgbClr val="CDF2C0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fr-FR" dirty="0"/>
              <a:t>Nous allons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lire</a:t>
            </a:r>
            <a:r>
              <a:rPr lang="fr-FR" dirty="0"/>
              <a:t> et pour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parler</a:t>
            </a:r>
            <a:r>
              <a:rPr lang="fr-FR" dirty="0"/>
              <a:t> de l‘histoire et des personnages, nous allons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apprendre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i="1" dirty="0"/>
              <a:t>le vocabulaire typique d‘un roman policier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i="1" dirty="0"/>
              <a:t>d‘autres structures pour exprimer le présent, le futur et le passé des personnages</a:t>
            </a:r>
            <a:r>
              <a:rPr lang="fr-FR" dirty="0"/>
              <a:t>.</a:t>
            </a:r>
          </a:p>
        </p:txBody>
      </p:sp>
      <p:sp>
        <p:nvSpPr>
          <p:cNvPr id="17" name="Textfeld 16"/>
          <p:cNvSpPr txBox="1"/>
          <p:nvPr/>
        </p:nvSpPr>
        <p:spPr>
          <a:xfrm>
            <a:off x="7878834" y="4309573"/>
            <a:ext cx="3322623" cy="2308324"/>
          </a:xfrm>
          <a:prstGeom prst="rect">
            <a:avLst/>
          </a:prstGeom>
          <a:solidFill>
            <a:srgbClr val="FFD689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fr-FR" dirty="0"/>
              <a:t>Nous allons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lire</a:t>
            </a:r>
            <a:r>
              <a:rPr lang="fr-FR" dirty="0"/>
              <a:t> et pour mieux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comprendre </a:t>
            </a:r>
            <a:r>
              <a:rPr lang="fr-FR" dirty="0"/>
              <a:t>le texte, nous allons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écrire</a:t>
            </a:r>
            <a:r>
              <a:rPr lang="fr-FR" dirty="0"/>
              <a:t> par exemple des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i="1" dirty="0"/>
              <a:t>portraits des protagonistes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i="1" dirty="0"/>
              <a:t>résumés de quelques chapitres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i="1" dirty="0"/>
              <a:t>pages de journal intime</a:t>
            </a:r>
          </a:p>
          <a:p>
            <a:pPr marL="285750" indent="-285750">
              <a:buFontTx/>
              <a:buChar char="-"/>
            </a:pPr>
            <a:endParaRPr lang="de-DE" i="1" dirty="0"/>
          </a:p>
          <a:p>
            <a:pPr marL="285750" indent="-285750">
              <a:buFontTx/>
              <a:buChar char="-"/>
            </a:pPr>
            <a:endParaRPr lang="de-DE" i="1" dirty="0"/>
          </a:p>
        </p:txBody>
      </p:sp>
    </p:spTree>
    <p:extLst>
      <p:ext uri="{BB962C8B-B14F-4D97-AF65-F5344CB8AC3E}">
        <p14:creationId xmlns:p14="http://schemas.microsoft.com/office/powerpoint/2010/main" val="4247480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15" grpId="0" animBg="1"/>
      <p:bldP spid="3" grpId="0" animBg="1"/>
      <p:bldP spid="16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0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1178169" y="735596"/>
            <a:ext cx="831602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sz="4400" dirty="0">
              <a:latin typeface="+mj-lt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995081" y="636494"/>
            <a:ext cx="9897036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/>
              <a:t>Aufbau des Dossiers</a:t>
            </a:r>
          </a:p>
          <a:p>
            <a:pPr algn="ctr"/>
            <a:endParaRPr lang="de-DE" sz="2400" dirty="0"/>
          </a:p>
          <a:p>
            <a:pPr marL="342900" indent="-342900">
              <a:buFontTx/>
              <a:buChar char="-"/>
            </a:pPr>
            <a:r>
              <a:rPr lang="de-DE" sz="2400" b="1" dirty="0"/>
              <a:t>offenes Konzept</a:t>
            </a:r>
            <a:r>
              <a:rPr lang="de-DE" sz="2400" dirty="0"/>
              <a:t>: kein geschlossener Unterrichtsentwurf</a:t>
            </a:r>
          </a:p>
          <a:p>
            <a:endParaRPr lang="de-DE" sz="2400" dirty="0"/>
          </a:p>
          <a:p>
            <a:pPr marL="342900" indent="-342900">
              <a:buFontTx/>
              <a:buChar char="-"/>
            </a:pPr>
            <a:r>
              <a:rPr lang="de-DE" sz="2400" dirty="0"/>
              <a:t>Einführung in die Konzeption und </a:t>
            </a:r>
            <a:r>
              <a:rPr lang="de-DE" sz="2400" dirty="0" err="1"/>
              <a:t>Advance</a:t>
            </a:r>
            <a:r>
              <a:rPr lang="de-DE" sz="2400" dirty="0"/>
              <a:t> Organizer (Heft 1)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995081" y="2985246"/>
            <a:ext cx="103721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de-DE" sz="2400" dirty="0"/>
              <a:t>verschiedene Angebote zum </a:t>
            </a:r>
            <a:r>
              <a:rPr lang="de-DE" sz="2400" b="1" dirty="0"/>
              <a:t>integrativen Aufbau von Leseverstehen und Schreiben</a:t>
            </a:r>
            <a:r>
              <a:rPr lang="de-DE" sz="2400" dirty="0"/>
              <a:t> zur Auswahl :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de-DE" sz="2400" i="1" dirty="0" err="1"/>
              <a:t>portrait</a:t>
            </a:r>
            <a:r>
              <a:rPr lang="de-DE" sz="2400" dirty="0"/>
              <a:t> (Heft 2, mit </a:t>
            </a:r>
            <a:r>
              <a:rPr lang="de-DE" sz="2400" i="1" dirty="0" err="1"/>
              <a:t>fiches</a:t>
            </a:r>
            <a:r>
              <a:rPr lang="de-DE" sz="2400" i="1" dirty="0"/>
              <a:t> de </a:t>
            </a:r>
            <a:r>
              <a:rPr lang="de-DE" sz="2400" i="1" dirty="0" err="1"/>
              <a:t>travail</a:t>
            </a:r>
            <a:r>
              <a:rPr lang="de-DE" sz="2400" dirty="0"/>
              <a:t>)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de-DE" sz="2400" i="1" dirty="0" err="1"/>
              <a:t>résumé</a:t>
            </a:r>
            <a:r>
              <a:rPr lang="de-DE" sz="2400" dirty="0"/>
              <a:t> (Heft 3, mit </a:t>
            </a:r>
            <a:r>
              <a:rPr lang="de-DE" sz="2400" i="1" dirty="0" err="1"/>
              <a:t>fiches</a:t>
            </a:r>
            <a:r>
              <a:rPr lang="de-DE" sz="2400" i="1" dirty="0"/>
              <a:t> de </a:t>
            </a:r>
            <a:r>
              <a:rPr lang="de-DE" sz="2400" i="1" dirty="0" err="1"/>
              <a:t>travail</a:t>
            </a:r>
            <a:r>
              <a:rPr lang="de-DE" sz="2400" dirty="0"/>
              <a:t>)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de-DE" sz="2400" dirty="0"/>
              <a:t>gestaltendes Interpretieren: Perspektivwechsel und Meinungsäußerung (Heft 4)</a:t>
            </a:r>
          </a:p>
        </p:txBody>
      </p:sp>
      <p:sp>
        <p:nvSpPr>
          <p:cNvPr id="3" name="Rechteck 2"/>
          <p:cNvSpPr/>
          <p:nvPr/>
        </p:nvSpPr>
        <p:spPr>
          <a:xfrm>
            <a:off x="995081" y="1104520"/>
            <a:ext cx="9887184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9457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0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936811" y="627019"/>
            <a:ext cx="103273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/>
              <a:t>Aufbau des Dossiers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977153" y="1810871"/>
            <a:ext cx="102466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de-DE" sz="2400" dirty="0"/>
              <a:t>Angebote zum Aufbau grammatischer Strukturen (Heft 4)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004047" y="2635624"/>
            <a:ext cx="102914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e-DE" sz="2400" dirty="0"/>
              <a:t>Anhang (Kapitel 5): 	chronologische Vokabelliste </a:t>
            </a:r>
          </a:p>
          <a:p>
            <a:r>
              <a:rPr lang="de-DE" sz="2400" dirty="0"/>
              <a:t>			Mindmap: themenspezifischer Wortschatz</a:t>
            </a:r>
          </a:p>
          <a:p>
            <a:r>
              <a:rPr lang="de-DE" sz="2400" dirty="0"/>
              <a:t>			</a:t>
            </a:r>
            <a:r>
              <a:rPr lang="de-DE" sz="2400" dirty="0" err="1"/>
              <a:t>Kriterientabelle</a:t>
            </a:r>
            <a:r>
              <a:rPr lang="de-DE" sz="2400" dirty="0"/>
              <a:t> zur Korrektur</a:t>
            </a:r>
          </a:p>
          <a:p>
            <a:r>
              <a:rPr lang="de-DE" sz="2400" dirty="0"/>
              <a:t>			Beispieltexte von Schülern (Heft 5)</a:t>
            </a:r>
          </a:p>
        </p:txBody>
      </p:sp>
      <p:sp>
        <p:nvSpPr>
          <p:cNvPr id="6" name="Rechteck 5"/>
          <p:cNvSpPr/>
          <p:nvPr/>
        </p:nvSpPr>
        <p:spPr>
          <a:xfrm>
            <a:off x="995081" y="1104520"/>
            <a:ext cx="9887184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8723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0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62001" y="385482"/>
            <a:ext cx="10703858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i="1" dirty="0"/>
              <a:t>Frères de sang</a:t>
            </a:r>
            <a:r>
              <a:rPr lang="de-DE" sz="2800" b="1" dirty="0"/>
              <a:t>: Leseverstehen, Personenkonstellation </a:t>
            </a:r>
          </a:p>
          <a:p>
            <a:pPr algn="ctr"/>
            <a:r>
              <a:rPr lang="de-DE" sz="2800" b="1" dirty="0"/>
              <a:t>und Schreiben von </a:t>
            </a:r>
            <a:r>
              <a:rPr lang="de-DE" sz="2800" b="1" i="1" dirty="0" err="1"/>
              <a:t>portraits</a:t>
            </a:r>
            <a:r>
              <a:rPr lang="de-DE" sz="2800" b="1" i="1" dirty="0"/>
              <a:t> </a:t>
            </a:r>
            <a:r>
              <a:rPr lang="de-DE" sz="2800" i="1" dirty="0"/>
              <a:t>(1)</a:t>
            </a:r>
          </a:p>
          <a:p>
            <a:endParaRPr lang="de-DE" sz="2000" b="1" dirty="0"/>
          </a:p>
          <a:p>
            <a:r>
              <a:rPr lang="de-DE" sz="2400" dirty="0"/>
              <a:t>Für alle Personen gilt: </a:t>
            </a:r>
          </a:p>
          <a:p>
            <a:endParaRPr lang="de-DE" dirty="0"/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sz="2400" dirty="0"/>
              <a:t>maßgebliche Informationen über eine Person befinden sich in einem klar begrenzten Abschnitt</a:t>
            </a:r>
          </a:p>
          <a:p>
            <a:endParaRPr lang="de-DE" dirty="0"/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sz="2400" dirty="0"/>
              <a:t>die Eigenschaften und die Konstellation der Personen sind Schlüssel zum Verständnis des Falls</a:t>
            </a:r>
          </a:p>
          <a:p>
            <a:endParaRPr lang="de-DE" dirty="0"/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sz="2400" dirty="0"/>
              <a:t>Die Komplexität dieser Passagen steigert sich:</a:t>
            </a:r>
          </a:p>
          <a:p>
            <a:r>
              <a:rPr lang="de-DE" sz="2400" dirty="0"/>
              <a:t>	</a:t>
            </a:r>
            <a:r>
              <a:rPr lang="de-DE" sz="2400" b="1" dirty="0"/>
              <a:t>Martin</a:t>
            </a:r>
            <a:r>
              <a:rPr lang="de-DE" sz="2400" dirty="0"/>
              <a:t>, </a:t>
            </a:r>
            <a:r>
              <a:rPr lang="de-DE" sz="2400" b="1" dirty="0"/>
              <a:t>Brice</a:t>
            </a:r>
            <a:r>
              <a:rPr lang="de-DE" sz="2400" dirty="0"/>
              <a:t>: Information über eine Person macht allein die Passage aus</a:t>
            </a:r>
          </a:p>
          <a:p>
            <a:r>
              <a:rPr lang="de-DE" sz="2400" dirty="0"/>
              <a:t>	</a:t>
            </a:r>
            <a:r>
              <a:rPr lang="de-DE" sz="2400" b="1" dirty="0"/>
              <a:t>Nicole </a:t>
            </a:r>
            <a:r>
              <a:rPr lang="de-DE" sz="2400" b="1" dirty="0" err="1"/>
              <a:t>Lascan</a:t>
            </a:r>
            <a:r>
              <a:rPr lang="de-DE" sz="2400" dirty="0"/>
              <a:t>, </a:t>
            </a:r>
            <a:r>
              <a:rPr lang="de-DE" sz="2400" b="1" dirty="0"/>
              <a:t>Loïc </a:t>
            </a:r>
            <a:r>
              <a:rPr lang="de-DE" sz="2400" b="1" dirty="0" err="1"/>
              <a:t>Lascan</a:t>
            </a:r>
            <a:r>
              <a:rPr lang="de-DE" sz="2400" dirty="0"/>
              <a:t>: Informationen über die Person werden in die </a:t>
            </a:r>
          </a:p>
          <a:p>
            <a:r>
              <a:rPr lang="de-DE" sz="2400" dirty="0"/>
              <a:t>             Darstellung der Handlung eingestreut</a:t>
            </a:r>
          </a:p>
        </p:txBody>
      </p:sp>
      <p:sp>
        <p:nvSpPr>
          <p:cNvPr id="3" name="Rechteck 2"/>
          <p:cNvSpPr/>
          <p:nvPr/>
        </p:nvSpPr>
        <p:spPr>
          <a:xfrm>
            <a:off x="967920" y="1321803"/>
            <a:ext cx="9887184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9770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0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600635" y="251012"/>
            <a:ext cx="107666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i="1" dirty="0"/>
              <a:t>Frères de sang</a:t>
            </a:r>
            <a:r>
              <a:rPr lang="de-DE" sz="2800" b="1" dirty="0"/>
              <a:t>: Leseverstehen, Personenkonstellation </a:t>
            </a:r>
          </a:p>
          <a:p>
            <a:pPr algn="ctr"/>
            <a:r>
              <a:rPr lang="de-DE" sz="2800" b="1" dirty="0"/>
              <a:t>und Schreiben von </a:t>
            </a:r>
            <a:r>
              <a:rPr lang="de-DE" sz="2800" b="1" i="1" dirty="0" err="1"/>
              <a:t>portraits</a:t>
            </a:r>
            <a:r>
              <a:rPr lang="de-DE" sz="2800" b="1" i="1" dirty="0"/>
              <a:t> </a:t>
            </a:r>
            <a:r>
              <a:rPr lang="de-DE" sz="2800" i="1" dirty="0"/>
              <a:t>(2)</a:t>
            </a:r>
            <a:endParaRPr lang="de-DE" sz="2800" dirty="0"/>
          </a:p>
        </p:txBody>
      </p:sp>
      <p:sp>
        <p:nvSpPr>
          <p:cNvPr id="4" name="Textfeld 3"/>
          <p:cNvSpPr txBox="1"/>
          <p:nvPr/>
        </p:nvSpPr>
        <p:spPr>
          <a:xfrm>
            <a:off x="1013012" y="1246094"/>
            <a:ext cx="995978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Diese Gegebenheiten ermöglichen</a:t>
            </a:r>
          </a:p>
          <a:p>
            <a:endParaRPr lang="de-DE" sz="2400" dirty="0"/>
          </a:p>
          <a:p>
            <a:pPr marL="285750" indent="-285750">
              <a:buFontTx/>
              <a:buChar char="-"/>
            </a:pPr>
            <a:r>
              <a:rPr lang="de-DE" sz="2400" dirty="0"/>
              <a:t>den schrittweisen Aufbau der Textsorte des </a:t>
            </a:r>
            <a:r>
              <a:rPr lang="de-DE" sz="2400" i="1" dirty="0" err="1"/>
              <a:t>portrait</a:t>
            </a:r>
            <a:r>
              <a:rPr lang="de-DE" sz="2400" dirty="0"/>
              <a:t>: Einführung, Übung, Lernerfolgskontrolle</a:t>
            </a:r>
          </a:p>
          <a:p>
            <a:pPr marL="285750" indent="-285750">
              <a:buFontTx/>
              <a:buChar char="-"/>
            </a:pPr>
            <a:r>
              <a:rPr lang="de-DE" sz="2400" dirty="0"/>
              <a:t>das selbstverständliche Fokussieren zentraler Passagen: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de-DE" sz="2400" dirty="0"/>
              <a:t>das Einüben von Texterschließungsmethoden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de-DE" sz="2400" dirty="0"/>
              <a:t>das Verständnis von Handlungsmotiven der Personen wird gefördert durch die Reorganisation entnommener Informationen</a:t>
            </a:r>
          </a:p>
          <a:p>
            <a:pPr marL="285750" indent="-285750">
              <a:buFontTx/>
              <a:buChar char="-"/>
            </a:pPr>
            <a:r>
              <a:rPr lang="de-DE" sz="2400" dirty="0"/>
              <a:t>Differenzierungsmaßnahmen für heterogene Lerngruppen</a:t>
            </a:r>
          </a:p>
          <a:p>
            <a:pPr marL="285750" indent="-285750">
              <a:buFontTx/>
              <a:buChar char="-"/>
            </a:pPr>
            <a:r>
              <a:rPr lang="de-DE" sz="2400" dirty="0" err="1"/>
              <a:t>Scaffolding</a:t>
            </a:r>
            <a:r>
              <a:rPr lang="de-DE" sz="2400" dirty="0"/>
              <a:t> auf allen Ebenen</a:t>
            </a:r>
          </a:p>
          <a:p>
            <a:endParaRPr lang="de-DE" sz="2400" dirty="0"/>
          </a:p>
          <a:p>
            <a:r>
              <a:rPr lang="de-DE" sz="2400" dirty="0"/>
              <a:t>Sinnvoll ist:</a:t>
            </a:r>
          </a:p>
          <a:p>
            <a:r>
              <a:rPr lang="de-DE" sz="2400" dirty="0"/>
              <a:t>- Arbeit mit der </a:t>
            </a:r>
            <a:r>
              <a:rPr lang="de-DE" sz="2400" i="1" dirty="0" err="1"/>
              <a:t>fiche</a:t>
            </a:r>
            <a:r>
              <a:rPr lang="de-DE" sz="2400" i="1" dirty="0"/>
              <a:t> </a:t>
            </a:r>
            <a:r>
              <a:rPr lang="de-DE" sz="2400" i="1" dirty="0" err="1"/>
              <a:t>d‘écriture</a:t>
            </a:r>
            <a:r>
              <a:rPr lang="de-DE" sz="2400" i="1" dirty="0"/>
              <a:t> </a:t>
            </a:r>
            <a:r>
              <a:rPr lang="fr-FR" sz="2400" i="1" dirty="0"/>
              <a:t>« Faire le portrait »</a:t>
            </a:r>
            <a:endParaRPr lang="de-DE" sz="2400" i="1" dirty="0"/>
          </a:p>
        </p:txBody>
      </p:sp>
      <p:sp>
        <p:nvSpPr>
          <p:cNvPr id="5" name="Rechteck 4"/>
          <p:cNvSpPr/>
          <p:nvPr/>
        </p:nvSpPr>
        <p:spPr>
          <a:xfrm>
            <a:off x="995081" y="1104520"/>
            <a:ext cx="9887184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5987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0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174377" y="645459"/>
            <a:ext cx="10049435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/>
              <a:t>Schritte des Aufbaus: Textsorte </a:t>
            </a:r>
            <a:r>
              <a:rPr lang="de-DE" sz="2800" b="1" i="1" dirty="0" err="1"/>
              <a:t>portrait</a:t>
            </a:r>
            <a:r>
              <a:rPr lang="de-DE" sz="2800" b="1" dirty="0"/>
              <a:t> </a:t>
            </a:r>
          </a:p>
          <a:p>
            <a:endParaRPr lang="de-DE" sz="2400" dirty="0"/>
          </a:p>
          <a:p>
            <a:endParaRPr lang="de-DE" sz="2000" dirty="0"/>
          </a:p>
          <a:p>
            <a:pPr marL="1257300" lvl="2" indent="-342900">
              <a:buFont typeface="Symbol" panose="05050102010706020507" pitchFamily="18" charset="2"/>
              <a:buChar char="-"/>
            </a:pPr>
            <a:r>
              <a:rPr lang="de-DE" sz="2400" dirty="0"/>
              <a:t>Martin</a:t>
            </a:r>
          </a:p>
          <a:p>
            <a:pPr marL="1257300" lvl="2" indent="-342900">
              <a:buFont typeface="Symbol" panose="05050102010706020507" pitchFamily="18" charset="2"/>
              <a:buChar char="-"/>
            </a:pPr>
            <a:r>
              <a:rPr lang="de-DE" sz="2400" dirty="0"/>
              <a:t>Brice</a:t>
            </a:r>
          </a:p>
          <a:p>
            <a:pPr marL="1257300" lvl="2" indent="-342900">
              <a:buFont typeface="Symbol" panose="05050102010706020507" pitchFamily="18" charset="2"/>
              <a:buChar char="-"/>
            </a:pPr>
            <a:r>
              <a:rPr lang="de-DE" sz="2400" dirty="0"/>
              <a:t>Nicole</a:t>
            </a:r>
          </a:p>
          <a:p>
            <a:pPr marL="1257300" lvl="2" indent="-342900">
              <a:buFont typeface="Symbol" panose="05050102010706020507" pitchFamily="18" charset="2"/>
              <a:buChar char="-"/>
            </a:pPr>
            <a:r>
              <a:rPr lang="de-DE" sz="2400" dirty="0"/>
              <a:t>Loïc (zur Festigung oder als Lernerfolgskontrolle)</a:t>
            </a:r>
          </a:p>
          <a:p>
            <a:pPr marL="1257300" lvl="2" indent="-342900">
              <a:buFont typeface="Symbol" panose="05050102010706020507" pitchFamily="18" charset="2"/>
              <a:buChar char="-"/>
            </a:pPr>
            <a:r>
              <a:rPr lang="de-DE" sz="2400" dirty="0"/>
              <a:t>Auszug aus einer weiteren Ganzschrift (</a:t>
            </a:r>
            <a:r>
              <a:rPr lang="de-DE" sz="2400" dirty="0" err="1"/>
              <a:t>GeR</a:t>
            </a:r>
            <a:r>
              <a:rPr lang="de-DE" sz="2400" dirty="0"/>
              <a:t> A2) für eine Lernerfolgskontrolle, </a:t>
            </a:r>
          </a:p>
          <a:p>
            <a:pPr lvl="2"/>
            <a:r>
              <a:rPr lang="de-DE" sz="2400" dirty="0"/>
              <a:t>      zum Beispiel: </a:t>
            </a:r>
          </a:p>
          <a:p>
            <a:pPr lvl="2"/>
            <a:r>
              <a:rPr lang="de-DE" sz="2400" dirty="0"/>
              <a:t>      Jan </a:t>
            </a:r>
            <a:r>
              <a:rPr lang="de-DE" sz="2400" dirty="0" err="1"/>
              <a:t>Verschoer</a:t>
            </a:r>
            <a:r>
              <a:rPr lang="de-DE" sz="2400" dirty="0"/>
              <a:t>, Gérard </a:t>
            </a:r>
            <a:r>
              <a:rPr lang="de-DE" sz="2400" dirty="0" err="1"/>
              <a:t>Hérin</a:t>
            </a:r>
            <a:r>
              <a:rPr lang="de-DE" sz="2400" dirty="0"/>
              <a:t>: </a:t>
            </a:r>
            <a:r>
              <a:rPr lang="de-DE" sz="2400" i="1" dirty="0"/>
              <a:t>Le </a:t>
            </a:r>
            <a:r>
              <a:rPr lang="de-DE" sz="2400" i="1" dirty="0" err="1"/>
              <a:t>blessé</a:t>
            </a:r>
            <a:r>
              <a:rPr lang="de-DE" sz="2400" i="1" dirty="0"/>
              <a:t> du </a:t>
            </a:r>
            <a:r>
              <a:rPr lang="de-DE" sz="2400" i="1" dirty="0" err="1"/>
              <a:t>parking</a:t>
            </a:r>
            <a:endParaRPr lang="de-DE" sz="2400" i="1" dirty="0"/>
          </a:p>
          <a:p>
            <a:pPr lvl="2"/>
            <a:r>
              <a:rPr lang="de-DE" sz="2400" dirty="0"/>
              <a:t>      Pascal Garnier: </a:t>
            </a:r>
            <a:r>
              <a:rPr lang="de-DE" sz="2400" i="1" dirty="0"/>
              <a:t>Les </a:t>
            </a:r>
            <a:r>
              <a:rPr lang="de-DE" sz="2400" i="1" dirty="0" err="1"/>
              <a:t>enfants</a:t>
            </a:r>
            <a:r>
              <a:rPr lang="de-DE" sz="2400" i="1" dirty="0"/>
              <a:t> de la </a:t>
            </a:r>
            <a:r>
              <a:rPr lang="de-DE" sz="2400" i="1" dirty="0" err="1"/>
              <a:t>nuit</a:t>
            </a:r>
            <a:endParaRPr lang="fr-FR" sz="2400" dirty="0"/>
          </a:p>
          <a:p>
            <a:pPr marL="342900" indent="-342900">
              <a:buFont typeface="Symbol" panose="05050102010706020507" pitchFamily="18" charset="2"/>
              <a:buChar char="-"/>
            </a:pPr>
            <a:endParaRPr lang="fr-FR" sz="2000" dirty="0"/>
          </a:p>
          <a:p>
            <a:endParaRPr lang="de-DE" sz="2000" dirty="0"/>
          </a:p>
        </p:txBody>
      </p:sp>
      <p:sp>
        <p:nvSpPr>
          <p:cNvPr id="3" name="Rechteck 2"/>
          <p:cNvSpPr/>
          <p:nvPr/>
        </p:nvSpPr>
        <p:spPr>
          <a:xfrm>
            <a:off x="995081" y="1104520"/>
            <a:ext cx="9887184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8516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0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88894" y="218996"/>
            <a:ext cx="1038113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/>
              <a:t>Beispiel: Le </a:t>
            </a:r>
            <a:r>
              <a:rPr lang="de-DE" sz="2400" b="1" dirty="0" err="1"/>
              <a:t>portrait</a:t>
            </a:r>
            <a:r>
              <a:rPr lang="de-DE" sz="2400" b="1" dirty="0"/>
              <a:t> de Brice</a:t>
            </a:r>
            <a:endParaRPr lang="de-DE" sz="2000" dirty="0"/>
          </a:p>
          <a:p>
            <a:pPr algn="ctr"/>
            <a:r>
              <a:rPr lang="de-DE" sz="2000" b="1" dirty="0"/>
              <a:t>Vorbereitung: </a:t>
            </a:r>
            <a:r>
              <a:rPr lang="de-DE" sz="2000" b="1" i="1" dirty="0" err="1"/>
              <a:t>chapitres</a:t>
            </a:r>
            <a:r>
              <a:rPr lang="de-DE" sz="2000" b="1" i="1" dirty="0"/>
              <a:t> 3 et 4 </a:t>
            </a:r>
            <a:r>
              <a:rPr lang="de-DE" sz="2000" b="1" dirty="0"/>
              <a:t>− Leseverstehen und Analyse</a:t>
            </a:r>
          </a:p>
          <a:p>
            <a:pPr lvl="8"/>
            <a:endParaRPr lang="de-DE" sz="2000" dirty="0"/>
          </a:p>
          <a:p>
            <a:pPr lvl="8"/>
            <a:endParaRPr lang="de-DE" sz="2000" dirty="0"/>
          </a:p>
          <a:p>
            <a:pPr algn="ctr"/>
            <a:endParaRPr lang="de-DE" sz="2000" dirty="0"/>
          </a:p>
          <a:p>
            <a:pPr algn="ctr"/>
            <a:endParaRPr lang="de-DE" sz="2000" dirty="0"/>
          </a:p>
          <a:p>
            <a:pPr algn="ctr"/>
            <a:endParaRPr lang="de-DE" sz="2000" dirty="0"/>
          </a:p>
          <a:p>
            <a:pPr algn="ctr"/>
            <a:endParaRPr lang="de-DE" sz="2000" dirty="0"/>
          </a:p>
          <a:p>
            <a:pPr algn="ctr"/>
            <a:endParaRPr lang="de-DE" sz="2000" dirty="0"/>
          </a:p>
          <a:p>
            <a:pPr algn="ctr"/>
            <a:endParaRPr lang="de-DE" sz="2000" dirty="0"/>
          </a:p>
          <a:p>
            <a:pPr algn="ctr"/>
            <a:endParaRPr lang="de-DE" sz="2000" dirty="0"/>
          </a:p>
          <a:p>
            <a:pPr algn="ctr"/>
            <a:endParaRPr lang="de-DE" sz="2000" dirty="0"/>
          </a:p>
          <a:p>
            <a:pPr algn="ctr"/>
            <a:endParaRPr lang="de-DE" sz="2000" dirty="0"/>
          </a:p>
          <a:p>
            <a:pPr algn="ctr"/>
            <a:endParaRPr lang="de-DE" sz="2000" dirty="0"/>
          </a:p>
          <a:p>
            <a:pPr algn="ctr"/>
            <a:endParaRPr lang="de-DE" sz="2000" dirty="0"/>
          </a:p>
          <a:p>
            <a:pPr algn="ctr"/>
            <a:endParaRPr lang="de-DE" sz="2000" dirty="0"/>
          </a:p>
          <a:p>
            <a:pPr algn="ctr"/>
            <a:endParaRPr lang="de-DE" sz="2000" dirty="0"/>
          </a:p>
          <a:p>
            <a:pPr algn="ctr"/>
            <a:endParaRPr lang="de-DE" sz="2000" dirty="0"/>
          </a:p>
        </p:txBody>
      </p:sp>
      <p:sp>
        <p:nvSpPr>
          <p:cNvPr id="3" name="Textfeld 2"/>
          <p:cNvSpPr txBox="1"/>
          <p:nvPr/>
        </p:nvSpPr>
        <p:spPr>
          <a:xfrm>
            <a:off x="806824" y="1550894"/>
            <a:ext cx="3254188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dirty="0"/>
              <a:t>La </a:t>
            </a:r>
            <a:r>
              <a:rPr lang="de-DE" dirty="0" err="1"/>
              <a:t>mère</a:t>
            </a:r>
            <a:r>
              <a:rPr lang="de-DE" dirty="0"/>
              <a:t>: Nadège </a:t>
            </a:r>
            <a:r>
              <a:rPr lang="de-DE" dirty="0" err="1"/>
              <a:t>Lemeunier</a:t>
            </a:r>
            <a:endParaRPr lang="de-DE" dirty="0"/>
          </a:p>
          <a:p>
            <a:r>
              <a:rPr lang="de-DE" dirty="0"/>
              <a:t>Son </a:t>
            </a:r>
            <a:r>
              <a:rPr lang="de-DE" dirty="0" err="1"/>
              <a:t>métier</a:t>
            </a:r>
            <a:r>
              <a:rPr lang="de-DE" dirty="0"/>
              <a:t>: </a:t>
            </a:r>
            <a:r>
              <a:rPr lang="de-DE" dirty="0" err="1"/>
              <a:t>directrice</a:t>
            </a:r>
            <a:r>
              <a:rPr lang="de-DE" dirty="0"/>
              <a:t> </a:t>
            </a:r>
            <a:r>
              <a:rPr lang="de-DE" dirty="0" err="1"/>
              <a:t>d‘une</a:t>
            </a:r>
            <a:endParaRPr lang="de-DE" dirty="0"/>
          </a:p>
          <a:p>
            <a:r>
              <a:rPr lang="de-DE" dirty="0"/>
              <a:t>                      </a:t>
            </a:r>
            <a:r>
              <a:rPr lang="de-DE" dirty="0" err="1"/>
              <a:t>agence</a:t>
            </a:r>
            <a:r>
              <a:rPr lang="de-DE" dirty="0"/>
              <a:t> de </a:t>
            </a:r>
            <a:r>
              <a:rPr lang="de-DE" dirty="0" err="1"/>
              <a:t>publicité</a:t>
            </a:r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4814047" y="1541930"/>
            <a:ext cx="3254188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dirty="0"/>
              <a:t>Le </a:t>
            </a:r>
            <a:r>
              <a:rPr lang="de-DE" dirty="0" err="1"/>
              <a:t>père</a:t>
            </a:r>
            <a:r>
              <a:rPr lang="de-DE" dirty="0"/>
              <a:t>: Pierre </a:t>
            </a:r>
            <a:r>
              <a:rPr lang="de-DE" dirty="0" err="1"/>
              <a:t>Lemeunier</a:t>
            </a:r>
            <a:endParaRPr lang="de-DE" dirty="0"/>
          </a:p>
          <a:p>
            <a:r>
              <a:rPr lang="de-DE" dirty="0"/>
              <a:t>Son </a:t>
            </a:r>
            <a:r>
              <a:rPr lang="de-DE" dirty="0" err="1"/>
              <a:t>métier</a:t>
            </a:r>
            <a:r>
              <a:rPr lang="de-DE" dirty="0"/>
              <a:t>: </a:t>
            </a:r>
            <a:r>
              <a:rPr lang="de-DE" dirty="0" err="1"/>
              <a:t>chirurgien</a:t>
            </a:r>
            <a:endParaRPr lang="de-DE" dirty="0"/>
          </a:p>
          <a:p>
            <a:endParaRPr lang="de-DE" dirty="0"/>
          </a:p>
        </p:txBody>
      </p:sp>
      <p:sp>
        <p:nvSpPr>
          <p:cNvPr id="5" name="Ellipse 4"/>
          <p:cNvSpPr/>
          <p:nvPr/>
        </p:nvSpPr>
        <p:spPr>
          <a:xfrm>
            <a:off x="4007224" y="1775013"/>
            <a:ext cx="493058" cy="49305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Ellipse 5"/>
          <p:cNvSpPr/>
          <p:nvPr/>
        </p:nvSpPr>
        <p:spPr>
          <a:xfrm>
            <a:off x="4383742" y="1775012"/>
            <a:ext cx="475130" cy="48409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8" name="Gerader Verbinder 7"/>
          <p:cNvCxnSpPr/>
          <p:nvPr/>
        </p:nvCxnSpPr>
        <p:spPr>
          <a:xfrm>
            <a:off x="1927412" y="2895600"/>
            <a:ext cx="3657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r Verbinder 9"/>
          <p:cNvCxnSpPr/>
          <p:nvPr/>
        </p:nvCxnSpPr>
        <p:spPr>
          <a:xfrm>
            <a:off x="4437529" y="2474259"/>
            <a:ext cx="0" cy="43030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r Verbinder 19"/>
          <p:cNvCxnSpPr/>
          <p:nvPr/>
        </p:nvCxnSpPr>
        <p:spPr>
          <a:xfrm flipH="1">
            <a:off x="5585012" y="2886635"/>
            <a:ext cx="2" cy="1792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feld 22"/>
          <p:cNvSpPr txBox="1"/>
          <p:nvPr/>
        </p:nvSpPr>
        <p:spPr>
          <a:xfrm>
            <a:off x="788894" y="3074895"/>
            <a:ext cx="2124635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dirty="0" err="1"/>
              <a:t>Leur</a:t>
            </a:r>
            <a:r>
              <a:rPr lang="de-DE" dirty="0"/>
              <a:t> </a:t>
            </a:r>
            <a:r>
              <a:rPr lang="de-DE" dirty="0" err="1"/>
              <a:t>fils</a:t>
            </a:r>
            <a:r>
              <a:rPr lang="de-DE" dirty="0"/>
              <a:t> </a:t>
            </a:r>
            <a:r>
              <a:rPr lang="de-DE" dirty="0" err="1"/>
              <a:t>cadet</a:t>
            </a:r>
            <a:r>
              <a:rPr lang="de-DE" dirty="0"/>
              <a:t>: </a:t>
            </a:r>
          </a:p>
          <a:p>
            <a:r>
              <a:rPr lang="de-DE" dirty="0"/>
              <a:t>Martin </a:t>
            </a:r>
            <a:r>
              <a:rPr lang="de-DE" dirty="0" err="1"/>
              <a:t>Lemeunier</a:t>
            </a:r>
            <a:endParaRPr lang="de-DE" dirty="0"/>
          </a:p>
          <a:p>
            <a:r>
              <a:rPr lang="de-DE" dirty="0" err="1"/>
              <a:t>Âge</a:t>
            </a:r>
            <a:r>
              <a:rPr lang="de-DE" dirty="0"/>
              <a:t>: 14 ans</a:t>
            </a:r>
          </a:p>
          <a:p>
            <a:r>
              <a:rPr lang="de-DE" dirty="0" err="1"/>
              <a:t>Ecole</a:t>
            </a:r>
            <a:r>
              <a:rPr lang="de-DE" dirty="0"/>
              <a:t>: </a:t>
            </a:r>
            <a:r>
              <a:rPr lang="de-DE" dirty="0" err="1"/>
              <a:t>collège</a:t>
            </a:r>
            <a:endParaRPr lang="de-DE" dirty="0"/>
          </a:p>
        </p:txBody>
      </p:sp>
      <p:sp>
        <p:nvSpPr>
          <p:cNvPr id="24" name="Textfeld 23"/>
          <p:cNvSpPr txBox="1"/>
          <p:nvPr/>
        </p:nvSpPr>
        <p:spPr>
          <a:xfrm>
            <a:off x="3119717" y="3074894"/>
            <a:ext cx="7772401" cy="31393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dirty="0" err="1"/>
              <a:t>Leur</a:t>
            </a:r>
            <a:r>
              <a:rPr lang="de-DE" dirty="0"/>
              <a:t> </a:t>
            </a:r>
            <a:r>
              <a:rPr lang="de-DE" dirty="0" err="1"/>
              <a:t>fils</a:t>
            </a:r>
            <a:r>
              <a:rPr lang="de-DE" dirty="0"/>
              <a:t> </a:t>
            </a:r>
            <a:r>
              <a:rPr lang="de-DE" dirty="0" err="1"/>
              <a:t>aîné</a:t>
            </a:r>
            <a:r>
              <a:rPr lang="de-DE" dirty="0"/>
              <a:t>: Brice </a:t>
            </a:r>
            <a:r>
              <a:rPr lang="de-DE" dirty="0" err="1"/>
              <a:t>Lemeunier</a:t>
            </a:r>
            <a:endParaRPr lang="de-DE" dirty="0"/>
          </a:p>
          <a:p>
            <a:r>
              <a:rPr lang="de-DE" dirty="0" err="1"/>
              <a:t>Âge</a:t>
            </a:r>
            <a:r>
              <a:rPr lang="de-DE" dirty="0"/>
              <a:t>: 19 ans</a:t>
            </a:r>
          </a:p>
          <a:p>
            <a:r>
              <a:rPr lang="de-DE" dirty="0"/>
              <a:t>A </a:t>
            </a:r>
            <a:r>
              <a:rPr lang="de-DE" dirty="0" err="1"/>
              <a:t>l‘école</a:t>
            </a:r>
            <a:r>
              <a:rPr lang="de-DE" dirty="0"/>
              <a:t>: </a:t>
            </a:r>
            <a:r>
              <a:rPr lang="de-DE" dirty="0" err="1"/>
              <a:t>C‘était</a:t>
            </a:r>
            <a:r>
              <a:rPr lang="de-DE" dirty="0"/>
              <a:t> </a:t>
            </a:r>
            <a:r>
              <a:rPr lang="de-DE" dirty="0" err="1"/>
              <a:t>un</a:t>
            </a:r>
            <a:r>
              <a:rPr lang="de-DE" dirty="0"/>
              <a:t> </a:t>
            </a:r>
            <a:r>
              <a:rPr lang="de-DE" dirty="0" err="1"/>
              <a:t>élève</a:t>
            </a:r>
            <a:r>
              <a:rPr lang="de-DE" dirty="0"/>
              <a:t> </a:t>
            </a:r>
            <a:r>
              <a:rPr lang="de-DE" dirty="0" err="1"/>
              <a:t>facile</a:t>
            </a:r>
            <a:r>
              <a:rPr lang="de-DE" dirty="0"/>
              <a:t>, </a:t>
            </a:r>
            <a:r>
              <a:rPr lang="de-DE" dirty="0" err="1"/>
              <a:t>bon</a:t>
            </a:r>
            <a:r>
              <a:rPr lang="de-DE" dirty="0"/>
              <a:t> et </a:t>
            </a:r>
            <a:r>
              <a:rPr lang="de-DE" dirty="0" err="1"/>
              <a:t>travailleur</a:t>
            </a:r>
            <a:endParaRPr lang="de-DE" dirty="0"/>
          </a:p>
          <a:p>
            <a:r>
              <a:rPr lang="de-DE" dirty="0" err="1"/>
              <a:t>Etudes</a:t>
            </a:r>
            <a:r>
              <a:rPr lang="de-DE" dirty="0"/>
              <a:t>: </a:t>
            </a:r>
            <a:r>
              <a:rPr lang="de-DE" dirty="0" err="1"/>
              <a:t>école</a:t>
            </a:r>
            <a:r>
              <a:rPr lang="de-DE" dirty="0"/>
              <a:t> de </a:t>
            </a:r>
            <a:r>
              <a:rPr lang="de-DE" dirty="0" err="1"/>
              <a:t>cinéma</a:t>
            </a:r>
            <a:r>
              <a:rPr lang="de-DE" dirty="0"/>
              <a:t>, 2e </a:t>
            </a:r>
            <a:r>
              <a:rPr lang="de-DE" dirty="0" err="1"/>
              <a:t>année</a:t>
            </a:r>
            <a:endParaRPr lang="de-DE" dirty="0"/>
          </a:p>
          <a:p>
            <a:r>
              <a:rPr lang="de-DE" dirty="0"/>
              <a:t>Le </a:t>
            </a:r>
            <a:r>
              <a:rPr lang="de-DE" dirty="0" err="1"/>
              <a:t>métier</a:t>
            </a:r>
            <a:r>
              <a:rPr lang="de-DE" dirty="0"/>
              <a:t> de </a:t>
            </a:r>
            <a:r>
              <a:rPr lang="de-DE" dirty="0" err="1"/>
              <a:t>ses</a:t>
            </a:r>
            <a:r>
              <a:rPr lang="de-DE" dirty="0"/>
              <a:t> </a:t>
            </a:r>
            <a:r>
              <a:rPr lang="de-DE" dirty="0" err="1"/>
              <a:t>rêves</a:t>
            </a:r>
            <a:r>
              <a:rPr lang="de-DE" dirty="0"/>
              <a:t>: </a:t>
            </a:r>
            <a:r>
              <a:rPr lang="de-DE" dirty="0" err="1"/>
              <a:t>réalisateur</a:t>
            </a:r>
            <a:r>
              <a:rPr lang="de-DE" dirty="0"/>
              <a:t> de </a:t>
            </a:r>
            <a:r>
              <a:rPr lang="de-DE" dirty="0" err="1"/>
              <a:t>films</a:t>
            </a:r>
            <a:endParaRPr lang="de-DE" dirty="0"/>
          </a:p>
          <a:p>
            <a:r>
              <a:rPr lang="de-DE" dirty="0" err="1"/>
              <a:t>Activités</a:t>
            </a:r>
            <a:r>
              <a:rPr lang="de-DE" dirty="0"/>
              <a:t>:  - Il </a:t>
            </a:r>
            <a:r>
              <a:rPr lang="de-DE" dirty="0" err="1"/>
              <a:t>tourne</a:t>
            </a:r>
            <a:r>
              <a:rPr lang="de-DE" dirty="0"/>
              <a:t> des </a:t>
            </a:r>
            <a:r>
              <a:rPr lang="de-DE" dirty="0" err="1"/>
              <a:t>films</a:t>
            </a:r>
            <a:r>
              <a:rPr lang="de-DE" dirty="0"/>
              <a:t> </a:t>
            </a:r>
            <a:r>
              <a:rPr lang="de-DE" dirty="0" err="1"/>
              <a:t>d‘horreur</a:t>
            </a:r>
            <a:r>
              <a:rPr lang="de-DE" dirty="0"/>
              <a:t>.</a:t>
            </a:r>
          </a:p>
          <a:p>
            <a:r>
              <a:rPr lang="de-DE" dirty="0"/>
              <a:t>   	 - Il </a:t>
            </a:r>
            <a:r>
              <a:rPr lang="de-DE" dirty="0" err="1"/>
              <a:t>aime</a:t>
            </a:r>
            <a:r>
              <a:rPr lang="de-DE" dirty="0"/>
              <a:t> les </a:t>
            </a:r>
            <a:r>
              <a:rPr lang="de-DE" dirty="0" err="1"/>
              <a:t>jeux</a:t>
            </a:r>
            <a:r>
              <a:rPr lang="de-DE" dirty="0"/>
              <a:t> </a:t>
            </a:r>
            <a:r>
              <a:rPr lang="de-DE" dirty="0" err="1"/>
              <a:t>vidéo</a:t>
            </a:r>
            <a:r>
              <a:rPr lang="de-DE" dirty="0"/>
              <a:t> et passe </a:t>
            </a:r>
            <a:r>
              <a:rPr lang="de-DE" dirty="0" err="1"/>
              <a:t>beaucoup</a:t>
            </a:r>
            <a:r>
              <a:rPr lang="de-DE" dirty="0"/>
              <a:t> </a:t>
            </a:r>
            <a:r>
              <a:rPr lang="de-DE" dirty="0" err="1"/>
              <a:t>d‘heures</a:t>
            </a:r>
            <a:r>
              <a:rPr lang="de-DE" dirty="0"/>
              <a:t> </a:t>
            </a:r>
            <a:r>
              <a:rPr lang="de-DE" dirty="0" err="1"/>
              <a:t>sur</a:t>
            </a:r>
            <a:r>
              <a:rPr lang="de-DE" dirty="0"/>
              <a:t> Internet.</a:t>
            </a:r>
          </a:p>
          <a:p>
            <a:r>
              <a:rPr lang="de-DE" dirty="0" err="1"/>
              <a:t>Caractère</a:t>
            </a:r>
            <a:r>
              <a:rPr lang="de-DE" dirty="0"/>
              <a:t> / </a:t>
            </a:r>
            <a:r>
              <a:rPr lang="de-DE" dirty="0" err="1"/>
              <a:t>goûts</a:t>
            </a:r>
            <a:r>
              <a:rPr lang="de-DE" dirty="0"/>
              <a:t>: 	- Il </a:t>
            </a:r>
            <a:r>
              <a:rPr lang="de-DE" dirty="0" err="1"/>
              <a:t>adore</a:t>
            </a:r>
            <a:r>
              <a:rPr lang="de-DE" dirty="0"/>
              <a:t> Boris </a:t>
            </a:r>
            <a:r>
              <a:rPr lang="de-DE" dirty="0" err="1"/>
              <a:t>Vaniolski</a:t>
            </a:r>
            <a:r>
              <a:rPr lang="de-DE" dirty="0"/>
              <a:t>, </a:t>
            </a:r>
            <a:r>
              <a:rPr lang="de-DE" dirty="0" err="1"/>
              <a:t>un</a:t>
            </a:r>
            <a:r>
              <a:rPr lang="de-DE" dirty="0"/>
              <a:t> </a:t>
            </a:r>
            <a:r>
              <a:rPr lang="de-DE" dirty="0" err="1"/>
              <a:t>producteur</a:t>
            </a:r>
            <a:r>
              <a:rPr lang="de-DE" dirty="0"/>
              <a:t> de </a:t>
            </a:r>
            <a:r>
              <a:rPr lang="de-DE" dirty="0" err="1"/>
              <a:t>films</a:t>
            </a:r>
            <a:r>
              <a:rPr lang="de-DE" dirty="0"/>
              <a:t> </a:t>
            </a:r>
            <a:r>
              <a:rPr lang="de-DE" dirty="0" err="1"/>
              <a:t>fantastiques</a:t>
            </a:r>
            <a:r>
              <a:rPr lang="de-DE" dirty="0"/>
              <a:t>.</a:t>
            </a:r>
          </a:p>
          <a:p>
            <a:r>
              <a:rPr lang="de-DE" dirty="0"/>
              <a:t>		- Il </a:t>
            </a:r>
            <a:r>
              <a:rPr lang="de-DE" dirty="0" err="1"/>
              <a:t>est</a:t>
            </a:r>
            <a:r>
              <a:rPr lang="de-DE" dirty="0"/>
              <a:t> irritable: Il se </a:t>
            </a:r>
            <a:r>
              <a:rPr lang="de-DE" dirty="0" err="1"/>
              <a:t>met</a:t>
            </a:r>
            <a:r>
              <a:rPr lang="de-DE" dirty="0"/>
              <a:t> </a:t>
            </a:r>
            <a:r>
              <a:rPr lang="de-DE" dirty="0" err="1"/>
              <a:t>facilement</a:t>
            </a:r>
            <a:r>
              <a:rPr lang="de-DE" dirty="0"/>
              <a:t> en </a:t>
            </a:r>
            <a:r>
              <a:rPr lang="de-DE" dirty="0" err="1"/>
              <a:t>colère</a:t>
            </a:r>
            <a:r>
              <a:rPr lang="de-DE" dirty="0"/>
              <a:t> et </a:t>
            </a:r>
            <a:r>
              <a:rPr lang="de-DE" dirty="0" err="1"/>
              <a:t>est</a:t>
            </a:r>
            <a:r>
              <a:rPr lang="de-DE" dirty="0"/>
              <a:t> </a:t>
            </a:r>
            <a:r>
              <a:rPr lang="de-DE" dirty="0" err="1"/>
              <a:t>capable</a:t>
            </a:r>
            <a:r>
              <a:rPr lang="de-DE" dirty="0"/>
              <a:t> </a:t>
            </a:r>
          </a:p>
          <a:p>
            <a:r>
              <a:rPr lang="de-DE" dirty="0"/>
              <a:t>                                     de </a:t>
            </a:r>
            <a:r>
              <a:rPr lang="de-DE" dirty="0" err="1"/>
              <a:t>frapper</a:t>
            </a:r>
            <a:r>
              <a:rPr lang="de-DE" dirty="0"/>
              <a:t> des </a:t>
            </a:r>
            <a:r>
              <a:rPr lang="de-DE" dirty="0" err="1"/>
              <a:t>gens</a:t>
            </a:r>
            <a:r>
              <a:rPr lang="de-DE" dirty="0"/>
              <a:t>.</a:t>
            </a:r>
          </a:p>
          <a:p>
            <a:r>
              <a:rPr lang="de-DE" dirty="0"/>
              <a:t>Situation </a:t>
            </a:r>
            <a:r>
              <a:rPr lang="de-DE" dirty="0" err="1"/>
              <a:t>actuelle</a:t>
            </a:r>
            <a:r>
              <a:rPr lang="de-DE" dirty="0"/>
              <a:t>: On </a:t>
            </a:r>
            <a:r>
              <a:rPr lang="de-DE" dirty="0" err="1"/>
              <a:t>l‘accuse</a:t>
            </a:r>
            <a:r>
              <a:rPr lang="de-DE" dirty="0"/>
              <a:t> </a:t>
            </a:r>
            <a:r>
              <a:rPr lang="de-DE" dirty="0" err="1"/>
              <a:t>d‘avoir</a:t>
            </a:r>
            <a:r>
              <a:rPr lang="de-DE" dirty="0"/>
              <a:t> </a:t>
            </a:r>
            <a:r>
              <a:rPr lang="de-DE" dirty="0" err="1"/>
              <a:t>tué</a:t>
            </a:r>
            <a:r>
              <a:rPr lang="de-DE" dirty="0"/>
              <a:t> </a:t>
            </a:r>
            <a:r>
              <a:rPr lang="de-DE" dirty="0" err="1"/>
              <a:t>cinq</a:t>
            </a:r>
            <a:r>
              <a:rPr lang="de-DE" dirty="0"/>
              <a:t> </a:t>
            </a:r>
            <a:r>
              <a:rPr lang="de-DE" dirty="0" err="1"/>
              <a:t>personnes</a:t>
            </a:r>
            <a:r>
              <a:rPr lang="de-DE" dirty="0"/>
              <a:t>.</a:t>
            </a:r>
          </a:p>
        </p:txBody>
      </p:sp>
      <p:cxnSp>
        <p:nvCxnSpPr>
          <p:cNvPr id="45" name="Gerader Verbinder 44"/>
          <p:cNvCxnSpPr/>
          <p:nvPr/>
        </p:nvCxnSpPr>
        <p:spPr>
          <a:xfrm flipH="1">
            <a:off x="1927412" y="2886635"/>
            <a:ext cx="2" cy="1792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hteck 12"/>
          <p:cNvSpPr/>
          <p:nvPr/>
        </p:nvSpPr>
        <p:spPr>
          <a:xfrm>
            <a:off x="1004934" y="1063474"/>
            <a:ext cx="9887184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7499163"/>
      </p:ext>
    </p:extLst>
  </p:cSld>
  <p:clrMapOvr>
    <a:masterClrMapping/>
  </p:clrMapOvr>
</p:sld>
</file>

<file path=ppt/theme/theme1.xml><?xml version="1.0" encoding="utf-8"?>
<a:theme xmlns:a="http://schemas.openxmlformats.org/drawingml/2006/main" name="Rückblick">
  <a:themeElements>
    <a:clrScheme name="Warmes Blau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Rückblick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ückblick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TM02892315[[fn=Fetzen]]</Template>
  <TotalTime>0</TotalTime>
  <Words>1425</Words>
  <Application>Microsoft Office PowerPoint</Application>
  <PresentationFormat>Breitbild</PresentationFormat>
  <Paragraphs>322</Paragraphs>
  <Slides>14</Slides>
  <Notes>10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22" baseType="lpstr">
      <vt:lpstr>Calibri</vt:lpstr>
      <vt:lpstr>Courier New</vt:lpstr>
      <vt:lpstr>Wingdings</vt:lpstr>
      <vt:lpstr>Arial</vt:lpstr>
      <vt:lpstr>Calibri Light</vt:lpstr>
      <vt:lpstr>Symbol</vt:lpstr>
      <vt:lpstr>Rückblick</vt:lpstr>
      <vt:lpstr>Acrobat Document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2016-10-28T13:02:11Z</dcterms:created>
  <dcterms:modified xsi:type="dcterms:W3CDTF">2016-12-18T16:18:31Z</dcterms:modified>
</cp:coreProperties>
</file>