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embedTrueTypeFonts="1" saveSubsetFonts="1">
  <p:sldMasterIdLst>
    <p:sldMasterId id="2147484124" r:id="rId1"/>
    <p:sldMasterId id="2147484126" r:id="rId2"/>
  </p:sldMasterIdLst>
  <p:notesMasterIdLst>
    <p:notesMasterId r:id="rId17"/>
  </p:notesMasterIdLst>
  <p:handoutMasterIdLst>
    <p:handoutMasterId r:id="rId18"/>
  </p:handoutMasterIdLst>
  <p:sldIdLst>
    <p:sldId id="307" r:id="rId3"/>
    <p:sldId id="336" r:id="rId4"/>
    <p:sldId id="337" r:id="rId5"/>
    <p:sldId id="338" r:id="rId6"/>
    <p:sldId id="339" r:id="rId7"/>
    <p:sldId id="341" r:id="rId8"/>
    <p:sldId id="340" r:id="rId9"/>
    <p:sldId id="343" r:id="rId10"/>
    <p:sldId id="345" r:id="rId11"/>
    <p:sldId id="342" r:id="rId12"/>
    <p:sldId id="347" r:id="rId13"/>
    <p:sldId id="352" r:id="rId14"/>
    <p:sldId id="351" r:id="rId15"/>
    <p:sldId id="350" r:id="rId16"/>
  </p:sldIdLst>
  <p:sldSz cx="12192000" cy="6858000"/>
  <p:notesSz cx="7104063" cy="10234613"/>
  <p:embeddedFontLst>
    <p:embeddedFont>
      <p:font typeface="Calibri" panose="020F0502020204030204" pitchFamily="34" charset="0"/>
      <p:regular r:id="rId19"/>
      <p:bold r:id="rId20"/>
      <p:italic r:id="rId21"/>
      <p:boldItalic r:id="rId22"/>
    </p:embeddedFont>
    <p:embeddedFont>
      <p:font typeface="Calibri Light" panose="020F0302020204030204" pitchFamily="34" charset="0"/>
      <p:regular r:id="rId23"/>
      <p:italic r:id="rId2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tandardabschnitt" id="{2E0FED6D-F1D5-493A-8E05-CB1EB2781967}">
          <p14:sldIdLst>
            <p14:sldId id="307"/>
            <p14:sldId id="336"/>
            <p14:sldId id="337"/>
            <p14:sldId id="338"/>
            <p14:sldId id="339"/>
            <p14:sldId id="341"/>
            <p14:sldId id="340"/>
            <p14:sldId id="343"/>
            <p14:sldId id="345"/>
            <p14:sldId id="342"/>
            <p14:sldId id="347"/>
            <p14:sldId id="352"/>
            <p14:sldId id="351"/>
            <p14:sldId id="350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222" userDrawn="1">
          <p15:clr>
            <a:srgbClr val="A4A3A4"/>
          </p15:clr>
        </p15:guide>
        <p15:guide id="2" pos="223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utor" initials="A" lastIdx="29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1EFF1"/>
    <a:srgbClr val="EBE8EC"/>
    <a:srgbClr val="F7FFF7"/>
    <a:srgbClr val="EBFFEB"/>
    <a:srgbClr val="D9FFD9"/>
    <a:srgbClr val="CCFFFF"/>
    <a:srgbClr val="EFFFEF"/>
    <a:srgbClr val="FFE0C1"/>
    <a:srgbClr val="FFCC99"/>
    <a:srgbClr val="00206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7361" autoAdjust="0"/>
    <p:restoredTop sz="82222" autoAdjust="0"/>
  </p:normalViewPr>
  <p:slideViewPr>
    <p:cSldViewPr snapToGrid="0">
      <p:cViewPr varScale="1">
        <p:scale>
          <a:sx n="94" d="100"/>
          <a:sy n="94" d="100"/>
        </p:scale>
        <p:origin x="522" y="8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50" d="100"/>
        <a:sy n="150" d="100"/>
      </p:scale>
      <p:origin x="0" y="0"/>
    </p:cViewPr>
  </p:notesTextViewPr>
  <p:sorterViewPr>
    <p:cViewPr>
      <p:scale>
        <a:sx n="75" d="100"/>
        <a:sy n="75" d="100"/>
      </p:scale>
      <p:origin x="0" y="-10740"/>
    </p:cViewPr>
  </p:sorterViewPr>
  <p:notesViewPr>
    <p:cSldViewPr snapToGrid="0">
      <p:cViewPr varScale="1">
        <p:scale>
          <a:sx n="80" d="100"/>
          <a:sy n="80" d="100"/>
        </p:scale>
        <p:origin x="3996" y="90"/>
      </p:cViewPr>
      <p:guideLst>
        <p:guide orient="horz" pos="3222"/>
        <p:guide pos="223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handoutMaster" Target="handoutMasters/handoutMaster1.xml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font" Target="fonts/font3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5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font" Target="fonts/font2.fntdata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6.fntdata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5.fntdata"/><Relationship Id="rId28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font" Target="fonts/font1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4.fntdata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69460686"/>
      </p:ext>
    </p:extLst>
  </p:cSld>
  <p:clrMap bg1="lt1" tx1="dk1" bg2="lt2" tx2="dk2" accent1="accent1" accent2="accent2" accent3="accent3" accent4="accent4" accent5="accent5" accent6="accent6" hlink="hlink" folHlink="folHlink"/>
  <p:hf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3078428" cy="513509"/>
          </a:xfrm>
          <a:prstGeom prst="rect">
            <a:avLst/>
          </a:prstGeom>
        </p:spPr>
        <p:txBody>
          <a:bodyPr vert="horz" lIns="94883" tIns="47442" rIns="94883" bIns="47442" rtlCol="0"/>
          <a:lstStyle>
            <a:lvl1pPr algn="l">
              <a:defRPr sz="1200"/>
            </a:lvl1pPr>
          </a:lstStyle>
          <a:p>
            <a:r>
              <a:rPr lang="fr-FR" dirty="0"/>
              <a:t>Le jardin des copains und Le chien du Gitan</a:t>
            </a:r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4023992" y="1"/>
            <a:ext cx="3078428" cy="513509"/>
          </a:xfrm>
          <a:prstGeom prst="rect">
            <a:avLst/>
          </a:prstGeom>
        </p:spPr>
        <p:txBody>
          <a:bodyPr vert="horz" lIns="94883" tIns="47442" rIns="94883" bIns="47442" rtlCol="0"/>
          <a:lstStyle>
            <a:lvl1pPr algn="r">
              <a:defRPr sz="1200"/>
            </a:lvl1pPr>
          </a:lstStyle>
          <a:p>
            <a:endParaRPr lang="de-DE" dirty="0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481013" y="1281113"/>
            <a:ext cx="6142037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883" tIns="47442" rIns="94883" bIns="47442" rtlCol="0" anchor="ctr"/>
          <a:lstStyle/>
          <a:p>
            <a:endParaRPr lang="de-DE" dirty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710407" y="4925409"/>
            <a:ext cx="5683250" cy="4029879"/>
          </a:xfrm>
          <a:prstGeom prst="rect">
            <a:avLst/>
          </a:prstGeom>
        </p:spPr>
        <p:txBody>
          <a:bodyPr vert="horz" lIns="94883" tIns="47442" rIns="94883" bIns="47442" rtlCol="0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1" y="9721110"/>
            <a:ext cx="3078428" cy="513508"/>
          </a:xfrm>
          <a:prstGeom prst="rect">
            <a:avLst/>
          </a:prstGeom>
        </p:spPr>
        <p:txBody>
          <a:bodyPr vert="horz" lIns="94883" tIns="47442" rIns="94883" bIns="47442" rtlCol="0" anchor="b"/>
          <a:lstStyle>
            <a:lvl1pPr algn="l">
              <a:defRPr sz="1200"/>
            </a:lvl1pPr>
          </a:lstStyle>
          <a:p>
            <a:r>
              <a:rPr lang="de-DE"/>
              <a:t>Bildungsplan 2016, Standard 8, Bad Wildbad 28.-30.11.2016</a:t>
            </a:r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4023992" y="9721110"/>
            <a:ext cx="3078428" cy="513508"/>
          </a:xfrm>
          <a:prstGeom prst="rect">
            <a:avLst/>
          </a:prstGeom>
        </p:spPr>
        <p:txBody>
          <a:bodyPr vert="horz" lIns="94883" tIns="47442" rIns="94883" bIns="47442" rtlCol="0" anchor="b"/>
          <a:lstStyle>
            <a:lvl1pPr algn="r">
              <a:defRPr sz="1200"/>
            </a:lvl1pPr>
          </a:lstStyle>
          <a:p>
            <a:fld id="{A3308F06-704B-4BBC-97C3-1F59BE43AA4A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03439385"/>
      </p:ext>
    </p:extLst>
  </p:cSld>
  <p:clrMap bg1="lt1" tx1="dk1" bg2="lt2" tx2="dk2" accent1="accent1" accent2="accent2" accent3="accent3" accent4="accent4" accent5="accent5" accent6="accent6" hlink="hlink" folHlink="folHlink"/>
  <p:hf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Kopfzeilenplatzhalt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fr-FR"/>
              <a:t>Le jardin des copains und Le chien du Gitan</a:t>
            </a:r>
            <a:endParaRPr lang="de-DE" dirty="0"/>
          </a:p>
        </p:txBody>
      </p:sp>
      <p:sp>
        <p:nvSpPr>
          <p:cNvPr id="5" name="Datumsplatzhalter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de-DE"/>
              <a:t>Bildungsplan 2016, Standard 8, Bad Wildbad 28.-30.11.2016</a:t>
            </a:r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308F06-704B-4BBC-97C3-1F59BE43AA4A}" type="slidenum">
              <a:rPr lang="de-DE" smtClean="0"/>
              <a:pPr/>
              <a:t>4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20186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Kopfzeilenplatzhalt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fr-FR"/>
              <a:t>Le jardin des copains und Le chien du Gitan</a:t>
            </a:r>
            <a:endParaRPr lang="de-DE" dirty="0"/>
          </a:p>
        </p:txBody>
      </p:sp>
      <p:sp>
        <p:nvSpPr>
          <p:cNvPr id="5" name="Datumsplatzhalter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de-DE"/>
              <a:t>Bildungsplan 2016, Standard 8, Bad Wildbad 28.-30.11.2016</a:t>
            </a:r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308F06-704B-4BBC-97C3-1F59BE43AA4A}" type="slidenum">
              <a:rPr lang="de-DE" smtClean="0"/>
              <a:pPr/>
              <a:t>14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0015673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Kopfzeilenplatzhalt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fr-FR"/>
              <a:t>Le jardin des copains und Le chien du Gitan</a:t>
            </a:r>
            <a:endParaRPr lang="de-DE" dirty="0"/>
          </a:p>
        </p:txBody>
      </p:sp>
      <p:sp>
        <p:nvSpPr>
          <p:cNvPr id="5" name="Datumsplatzhalter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de-DE"/>
              <a:t>Bildungsplan 2016, Standard 8, Bad Wildbad 28.-30.11.2016</a:t>
            </a:r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308F06-704B-4BBC-97C3-1F59BE43AA4A}" type="slidenum">
              <a:rPr lang="de-DE" smtClean="0"/>
              <a:pPr/>
              <a:t>5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434533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Kopfzeilenplatzhalt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fr-FR"/>
              <a:t>Le jardin des copains und Le chien du Gitan</a:t>
            </a:r>
            <a:endParaRPr lang="de-DE" dirty="0"/>
          </a:p>
        </p:txBody>
      </p:sp>
      <p:sp>
        <p:nvSpPr>
          <p:cNvPr id="5" name="Datumsplatzhalter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de-DE"/>
              <a:t>Bildungsplan 2016, Standard 8, Bad Wildbad 28.-30.11.2016</a:t>
            </a:r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308F06-704B-4BBC-97C3-1F59BE43AA4A}" type="slidenum">
              <a:rPr lang="de-DE" smtClean="0"/>
              <a:pPr/>
              <a:t>6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4829398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Kopfzeilenplatzhalt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fr-FR"/>
              <a:t>Le jardin des copains und Le chien du Gitan</a:t>
            </a:r>
            <a:endParaRPr lang="de-DE" dirty="0"/>
          </a:p>
        </p:txBody>
      </p:sp>
      <p:sp>
        <p:nvSpPr>
          <p:cNvPr id="5" name="Datumsplatzhalter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de-DE"/>
              <a:t>Bildungsplan 2016, Standard 8, Bad Wildbad 28.-30.11.2016</a:t>
            </a:r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308F06-704B-4BBC-97C3-1F59BE43AA4A}" type="slidenum">
              <a:rPr lang="de-DE" smtClean="0"/>
              <a:pPr/>
              <a:t>7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5328854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Kopfzeilenplatzhalt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fr-FR"/>
              <a:t>Le jardin des copains und Le chien du Gitan</a:t>
            </a:r>
            <a:endParaRPr lang="de-DE" dirty="0"/>
          </a:p>
        </p:txBody>
      </p:sp>
      <p:sp>
        <p:nvSpPr>
          <p:cNvPr id="5" name="Datumsplatzhalter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de-DE"/>
              <a:t>Bildungsplan 2016, Standard 8, Bad Wildbad 28.-30.11.2016</a:t>
            </a:r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308F06-704B-4BBC-97C3-1F59BE43AA4A}" type="slidenum">
              <a:rPr lang="de-DE" smtClean="0"/>
              <a:pPr/>
              <a:t>8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6726817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Kopfzeilenplatzhalt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fr-FR"/>
              <a:t>Le jardin des copains und Le chien du Gitan</a:t>
            </a:r>
            <a:endParaRPr lang="de-DE" dirty="0"/>
          </a:p>
        </p:txBody>
      </p:sp>
      <p:sp>
        <p:nvSpPr>
          <p:cNvPr id="5" name="Datumsplatzhalter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de-DE"/>
              <a:t>Bildungsplan 2016, Standard 8, Bad Wildbad 28.-30.11.2016</a:t>
            </a:r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308F06-704B-4BBC-97C3-1F59BE43AA4A}" type="slidenum">
              <a:rPr lang="de-DE" smtClean="0"/>
              <a:pPr/>
              <a:t>10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85081326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Schwerpunkt Raphaela</a:t>
            </a:r>
          </a:p>
        </p:txBody>
      </p:sp>
      <p:sp>
        <p:nvSpPr>
          <p:cNvPr id="4" name="Kopfzeilenplatzhalt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fr-FR"/>
              <a:t>Le jardin des copains und Le chien du Gitan</a:t>
            </a:r>
            <a:endParaRPr lang="de-DE" dirty="0"/>
          </a:p>
        </p:txBody>
      </p:sp>
      <p:sp>
        <p:nvSpPr>
          <p:cNvPr id="5" name="Datumsplatzhalter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de-DE"/>
              <a:t>Bildungsplan 2016, Standard 8, Bad Wildbad 28.-30.11.2016</a:t>
            </a:r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308F06-704B-4BBC-97C3-1F59BE43AA4A}" type="slidenum">
              <a:rPr lang="de-DE" smtClean="0"/>
              <a:pPr/>
              <a:t>11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9006515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Schwerpunkt Raphaela</a:t>
            </a:r>
          </a:p>
        </p:txBody>
      </p:sp>
      <p:sp>
        <p:nvSpPr>
          <p:cNvPr id="4" name="Kopfzeilenplatzhalt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fr-FR"/>
              <a:t>Le jardin des copains und Le chien du Gitan</a:t>
            </a:r>
            <a:endParaRPr lang="de-DE" dirty="0"/>
          </a:p>
        </p:txBody>
      </p:sp>
      <p:sp>
        <p:nvSpPr>
          <p:cNvPr id="5" name="Datumsplatzhalter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de-DE"/>
              <a:t>Bildungsplan 2016, Standard 8, Bad Wildbad 28.-30.11.2016</a:t>
            </a:r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308F06-704B-4BBC-97C3-1F59BE43AA4A}" type="slidenum">
              <a:rPr lang="de-DE" smtClean="0"/>
              <a:pPr/>
              <a:t>12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3153600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i="1" dirty="0" err="1"/>
              <a:t>fiche</a:t>
            </a:r>
            <a:r>
              <a:rPr lang="de-DE" i="1" dirty="0"/>
              <a:t> de </a:t>
            </a:r>
            <a:r>
              <a:rPr lang="de-DE" i="1" dirty="0" err="1"/>
              <a:t>médiation</a:t>
            </a:r>
            <a:r>
              <a:rPr lang="de-DE" i="1" dirty="0"/>
              <a:t>!!!</a:t>
            </a:r>
          </a:p>
        </p:txBody>
      </p:sp>
      <p:sp>
        <p:nvSpPr>
          <p:cNvPr id="4" name="Kopfzeilenplatzhalt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fr-FR"/>
              <a:t>Le jardin des copains und Le chien du Gitan</a:t>
            </a:r>
            <a:endParaRPr lang="de-DE" dirty="0"/>
          </a:p>
        </p:txBody>
      </p:sp>
      <p:sp>
        <p:nvSpPr>
          <p:cNvPr id="5" name="Datumsplatzhalter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de-DE"/>
              <a:t>Bildungsplan 2016, Standard 8, Bad Wildbad 28.-30.11.2016</a:t>
            </a:r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308F06-704B-4BBC-97C3-1F59BE43AA4A}" type="slidenum">
              <a:rPr lang="de-DE" smtClean="0"/>
              <a:pPr/>
              <a:t>13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4588699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B2B2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1" name="Textfeld 20"/>
          <p:cNvSpPr txBox="1"/>
          <p:nvPr userDrawn="1"/>
        </p:nvSpPr>
        <p:spPr>
          <a:xfrm>
            <a:off x="3812461" y="6475511"/>
            <a:ext cx="45639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400" dirty="0">
                <a:solidFill>
                  <a:schemeClr val="bg1"/>
                </a:solidFill>
              </a:rPr>
              <a:t>Bildungsplan 2016, Standard 8, Bad Wildbad 28.-30.11.2016</a:t>
            </a:r>
          </a:p>
        </p:txBody>
      </p:sp>
      <p:sp>
        <p:nvSpPr>
          <p:cNvPr id="23" name="Textfeld 22"/>
          <p:cNvSpPr txBox="1"/>
          <p:nvPr userDrawn="1"/>
        </p:nvSpPr>
        <p:spPr>
          <a:xfrm>
            <a:off x="11489167" y="6475511"/>
            <a:ext cx="75303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2A7868CA-D9DB-46C9-B49D-39B18CB7ABFF}" type="slidenum">
              <a:rPr lang="de-DE" sz="1400" smtClean="0">
                <a:solidFill>
                  <a:schemeClr val="bg1"/>
                </a:solidFill>
              </a:rPr>
              <a:pPr/>
              <a:t>‹Nr.›</a:t>
            </a:fld>
            <a:endParaRPr lang="de-DE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54946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B2B2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1" name="Textfeld 20"/>
          <p:cNvSpPr txBox="1"/>
          <p:nvPr userDrawn="1"/>
        </p:nvSpPr>
        <p:spPr>
          <a:xfrm>
            <a:off x="3812460" y="6475511"/>
            <a:ext cx="505897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400" dirty="0">
                <a:solidFill>
                  <a:schemeClr val="bg1"/>
                </a:solidFill>
              </a:rPr>
              <a:t>Bildungsplan 2016, Standard 10, Bad Wildbad 17.-19.12.2018</a:t>
            </a:r>
          </a:p>
        </p:txBody>
      </p:sp>
      <p:sp>
        <p:nvSpPr>
          <p:cNvPr id="23" name="Textfeld 22"/>
          <p:cNvSpPr txBox="1"/>
          <p:nvPr userDrawn="1"/>
        </p:nvSpPr>
        <p:spPr>
          <a:xfrm>
            <a:off x="11489167" y="6475511"/>
            <a:ext cx="75303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2A7868CA-D9DB-46C9-B49D-39B18CB7ABFF}" type="slidenum">
              <a:rPr lang="de-DE" sz="1400" smtClean="0">
                <a:solidFill>
                  <a:schemeClr val="bg1"/>
                </a:solidFill>
              </a:rPr>
              <a:pPr/>
              <a:t>‹Nr.›</a:t>
            </a:fld>
            <a:endParaRPr lang="de-DE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54623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A828823B-9BE5-4408-A0A3-CE70DEAB31FD}" type="slidenum">
              <a:rPr lang="de-DE" smtClean="0"/>
              <a:pPr/>
              <a:t>‹Nr.›</a:t>
            </a:fld>
            <a:endParaRPr lang="de-DE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feld 7"/>
          <p:cNvSpPr txBox="1"/>
          <p:nvPr userDrawn="1"/>
        </p:nvSpPr>
        <p:spPr>
          <a:xfrm>
            <a:off x="3799572" y="6475511"/>
            <a:ext cx="47548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400" dirty="0">
                <a:solidFill>
                  <a:schemeClr val="bg1"/>
                </a:solidFill>
              </a:rPr>
              <a:t>Bildungsplan 2016, Standard 8, Bad Wildbad 28.-30.11.2016</a:t>
            </a:r>
          </a:p>
        </p:txBody>
      </p:sp>
    </p:spTree>
    <p:extLst>
      <p:ext uri="{BB962C8B-B14F-4D97-AF65-F5344CB8AC3E}">
        <p14:creationId xmlns:p14="http://schemas.microsoft.com/office/powerpoint/2010/main" val="3726272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25" r:id="rId1"/>
  </p:sldLayoutIdLst>
  <p:hf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A828823B-9BE5-4408-A0A3-CE70DEAB31FD}" type="slidenum">
              <a:rPr lang="de-DE" smtClean="0"/>
              <a:pPr/>
              <a:t>‹Nr.›</a:t>
            </a:fld>
            <a:endParaRPr lang="de-DE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feld 7"/>
          <p:cNvSpPr txBox="1"/>
          <p:nvPr userDrawn="1"/>
        </p:nvSpPr>
        <p:spPr>
          <a:xfrm>
            <a:off x="3799572" y="6475511"/>
            <a:ext cx="47548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400" dirty="0">
                <a:solidFill>
                  <a:schemeClr val="bg1"/>
                </a:solidFill>
              </a:rPr>
              <a:t>Bildungsplan 2016, Standard 8, Bad Wildbad 28.-30.11.2016</a:t>
            </a:r>
          </a:p>
        </p:txBody>
      </p:sp>
    </p:spTree>
    <p:extLst>
      <p:ext uri="{BB962C8B-B14F-4D97-AF65-F5344CB8AC3E}">
        <p14:creationId xmlns:p14="http://schemas.microsoft.com/office/powerpoint/2010/main" val="2493383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27" r:id="rId1"/>
  </p:sldLayoutIdLst>
  <p:hf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20000"/>
                <a:lumOff val="80000"/>
              </a:schemeClr>
            </a:gs>
            <a:gs pos="86013">
              <a:schemeClr val="accent5">
                <a:lumMod val="40000"/>
                <a:lumOff val="60000"/>
              </a:schemeClr>
            </a:gs>
            <a:gs pos="53000">
              <a:schemeClr val="accent5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7B1D0B79-5C11-4559-85FC-FCBA4CAA75B7}"/>
              </a:ext>
            </a:extLst>
          </p:cNvPr>
          <p:cNvSpPr txBox="1"/>
          <p:nvPr/>
        </p:nvSpPr>
        <p:spPr>
          <a:xfrm>
            <a:off x="1699832" y="1189479"/>
            <a:ext cx="8253046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4400" b="1" i="0" u="none" strike="noStrike" kern="1200" cap="none" spc="0" normalizeH="0" baseline="0" noProof="0" dirty="0">
                <a:ln>
                  <a:solidFill>
                    <a:srgbClr val="4A66AC">
                      <a:lumMod val="50000"/>
                    </a:srgbClr>
                  </a:solidFill>
                </a:ln>
                <a:solidFill>
                  <a:srgbClr val="24285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Bildungsplan 2016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4400" b="1" i="0" u="none" strike="noStrike" kern="1200" cap="none" spc="0" normalizeH="0" baseline="0" noProof="0" dirty="0">
                <a:ln>
                  <a:solidFill>
                    <a:srgbClr val="4A66AC">
                      <a:lumMod val="50000"/>
                    </a:srgbClr>
                  </a:solidFill>
                </a:ln>
                <a:solidFill>
                  <a:srgbClr val="24285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Französisch 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4400" b="1" i="0" u="none" strike="noStrike" kern="1200" cap="none" spc="0" normalizeH="0" baseline="0" noProof="0" dirty="0">
              <a:ln>
                <a:solidFill>
                  <a:srgbClr val="4A66AC">
                    <a:lumMod val="50000"/>
                  </a:srgbClr>
                </a:solidFill>
              </a:ln>
              <a:solidFill>
                <a:srgbClr val="242852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4400" b="1" dirty="0">
                <a:ln>
                  <a:solidFill>
                    <a:srgbClr val="4A66AC">
                      <a:lumMod val="50000"/>
                    </a:srgbClr>
                  </a:solidFill>
                </a:ln>
                <a:solidFill>
                  <a:srgbClr val="242852"/>
                </a:solidFill>
                <a:latin typeface="Calibri" panose="020F0502020204030204"/>
              </a:rPr>
              <a:t>Sprachmittlung</a:t>
            </a:r>
            <a:endParaRPr kumimoji="0" lang="de-DE" sz="4400" b="1" i="0" u="none" strike="noStrike" kern="1200" cap="none" spc="0" normalizeH="0" baseline="0" noProof="0" dirty="0">
              <a:ln>
                <a:solidFill>
                  <a:srgbClr val="4A66AC">
                    <a:lumMod val="50000"/>
                  </a:srgbClr>
                </a:solidFill>
              </a:ln>
              <a:solidFill>
                <a:srgbClr val="242852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4400" b="1" i="0" u="none" strike="noStrike" kern="1200" cap="none" spc="0" normalizeH="0" baseline="0" noProof="0" dirty="0">
                <a:ln>
                  <a:solidFill>
                    <a:srgbClr val="4A66AC">
                      <a:lumMod val="50000"/>
                    </a:srgbClr>
                  </a:solidFill>
                </a:ln>
                <a:solidFill>
                  <a:srgbClr val="24285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Klassen 9/10</a:t>
            </a:r>
          </a:p>
        </p:txBody>
      </p:sp>
    </p:spTree>
    <p:extLst>
      <p:ext uri="{BB962C8B-B14F-4D97-AF65-F5344CB8AC3E}">
        <p14:creationId xmlns:p14="http://schemas.microsoft.com/office/powerpoint/2010/main" val="13020518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DB7E2141-40C1-4ABD-967C-65546781233F}"/>
              </a:ext>
            </a:extLst>
          </p:cNvPr>
          <p:cNvSpPr txBox="1"/>
          <p:nvPr/>
        </p:nvSpPr>
        <p:spPr>
          <a:xfrm>
            <a:off x="484632" y="576072"/>
            <a:ext cx="98206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/>
              <a:t>Aufgabenformulierung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A5314B93-EEBE-4AA1-877D-C80993498125}"/>
              </a:ext>
            </a:extLst>
          </p:cNvPr>
          <p:cNvSpPr txBox="1"/>
          <p:nvPr/>
        </p:nvSpPr>
        <p:spPr>
          <a:xfrm>
            <a:off x="484632" y="1155645"/>
            <a:ext cx="8970264" cy="48474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de-DE" sz="2200" dirty="0"/>
              <a:t>Die Aufgabenformulierung enthält Hinweise zu:</a:t>
            </a:r>
          </a:p>
          <a:p>
            <a:pPr>
              <a:spcAft>
                <a:spcPts val="600"/>
              </a:spcAft>
            </a:pPr>
            <a:endParaRPr lang="de-DE" sz="2200" dirty="0"/>
          </a:p>
          <a:p>
            <a:pPr marL="342900" indent="-342900">
              <a:spcAft>
                <a:spcPts val="600"/>
              </a:spcAft>
              <a:buFontTx/>
              <a:buChar char="-"/>
            </a:pPr>
            <a:r>
              <a:rPr lang="de-DE" sz="2200" dirty="0"/>
              <a:t>Adressat (z.B. Alter, Geschlecht, kultureller Hintergrund, konkrete Situation/Aufgabe/Problem)</a:t>
            </a:r>
          </a:p>
          <a:p>
            <a:pPr marL="342900" indent="-342900">
              <a:spcAft>
                <a:spcPts val="600"/>
              </a:spcAft>
              <a:buFontTx/>
              <a:buChar char="-"/>
            </a:pPr>
            <a:r>
              <a:rPr lang="de-DE" sz="2200" dirty="0"/>
              <a:t>Ziel (</a:t>
            </a:r>
            <a:r>
              <a:rPr lang="de-DE" sz="2200" dirty="0">
                <a:sym typeface="Wingdings" panose="05000000000000000000" pitchFamily="2" charset="2"/>
              </a:rPr>
              <a:t>Welche Informationen interessieren den Adressaten und warum?)</a:t>
            </a:r>
            <a:endParaRPr lang="de-DE" sz="2200" dirty="0"/>
          </a:p>
          <a:p>
            <a:pPr marL="342900" indent="-342900">
              <a:spcAft>
                <a:spcPts val="600"/>
              </a:spcAft>
              <a:buFontTx/>
              <a:buChar char="-"/>
            </a:pPr>
            <a:r>
              <a:rPr lang="de-DE" sz="2200" dirty="0"/>
              <a:t>(ggf.) dem vorliegenden Text und dem Grund, warum er hinzugezogen wird</a:t>
            </a:r>
          </a:p>
          <a:p>
            <a:pPr>
              <a:spcAft>
                <a:spcPts val="600"/>
              </a:spcAft>
            </a:pPr>
            <a:endParaRPr lang="de-DE" sz="2200" dirty="0"/>
          </a:p>
          <a:p>
            <a:pPr>
              <a:spcAft>
                <a:spcPts val="600"/>
              </a:spcAft>
            </a:pPr>
            <a:r>
              <a:rPr lang="de-DE" sz="2200" dirty="0"/>
              <a:t>Sie hat Einfluss auf die zu erwartenden Schülerergebnisse:</a:t>
            </a:r>
          </a:p>
          <a:p>
            <a:pPr marL="342900" indent="-342900">
              <a:spcAft>
                <a:spcPts val="600"/>
              </a:spcAft>
              <a:buFontTx/>
              <a:buChar char="-"/>
            </a:pPr>
            <a:r>
              <a:rPr lang="de-DE" sz="2200" dirty="0"/>
              <a:t>Textsorte/Gattung</a:t>
            </a:r>
          </a:p>
          <a:p>
            <a:pPr marL="342900" indent="-342900">
              <a:spcAft>
                <a:spcPts val="600"/>
              </a:spcAft>
              <a:buFontTx/>
              <a:buChar char="-"/>
            </a:pPr>
            <a:r>
              <a:rPr lang="de-DE" sz="2200" dirty="0"/>
              <a:t>Länge</a:t>
            </a:r>
          </a:p>
          <a:p>
            <a:pPr marL="342900" indent="-342900">
              <a:spcAft>
                <a:spcPts val="600"/>
              </a:spcAft>
              <a:buFontTx/>
              <a:buChar char="-"/>
            </a:pPr>
            <a:r>
              <a:rPr lang="de-DE" sz="2200" dirty="0"/>
              <a:t>Umfang der (interkulturellen) Erläuterungen</a:t>
            </a:r>
          </a:p>
        </p:txBody>
      </p:sp>
    </p:spTree>
    <p:extLst>
      <p:ext uri="{BB962C8B-B14F-4D97-AF65-F5344CB8AC3E}">
        <p14:creationId xmlns:p14="http://schemas.microsoft.com/office/powerpoint/2010/main" val="32043622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DB7E2141-40C1-4ABD-967C-65546781233F}"/>
              </a:ext>
            </a:extLst>
          </p:cNvPr>
          <p:cNvSpPr txBox="1"/>
          <p:nvPr/>
        </p:nvSpPr>
        <p:spPr>
          <a:xfrm>
            <a:off x="4346769" y="345065"/>
            <a:ext cx="44844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/>
              <a:t>Integrativer Kompetenzaufbau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A5314B93-EEBE-4AA1-877D-C80993498125}"/>
              </a:ext>
            </a:extLst>
          </p:cNvPr>
          <p:cNvSpPr txBox="1"/>
          <p:nvPr/>
        </p:nvSpPr>
        <p:spPr>
          <a:xfrm>
            <a:off x="667512" y="1737360"/>
            <a:ext cx="8970264" cy="8463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endParaRPr lang="de-DE" sz="2200" dirty="0"/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de-DE" sz="2200" dirty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DD0D2661-A0B6-4DBC-9F6C-E196864E194E}"/>
              </a:ext>
            </a:extLst>
          </p:cNvPr>
          <p:cNvSpPr txBox="1"/>
          <p:nvPr/>
        </p:nvSpPr>
        <p:spPr>
          <a:xfrm>
            <a:off x="484632" y="1275347"/>
            <a:ext cx="5495063" cy="32485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 dirty="0"/>
          </a:p>
        </p:txBody>
      </p:sp>
      <p:sp>
        <p:nvSpPr>
          <p:cNvPr id="6" name="Textfeld 1">
            <a:extLst>
              <a:ext uri="{FF2B5EF4-FFF2-40B4-BE49-F238E27FC236}">
                <a16:creationId xmlns:a16="http://schemas.microsoft.com/office/drawing/2014/main" id="{EE0C4F69-42F4-4E87-B74F-42646B0F7DC6}"/>
              </a:ext>
            </a:extLst>
          </p:cNvPr>
          <p:cNvSpPr txBox="1"/>
          <p:nvPr/>
        </p:nvSpPr>
        <p:spPr>
          <a:xfrm>
            <a:off x="484631" y="1037737"/>
            <a:ext cx="6787537" cy="3486137"/>
          </a:xfrm>
          <a:prstGeom prst="rect">
            <a:avLst/>
          </a:prstGeom>
          <a:solidFill>
            <a:srgbClr val="FFC000">
              <a:alpha val="40000"/>
            </a:srgbClr>
          </a:solidFill>
          <a:ln w="6350">
            <a:noFill/>
          </a:ln>
          <a:effectLst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L’Alsace et les relations franco-allemandes</a:t>
            </a:r>
            <a:endParaRPr lang="de-DE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Calibri" panose="020F0502020204030204" pitchFamily="34" charset="0"/>
              <a:buChar char="-"/>
            </a:pPr>
            <a:r>
              <a:rPr lang="de-DE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Das Elsässische als sprachliche Varietät des Deutschen</a:t>
            </a: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Calibri" panose="020F0502020204030204" pitchFamily="34" charset="0"/>
              <a:buChar char="-"/>
            </a:pPr>
            <a:r>
              <a:rPr lang="de-DE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Bedeutung des elsässischen Dialekts in der sprachlichen Realität der Region (-&gt; Spiegeltext)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Calibri" panose="020F0502020204030204" pitchFamily="34" charset="0"/>
              <a:buChar char="-"/>
            </a:pPr>
            <a:r>
              <a:rPr lang="de-DE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Dialekt und sprachliche Identität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de-DE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Aufbau von </a:t>
            </a: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de-DE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Sprachbewusstheit</a:t>
            </a: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de-DE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Hör-/Hörsehverstehen</a:t>
            </a:r>
            <a:endParaRPr lang="de-DE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de-DE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themenspezifischem Wissen und Wortschatz (-&gt; Spiegeltext)</a:t>
            </a:r>
          </a:p>
        </p:txBody>
      </p:sp>
    </p:spTree>
    <p:extLst>
      <p:ext uri="{BB962C8B-B14F-4D97-AF65-F5344CB8AC3E}">
        <p14:creationId xmlns:p14="http://schemas.microsoft.com/office/powerpoint/2010/main" val="6710095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DB7E2141-40C1-4ABD-967C-65546781233F}"/>
              </a:ext>
            </a:extLst>
          </p:cNvPr>
          <p:cNvSpPr txBox="1"/>
          <p:nvPr/>
        </p:nvSpPr>
        <p:spPr>
          <a:xfrm>
            <a:off x="4346769" y="182814"/>
            <a:ext cx="44844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/>
              <a:t>Integrativer Kompetenzaufbau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A5314B93-EEBE-4AA1-877D-C80993498125}"/>
              </a:ext>
            </a:extLst>
          </p:cNvPr>
          <p:cNvSpPr txBox="1"/>
          <p:nvPr/>
        </p:nvSpPr>
        <p:spPr>
          <a:xfrm>
            <a:off x="667512" y="1737360"/>
            <a:ext cx="8970264" cy="8463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endParaRPr lang="de-DE" sz="2200" dirty="0"/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de-DE" sz="2200" dirty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DD0D2661-A0B6-4DBC-9F6C-E196864E194E}"/>
              </a:ext>
            </a:extLst>
          </p:cNvPr>
          <p:cNvSpPr txBox="1"/>
          <p:nvPr/>
        </p:nvSpPr>
        <p:spPr>
          <a:xfrm>
            <a:off x="484632" y="1275347"/>
            <a:ext cx="5495063" cy="32485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 dirty="0"/>
          </a:p>
        </p:txBody>
      </p:sp>
      <p:sp>
        <p:nvSpPr>
          <p:cNvPr id="6" name="Textfeld 1">
            <a:extLst>
              <a:ext uri="{FF2B5EF4-FFF2-40B4-BE49-F238E27FC236}">
                <a16:creationId xmlns:a16="http://schemas.microsoft.com/office/drawing/2014/main" id="{EE0C4F69-42F4-4E87-B74F-42646B0F7DC6}"/>
              </a:ext>
            </a:extLst>
          </p:cNvPr>
          <p:cNvSpPr txBox="1"/>
          <p:nvPr/>
        </p:nvSpPr>
        <p:spPr>
          <a:xfrm>
            <a:off x="484632" y="697832"/>
            <a:ext cx="4941610" cy="2282979"/>
          </a:xfrm>
          <a:prstGeom prst="rect">
            <a:avLst/>
          </a:prstGeom>
          <a:solidFill>
            <a:srgbClr val="FFC000">
              <a:alpha val="40000"/>
            </a:srgbClr>
          </a:solidFill>
          <a:ln w="6350">
            <a:noFill/>
          </a:ln>
          <a:effectLst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L’Alsace et les relations franco-allemandes</a:t>
            </a:r>
            <a:endParaRPr lang="de-DE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de-DE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Textfeld 2">
            <a:extLst>
              <a:ext uri="{FF2B5EF4-FFF2-40B4-BE49-F238E27FC236}">
                <a16:creationId xmlns:a16="http://schemas.microsoft.com/office/drawing/2014/main" id="{5F4B19F1-5437-4706-ADF8-B8FA4CD42454}"/>
              </a:ext>
            </a:extLst>
          </p:cNvPr>
          <p:cNvSpPr txBox="1"/>
          <p:nvPr/>
        </p:nvSpPr>
        <p:spPr>
          <a:xfrm>
            <a:off x="3693694" y="1147157"/>
            <a:ext cx="8013673" cy="5013012"/>
          </a:xfrm>
          <a:prstGeom prst="rect">
            <a:avLst/>
          </a:prstGeom>
          <a:solidFill>
            <a:srgbClr val="66CCFF">
              <a:alpha val="40000"/>
            </a:srgbClr>
          </a:solidFill>
          <a:ln w="6350"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de-DE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Kompetenzaufbau Sprachmittlung:</a:t>
            </a:r>
            <a:endParaRPr lang="de-DE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de-DE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Thema Dialekt und Hochsprache in Süddeutschland</a:t>
            </a:r>
            <a:endParaRPr lang="de-DE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de-DE" sz="20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Médiation</a:t>
            </a:r>
            <a:r>
              <a:rPr lang="de-DE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</a:t>
            </a:r>
            <a:r>
              <a:rPr lang="de-DE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Schwäbisch ist nicht immer gleich (mit Vokabelhilfen)</a:t>
            </a: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Calibri" panose="020F0502020204030204" pitchFamily="34" charset="0"/>
              <a:buChar char="-"/>
            </a:pPr>
            <a:r>
              <a:rPr lang="de-DE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Aufgabenanalyse: Ausgangssituation, Ziel</a:t>
            </a: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Calibri" panose="020F0502020204030204" pitchFamily="34" charset="0"/>
              <a:buChar char="-"/>
            </a:pPr>
            <a:r>
              <a:rPr lang="de-DE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Analyse des deutschen Textes</a:t>
            </a: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Calibri" panose="020F0502020204030204" pitchFamily="34" charset="0"/>
              <a:buChar char="-"/>
            </a:pPr>
            <a:r>
              <a:rPr lang="de-DE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Erstellung eines Rasters</a:t>
            </a: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Calibri" panose="020F0502020204030204" pitchFamily="34" charset="0"/>
              <a:buChar char="-"/>
            </a:pPr>
            <a:r>
              <a:rPr lang="de-DE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Strategien der sprachlichen Vereinfachung und der </a:t>
            </a:r>
            <a:r>
              <a:rPr lang="de-DE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Mittlung</a:t>
            </a:r>
            <a:endParaRPr lang="de-DE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Calibri" panose="020F0502020204030204" pitchFamily="34" charset="0"/>
              <a:buChar char="-"/>
            </a:pPr>
            <a:r>
              <a:rPr lang="de-DE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Modelltext</a:t>
            </a: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Calibri" panose="020F0502020204030204" pitchFamily="34" charset="0"/>
              <a:buChar char="-"/>
            </a:pPr>
            <a:r>
              <a:rPr lang="de-DE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Arbeit mit der </a:t>
            </a:r>
            <a:r>
              <a:rPr lang="de-DE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fiche</a:t>
            </a:r>
            <a:r>
              <a:rPr lang="de-DE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d’écriture</a:t>
            </a:r>
            <a:r>
              <a:rPr lang="de-DE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de-DE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médiation</a:t>
            </a:r>
            <a:r>
              <a:rPr lang="de-DE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de-DE" sz="20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Médiation</a:t>
            </a:r>
            <a:r>
              <a:rPr lang="de-DE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II</a:t>
            </a:r>
            <a:r>
              <a:rPr lang="de-DE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Dialekt: Vorteil oder Nachteil für Kinder? (mit Vokabelhilfen)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Calibri" panose="020F0502020204030204" pitchFamily="34" charset="0"/>
              <a:buChar char="-"/>
            </a:pPr>
            <a:r>
              <a:rPr lang="de-DE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Übungstext mit Rückmeldung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de-DE" sz="20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Médiation</a:t>
            </a:r>
            <a:r>
              <a:rPr lang="de-DE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III</a:t>
            </a:r>
            <a:r>
              <a:rPr lang="de-DE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Macht Dialekt gescheit?</a:t>
            </a: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Calibri" panose="020F0502020204030204" pitchFamily="34" charset="0"/>
              <a:buChar char="-"/>
            </a:pPr>
            <a:r>
              <a:rPr lang="de-DE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Lernerfolgskontrolle</a:t>
            </a: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Calibri" panose="020F0502020204030204" pitchFamily="34" charset="0"/>
              <a:buChar char="-"/>
            </a:pPr>
            <a:r>
              <a:rPr lang="de-DE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Korrektur mit dem Beurteilungsraster Sprachmittlung</a:t>
            </a:r>
          </a:p>
          <a:p>
            <a:pPr marL="457200">
              <a:lnSpc>
                <a:spcPct val="107000"/>
              </a:lnSpc>
              <a:spcAft>
                <a:spcPts val="800"/>
              </a:spcAft>
            </a:pPr>
            <a:r>
              <a:rPr lang="de-DE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9181091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DB7E2141-40C1-4ABD-967C-65546781233F}"/>
              </a:ext>
            </a:extLst>
          </p:cNvPr>
          <p:cNvSpPr txBox="1"/>
          <p:nvPr/>
        </p:nvSpPr>
        <p:spPr>
          <a:xfrm>
            <a:off x="504952" y="576072"/>
            <a:ext cx="98206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b="1" dirty="0"/>
              <a:t>Schritte der Bearbeitung von Sprachmittlungsaufgaben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A5314B93-EEBE-4AA1-877D-C80993498125}"/>
              </a:ext>
            </a:extLst>
          </p:cNvPr>
          <p:cNvSpPr txBox="1"/>
          <p:nvPr/>
        </p:nvSpPr>
        <p:spPr>
          <a:xfrm>
            <a:off x="2535428" y="1384594"/>
            <a:ext cx="8970264" cy="4585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de-DE" sz="2200" dirty="0"/>
              <a:t>Analyse der Situation („Decodierung der Aufgabenstellung“)</a:t>
            </a:r>
          </a:p>
          <a:p>
            <a:pPr algn="ctr">
              <a:spcAft>
                <a:spcPts val="600"/>
              </a:spcAft>
            </a:pPr>
            <a:r>
              <a:rPr lang="de-DE" sz="2200" dirty="0"/>
              <a:t>↓</a:t>
            </a:r>
          </a:p>
          <a:p>
            <a:pPr algn="ctr">
              <a:spcAft>
                <a:spcPts val="600"/>
              </a:spcAft>
            </a:pPr>
            <a:r>
              <a:rPr lang="de-DE" sz="2200" dirty="0"/>
              <a:t>mehrfache Textlektüre (globale Orientierung =&gt; Markierung/Auswahl)</a:t>
            </a:r>
          </a:p>
          <a:p>
            <a:pPr algn="ctr">
              <a:spcAft>
                <a:spcPts val="600"/>
              </a:spcAft>
            </a:pPr>
            <a:r>
              <a:rPr lang="de-DE" sz="2200" dirty="0"/>
              <a:t>↓</a:t>
            </a:r>
          </a:p>
          <a:p>
            <a:pPr algn="ctr">
              <a:spcAft>
                <a:spcPts val="600"/>
              </a:spcAft>
            </a:pPr>
            <a:r>
              <a:rPr lang="de-DE" sz="2200" dirty="0"/>
              <a:t>Auswahl und Organisation der inhaltlichen Aspekte</a:t>
            </a:r>
          </a:p>
          <a:p>
            <a:pPr algn="ctr">
              <a:spcAft>
                <a:spcPts val="600"/>
              </a:spcAft>
            </a:pPr>
            <a:r>
              <a:rPr lang="de-DE" sz="2200" dirty="0"/>
              <a:t>↓</a:t>
            </a:r>
          </a:p>
          <a:p>
            <a:pPr algn="ctr">
              <a:spcAft>
                <a:spcPts val="600"/>
              </a:spcAft>
            </a:pPr>
            <a:r>
              <a:rPr lang="de-DE" sz="2200" dirty="0"/>
              <a:t>sprachliche und interkulturelle Aufbereitung der Informationen </a:t>
            </a:r>
          </a:p>
          <a:p>
            <a:pPr algn="ctr">
              <a:spcAft>
                <a:spcPts val="600"/>
              </a:spcAft>
            </a:pPr>
            <a:r>
              <a:rPr lang="de-DE" sz="2200" dirty="0"/>
              <a:t>↓</a:t>
            </a:r>
          </a:p>
          <a:p>
            <a:pPr algn="ctr">
              <a:spcAft>
                <a:spcPts val="600"/>
              </a:spcAft>
            </a:pPr>
            <a:r>
              <a:rPr lang="de-DE" sz="2200" dirty="0"/>
              <a:t>Struktur des Zieltextes </a:t>
            </a:r>
            <a:r>
              <a:rPr lang="de-DE" sz="2200" dirty="0">
                <a:sym typeface="Wingdings" panose="05000000000000000000" pitchFamily="2" charset="2"/>
              </a:rPr>
              <a:t> </a:t>
            </a:r>
            <a:r>
              <a:rPr lang="de-DE" sz="2200" dirty="0"/>
              <a:t>Abfassen des Zieltextes </a:t>
            </a:r>
            <a:r>
              <a:rPr lang="de-DE" sz="2200" dirty="0">
                <a:sym typeface="Wingdings" panose="05000000000000000000" pitchFamily="2" charset="2"/>
              </a:rPr>
              <a:t> </a:t>
            </a:r>
            <a:r>
              <a:rPr lang="de-DE" sz="2200" dirty="0"/>
              <a:t>Überarbeitung</a:t>
            </a:r>
          </a:p>
          <a:p>
            <a:pPr algn="ctr">
              <a:spcAft>
                <a:spcPts val="600"/>
              </a:spcAft>
            </a:pPr>
            <a:r>
              <a:rPr lang="de-DE" sz="2200" dirty="0"/>
              <a:t>↓</a:t>
            </a:r>
          </a:p>
          <a:p>
            <a:pPr algn="ctr">
              <a:spcAft>
                <a:spcPts val="600"/>
              </a:spcAft>
            </a:pPr>
            <a:r>
              <a:rPr lang="de-DE" sz="2200" dirty="0"/>
              <a:t>Feedback / Bewertung</a:t>
            </a:r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19F8EA88-897D-4843-B445-EEE964FF3E02}"/>
              </a:ext>
            </a:extLst>
          </p:cNvPr>
          <p:cNvSpPr/>
          <p:nvPr/>
        </p:nvSpPr>
        <p:spPr>
          <a:xfrm>
            <a:off x="325120" y="1352697"/>
            <a:ext cx="1737360" cy="127874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Rezeption</a:t>
            </a:r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1F118F06-F19A-4403-B2EA-0E5FF334CE30}"/>
              </a:ext>
            </a:extLst>
          </p:cNvPr>
          <p:cNvSpPr/>
          <p:nvPr/>
        </p:nvSpPr>
        <p:spPr>
          <a:xfrm>
            <a:off x="338074" y="2936240"/>
            <a:ext cx="1724406" cy="127874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Reorganisation</a:t>
            </a: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5954943E-B818-4D13-91EF-1128712AD776}"/>
              </a:ext>
            </a:extLst>
          </p:cNvPr>
          <p:cNvSpPr/>
          <p:nvPr/>
        </p:nvSpPr>
        <p:spPr>
          <a:xfrm>
            <a:off x="335280" y="4519783"/>
            <a:ext cx="1724406" cy="60085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Produktion</a:t>
            </a: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AE99D2ED-CD6B-4780-B475-D108756DE9D2}"/>
              </a:ext>
            </a:extLst>
          </p:cNvPr>
          <p:cNvSpPr/>
          <p:nvPr/>
        </p:nvSpPr>
        <p:spPr>
          <a:xfrm>
            <a:off x="348234" y="5347871"/>
            <a:ext cx="1724406" cy="60085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Evaluation</a:t>
            </a:r>
          </a:p>
        </p:txBody>
      </p:sp>
    </p:spTree>
    <p:extLst>
      <p:ext uri="{BB962C8B-B14F-4D97-AF65-F5344CB8AC3E}">
        <p14:creationId xmlns:p14="http://schemas.microsoft.com/office/powerpoint/2010/main" val="263865898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DB7E2141-40C1-4ABD-967C-65546781233F}"/>
              </a:ext>
            </a:extLst>
          </p:cNvPr>
          <p:cNvSpPr txBox="1"/>
          <p:nvPr/>
        </p:nvSpPr>
        <p:spPr>
          <a:xfrm>
            <a:off x="484632" y="576072"/>
            <a:ext cx="98206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/>
              <a:t>Bewertung von Schülerleistungen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57D5F244-A1CC-4550-BCE6-3E7645724D21}"/>
              </a:ext>
            </a:extLst>
          </p:cNvPr>
          <p:cNvSpPr txBox="1"/>
          <p:nvPr/>
        </p:nvSpPr>
        <p:spPr>
          <a:xfrm>
            <a:off x="577517" y="2346158"/>
            <a:ext cx="644892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/>
              <a:t>Korrigieren und bewerten Sie die vorliegende Schülerarbeit </a:t>
            </a:r>
          </a:p>
          <a:p>
            <a:r>
              <a:rPr lang="de-DE" sz="2000" dirty="0"/>
              <a:t>(Inhalt und Sprache).</a:t>
            </a:r>
          </a:p>
          <a:p>
            <a:endParaRPr lang="de-DE" sz="2000" dirty="0"/>
          </a:p>
          <a:p>
            <a:r>
              <a:rPr lang="de-DE" sz="2000" b="1" dirty="0"/>
              <a:t>Gruppe A</a:t>
            </a:r>
            <a:r>
              <a:rPr lang="de-DE" sz="2000" dirty="0"/>
              <a:t>: Bewertung nach „Bauchgefühl“ bzw. Erfahrung. </a:t>
            </a:r>
          </a:p>
          <a:p>
            <a:endParaRPr lang="de-DE" sz="2000" dirty="0"/>
          </a:p>
          <a:p>
            <a:r>
              <a:rPr lang="de-DE" sz="2000" b="1" dirty="0"/>
              <a:t>Gruppe B</a:t>
            </a:r>
            <a:r>
              <a:rPr lang="de-DE" sz="2000" dirty="0"/>
              <a:t>: Bewertung nach dem Kriterienraster </a:t>
            </a:r>
          </a:p>
          <a:p>
            <a:endParaRPr lang="de-DE" sz="2000" dirty="0"/>
          </a:p>
          <a:p>
            <a:r>
              <a:rPr lang="de-DE" sz="2000" dirty="0"/>
              <a:t>Danach:</a:t>
            </a:r>
          </a:p>
          <a:p>
            <a:endParaRPr lang="de-DE" sz="2000" dirty="0"/>
          </a:p>
          <a:p>
            <a:r>
              <a:rPr lang="de-DE" sz="2000" dirty="0"/>
              <a:t>Austausch im A-B-Tandem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1A472103-DE06-4E9B-A330-1A2CB98F8F07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0821" y="576072"/>
            <a:ext cx="4673883" cy="51495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403843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DB7E2141-40C1-4ABD-967C-65546781233F}"/>
              </a:ext>
            </a:extLst>
          </p:cNvPr>
          <p:cNvSpPr txBox="1"/>
          <p:nvPr/>
        </p:nvSpPr>
        <p:spPr>
          <a:xfrm>
            <a:off x="484632" y="576072"/>
            <a:ext cx="98206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/>
              <a:t>Worauf in dieser Präsentation </a:t>
            </a:r>
            <a:r>
              <a:rPr lang="de-DE" sz="2400" b="1" u="sng" dirty="0"/>
              <a:t>nicht</a:t>
            </a:r>
            <a:r>
              <a:rPr lang="de-DE" sz="2400" b="1" dirty="0"/>
              <a:t> eingegangen wird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A5314B93-EEBE-4AA1-877D-C80993498125}"/>
              </a:ext>
            </a:extLst>
          </p:cNvPr>
          <p:cNvSpPr txBox="1"/>
          <p:nvPr/>
        </p:nvSpPr>
        <p:spPr>
          <a:xfrm>
            <a:off x="484632" y="1409982"/>
            <a:ext cx="8970264" cy="16773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600"/>
              </a:spcAft>
              <a:buFont typeface="Symbol" panose="05050102010706020507" pitchFamily="18" charset="2"/>
              <a:buChar char="-"/>
            </a:pPr>
            <a:r>
              <a:rPr lang="de-DE" sz="2200" dirty="0"/>
              <a:t>Rechtfertigung der Schulung der integrativen Kompetenz Sprachmittlung</a:t>
            </a:r>
          </a:p>
          <a:p>
            <a:pPr marL="342900" indent="-342900">
              <a:spcAft>
                <a:spcPts val="600"/>
              </a:spcAft>
              <a:buFont typeface="Symbol" panose="05050102010706020507" pitchFamily="18" charset="2"/>
              <a:buChar char="-"/>
            </a:pPr>
            <a:r>
              <a:rPr lang="de-DE" sz="2200" dirty="0"/>
              <a:t>Abgrenzung Sprachmittlung vs. Übersetzung</a:t>
            </a:r>
          </a:p>
          <a:p>
            <a:pPr marL="342900" indent="-342900">
              <a:spcAft>
                <a:spcPts val="600"/>
              </a:spcAft>
              <a:buFont typeface="Symbol" panose="05050102010706020507" pitchFamily="18" charset="2"/>
              <a:buChar char="-"/>
            </a:pPr>
            <a:r>
              <a:rPr lang="de-DE" sz="2200" dirty="0"/>
              <a:t>Begriffserklärungen, z.B. Situations- und Adressatenbezug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de-DE" sz="2200" dirty="0"/>
          </a:p>
        </p:txBody>
      </p:sp>
    </p:spTree>
    <p:extLst>
      <p:ext uri="{BB962C8B-B14F-4D97-AF65-F5344CB8AC3E}">
        <p14:creationId xmlns:p14="http://schemas.microsoft.com/office/powerpoint/2010/main" val="19302556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DB7E2141-40C1-4ABD-967C-65546781233F}"/>
              </a:ext>
            </a:extLst>
          </p:cNvPr>
          <p:cNvSpPr txBox="1"/>
          <p:nvPr/>
        </p:nvSpPr>
        <p:spPr>
          <a:xfrm>
            <a:off x="484632" y="576072"/>
            <a:ext cx="98206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/>
              <a:t>Worauf in dieser Präsentation im Schwerpunkt eingegangen wird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A5314B93-EEBE-4AA1-877D-C80993498125}"/>
              </a:ext>
            </a:extLst>
          </p:cNvPr>
          <p:cNvSpPr txBox="1"/>
          <p:nvPr/>
        </p:nvSpPr>
        <p:spPr>
          <a:xfrm>
            <a:off x="484632" y="1400951"/>
            <a:ext cx="8970264" cy="4585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600"/>
              </a:spcAft>
              <a:buFont typeface="Symbol" panose="05050102010706020507" pitchFamily="18" charset="2"/>
              <a:buChar char="-"/>
            </a:pPr>
            <a:r>
              <a:rPr lang="de-DE" sz="2200" dirty="0"/>
              <a:t>Blick in den Bildungsplan</a:t>
            </a:r>
          </a:p>
          <a:p>
            <a:pPr marL="342900" indent="-342900">
              <a:spcAft>
                <a:spcPts val="600"/>
              </a:spcAft>
              <a:buFont typeface="Symbol" panose="05050102010706020507" pitchFamily="18" charset="2"/>
              <a:buChar char="-"/>
            </a:pPr>
            <a:r>
              <a:rPr lang="de-DE" sz="2200" dirty="0"/>
              <a:t>Kriterien der Textauswahl</a:t>
            </a:r>
          </a:p>
          <a:p>
            <a:pPr marL="342900" indent="-342900">
              <a:spcAft>
                <a:spcPts val="600"/>
              </a:spcAft>
              <a:buFont typeface="Symbol" panose="05050102010706020507" pitchFamily="18" charset="2"/>
              <a:buChar char="-"/>
            </a:pPr>
            <a:r>
              <a:rPr lang="de-DE" sz="2200" dirty="0"/>
              <a:t>Gedanken zur Aufgabenformulierung</a:t>
            </a:r>
          </a:p>
          <a:p>
            <a:pPr marL="342900" indent="-342900">
              <a:spcAft>
                <a:spcPts val="600"/>
              </a:spcAft>
              <a:buFont typeface="Symbol" panose="05050102010706020507" pitchFamily="18" charset="2"/>
              <a:buChar char="-"/>
            </a:pPr>
            <a:r>
              <a:rPr lang="de-DE" sz="2200" dirty="0"/>
              <a:t>Integration der Sprachmittlung in den Unterrichtszusammenhang</a:t>
            </a:r>
          </a:p>
          <a:p>
            <a:pPr marL="342900" indent="-342900">
              <a:spcAft>
                <a:spcPts val="600"/>
              </a:spcAft>
              <a:buFont typeface="Symbol" panose="05050102010706020507" pitchFamily="18" charset="2"/>
              <a:buChar char="-"/>
            </a:pPr>
            <a:r>
              <a:rPr lang="de-DE" sz="2200" dirty="0"/>
              <a:t>Unterstützung der SuS durch Schulung von Teilschritten</a:t>
            </a:r>
          </a:p>
          <a:p>
            <a:pPr marL="342900" indent="-342900">
              <a:spcAft>
                <a:spcPts val="600"/>
              </a:spcAft>
              <a:buFont typeface="Symbol" panose="05050102010706020507" pitchFamily="18" charset="2"/>
              <a:buChar char="-"/>
            </a:pPr>
            <a:r>
              <a:rPr lang="de-DE" sz="2200" dirty="0"/>
              <a:t>Bewertung von Schülerleistungen</a:t>
            </a:r>
          </a:p>
          <a:p>
            <a:pPr marL="342900" indent="-342900">
              <a:spcAft>
                <a:spcPts val="600"/>
              </a:spcAft>
              <a:buFont typeface="Symbol" panose="05050102010706020507" pitchFamily="18" charset="2"/>
              <a:buChar char="-"/>
            </a:pPr>
            <a:endParaRPr lang="de-DE" sz="2200" dirty="0"/>
          </a:p>
          <a:p>
            <a:pPr marL="342900" indent="-342900">
              <a:spcAft>
                <a:spcPts val="600"/>
              </a:spcAft>
              <a:buFont typeface="Symbol" panose="05050102010706020507" pitchFamily="18" charset="2"/>
              <a:buChar char="-"/>
            </a:pPr>
            <a:endParaRPr lang="de-DE" sz="2200" dirty="0"/>
          </a:p>
          <a:p>
            <a:pPr marL="342900" indent="-342900">
              <a:spcAft>
                <a:spcPts val="600"/>
              </a:spcAft>
              <a:buFont typeface="Symbol" panose="05050102010706020507" pitchFamily="18" charset="2"/>
              <a:buChar char="-"/>
            </a:pPr>
            <a:endParaRPr lang="de-DE" sz="2200" dirty="0"/>
          </a:p>
          <a:p>
            <a:pPr marL="342900" indent="-342900">
              <a:spcAft>
                <a:spcPts val="600"/>
              </a:spcAft>
              <a:buFont typeface="Symbol" panose="05050102010706020507" pitchFamily="18" charset="2"/>
              <a:buChar char="-"/>
            </a:pPr>
            <a:endParaRPr lang="de-DE" sz="2200" dirty="0"/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de-DE" sz="2200" dirty="0"/>
          </a:p>
        </p:txBody>
      </p:sp>
    </p:spTree>
    <p:extLst>
      <p:ext uri="{BB962C8B-B14F-4D97-AF65-F5344CB8AC3E}">
        <p14:creationId xmlns:p14="http://schemas.microsoft.com/office/powerpoint/2010/main" val="37302762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DB7E2141-40C1-4ABD-967C-65546781233F}"/>
              </a:ext>
            </a:extLst>
          </p:cNvPr>
          <p:cNvSpPr txBox="1"/>
          <p:nvPr/>
        </p:nvSpPr>
        <p:spPr>
          <a:xfrm>
            <a:off x="484632" y="576072"/>
            <a:ext cx="98206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/>
              <a:t>Blick in den Bildungsplan I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A5314B93-EEBE-4AA1-877D-C80993498125}"/>
              </a:ext>
            </a:extLst>
          </p:cNvPr>
          <p:cNvSpPr txBox="1"/>
          <p:nvPr/>
        </p:nvSpPr>
        <p:spPr>
          <a:xfrm>
            <a:off x="484632" y="1200841"/>
            <a:ext cx="6367724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de-DE" sz="2200" i="1" dirty="0"/>
              <a:t>Sichten Sie den </a:t>
            </a:r>
            <a:r>
              <a:rPr lang="de-DE" sz="2200" b="1" i="1" dirty="0"/>
              <a:t>Auszug aus dem Bildungsplan 2016 </a:t>
            </a:r>
            <a:r>
              <a:rPr lang="de-DE" sz="2200" i="1" dirty="0"/>
              <a:t>und tauschen Sie sie sich über Ihre Erfahrungen hinsichtlich der gängigen Unterrichtspraxis aus: 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sz="2200" i="1" dirty="0"/>
              <a:t>Wird die Schulung der Kompetenz Sprachmittlung den formulierten Standardbeschreibungen gerecht?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sz="2200" i="1" dirty="0"/>
              <a:t>In welchen Bereichen sind Weiterentwicklungen der Praxis nötig? 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C8E53A50-6601-46D6-9A99-C78F9B3DDC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14615" y="918294"/>
            <a:ext cx="3577227" cy="4376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23123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DB7E2141-40C1-4ABD-967C-65546781233F}"/>
              </a:ext>
            </a:extLst>
          </p:cNvPr>
          <p:cNvSpPr txBox="1"/>
          <p:nvPr/>
        </p:nvSpPr>
        <p:spPr>
          <a:xfrm>
            <a:off x="484632" y="576072"/>
            <a:ext cx="98206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/>
              <a:t>Blick in den Bildungsplan II - Kompetenzbeschreibung</a:t>
            </a:r>
          </a:p>
        </p:txBody>
      </p:sp>
      <p:graphicFrame>
        <p:nvGraphicFramePr>
          <p:cNvPr id="4" name="Tabelle 3">
            <a:extLst>
              <a:ext uri="{FF2B5EF4-FFF2-40B4-BE49-F238E27FC236}">
                <a16:creationId xmlns:a16="http://schemas.microsoft.com/office/drawing/2014/main" id="{965E3190-D697-487A-8DED-A97141E2AC5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2375499"/>
              </p:ext>
            </p:extLst>
          </p:nvPr>
        </p:nvGraphicFramePr>
        <p:xfrm>
          <a:off x="2313432" y="1550861"/>
          <a:ext cx="7479792" cy="4081272"/>
        </p:xfrm>
        <a:graphic>
          <a:graphicData uri="http://schemas.openxmlformats.org/drawingml/2006/table">
            <a:tbl>
              <a:tblPr firstRow="1" firstCol="1"/>
              <a:tblGrid>
                <a:gridCol w="3649149">
                  <a:extLst>
                    <a:ext uri="{9D8B030D-6E8A-4147-A177-3AD203B41FA5}">
                      <a16:colId xmlns:a16="http://schemas.microsoft.com/office/drawing/2014/main" val="2124365210"/>
                    </a:ext>
                  </a:extLst>
                </a:gridCol>
                <a:gridCol w="3830643">
                  <a:extLst>
                    <a:ext uri="{9D8B030D-6E8A-4147-A177-3AD203B41FA5}">
                      <a16:colId xmlns:a16="http://schemas.microsoft.com/office/drawing/2014/main" val="290358655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de-DE" sz="20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 Fremdsprache</a:t>
                      </a:r>
                      <a:endParaRPr lang="de-DE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de-DE" sz="20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Klassen 6/7/8 (A2)</a:t>
                      </a:r>
                      <a:endParaRPr lang="de-DE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de-DE" sz="20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 Fremdsprache</a:t>
                      </a:r>
                      <a:endParaRPr lang="de-DE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de-DE" sz="20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Klassen 9/10 (B1+)</a:t>
                      </a:r>
                      <a:endParaRPr lang="de-DE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014538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-20116800" algn="l"/>
                          <a:tab pos="-20035520" algn="l"/>
                          <a:tab pos="-19585940" algn="l"/>
                          <a:tab pos="-19136360" algn="l"/>
                          <a:tab pos="-18686780" algn="l"/>
                          <a:tab pos="-18237200" algn="l"/>
                          <a:tab pos="-17787620" algn="l"/>
                          <a:tab pos="-17338040" algn="l"/>
                          <a:tab pos="-16888460" algn="l"/>
                          <a:tab pos="-16438880" algn="l"/>
                          <a:tab pos="-15989300" algn="l"/>
                          <a:tab pos="-15539720" algn="l"/>
                          <a:tab pos="-15090140" algn="l"/>
                          <a:tab pos="-14640560" algn="l"/>
                          <a:tab pos="-14190980" algn="l"/>
                          <a:tab pos="-13741400" algn="l"/>
                          <a:tab pos="-13291820" algn="l"/>
                          <a:tab pos="-12842240" algn="l"/>
                          <a:tab pos="449580" algn="l"/>
                          <a:tab pos="899160" algn="l"/>
                          <a:tab pos="1348740" algn="l"/>
                          <a:tab pos="1798320" algn="l"/>
                          <a:tab pos="2247900" algn="l"/>
                          <a:tab pos="2697480" algn="l"/>
                          <a:tab pos="3147060" algn="l"/>
                          <a:tab pos="3596640" algn="l"/>
                          <a:tab pos="4046220" algn="l"/>
                          <a:tab pos="4495800" algn="l"/>
                          <a:tab pos="4945380" algn="l"/>
                          <a:tab pos="5394960" algn="l"/>
                          <a:tab pos="5844540" algn="l"/>
                          <a:tab pos="6294120" algn="l"/>
                        </a:tabLst>
                      </a:pPr>
                      <a:r>
                        <a:rPr lang="de-DE" sz="20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ヒラギノ角ゴ Pro W3"/>
                          <a:cs typeface="Arial" panose="020B0604020202020204" pitchFamily="34" charset="0"/>
                        </a:rPr>
                        <a:t>Die Schülerinnen und Schüler können in zweisprachigen Kommunikationssituationen – auch unter Anwendung von Hilfsmitteln und Strategien – relevante, </a:t>
                      </a:r>
                      <a:r>
                        <a:rPr lang="de-DE" sz="2000" b="1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ヒラギノ角ゴ Pro W3"/>
                          <a:cs typeface="Arial" panose="020B0604020202020204" pitchFamily="34" charset="0"/>
                        </a:rPr>
                        <a:t>leicht erkennbare vertraute</a:t>
                      </a:r>
                      <a:r>
                        <a:rPr lang="de-DE" sz="20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ヒラギノ角ゴ Pro W3"/>
                          <a:cs typeface="Arial" panose="020B0604020202020204" pitchFamily="34" charset="0"/>
                        </a:rPr>
                        <a:t> Inhalte </a:t>
                      </a:r>
                      <a:r>
                        <a:rPr lang="de-DE" sz="2000" b="1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ヒラギノ角ゴ Pro W3"/>
                          <a:cs typeface="Arial" panose="020B0604020202020204" pitchFamily="34" charset="0"/>
                        </a:rPr>
                        <a:t>sachgerecht</a:t>
                      </a:r>
                      <a:r>
                        <a:rPr lang="de-DE" sz="20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ヒラギノ角ゴ Pro W3"/>
                          <a:cs typeface="Arial" panose="020B0604020202020204" pitchFamily="34" charset="0"/>
                        </a:rPr>
                        <a:t> mündlich und schriftlich in die jeweils andere Sprache übertragen.</a:t>
                      </a:r>
                      <a:endParaRPr lang="de-DE" sz="20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ヒラギノ角ゴ Pro W3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  <a:tabLst>
                          <a:tab pos="-20116800" algn="l"/>
                          <a:tab pos="-20035520" algn="l"/>
                          <a:tab pos="-19585940" algn="l"/>
                          <a:tab pos="-19136360" algn="l"/>
                          <a:tab pos="-18686780" algn="l"/>
                          <a:tab pos="-18237200" algn="l"/>
                          <a:tab pos="-17787620" algn="l"/>
                          <a:tab pos="-17338040" algn="l"/>
                          <a:tab pos="-16888460" algn="l"/>
                          <a:tab pos="-16438880" algn="l"/>
                          <a:tab pos="-15989300" algn="l"/>
                          <a:tab pos="-15539720" algn="l"/>
                          <a:tab pos="-15090140" algn="l"/>
                          <a:tab pos="-14640560" algn="l"/>
                          <a:tab pos="-14190980" algn="l"/>
                          <a:tab pos="-13741400" algn="l"/>
                          <a:tab pos="-13291820" algn="l"/>
                          <a:tab pos="-12842240" algn="l"/>
                          <a:tab pos="449580" algn="l"/>
                          <a:tab pos="899160" algn="l"/>
                          <a:tab pos="1348740" algn="l"/>
                          <a:tab pos="1798320" algn="l"/>
                          <a:tab pos="2247900" algn="l"/>
                          <a:tab pos="2697480" algn="l"/>
                          <a:tab pos="3147060" algn="l"/>
                          <a:tab pos="3596640" algn="l"/>
                          <a:tab pos="4046220" algn="l"/>
                          <a:tab pos="4495800" algn="l"/>
                          <a:tab pos="4945380" algn="l"/>
                          <a:tab pos="5394960" algn="l"/>
                          <a:tab pos="5844540" algn="l"/>
                          <a:tab pos="6294120" algn="l"/>
                        </a:tabLst>
                      </a:pPr>
                      <a:r>
                        <a:rPr lang="de-DE" sz="20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ヒラギノ角ゴ Pro W3"/>
                          <a:cs typeface="Arial" panose="020B0604020202020204" pitchFamily="34" charset="0"/>
                        </a:rPr>
                        <a:t>Die Schülerinnen und Schüler können in zweisprachigen Kommunikationssituationen – auch unter Anwendung von Hilfsmitteln und Strategien – relevante, </a:t>
                      </a:r>
                      <a:r>
                        <a:rPr lang="de-DE" sz="2000" b="1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ヒラギノ角ゴ Pro W3"/>
                          <a:cs typeface="Arial" panose="020B0604020202020204" pitchFamily="34" charset="0"/>
                        </a:rPr>
                        <a:t>überwiegend vertraute </a:t>
                      </a:r>
                      <a:r>
                        <a:rPr lang="de-DE" sz="20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ヒラギノ角ゴ Pro W3"/>
                          <a:cs typeface="Arial" panose="020B0604020202020204" pitchFamily="34" charset="0"/>
                        </a:rPr>
                        <a:t>Inhalte </a:t>
                      </a:r>
                      <a:r>
                        <a:rPr lang="de-DE" sz="2000" b="1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ヒラギノ角ゴ Pro W3"/>
                          <a:cs typeface="Arial" panose="020B0604020202020204" pitchFamily="34" charset="0"/>
                        </a:rPr>
                        <a:t>sach-, situations- und gegebenenfalls adressatengerecht </a:t>
                      </a:r>
                      <a:r>
                        <a:rPr lang="de-DE" sz="20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ヒラギノ角ゴ Pro W3"/>
                          <a:cs typeface="Arial" panose="020B0604020202020204" pitchFamily="34" charset="0"/>
                        </a:rPr>
                        <a:t>mündlich und schriftlich in die jeweils andere Sprache übertragen. </a:t>
                      </a:r>
                      <a:endParaRPr lang="de-DE" sz="20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ヒラギノ角ゴ Pro W3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2127209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317066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DB7E2141-40C1-4ABD-967C-65546781233F}"/>
              </a:ext>
            </a:extLst>
          </p:cNvPr>
          <p:cNvSpPr txBox="1"/>
          <p:nvPr/>
        </p:nvSpPr>
        <p:spPr>
          <a:xfrm>
            <a:off x="484632" y="576072"/>
            <a:ext cx="98206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/>
              <a:t>Blick in den Bildungsplan II - Teilkompetenzen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80AE0BEC-7EC5-4B90-89E2-571F569B5AE1}"/>
              </a:ext>
            </a:extLst>
          </p:cNvPr>
          <p:cNvSpPr txBox="1"/>
          <p:nvPr/>
        </p:nvSpPr>
        <p:spPr>
          <a:xfrm>
            <a:off x="454152" y="1304330"/>
            <a:ext cx="11283696" cy="51552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de-DE" sz="2400" b="1" dirty="0"/>
              <a:t>Weiterentwicklung der Kompetenz (A2 </a:t>
            </a:r>
            <a:r>
              <a:rPr lang="de-DE" sz="2400" b="1" dirty="0">
                <a:sym typeface="Wingdings" panose="05000000000000000000" pitchFamily="2" charset="2"/>
              </a:rPr>
              <a:t> B1) </a:t>
            </a:r>
            <a:r>
              <a:rPr lang="de-DE" sz="2400" b="1" dirty="0"/>
              <a:t>insbesondere im Hinblick auf:</a:t>
            </a:r>
          </a:p>
          <a:p>
            <a:pPr marL="285750" indent="-285750">
              <a:buFontTx/>
              <a:buChar char="-"/>
            </a:pPr>
            <a:r>
              <a:rPr lang="de-DE" sz="2400" dirty="0"/>
              <a:t>Situations-/</a:t>
            </a:r>
            <a:r>
              <a:rPr lang="de-DE" sz="2400" dirty="0" err="1"/>
              <a:t>Adressatengerechtheit</a:t>
            </a:r>
            <a:endParaRPr lang="de-DE" sz="2400" dirty="0"/>
          </a:p>
          <a:p>
            <a:pPr marL="285750" indent="-285750">
              <a:buFontTx/>
              <a:buChar char="-"/>
            </a:pPr>
            <a:r>
              <a:rPr lang="de-DE" sz="2400" dirty="0"/>
              <a:t>Länge der Textgrundlage (nur mündlicher Text: TK1)</a:t>
            </a:r>
          </a:p>
          <a:p>
            <a:pPr marL="285750" indent="-285750">
              <a:buFontTx/>
              <a:buChar char="-"/>
            </a:pPr>
            <a:r>
              <a:rPr lang="de-DE" sz="2400" dirty="0"/>
              <a:t>Vertrautheit mit den Themen</a:t>
            </a:r>
          </a:p>
          <a:p>
            <a:pPr marL="285750" indent="-285750">
              <a:buFontTx/>
              <a:buChar char="-"/>
            </a:pPr>
            <a:r>
              <a:rPr lang="de-DE" sz="2400" dirty="0"/>
              <a:t>klar erkennbare Informationen </a:t>
            </a:r>
            <a:r>
              <a:rPr lang="de-DE" sz="2400" dirty="0">
                <a:sym typeface="Wingdings" panose="05000000000000000000" pitchFamily="2" charset="2"/>
              </a:rPr>
              <a:t> relevante Informationen</a:t>
            </a:r>
            <a:endParaRPr lang="de-DE" sz="2400" dirty="0">
              <a:solidFill>
                <a:srgbClr val="FFC000"/>
              </a:solidFill>
              <a:sym typeface="Wingdings" panose="05000000000000000000" pitchFamily="2" charset="2"/>
            </a:endParaRPr>
          </a:p>
          <a:p>
            <a:pPr marL="285750" indent="-285750">
              <a:buFontTx/>
              <a:buChar char="-"/>
            </a:pPr>
            <a:r>
              <a:rPr lang="de-DE" sz="2400" i="1" dirty="0"/>
              <a:t>Aspekt der Interkulturalität: für das interkulturelle Verstehen erforderliche Erläuterungen</a:t>
            </a:r>
            <a:r>
              <a:rPr lang="de-DE" i="1" baseline="30000" dirty="0"/>
              <a:t>1 </a:t>
            </a:r>
          </a:p>
          <a:p>
            <a:pPr marL="285750" indent="-285750">
              <a:buFontTx/>
              <a:buChar char="-"/>
            </a:pPr>
            <a:r>
              <a:rPr lang="de-DE" sz="2400" dirty="0"/>
              <a:t>Selbstständigkeit</a:t>
            </a:r>
          </a:p>
          <a:p>
            <a:pPr marL="285750" indent="-285750">
              <a:buFontTx/>
              <a:buChar char="-"/>
            </a:pPr>
            <a:r>
              <a:rPr lang="de-DE" sz="2400" dirty="0"/>
              <a:t>Erweiterung der Kompensationsstrategien</a:t>
            </a:r>
          </a:p>
          <a:p>
            <a:pPr marL="285750" indent="-285750">
              <a:buFontTx/>
              <a:buChar char="-"/>
            </a:pPr>
            <a:endParaRPr lang="de-DE" sz="2400" b="1" dirty="0"/>
          </a:p>
          <a:p>
            <a:pPr marL="285750" indent="-285750">
              <a:buFontTx/>
              <a:buChar char="-"/>
            </a:pPr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086FB7B3-493F-4C86-AE78-4D0035B05BE5}"/>
              </a:ext>
            </a:extLst>
          </p:cNvPr>
          <p:cNvSpPr txBox="1"/>
          <p:nvPr/>
        </p:nvSpPr>
        <p:spPr>
          <a:xfrm>
            <a:off x="621792" y="5727929"/>
            <a:ext cx="95463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i="1" baseline="30000" dirty="0"/>
              <a:t>1 </a:t>
            </a:r>
            <a:r>
              <a:rPr lang="de-DE" b="1" i="1" dirty="0"/>
              <a:t>kursiv: neu im Standardraum B1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917606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DB7E2141-40C1-4ABD-967C-65546781233F}"/>
              </a:ext>
            </a:extLst>
          </p:cNvPr>
          <p:cNvSpPr txBox="1"/>
          <p:nvPr/>
        </p:nvSpPr>
        <p:spPr>
          <a:xfrm>
            <a:off x="484632" y="576072"/>
            <a:ext cx="98206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/>
              <a:t>Sprachmittlung d </a:t>
            </a:r>
            <a:r>
              <a:rPr lang="de-DE" sz="2400" b="1" dirty="0">
                <a:sym typeface="Wingdings" panose="05000000000000000000" pitchFamily="2" charset="2"/>
              </a:rPr>
              <a:t> f, </a:t>
            </a:r>
            <a:r>
              <a:rPr lang="de-DE" sz="2400" b="1" dirty="0"/>
              <a:t>Textauswahl I: Kriterien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A5314B93-EEBE-4AA1-877D-C80993498125}"/>
              </a:ext>
            </a:extLst>
          </p:cNvPr>
          <p:cNvSpPr txBox="1"/>
          <p:nvPr/>
        </p:nvSpPr>
        <p:spPr>
          <a:xfrm>
            <a:off x="484632" y="1280160"/>
            <a:ext cx="8970264" cy="33393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de-DE" sz="2200" b="1" i="1" dirty="0"/>
              <a:t>erweiterter Textbegriff: schriftliche/mündliche/optisch kodierte… Texte</a:t>
            </a:r>
          </a:p>
          <a:p>
            <a:pPr>
              <a:spcAft>
                <a:spcPts val="600"/>
              </a:spcAft>
            </a:pPr>
            <a:endParaRPr lang="de-DE" sz="2200" b="1" dirty="0"/>
          </a:p>
          <a:p>
            <a:pPr marL="342900" indent="-342900">
              <a:spcAft>
                <a:spcPts val="600"/>
              </a:spcAft>
              <a:buFontTx/>
              <a:buChar char="-"/>
            </a:pPr>
            <a:r>
              <a:rPr lang="de-DE" sz="2200" b="1" dirty="0"/>
              <a:t>Authentizität</a:t>
            </a:r>
          </a:p>
          <a:p>
            <a:pPr marL="342900" indent="-342900">
              <a:spcAft>
                <a:spcPts val="600"/>
              </a:spcAft>
              <a:buFontTx/>
              <a:buChar char="-"/>
            </a:pPr>
            <a:r>
              <a:rPr lang="de-DE" sz="2200" b="1" dirty="0"/>
              <a:t>Alters-/</a:t>
            </a:r>
            <a:r>
              <a:rPr lang="de-DE" sz="2200" b="1" dirty="0" err="1"/>
              <a:t>Lernstandsgerechtheit</a:t>
            </a:r>
            <a:endParaRPr lang="de-DE" sz="2200" b="1" dirty="0"/>
          </a:p>
          <a:p>
            <a:pPr marL="342900" indent="-342900">
              <a:spcAft>
                <a:spcPts val="600"/>
              </a:spcAft>
              <a:buFontTx/>
              <a:buChar char="-"/>
            </a:pPr>
            <a:r>
              <a:rPr lang="de-DE" sz="2200" b="1" dirty="0"/>
              <a:t>motivationale Aspekte</a:t>
            </a:r>
          </a:p>
          <a:p>
            <a:pPr marL="342900" indent="-342900">
              <a:spcAft>
                <a:spcPts val="600"/>
              </a:spcAft>
              <a:buFontTx/>
              <a:buChar char="-"/>
            </a:pPr>
            <a:r>
              <a:rPr lang="de-DE" sz="2200" b="1" dirty="0"/>
              <a:t>Passung zum unterrichtlichen Rahmen (insb. Inhalte/Lexik)</a:t>
            </a:r>
          </a:p>
          <a:p>
            <a:pPr marL="342900" indent="-342900">
              <a:spcAft>
                <a:spcPts val="600"/>
              </a:spcAft>
              <a:buFontTx/>
              <a:buChar char="-"/>
            </a:pPr>
            <a:r>
              <a:rPr lang="de-DE" sz="2200" b="1" dirty="0"/>
              <a:t>interkulturelles Potential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de-DE" sz="2200" dirty="0"/>
          </a:p>
        </p:txBody>
      </p:sp>
    </p:spTree>
    <p:extLst>
      <p:ext uri="{BB962C8B-B14F-4D97-AF65-F5344CB8AC3E}">
        <p14:creationId xmlns:p14="http://schemas.microsoft.com/office/powerpoint/2010/main" val="28519564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DB7E2141-40C1-4ABD-967C-65546781233F}"/>
              </a:ext>
            </a:extLst>
          </p:cNvPr>
          <p:cNvSpPr txBox="1"/>
          <p:nvPr/>
        </p:nvSpPr>
        <p:spPr>
          <a:xfrm>
            <a:off x="484632" y="576072"/>
            <a:ext cx="98206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/>
              <a:t>Sprachmittlung d </a:t>
            </a:r>
            <a:r>
              <a:rPr lang="de-DE" sz="2400" b="1" dirty="0">
                <a:sym typeface="Wingdings" panose="05000000000000000000" pitchFamily="2" charset="2"/>
              </a:rPr>
              <a:t> f, </a:t>
            </a:r>
            <a:r>
              <a:rPr lang="de-DE" sz="2400" b="1" dirty="0"/>
              <a:t>Textauswahl II: Arbeitsphase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1767B5F5-5DE5-461B-A333-1451FC9DAA9A}"/>
              </a:ext>
            </a:extLst>
          </p:cNvPr>
          <p:cNvSpPr txBox="1"/>
          <p:nvPr/>
        </p:nvSpPr>
        <p:spPr>
          <a:xfrm>
            <a:off x="484632" y="1361440"/>
            <a:ext cx="851712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de-DE" sz="2200" i="1" dirty="0"/>
              <a:t>Bitte sichten Sie die beiden Textauszüge zum Thema Fußball – und diskutieren Sie die Eignung als Grundlage für eine Sprachmittlungsaufgabe. </a:t>
            </a:r>
          </a:p>
          <a:p>
            <a:pPr>
              <a:spcAft>
                <a:spcPts val="600"/>
              </a:spcAft>
            </a:pPr>
            <a:endParaRPr lang="de-DE" sz="2200" dirty="0"/>
          </a:p>
          <a:p>
            <a:pPr>
              <a:spcAft>
                <a:spcPts val="600"/>
              </a:spcAft>
            </a:pPr>
            <a:endParaRPr lang="de-DE" sz="2200" dirty="0"/>
          </a:p>
        </p:txBody>
      </p:sp>
    </p:spTree>
    <p:extLst>
      <p:ext uri="{BB962C8B-B14F-4D97-AF65-F5344CB8AC3E}">
        <p14:creationId xmlns:p14="http://schemas.microsoft.com/office/powerpoint/2010/main" val="28453966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DB7E2141-40C1-4ABD-967C-65546781233F}"/>
              </a:ext>
            </a:extLst>
          </p:cNvPr>
          <p:cNvSpPr txBox="1"/>
          <p:nvPr/>
        </p:nvSpPr>
        <p:spPr>
          <a:xfrm>
            <a:off x="484632" y="576072"/>
            <a:ext cx="98206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/>
              <a:t>Sprachmittlung d </a:t>
            </a:r>
            <a:r>
              <a:rPr lang="de-DE" sz="2400" b="1" dirty="0">
                <a:sym typeface="Wingdings" panose="05000000000000000000" pitchFamily="2" charset="2"/>
              </a:rPr>
              <a:t> f, </a:t>
            </a:r>
            <a:r>
              <a:rPr lang="de-DE" sz="2400" b="1" dirty="0"/>
              <a:t>Textauswahl III: Kriterien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A5314B93-EEBE-4AA1-877D-C80993498125}"/>
              </a:ext>
            </a:extLst>
          </p:cNvPr>
          <p:cNvSpPr txBox="1"/>
          <p:nvPr/>
        </p:nvSpPr>
        <p:spPr>
          <a:xfrm>
            <a:off x="484632" y="1280160"/>
            <a:ext cx="11199368" cy="50013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de-DE" sz="2200" i="1" dirty="0"/>
              <a:t>erweiterter Textbegriff: schriftliche/mündliche/optisch kodierte… Texte</a:t>
            </a:r>
          </a:p>
          <a:p>
            <a:pPr>
              <a:spcAft>
                <a:spcPts val="600"/>
              </a:spcAft>
            </a:pPr>
            <a:endParaRPr lang="de-DE" sz="2200" dirty="0"/>
          </a:p>
          <a:p>
            <a:pPr marL="342900" indent="-342900">
              <a:spcAft>
                <a:spcPts val="600"/>
              </a:spcAft>
              <a:buFontTx/>
              <a:buChar char="-"/>
            </a:pPr>
            <a:r>
              <a:rPr lang="de-DE" sz="2200" dirty="0"/>
              <a:t>Authentizität</a:t>
            </a:r>
          </a:p>
          <a:p>
            <a:pPr marL="342900" indent="-342900">
              <a:spcAft>
                <a:spcPts val="600"/>
              </a:spcAft>
              <a:buFontTx/>
              <a:buChar char="-"/>
            </a:pPr>
            <a:r>
              <a:rPr lang="de-DE" sz="2200" b="1" dirty="0"/>
              <a:t>Alters-/</a:t>
            </a:r>
            <a:r>
              <a:rPr lang="de-DE" sz="2200" b="1" dirty="0" err="1"/>
              <a:t>Lernstandsgerechtheit</a:t>
            </a:r>
            <a:endParaRPr lang="de-DE" sz="2200" b="1" dirty="0"/>
          </a:p>
          <a:p>
            <a:pPr>
              <a:spcAft>
                <a:spcPts val="600"/>
              </a:spcAft>
            </a:pPr>
            <a:endParaRPr lang="de-DE" sz="2200" dirty="0"/>
          </a:p>
          <a:p>
            <a:pPr marL="342900" indent="-342900">
              <a:spcAft>
                <a:spcPts val="600"/>
              </a:spcAft>
              <a:buFontTx/>
              <a:buChar char="-"/>
            </a:pPr>
            <a:r>
              <a:rPr lang="de-DE" sz="2200" dirty="0"/>
              <a:t>Passung zum unterrichtlichen Rahmen (Inhalte/Lexik)</a:t>
            </a:r>
          </a:p>
          <a:p>
            <a:pPr marL="342900" indent="-342900">
              <a:spcAft>
                <a:spcPts val="600"/>
              </a:spcAft>
              <a:buFontTx/>
              <a:buChar char="-"/>
            </a:pPr>
            <a:r>
              <a:rPr lang="de-DE" sz="2200" dirty="0"/>
              <a:t>motivationale Aspekte</a:t>
            </a:r>
          </a:p>
          <a:p>
            <a:pPr marL="342900" indent="-342900">
              <a:spcAft>
                <a:spcPts val="600"/>
              </a:spcAft>
              <a:buFontTx/>
              <a:buChar char="-"/>
            </a:pPr>
            <a:r>
              <a:rPr lang="de-DE" sz="2200" b="1" dirty="0"/>
              <a:t>interkulturelles Potential</a:t>
            </a:r>
          </a:p>
          <a:p>
            <a:pPr marL="800100" lvl="1" indent="-34290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de-DE" sz="2200" b="1" dirty="0"/>
              <a:t>deutsches Phänomen ohne Entsprechung im französischen Kulturbereich</a:t>
            </a:r>
          </a:p>
          <a:p>
            <a:pPr marL="800100" lvl="1" indent="-34290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de-DE" sz="2200" b="1" dirty="0"/>
              <a:t>deutsches Phänomen, das mit einem französischen Phänomen verglichen werden kann</a:t>
            </a:r>
          </a:p>
          <a:p>
            <a:pPr marL="800100" lvl="1" indent="-34290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de-DE" sz="2200" b="1" dirty="0"/>
              <a:t>deutscher Blick auf ein französisches Phänomen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de-DE" sz="2200" dirty="0"/>
          </a:p>
        </p:txBody>
      </p:sp>
    </p:spTree>
    <p:extLst>
      <p:ext uri="{BB962C8B-B14F-4D97-AF65-F5344CB8AC3E}">
        <p14:creationId xmlns:p14="http://schemas.microsoft.com/office/powerpoint/2010/main" val="2602670707"/>
      </p:ext>
    </p:extLst>
  </p:cSld>
  <p:clrMapOvr>
    <a:masterClrMapping/>
  </p:clrMapOvr>
</p:sld>
</file>

<file path=ppt/theme/theme1.xml><?xml version="1.0" encoding="utf-8"?>
<a:theme xmlns:a="http://schemas.openxmlformats.org/drawingml/2006/main" name="Rückblick">
  <a:themeElements>
    <a:clrScheme name="Warmes Blau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Rückblick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ückblick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1_Rückblick">
  <a:themeElements>
    <a:clrScheme name="Warmes Blau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Rückblick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ückblick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TM02892315[[fn=Fetzen]]</Template>
  <TotalTime>0</TotalTime>
  <Words>886</Words>
  <Application>Microsoft Office PowerPoint</Application>
  <PresentationFormat>Breitbild</PresentationFormat>
  <Paragraphs>162</Paragraphs>
  <Slides>14</Slides>
  <Notes>10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2</vt:i4>
      </vt:variant>
      <vt:variant>
        <vt:lpstr>Folientitel</vt:lpstr>
      </vt:variant>
      <vt:variant>
        <vt:i4>14</vt:i4>
      </vt:variant>
    </vt:vector>
  </HeadingPairs>
  <TitlesOfParts>
    <vt:vector size="22" baseType="lpstr">
      <vt:lpstr>Calibri Light</vt:lpstr>
      <vt:lpstr>Arial</vt:lpstr>
      <vt:lpstr>Wingdings</vt:lpstr>
      <vt:lpstr>Calibri</vt:lpstr>
      <vt:lpstr>Symbol</vt:lpstr>
      <vt:lpstr>Times New Roman</vt:lpstr>
      <vt:lpstr>Rückblick</vt:lpstr>
      <vt:lpstr>1_Rückblick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2017-01-29T13:27:45Z</dcterms:created>
  <dcterms:modified xsi:type="dcterms:W3CDTF">2019-03-12T11:08:16Z</dcterms:modified>
</cp:coreProperties>
</file>