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4124" r:id="rId1"/>
  </p:sldMasterIdLst>
  <p:notesMasterIdLst>
    <p:notesMasterId r:id="rId17"/>
  </p:notesMasterIdLst>
  <p:handoutMasterIdLst>
    <p:handoutMasterId r:id="rId18"/>
  </p:handoutMasterIdLst>
  <p:sldIdLst>
    <p:sldId id="307" r:id="rId2"/>
    <p:sldId id="334" r:id="rId3"/>
    <p:sldId id="335" r:id="rId4"/>
    <p:sldId id="336" r:id="rId5"/>
    <p:sldId id="345" r:id="rId6"/>
    <p:sldId id="346" r:id="rId7"/>
    <p:sldId id="340" r:id="rId8"/>
    <p:sldId id="341" r:id="rId9"/>
    <p:sldId id="348" r:id="rId10"/>
    <p:sldId id="343" r:id="rId11"/>
    <p:sldId id="342" r:id="rId12"/>
    <p:sldId id="353" r:id="rId13"/>
    <p:sldId id="344" r:id="rId14"/>
    <p:sldId id="351" r:id="rId15"/>
    <p:sldId id="350" r:id="rId16"/>
  </p:sldIdLst>
  <p:sldSz cx="12192000" cy="6858000"/>
  <p:notesSz cx="6888163" cy="10018713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alibri Light" panose="020F0302020204030204" pitchFamily="34" charset="0"/>
      <p:regular r:id="rId23"/>
      <p:italic r:id="rId24"/>
    </p:embeddedFont>
  </p:embeddedFontLst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2E0FED6D-F1D5-493A-8E05-CB1EB2781967}">
          <p14:sldIdLst>
            <p14:sldId id="307"/>
            <p14:sldId id="334"/>
            <p14:sldId id="335"/>
            <p14:sldId id="336"/>
            <p14:sldId id="345"/>
            <p14:sldId id="346"/>
            <p14:sldId id="340"/>
            <p14:sldId id="341"/>
            <p14:sldId id="348"/>
            <p14:sldId id="343"/>
            <p14:sldId id="342"/>
            <p14:sldId id="353"/>
            <p14:sldId id="344"/>
            <p14:sldId id="351"/>
            <p14:sldId id="350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or" initials="A" lastIdx="1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  <a:srgbClr val="000000"/>
    <a:srgbClr val="FF9933"/>
    <a:srgbClr val="CCECFF"/>
    <a:srgbClr val="800000"/>
    <a:srgbClr val="FFC000"/>
    <a:srgbClr val="FFFF99"/>
    <a:srgbClr val="FFFFCC"/>
    <a:srgbClr val="F7FFF7"/>
    <a:srgbClr val="E0EB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0" autoAdjust="0"/>
    <p:restoredTop sz="80136" autoAdjust="0"/>
  </p:normalViewPr>
  <p:slideViewPr>
    <p:cSldViewPr snapToGrid="0">
      <p:cViewPr varScale="1">
        <p:scale>
          <a:sx n="61" d="100"/>
          <a:sy n="61" d="100"/>
        </p:scale>
        <p:origin x="-2226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75" d="100"/>
        <a:sy n="75" d="100"/>
      </p:scale>
      <p:origin x="0" y="-10740"/>
    </p:cViewPr>
  </p:sorterViewPr>
  <p:notesViewPr>
    <p:cSldViewPr snapToGrid="0">
      <p:cViewPr varScale="1">
        <p:scale>
          <a:sx n="80" d="100"/>
          <a:sy n="80" d="100"/>
        </p:scale>
        <p:origin x="399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946068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4871" cy="502676"/>
          </a:xfrm>
          <a:prstGeom prst="rect">
            <a:avLst/>
          </a:prstGeom>
        </p:spPr>
        <p:txBody>
          <a:bodyPr vert="horz" lIns="92521" tIns="46260" rIns="92521" bIns="4626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01699" y="1"/>
            <a:ext cx="2984871" cy="502676"/>
          </a:xfrm>
          <a:prstGeom prst="rect">
            <a:avLst/>
          </a:prstGeom>
        </p:spPr>
        <p:txBody>
          <a:bodyPr vert="horz" lIns="92521" tIns="46260" rIns="92521" bIns="46260" rtlCol="0"/>
          <a:lstStyle>
            <a:lvl1pPr algn="r">
              <a:defRPr sz="1200"/>
            </a:lvl1pPr>
          </a:lstStyle>
          <a:p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4125"/>
            <a:ext cx="601186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21" tIns="46260" rIns="92521" bIns="4626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817" y="4821507"/>
            <a:ext cx="5510530" cy="3944868"/>
          </a:xfrm>
          <a:prstGeom prst="rect">
            <a:avLst/>
          </a:prstGeom>
        </p:spPr>
        <p:txBody>
          <a:bodyPr vert="horz" lIns="92521" tIns="46260" rIns="92521" bIns="4626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516043"/>
            <a:ext cx="2984871" cy="502675"/>
          </a:xfrm>
          <a:prstGeom prst="rect">
            <a:avLst/>
          </a:prstGeom>
        </p:spPr>
        <p:txBody>
          <a:bodyPr vert="horz" lIns="92521" tIns="46260" rIns="92521" bIns="46260" rtlCol="0" anchor="b"/>
          <a:lstStyle>
            <a:lvl1pPr algn="l">
              <a:defRPr sz="1200"/>
            </a:lvl1pPr>
          </a:lstStyle>
          <a:p>
            <a:r>
              <a:rPr lang="de-DE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01699" y="9516043"/>
            <a:ext cx="2984871" cy="502675"/>
          </a:xfrm>
          <a:prstGeom prst="rect">
            <a:avLst/>
          </a:prstGeom>
        </p:spPr>
        <p:txBody>
          <a:bodyPr vert="horz" lIns="92521" tIns="46260" rIns="92521" bIns="46260" rtlCol="0" anchor="b"/>
          <a:lstStyle>
            <a:lvl1pPr algn="r">
              <a:defRPr sz="1200"/>
            </a:lvl1pPr>
          </a:lstStyle>
          <a:p>
            <a:fld id="{A3308F06-704B-4BBC-97C3-1F59BE43AA4A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3439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47261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40404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66029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568396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524777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271529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05091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39541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800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8184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401543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85609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37229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28789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Bildungsplan 2016, Standard 9/10, Bad Wildbad 17.-19.12.2018</a:t>
            </a: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308F06-704B-4BBC-97C3-1F59BE43AA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29783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35450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Textfeld 20"/>
          <p:cNvSpPr txBox="1"/>
          <p:nvPr userDrawn="1"/>
        </p:nvSpPr>
        <p:spPr>
          <a:xfrm>
            <a:off x="3643541" y="6475511"/>
            <a:ext cx="4901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400" dirty="0">
                <a:solidFill>
                  <a:schemeClr val="bg1"/>
                </a:solidFill>
              </a:rPr>
              <a:t>Bildungsplan 2016, Standard 10, Bad Wildbad 17.-19.12.2018</a:t>
            </a:r>
          </a:p>
        </p:txBody>
      </p:sp>
      <p:sp>
        <p:nvSpPr>
          <p:cNvPr id="23" name="Textfeld 22"/>
          <p:cNvSpPr txBox="1"/>
          <p:nvPr userDrawn="1"/>
        </p:nvSpPr>
        <p:spPr>
          <a:xfrm>
            <a:off x="11489167" y="6475511"/>
            <a:ext cx="753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A7868CA-D9DB-46C9-B49D-39B18CB7ABFF}" type="slidenum">
              <a:rPr lang="de-DE" sz="1400" smtClean="0">
                <a:solidFill>
                  <a:schemeClr val="bg1"/>
                </a:solidFill>
              </a:rPr>
              <a:t>‹Nr.›</a:t>
            </a:fld>
            <a:endParaRPr lang="de-DE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4946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828823B-9BE5-4408-A0A3-CE70DEAB31FD}" type="slidenum">
              <a:rPr lang="de-DE" smtClean="0"/>
              <a:t>‹Nr.›</a:t>
            </a:fld>
            <a:endParaRPr lang="de-DE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 userDrawn="1"/>
        </p:nvSpPr>
        <p:spPr>
          <a:xfrm>
            <a:off x="3799572" y="6475511"/>
            <a:ext cx="4754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400" dirty="0">
                <a:solidFill>
                  <a:schemeClr val="bg1"/>
                </a:solidFill>
              </a:rPr>
              <a:t>Bildungsplan 2016, Standard 8, Bad Wildbad 28.-30.11.2016</a:t>
            </a:r>
          </a:p>
        </p:txBody>
      </p:sp>
    </p:spTree>
    <p:extLst>
      <p:ext uri="{BB962C8B-B14F-4D97-AF65-F5344CB8AC3E}">
        <p14:creationId xmlns:p14="http://schemas.microsoft.com/office/powerpoint/2010/main" val="37262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5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Football_France.png" TargetMode="External"/><Relationship Id="rId3" Type="http://schemas.openxmlformats.org/officeDocument/2006/relationships/image" Target="../media/image3.jpg"/><Relationship Id="rId7" Type="http://schemas.openxmlformats.org/officeDocument/2006/relationships/hyperlink" Target="https://commons.wikimedia.org/wiki/File:Racing_Club_de_Strasbourg_contre_Racing_Lens_d%C3%A9cembre_2016_.jp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sa/4.0/deed.en" TargetMode="External"/><Relationship Id="rId11" Type="http://schemas.openxmlformats.org/officeDocument/2006/relationships/hyperlink" Target="https://commons.wikimedia.org/wiki/File:Strasbourg_Neustadt.png" TargetMode="External"/><Relationship Id="rId5" Type="http://schemas.openxmlformats.org/officeDocument/2006/relationships/hyperlink" Target="https://commons.wikimedia.org/wiki/File:USO-CAB_-_20131130_-_Ballon.jpg" TargetMode="External"/><Relationship Id="rId10" Type="http://schemas.openxmlformats.org/officeDocument/2006/relationships/hyperlink" Target="https://commons.wikimedia.org/wiki/File:Fleischschnacka.JPG" TargetMode="External"/><Relationship Id="rId4" Type="http://schemas.openxmlformats.org/officeDocument/2006/relationships/hyperlink" Target="https://creativecommons.org/licenses/by-sa/3.0/" TargetMode="External"/><Relationship Id="rId9" Type="http://schemas.openxmlformats.org/officeDocument/2006/relationships/hyperlink" Target="https://commons.wikimedia.org/wiki/File:Logo_GASTRONOMIE_2014.jp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86013">
              <a:schemeClr val="accent5">
                <a:lumMod val="40000"/>
                <a:lumOff val="60000"/>
              </a:schemeClr>
            </a:gs>
            <a:gs pos="53000">
              <a:schemeClr val="accent5">
                <a:lumMod val="40000"/>
                <a:lumOff val="6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7B1D0B79-5C11-4559-85FC-FCBA4CAA75B7}"/>
              </a:ext>
            </a:extLst>
          </p:cNvPr>
          <p:cNvSpPr txBox="1"/>
          <p:nvPr/>
        </p:nvSpPr>
        <p:spPr>
          <a:xfrm>
            <a:off x="1831562" y="1305092"/>
            <a:ext cx="825304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2"/>
                </a:solidFill>
              </a:rPr>
              <a:t>Bildungsplan 2016 </a:t>
            </a:r>
          </a:p>
          <a:p>
            <a:pPr algn="ctr"/>
            <a:r>
              <a:rPr lang="de-DE" sz="4400" b="1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2"/>
                </a:solidFill>
              </a:rPr>
              <a:t>Französisch  </a:t>
            </a:r>
          </a:p>
          <a:p>
            <a:pPr algn="ctr"/>
            <a:r>
              <a:rPr lang="de-DE" sz="4400" b="1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2"/>
                </a:solidFill>
              </a:rPr>
              <a:t>Lernen gestalten und begleiten</a:t>
            </a:r>
          </a:p>
          <a:p>
            <a:pPr algn="ctr"/>
            <a:endParaRPr lang="de-DE" sz="4400" b="1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tx2"/>
              </a:solidFill>
            </a:endParaRPr>
          </a:p>
          <a:p>
            <a:pPr algn="ctr"/>
            <a:r>
              <a:rPr lang="de-DE" sz="4400" b="1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2"/>
                </a:solidFill>
              </a:rPr>
              <a:t>Klassen 9/10</a:t>
            </a:r>
          </a:p>
        </p:txBody>
      </p:sp>
    </p:spTree>
    <p:extLst>
      <p:ext uri="{BB962C8B-B14F-4D97-AF65-F5344CB8AC3E}">
        <p14:creationId xmlns:p14="http://schemas.microsoft.com/office/powerpoint/2010/main" val="130205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FDD62B00-9C56-40CE-8059-D3C5EA2398C3}"/>
              </a:ext>
            </a:extLst>
          </p:cNvPr>
          <p:cNvSpPr txBox="1"/>
          <p:nvPr/>
        </p:nvSpPr>
        <p:spPr>
          <a:xfrm>
            <a:off x="912845" y="569167"/>
            <a:ext cx="10366310" cy="849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xmlns="" id="{01D7BE22-3BF0-4A17-8D80-0158BBE37F43}"/>
              </a:ext>
            </a:extLst>
          </p:cNvPr>
          <p:cNvSpPr txBox="1"/>
          <p:nvPr/>
        </p:nvSpPr>
        <p:spPr>
          <a:xfrm>
            <a:off x="1010036" y="190704"/>
            <a:ext cx="10366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002060"/>
                </a:solidFill>
              </a:rPr>
              <a:t>Leitperspektiven </a:t>
            </a:r>
            <a:r>
              <a:rPr lang="de-DE" sz="2400" b="1" dirty="0"/>
              <a:t>des Bildungsplans 2016</a:t>
            </a:r>
          </a:p>
          <a:p>
            <a:pPr algn="ctr"/>
            <a:r>
              <a:rPr lang="de-DE" sz="2400" b="1" dirty="0"/>
              <a:t>Französisch Klassen 9/10 – ZPG 2018/19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2C1BE290-50FE-48B2-8649-2CA40D094C3B}"/>
              </a:ext>
            </a:extLst>
          </p:cNvPr>
          <p:cNvSpPr txBox="1"/>
          <p:nvPr/>
        </p:nvSpPr>
        <p:spPr>
          <a:xfrm>
            <a:off x="674135" y="1115164"/>
            <a:ext cx="10843727" cy="4862870"/>
          </a:xfrm>
          <a:prstGeom prst="rect">
            <a:avLst/>
          </a:prstGeom>
          <a:gradFill>
            <a:gsLst>
              <a:gs pos="300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67000"/>
                  <a:lumMod val="0"/>
                  <a:lumOff val="10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002060"/>
                </a:solidFill>
              </a:rPr>
              <a:t>Bildung für Toleranz und Akzeptanz von Vielfalt (BTV)</a:t>
            </a:r>
          </a:p>
          <a:p>
            <a:pPr algn="ctr"/>
            <a:r>
              <a:rPr lang="de-DE" sz="2400" dirty="0"/>
              <a:t>Interkulturelle kommunikative Kompetenz</a:t>
            </a:r>
          </a:p>
          <a:p>
            <a:pPr algn="ctr"/>
            <a:endParaRPr lang="de-DE" sz="1000" dirty="0"/>
          </a:p>
          <a:p>
            <a:r>
              <a:rPr lang="de-DE" dirty="0"/>
              <a:t>             </a:t>
            </a:r>
            <a:r>
              <a:rPr lang="de-DE" b="1" dirty="0"/>
              <a:t>Alsace - </a:t>
            </a:r>
            <a:r>
              <a:rPr lang="de-DE" b="1" dirty="0" err="1"/>
              <a:t>les</a:t>
            </a:r>
            <a:r>
              <a:rPr lang="de-DE" b="1" dirty="0"/>
              <a:t> </a:t>
            </a:r>
            <a:r>
              <a:rPr lang="de-DE" b="1" dirty="0" err="1"/>
              <a:t>relations</a:t>
            </a:r>
            <a:r>
              <a:rPr lang="de-DE" b="1" dirty="0"/>
              <a:t>                                   </a:t>
            </a:r>
            <a:r>
              <a:rPr lang="de-DE" b="1" dirty="0" err="1"/>
              <a:t>Les</a:t>
            </a:r>
            <a:r>
              <a:rPr lang="de-DE" b="1" dirty="0"/>
              <a:t> </a:t>
            </a:r>
            <a:r>
              <a:rPr lang="de-DE" b="1" dirty="0" err="1"/>
              <a:t>jeunes</a:t>
            </a:r>
            <a:r>
              <a:rPr lang="de-DE" b="1" dirty="0"/>
              <a:t> et le </a:t>
            </a:r>
            <a:r>
              <a:rPr lang="de-DE" b="1" dirty="0" err="1"/>
              <a:t>sport</a:t>
            </a:r>
            <a:r>
              <a:rPr lang="de-DE" b="1" dirty="0"/>
              <a:t>                                    La </a:t>
            </a:r>
            <a:r>
              <a:rPr lang="de-DE" b="1" dirty="0" err="1"/>
              <a:t>gastronomie</a:t>
            </a:r>
            <a:r>
              <a:rPr lang="de-DE" b="1" dirty="0"/>
              <a:t> – </a:t>
            </a:r>
          </a:p>
          <a:p>
            <a:r>
              <a:rPr lang="de-DE" b="1" dirty="0"/>
              <a:t>              franco-</a:t>
            </a:r>
            <a:r>
              <a:rPr lang="de-DE" b="1" dirty="0" err="1"/>
              <a:t>allemandes</a:t>
            </a:r>
            <a:r>
              <a:rPr lang="de-DE" b="1" dirty="0"/>
              <a:t>                                                                                                     </a:t>
            </a:r>
            <a:r>
              <a:rPr lang="de-DE" b="1" dirty="0" err="1"/>
              <a:t>les</a:t>
            </a:r>
            <a:r>
              <a:rPr lang="de-DE" b="1" dirty="0"/>
              <a:t> </a:t>
            </a:r>
            <a:r>
              <a:rPr lang="de-DE" b="1" dirty="0" err="1"/>
              <a:t>habitudes</a:t>
            </a:r>
            <a:r>
              <a:rPr lang="de-DE" b="1" dirty="0"/>
              <a:t> </a:t>
            </a:r>
            <a:r>
              <a:rPr lang="de-DE" b="1" dirty="0" err="1"/>
              <a:t>alimentaires</a:t>
            </a:r>
            <a:endParaRPr lang="de-DE" b="1" dirty="0"/>
          </a:p>
          <a:p>
            <a:r>
              <a:rPr lang="de-DE" dirty="0"/>
              <a:t> </a:t>
            </a:r>
          </a:p>
          <a:p>
            <a:pPr algn="ctr"/>
            <a:r>
              <a:rPr lang="de-DE" dirty="0"/>
              <a:t>Aufgaben zum Hör-/Hörsehverstehen und zur Sprachmittlung</a:t>
            </a:r>
          </a:p>
          <a:p>
            <a:pPr algn="ctr"/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                                               </a:t>
            </a:r>
          </a:p>
          <a:p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EF902582-8A0A-4E21-8641-21C673CB8B88}"/>
              </a:ext>
            </a:extLst>
          </p:cNvPr>
          <p:cNvSpPr txBox="1"/>
          <p:nvPr/>
        </p:nvSpPr>
        <p:spPr>
          <a:xfrm>
            <a:off x="4507330" y="3336667"/>
            <a:ext cx="2947618" cy="258532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002060"/>
                </a:solidFill>
              </a:rPr>
              <a:t>Medienbildung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Hör-/Hörsehverstehen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in einzelnen Aufgaben: methodische Trennung von Hörverstehen, Sehverstehen und Hörsehverstehen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einzelne Aufgaben zur Medienbildung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20E6CE30-EFE7-4AF3-B1CB-B2FB86820153}"/>
              </a:ext>
            </a:extLst>
          </p:cNvPr>
          <p:cNvSpPr txBox="1"/>
          <p:nvPr/>
        </p:nvSpPr>
        <p:spPr>
          <a:xfrm>
            <a:off x="7817671" y="3336667"/>
            <a:ext cx="3337468" cy="258532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002060"/>
                </a:solidFill>
              </a:rPr>
              <a:t>Verbraucherbildung / BNE / Prävention und Gesundheitsförderung</a:t>
            </a:r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 err="1"/>
              <a:t>L‘importance</a:t>
            </a:r>
            <a:r>
              <a:rPr lang="de-DE" dirty="0"/>
              <a:t> des </a:t>
            </a:r>
            <a:r>
              <a:rPr lang="de-DE" dirty="0" err="1"/>
              <a:t>produits</a:t>
            </a:r>
            <a:r>
              <a:rPr lang="de-DE" dirty="0"/>
              <a:t> </a:t>
            </a:r>
            <a:r>
              <a:rPr lang="de-DE" dirty="0" err="1"/>
              <a:t>régionaux</a:t>
            </a:r>
            <a:r>
              <a:rPr lang="de-DE" dirty="0"/>
              <a:t>, </a:t>
            </a:r>
            <a:r>
              <a:rPr lang="de-DE" dirty="0" err="1"/>
              <a:t>bio</a:t>
            </a:r>
            <a:r>
              <a:rPr lang="de-DE" dirty="0"/>
              <a:t> …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 err="1"/>
              <a:t>les</a:t>
            </a:r>
            <a:r>
              <a:rPr lang="de-DE" dirty="0"/>
              <a:t> </a:t>
            </a:r>
            <a:r>
              <a:rPr lang="de-DE" dirty="0" err="1"/>
              <a:t>habitudes</a:t>
            </a:r>
            <a:r>
              <a:rPr lang="de-DE" dirty="0"/>
              <a:t> </a:t>
            </a:r>
            <a:r>
              <a:rPr lang="de-DE" dirty="0" err="1"/>
              <a:t>alimentaires</a:t>
            </a:r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 err="1"/>
              <a:t>bien-être</a:t>
            </a:r>
            <a:r>
              <a:rPr lang="de-DE" dirty="0"/>
              <a:t> et </a:t>
            </a:r>
            <a:r>
              <a:rPr lang="de-DE" dirty="0" err="1"/>
              <a:t>santé</a:t>
            </a:r>
            <a:r>
              <a:rPr lang="de-DE" dirty="0"/>
              <a:t> – le </a:t>
            </a:r>
            <a:r>
              <a:rPr lang="de-DE" dirty="0" err="1"/>
              <a:t>sport</a:t>
            </a:r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Methodentraining - Selbstregulation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3A7664E2-F141-43B9-862B-1B57F6B27E30}"/>
              </a:ext>
            </a:extLst>
          </p:cNvPr>
          <p:cNvSpPr txBox="1"/>
          <p:nvPr/>
        </p:nvSpPr>
        <p:spPr>
          <a:xfrm>
            <a:off x="1098288" y="3336667"/>
            <a:ext cx="3025843" cy="230832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002060"/>
                </a:solidFill>
              </a:rPr>
              <a:t>Berufliche Bildung</a:t>
            </a:r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Le </a:t>
            </a:r>
            <a:r>
              <a:rPr lang="de-DE" dirty="0" err="1"/>
              <a:t>projet</a:t>
            </a:r>
            <a:r>
              <a:rPr lang="de-DE" dirty="0"/>
              <a:t> Azubi-</a:t>
            </a:r>
            <a:r>
              <a:rPr lang="de-DE" dirty="0" err="1"/>
              <a:t>BacPro</a:t>
            </a:r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Des </a:t>
            </a:r>
            <a:r>
              <a:rPr lang="de-DE" dirty="0" err="1"/>
              <a:t>projets</a:t>
            </a:r>
            <a:r>
              <a:rPr lang="de-DE" dirty="0"/>
              <a:t> </a:t>
            </a:r>
            <a:r>
              <a:rPr lang="de-DE" dirty="0" err="1"/>
              <a:t>universitaires</a:t>
            </a:r>
            <a:r>
              <a:rPr lang="de-DE" dirty="0"/>
              <a:t>  </a:t>
            </a:r>
            <a:r>
              <a:rPr lang="de-DE" dirty="0" err="1"/>
              <a:t>transfrontaliers</a:t>
            </a:r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 err="1"/>
              <a:t>l‘Académie</a:t>
            </a:r>
            <a:r>
              <a:rPr lang="de-DE" dirty="0"/>
              <a:t> du </a:t>
            </a:r>
            <a:r>
              <a:rPr lang="de-DE" dirty="0" err="1"/>
              <a:t>foot</a:t>
            </a:r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Le </a:t>
            </a:r>
            <a:r>
              <a:rPr lang="de-DE" dirty="0" err="1"/>
              <a:t>chef</a:t>
            </a:r>
            <a:r>
              <a:rPr lang="de-DE" dirty="0"/>
              <a:t> de </a:t>
            </a:r>
            <a:r>
              <a:rPr lang="de-DE" dirty="0" err="1"/>
              <a:t>cuisine</a:t>
            </a:r>
            <a:r>
              <a:rPr lang="de-DE" dirty="0"/>
              <a:t> / le </a:t>
            </a:r>
            <a:r>
              <a:rPr lang="de-DE" dirty="0" err="1"/>
              <a:t>pêcheur</a:t>
            </a:r>
            <a:r>
              <a:rPr lang="de-DE" dirty="0"/>
              <a:t> de </a:t>
            </a:r>
            <a:r>
              <a:rPr lang="de-DE" dirty="0" err="1"/>
              <a:t>homards</a:t>
            </a:r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8023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FD718DA4-DE96-49A8-84C9-81833928C131}"/>
              </a:ext>
            </a:extLst>
          </p:cNvPr>
          <p:cNvSpPr txBox="1"/>
          <p:nvPr/>
        </p:nvSpPr>
        <p:spPr>
          <a:xfrm>
            <a:off x="531845" y="466531"/>
            <a:ext cx="11243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002060"/>
                </a:solidFill>
              </a:rPr>
              <a:t>Prozessbezogene Kompetenzen </a:t>
            </a:r>
            <a:r>
              <a:rPr lang="de-DE" sz="2400" b="1" dirty="0"/>
              <a:t>des Bildungsplans 2016</a:t>
            </a:r>
          </a:p>
          <a:p>
            <a:pPr algn="ctr"/>
            <a:r>
              <a:rPr lang="de-DE" sz="2400" b="1" dirty="0"/>
              <a:t>Französisch Klassen 9/10 – ZPG 2018/19</a:t>
            </a:r>
          </a:p>
          <a:p>
            <a:pPr algn="ctr"/>
            <a:r>
              <a:rPr lang="de-DE" sz="2400" b="1" dirty="0"/>
              <a:t>Ein Beispiel: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8FF7AA1D-A25A-477C-8791-B0E2B0C51A65}"/>
              </a:ext>
            </a:extLst>
          </p:cNvPr>
          <p:cNvSpPr txBox="1"/>
          <p:nvPr/>
        </p:nvSpPr>
        <p:spPr>
          <a:xfrm>
            <a:off x="1007706" y="1716833"/>
            <a:ext cx="997442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2400" b="1" dirty="0">
                <a:solidFill>
                  <a:srgbClr val="002060"/>
                </a:solidFill>
              </a:rPr>
              <a:t>Sprachbewusstheit</a:t>
            </a:r>
            <a:r>
              <a:rPr lang="de-DE" sz="2400" dirty="0"/>
              <a:t>	</a:t>
            </a:r>
            <a:r>
              <a:rPr lang="de-DE" dirty="0"/>
              <a:t>Die Schülerinnen und Schüler reflektieren beim Erwerb der sprachlichen</a:t>
            </a:r>
          </a:p>
          <a:p>
            <a:pPr algn="just"/>
            <a:r>
              <a:rPr lang="de-DE" dirty="0"/>
              <a:t>			Mittel die spezifischen Ausprägungen des Französischen auch im Vergleich</a:t>
            </a:r>
          </a:p>
          <a:p>
            <a:pPr algn="just"/>
            <a:r>
              <a:rPr lang="de-DE" dirty="0"/>
              <a:t> 			zu anderen Sprachen. […] Darüber hinaus reflektieren sie die Rolle und   </a:t>
            </a:r>
          </a:p>
          <a:p>
            <a:pPr algn="just"/>
            <a:r>
              <a:rPr lang="de-DE" dirty="0"/>
              <a:t>    			Verwendung von Sprachen in der Welt, zum Beispiel im Kontext kultureller</a:t>
            </a:r>
          </a:p>
          <a:p>
            <a:pPr algn="just"/>
            <a:r>
              <a:rPr lang="de-DE" dirty="0"/>
              <a:t>          			und politischer Gegebenheiten. (BP 2016, Französisch als zweite FS)</a:t>
            </a:r>
          </a:p>
          <a:p>
            <a:pPr algn="just"/>
            <a:endParaRPr lang="de-DE" dirty="0"/>
          </a:p>
          <a:p>
            <a:pPr algn="just"/>
            <a:r>
              <a:rPr lang="de-DE" dirty="0"/>
              <a:t>			</a:t>
            </a:r>
            <a:r>
              <a:rPr lang="de-DE" sz="2400" dirty="0"/>
              <a:t>Le </a:t>
            </a:r>
            <a:r>
              <a:rPr lang="de-DE" sz="2400" dirty="0" err="1"/>
              <a:t>dialecte</a:t>
            </a:r>
            <a:r>
              <a:rPr lang="de-DE" sz="2400" dirty="0"/>
              <a:t> </a:t>
            </a:r>
            <a:r>
              <a:rPr lang="de-DE" sz="2400" dirty="0" err="1"/>
              <a:t>alsacien</a:t>
            </a:r>
            <a:r>
              <a:rPr lang="de-DE" sz="2400" dirty="0"/>
              <a:t> et </a:t>
            </a:r>
            <a:r>
              <a:rPr lang="de-DE" sz="2400" dirty="0" err="1"/>
              <a:t>sa</a:t>
            </a:r>
            <a:r>
              <a:rPr lang="de-DE" sz="2400" dirty="0"/>
              <a:t> </a:t>
            </a:r>
            <a:r>
              <a:rPr lang="de-DE" sz="2400" dirty="0" err="1"/>
              <a:t>fonction</a:t>
            </a:r>
            <a:r>
              <a:rPr lang="de-DE" sz="2400" dirty="0"/>
              <a:t> </a:t>
            </a:r>
            <a:r>
              <a:rPr lang="de-DE" sz="2400" dirty="0" err="1"/>
              <a:t>identitaire</a:t>
            </a:r>
            <a:endParaRPr lang="de-DE" sz="2400" dirty="0"/>
          </a:p>
          <a:p>
            <a:pPr algn="just"/>
            <a:endParaRPr lang="de-DE" sz="2400" dirty="0"/>
          </a:p>
          <a:p>
            <a:pPr algn="just"/>
            <a:endParaRPr lang="de-DE" sz="2400" dirty="0"/>
          </a:p>
          <a:p>
            <a:pPr algn="just"/>
            <a:r>
              <a:rPr lang="de-DE" sz="2400" dirty="0"/>
              <a:t>			Hör-/ Hörsehverstehen                  Sprachmittlung</a:t>
            </a:r>
          </a:p>
          <a:p>
            <a:pPr algn="just"/>
            <a:r>
              <a:rPr lang="de-DE" sz="2400" dirty="0"/>
              <a:t>							</a:t>
            </a:r>
            <a:r>
              <a:rPr lang="de-DE" dirty="0"/>
              <a:t>        D -&gt; F</a:t>
            </a:r>
          </a:p>
          <a:p>
            <a:pPr algn="just"/>
            <a:r>
              <a:rPr lang="de-DE" dirty="0"/>
              <a:t>							        Dialektsprechen in</a:t>
            </a:r>
          </a:p>
          <a:p>
            <a:pPr algn="just"/>
            <a:r>
              <a:rPr lang="de-DE" dirty="0"/>
              <a:t>							        Deutschland</a:t>
            </a:r>
          </a:p>
        </p:txBody>
      </p:sp>
      <p:sp>
        <p:nvSpPr>
          <p:cNvPr id="5" name="Pfeil: nach rechts 4">
            <a:extLst>
              <a:ext uri="{FF2B5EF4-FFF2-40B4-BE49-F238E27FC236}">
                <a16:creationId xmlns:a16="http://schemas.microsoft.com/office/drawing/2014/main" xmlns="" id="{910AE85D-2D39-489D-A762-4714689722B2}"/>
              </a:ext>
            </a:extLst>
          </p:cNvPr>
          <p:cNvSpPr/>
          <p:nvPr/>
        </p:nvSpPr>
        <p:spPr>
          <a:xfrm>
            <a:off x="2509934" y="3529375"/>
            <a:ext cx="914400" cy="345233"/>
          </a:xfrm>
          <a:prstGeom prst="rightArrow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xmlns="" id="{D5AF3AB0-94FC-4351-A741-B39E98800305}"/>
              </a:ext>
            </a:extLst>
          </p:cNvPr>
          <p:cNvCxnSpPr>
            <a:cxnSpLocks/>
          </p:cNvCxnSpPr>
          <p:nvPr/>
        </p:nvCxnSpPr>
        <p:spPr>
          <a:xfrm flipH="1">
            <a:off x="5430416" y="3874608"/>
            <a:ext cx="1296955" cy="77203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xmlns="" id="{6B156E42-80C5-4AE4-84A0-687027ECBA08}"/>
              </a:ext>
            </a:extLst>
          </p:cNvPr>
          <p:cNvCxnSpPr/>
          <p:nvPr/>
        </p:nvCxnSpPr>
        <p:spPr>
          <a:xfrm>
            <a:off x="6830008" y="3874608"/>
            <a:ext cx="1483568" cy="74404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002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FD718DA4-DE96-49A8-84C9-81833928C131}"/>
              </a:ext>
            </a:extLst>
          </p:cNvPr>
          <p:cNvSpPr txBox="1"/>
          <p:nvPr/>
        </p:nvSpPr>
        <p:spPr>
          <a:xfrm>
            <a:off x="531845" y="466531"/>
            <a:ext cx="11243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002060"/>
                </a:solidFill>
              </a:rPr>
              <a:t>Prozessbezogene Kompetenzen </a:t>
            </a:r>
            <a:r>
              <a:rPr lang="de-DE" sz="2400" b="1" dirty="0"/>
              <a:t>des Bildungsplans 2016</a:t>
            </a:r>
          </a:p>
          <a:p>
            <a:pPr algn="ctr"/>
            <a:r>
              <a:rPr lang="de-DE" sz="2400" b="1" dirty="0"/>
              <a:t>Französisch Klassen 9/10 – ZPG 2018/19</a:t>
            </a:r>
          </a:p>
          <a:p>
            <a:pPr algn="ctr"/>
            <a:r>
              <a:rPr lang="de-DE" sz="2400" b="1" dirty="0"/>
              <a:t>Ein Beispiel: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8FF7AA1D-A25A-477C-8791-B0E2B0C51A65}"/>
              </a:ext>
            </a:extLst>
          </p:cNvPr>
          <p:cNvSpPr txBox="1"/>
          <p:nvPr/>
        </p:nvSpPr>
        <p:spPr>
          <a:xfrm>
            <a:off x="1007706" y="1716833"/>
            <a:ext cx="997442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			</a:t>
            </a:r>
            <a:r>
              <a:rPr lang="de-DE" dirty="0"/>
              <a:t>Die Schülerinnen und Schüler können das eigene Sprachenlernen 				weitgehend selbstständig analysieren und gestalten. Dabei greifen sie auf 			individuelle Sprachlernerfahrungen zurück.</a:t>
            </a:r>
          </a:p>
          <a:p>
            <a:r>
              <a:rPr lang="de-DE" dirty="0"/>
              <a:t>			Zur Erweiterung ihrer sprachlichen Kompetenzen nutzen sie vielfältige 			Begegnungen mit der Fremdsprache. </a:t>
            </a:r>
          </a:p>
          <a:p>
            <a:r>
              <a:rPr lang="de-DE" dirty="0"/>
              <a:t>			[Sie] schätzen ihre Sprachlernprozesse und ‑</a:t>
            </a:r>
            <a:r>
              <a:rPr lang="de-DE" dirty="0" err="1"/>
              <a:t>ergebnisse</a:t>
            </a:r>
            <a:r>
              <a:rPr lang="de-DE" dirty="0"/>
              <a:t> eigenverantwortlich 			ein und ziehen daraus Konsequenzen für die Gestaltung weiterer 				Lernschritte. (BP 2016, Französisch als zweite FS, Auszüge)</a:t>
            </a:r>
          </a:p>
          <a:p>
            <a:pPr algn="just"/>
            <a:endParaRPr lang="de-DE" dirty="0"/>
          </a:p>
          <a:p>
            <a:pPr algn="just"/>
            <a:r>
              <a:rPr lang="de-DE" dirty="0"/>
              <a:t>					</a:t>
            </a:r>
            <a:r>
              <a:rPr lang="de-DE" sz="2400" dirty="0"/>
              <a:t>Hör-/ Hörsehverstehen</a:t>
            </a:r>
          </a:p>
          <a:p>
            <a:pPr algn="just"/>
            <a:endParaRPr lang="de-DE" sz="2400" dirty="0"/>
          </a:p>
          <a:p>
            <a:pPr algn="just"/>
            <a:endParaRPr lang="de-DE" sz="2400" dirty="0"/>
          </a:p>
          <a:p>
            <a:pPr algn="just"/>
            <a:r>
              <a:rPr lang="de-DE" sz="2400" dirty="0"/>
              <a:t>			 authentische Materialien	</a:t>
            </a:r>
            <a:r>
              <a:rPr lang="de-DE" sz="2400" dirty="0">
                <a:solidFill>
                  <a:srgbClr val="660033"/>
                </a:solidFill>
              </a:rPr>
              <a:t>Autoevaluationsbogen</a:t>
            </a:r>
          </a:p>
          <a:p>
            <a:pPr algn="just"/>
            <a:r>
              <a:rPr lang="de-DE" sz="2400" dirty="0"/>
              <a:t>							</a:t>
            </a:r>
            <a:endParaRPr lang="de-DE" dirty="0"/>
          </a:p>
        </p:txBody>
      </p:sp>
      <p:sp>
        <p:nvSpPr>
          <p:cNvPr id="5" name="Pfeil: nach rechts 4">
            <a:extLst>
              <a:ext uri="{FF2B5EF4-FFF2-40B4-BE49-F238E27FC236}">
                <a16:creationId xmlns:a16="http://schemas.microsoft.com/office/drawing/2014/main" xmlns="" id="{910AE85D-2D39-489D-A762-4714689722B2}"/>
              </a:ext>
            </a:extLst>
          </p:cNvPr>
          <p:cNvSpPr/>
          <p:nvPr/>
        </p:nvSpPr>
        <p:spPr>
          <a:xfrm>
            <a:off x="2146140" y="4339825"/>
            <a:ext cx="914400" cy="345233"/>
          </a:xfrm>
          <a:prstGeom prst="rightArrow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xmlns="" id="{02049969-9F04-4545-A523-BD4939465E5B}"/>
              </a:ext>
            </a:extLst>
          </p:cNvPr>
          <p:cNvGrpSpPr/>
          <p:nvPr/>
        </p:nvGrpSpPr>
        <p:grpSpPr>
          <a:xfrm>
            <a:off x="5794210" y="4681044"/>
            <a:ext cx="2883160" cy="772037"/>
            <a:chOff x="5430416" y="3874608"/>
            <a:chExt cx="2883160" cy="772037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xmlns="" id="{D5AF3AB0-94FC-4351-A741-B39E988003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30416" y="3874608"/>
              <a:ext cx="1296955" cy="77203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r Verbinder 9">
              <a:extLst>
                <a:ext uri="{FF2B5EF4-FFF2-40B4-BE49-F238E27FC236}">
                  <a16:creationId xmlns:a16="http://schemas.microsoft.com/office/drawing/2014/main" xmlns="" id="{6B156E42-80C5-4AE4-84A0-687027ECBA08}"/>
                </a:ext>
              </a:extLst>
            </p:cNvPr>
            <p:cNvCxnSpPr/>
            <p:nvPr/>
          </p:nvCxnSpPr>
          <p:spPr>
            <a:xfrm>
              <a:off x="6830008" y="3874608"/>
              <a:ext cx="1483568" cy="74404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60F7132E-57CE-4D17-9F48-EE3F4E8C758A}"/>
              </a:ext>
            </a:extLst>
          </p:cNvPr>
          <p:cNvSpPr txBox="1"/>
          <p:nvPr/>
        </p:nvSpPr>
        <p:spPr>
          <a:xfrm>
            <a:off x="531845" y="1726667"/>
            <a:ext cx="289248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300" b="1" dirty="0">
                <a:solidFill>
                  <a:srgbClr val="002060"/>
                </a:solidFill>
              </a:rPr>
              <a:t>Sprachlernkompetenz</a:t>
            </a:r>
            <a:endParaRPr lang="de-DE" sz="2300" dirty="0"/>
          </a:p>
        </p:txBody>
      </p:sp>
    </p:spTree>
    <p:extLst>
      <p:ext uri="{BB962C8B-B14F-4D97-AF65-F5344CB8AC3E}">
        <p14:creationId xmlns:p14="http://schemas.microsoft.com/office/powerpoint/2010/main" val="135831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4641029B-AF20-4B5E-BAD7-6D38B4D71C3F}"/>
              </a:ext>
            </a:extLst>
          </p:cNvPr>
          <p:cNvSpPr txBox="1"/>
          <p:nvPr/>
        </p:nvSpPr>
        <p:spPr>
          <a:xfrm>
            <a:off x="1071956" y="3538921"/>
            <a:ext cx="51976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systematisches Beispiel für die differenzierte Anlage von Aufgaben: </a:t>
            </a:r>
            <a:r>
              <a:rPr lang="de-DE" sz="2000" i="1" dirty="0" err="1"/>
              <a:t>les</a:t>
            </a:r>
            <a:r>
              <a:rPr lang="de-DE" sz="2000" i="1" dirty="0"/>
              <a:t> </a:t>
            </a:r>
            <a:r>
              <a:rPr lang="de-DE" sz="2000" i="1" dirty="0" err="1"/>
              <a:t>habitudes</a:t>
            </a:r>
            <a:r>
              <a:rPr lang="de-DE" sz="2000" i="1" dirty="0"/>
              <a:t> </a:t>
            </a:r>
            <a:r>
              <a:rPr lang="de-DE" sz="2000" i="1" dirty="0" err="1"/>
              <a:t>alimentaires</a:t>
            </a:r>
            <a:r>
              <a:rPr lang="de-DE" sz="2000" i="1" dirty="0"/>
              <a:t> </a:t>
            </a:r>
            <a:r>
              <a:rPr lang="de-DE" sz="2000" i="1" dirty="0" err="1"/>
              <a:t>d‘un</a:t>
            </a:r>
            <a:r>
              <a:rPr lang="de-DE" sz="2000" i="1" dirty="0"/>
              <a:t> </a:t>
            </a:r>
            <a:r>
              <a:rPr lang="de-DE" sz="2000" i="1" dirty="0" err="1"/>
              <a:t>étudiant</a:t>
            </a:r>
            <a:endParaRPr lang="de-DE" sz="20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explizite und implizite Differenzierung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Vorschläge zur Differenzierung im Rahmen einzelner Aufgaben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xmlns="" id="{8F38263C-100D-4A82-B15A-B804F3B8B679}"/>
              </a:ext>
            </a:extLst>
          </p:cNvPr>
          <p:cNvSpPr txBox="1"/>
          <p:nvPr/>
        </p:nvSpPr>
        <p:spPr>
          <a:xfrm>
            <a:off x="6942220" y="3532087"/>
            <a:ext cx="44877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Vorschläge zur Differenzierung im Rahmen einzelner Sprachmittlungsaufgaben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683B467E-6F9B-480E-ACED-5AF139123373}"/>
              </a:ext>
            </a:extLst>
          </p:cNvPr>
          <p:cNvSpPr txBox="1"/>
          <p:nvPr/>
        </p:nvSpPr>
        <p:spPr>
          <a:xfrm>
            <a:off x="1207170" y="1208271"/>
            <a:ext cx="4042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Anspruch: </a:t>
            </a:r>
          </a:p>
          <a:p>
            <a:r>
              <a:rPr lang="de-DE" sz="2400" dirty="0"/>
              <a:t>Pflicht der Differenzierung </a:t>
            </a:r>
          </a:p>
          <a:p>
            <a:r>
              <a:rPr lang="de-DE" sz="2400" dirty="0"/>
              <a:t>in Klasse 10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102B2D3E-69BB-42AA-AD2C-D2C2F5D86E3E}"/>
              </a:ext>
            </a:extLst>
          </p:cNvPr>
          <p:cNvSpPr txBox="1"/>
          <p:nvPr/>
        </p:nvSpPr>
        <p:spPr>
          <a:xfrm>
            <a:off x="1071955" y="2967335"/>
            <a:ext cx="9470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002060"/>
                </a:solidFill>
              </a:rPr>
              <a:t>Hör/Hörsehverstehen                                                     Sprachmittlung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25C738BA-9B47-4C86-9693-39166EBC745E}"/>
              </a:ext>
            </a:extLst>
          </p:cNvPr>
          <p:cNvSpPr txBox="1"/>
          <p:nvPr/>
        </p:nvSpPr>
        <p:spPr>
          <a:xfrm>
            <a:off x="6942220" y="1208271"/>
            <a:ext cx="4177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Praktikabilität im Rahmen </a:t>
            </a:r>
          </a:p>
          <a:p>
            <a:r>
              <a:rPr lang="de-DE" sz="2400" dirty="0"/>
              <a:t>gymnasialer Rhythmisierung </a:t>
            </a:r>
          </a:p>
        </p:txBody>
      </p:sp>
      <p:sp>
        <p:nvSpPr>
          <p:cNvPr id="8" name="Pfeil: nach links und rechts 7">
            <a:extLst>
              <a:ext uri="{FF2B5EF4-FFF2-40B4-BE49-F238E27FC236}">
                <a16:creationId xmlns:a16="http://schemas.microsoft.com/office/drawing/2014/main" xmlns="" id="{90C9D290-9792-43F2-8056-96A91E08A507}"/>
              </a:ext>
            </a:extLst>
          </p:cNvPr>
          <p:cNvSpPr/>
          <p:nvPr/>
        </p:nvSpPr>
        <p:spPr>
          <a:xfrm>
            <a:off x="4922920" y="1393294"/>
            <a:ext cx="1768642" cy="469232"/>
          </a:xfrm>
          <a:prstGeom prst="left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C9DA2333-6839-4488-9C92-6B047C0A3619}"/>
              </a:ext>
            </a:extLst>
          </p:cNvPr>
          <p:cNvSpPr txBox="1"/>
          <p:nvPr/>
        </p:nvSpPr>
        <p:spPr>
          <a:xfrm>
            <a:off x="1273343" y="383290"/>
            <a:ext cx="9645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002060"/>
                </a:solidFill>
              </a:rPr>
              <a:t>Umgang mit Heterogenität: Differenzierung</a:t>
            </a:r>
          </a:p>
        </p:txBody>
      </p:sp>
    </p:spTree>
    <p:extLst>
      <p:ext uri="{BB962C8B-B14F-4D97-AF65-F5344CB8AC3E}">
        <p14:creationId xmlns:p14="http://schemas.microsoft.com/office/powerpoint/2010/main" val="308937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593A9F29-62B6-42AF-9A44-40A90360439E}"/>
              </a:ext>
            </a:extLst>
          </p:cNvPr>
          <p:cNvSpPr txBox="1"/>
          <p:nvPr/>
        </p:nvSpPr>
        <p:spPr>
          <a:xfrm>
            <a:off x="842211" y="505326"/>
            <a:ext cx="791677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200" b="1" dirty="0">
                <a:solidFill>
                  <a:srgbClr val="002060"/>
                </a:solidFill>
              </a:rPr>
              <a:t>Weiterführung bewährter Elemente:</a:t>
            </a:r>
          </a:p>
          <a:p>
            <a:r>
              <a:rPr lang="de-DE" sz="2400" b="1" dirty="0">
                <a:solidFill>
                  <a:srgbClr val="002060"/>
                </a:solidFill>
              </a:rPr>
              <a:t>Lektüre: Yann </a:t>
            </a:r>
            <a:r>
              <a:rPr lang="de-DE" sz="2400" b="1" dirty="0" err="1">
                <a:solidFill>
                  <a:srgbClr val="002060"/>
                </a:solidFill>
              </a:rPr>
              <a:t>Mens</a:t>
            </a:r>
            <a:r>
              <a:rPr lang="de-DE" sz="2400" b="1" dirty="0">
                <a:solidFill>
                  <a:srgbClr val="002060"/>
                </a:solidFill>
              </a:rPr>
              <a:t> – </a:t>
            </a:r>
            <a:r>
              <a:rPr lang="de-DE" sz="2400" b="1" i="1" dirty="0">
                <a:solidFill>
                  <a:srgbClr val="002060"/>
                </a:solidFill>
              </a:rPr>
              <a:t>Champ de </a:t>
            </a:r>
            <a:r>
              <a:rPr lang="de-DE" sz="2400" b="1" i="1" dirty="0" err="1">
                <a:solidFill>
                  <a:srgbClr val="002060"/>
                </a:solidFill>
              </a:rPr>
              <a:t>mines</a:t>
            </a:r>
            <a:endParaRPr lang="de-DE" sz="2400" b="1" i="1" dirty="0">
              <a:solidFill>
                <a:srgbClr val="002060"/>
              </a:solidFill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C43BA818-D1A8-469F-92EE-9AA00952F0DF}"/>
              </a:ext>
            </a:extLst>
          </p:cNvPr>
          <p:cNvSpPr txBox="1"/>
          <p:nvPr/>
        </p:nvSpPr>
        <p:spPr>
          <a:xfrm>
            <a:off x="958986" y="1520989"/>
            <a:ext cx="63634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spannende, altersgemäße Novelle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Francophonie</a:t>
            </a:r>
            <a:r>
              <a:rPr lang="de-DE" dirty="0"/>
              <a:t>: Krisengebiet in der Sahelzone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</p:txBody>
      </p:sp>
      <p:graphicFrame>
        <p:nvGraphicFramePr>
          <p:cNvPr id="7" name="Objekt 6">
            <a:extLst>
              <a:ext uri="{FF2B5EF4-FFF2-40B4-BE49-F238E27FC236}">
                <a16:creationId xmlns:a16="http://schemas.microsoft.com/office/drawing/2014/main" xmlns="" id="{353363F8-5B5F-45E0-8D64-E75838E136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345614"/>
              </p:ext>
            </p:extLst>
          </p:nvPr>
        </p:nvGraphicFramePr>
        <p:xfrm>
          <a:off x="907135" y="2136524"/>
          <a:ext cx="6415329" cy="4006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Acrobat Document" r:id="rId4" imgW="3550849" imgH="2217326" progId="Acrobat.Document.DC">
                  <p:embed/>
                </p:oleObj>
              </mc:Choice>
              <mc:Fallback>
                <p:oleObj name="Acrobat Document" r:id="rId4" imgW="3550849" imgH="2217326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7135" y="2136524"/>
                        <a:ext cx="6415329" cy="4006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960C8B70-2FC7-4B64-8342-22CCC74BF568}"/>
              </a:ext>
            </a:extLst>
          </p:cNvPr>
          <p:cNvSpPr txBox="1"/>
          <p:nvPr/>
        </p:nvSpPr>
        <p:spPr>
          <a:xfrm>
            <a:off x="7781731" y="2720904"/>
            <a:ext cx="367626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Textanalyse über das </a:t>
            </a:r>
            <a:r>
              <a:rPr lang="de-DE" i="1" dirty="0" err="1"/>
              <a:t>portrait</a:t>
            </a:r>
            <a:r>
              <a:rPr lang="de-DE" dirty="0"/>
              <a:t>:</a:t>
            </a:r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Gegenüberstellung der Protagonisten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Gegenüberstellung verschiedener Schülerergebnisse und Überprüfung am Text</a:t>
            </a:r>
          </a:p>
        </p:txBody>
      </p:sp>
    </p:spTree>
    <p:extLst>
      <p:ext uri="{BB962C8B-B14F-4D97-AF65-F5344CB8AC3E}">
        <p14:creationId xmlns:p14="http://schemas.microsoft.com/office/powerpoint/2010/main" val="158944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>
            <a:extLst>
              <a:ext uri="{FF2B5EF4-FFF2-40B4-BE49-F238E27FC236}">
                <a16:creationId xmlns:a16="http://schemas.microsoft.com/office/drawing/2014/main" xmlns="" id="{3E2CECE3-1225-403B-A654-83D036C71B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5571955"/>
              </p:ext>
            </p:extLst>
          </p:nvPr>
        </p:nvGraphicFramePr>
        <p:xfrm>
          <a:off x="7145868" y="541781"/>
          <a:ext cx="4075116" cy="5605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Acrobat Document" r:id="rId4" imgW="4663440" imgH="6415694" progId="AcroExch.Document.DC">
                  <p:embed/>
                </p:oleObj>
              </mc:Choice>
              <mc:Fallback>
                <p:oleObj name="Acrobat Document" r:id="rId4" imgW="4663440" imgH="6415694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45868" y="541781"/>
                        <a:ext cx="4075116" cy="5605019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feld 3">
            <a:extLst>
              <a:ext uri="{FF2B5EF4-FFF2-40B4-BE49-F238E27FC236}">
                <a16:creationId xmlns:a16="http://schemas.microsoft.com/office/drawing/2014/main" xmlns="" id="{2232A511-6B5F-4B8E-8B0B-59E456E5BB54}"/>
              </a:ext>
            </a:extLst>
          </p:cNvPr>
          <p:cNvSpPr txBox="1"/>
          <p:nvPr/>
        </p:nvSpPr>
        <p:spPr>
          <a:xfrm>
            <a:off x="503544" y="541781"/>
            <a:ext cx="791677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200" b="1" dirty="0">
                <a:solidFill>
                  <a:srgbClr val="002060"/>
                </a:solidFill>
              </a:rPr>
              <a:t>Weiterführung bewährter Elemente:</a:t>
            </a:r>
          </a:p>
          <a:p>
            <a:r>
              <a:rPr lang="de-DE" sz="2400" b="1" i="1" dirty="0" err="1">
                <a:solidFill>
                  <a:srgbClr val="002060"/>
                </a:solidFill>
              </a:rPr>
              <a:t>fiches</a:t>
            </a:r>
            <a:r>
              <a:rPr lang="de-DE" sz="2400" b="1" i="1" dirty="0">
                <a:solidFill>
                  <a:srgbClr val="002060"/>
                </a:solidFill>
              </a:rPr>
              <a:t> </a:t>
            </a:r>
            <a:r>
              <a:rPr lang="de-DE" sz="2400" b="1" i="1" dirty="0" err="1">
                <a:solidFill>
                  <a:srgbClr val="002060"/>
                </a:solidFill>
              </a:rPr>
              <a:t>d‘écriture</a:t>
            </a:r>
            <a:endParaRPr lang="de-DE" sz="2400" b="1" i="1" dirty="0">
              <a:solidFill>
                <a:srgbClr val="002060"/>
              </a:solidFill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EDBF146E-3CC5-4676-8B16-35610F05AD81}"/>
              </a:ext>
            </a:extLst>
          </p:cNvPr>
          <p:cNvSpPr txBox="1"/>
          <p:nvPr/>
        </p:nvSpPr>
        <p:spPr>
          <a:xfrm>
            <a:off x="503544" y="1653404"/>
            <a:ext cx="6363478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Prinzip: </a:t>
            </a:r>
            <a:r>
              <a:rPr lang="de-DE" b="1" dirty="0"/>
              <a:t>Unterstützungsangebot</a:t>
            </a:r>
            <a:r>
              <a:rPr lang="de-DE" dirty="0"/>
              <a:t> in Form von</a:t>
            </a:r>
          </a:p>
          <a:p>
            <a:pPr marL="285750" indent="-285750">
              <a:buFontTx/>
              <a:buChar char="-"/>
            </a:pPr>
            <a:r>
              <a:rPr lang="de-DE" dirty="0"/>
              <a:t>Hinweisen zur Textsorte</a:t>
            </a:r>
          </a:p>
          <a:p>
            <a:pPr marL="285750" indent="-285750">
              <a:buFontTx/>
              <a:buChar char="-"/>
            </a:pPr>
            <a:r>
              <a:rPr lang="de-DE" dirty="0"/>
              <a:t>Redemitteln</a:t>
            </a:r>
          </a:p>
          <a:p>
            <a:pPr>
              <a:lnSpc>
                <a:spcPct val="150000"/>
              </a:lnSpc>
            </a:pPr>
            <a:r>
              <a:rPr lang="de-DE" b="1" dirty="0"/>
              <a:t>Anpassung an Standard 10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de-DE" dirty="0"/>
              <a:t>Erweitertes Spektrum an Redemitteln (Lexik/Grammatik)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de-DE" dirty="0"/>
              <a:t>Erweitertes Spektrum an Textsorten: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i="1" dirty="0" err="1"/>
              <a:t>Écrire</a:t>
            </a:r>
            <a:r>
              <a:rPr lang="de-DE" i="1" dirty="0"/>
              <a:t> </a:t>
            </a:r>
            <a:r>
              <a:rPr lang="de-DE" i="1" dirty="0" err="1"/>
              <a:t>un</a:t>
            </a:r>
            <a:r>
              <a:rPr lang="de-DE" i="1" dirty="0"/>
              <a:t> CV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i="1" dirty="0" err="1"/>
              <a:t>Écrire</a:t>
            </a:r>
            <a:r>
              <a:rPr lang="de-DE" i="1" dirty="0"/>
              <a:t> </a:t>
            </a:r>
            <a:r>
              <a:rPr lang="de-DE" i="1" dirty="0" err="1"/>
              <a:t>une</a:t>
            </a:r>
            <a:r>
              <a:rPr lang="de-DE" i="1" dirty="0"/>
              <a:t> </a:t>
            </a:r>
            <a:r>
              <a:rPr lang="de-DE" i="1" dirty="0" err="1"/>
              <a:t>lettre</a:t>
            </a:r>
            <a:r>
              <a:rPr lang="de-DE" i="1" dirty="0"/>
              <a:t> de </a:t>
            </a:r>
            <a:r>
              <a:rPr lang="de-DE" i="1" dirty="0" err="1"/>
              <a:t>motivation</a:t>
            </a:r>
            <a:endParaRPr lang="de-DE" i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i="1" dirty="0" err="1"/>
              <a:t>Décrire</a:t>
            </a:r>
            <a:r>
              <a:rPr lang="de-DE" i="1" dirty="0"/>
              <a:t> </a:t>
            </a:r>
            <a:r>
              <a:rPr lang="de-DE" i="1" dirty="0" err="1"/>
              <a:t>un</a:t>
            </a:r>
            <a:r>
              <a:rPr lang="de-DE" i="1" dirty="0"/>
              <a:t> </a:t>
            </a:r>
            <a:r>
              <a:rPr lang="de-DE" i="1" dirty="0" err="1"/>
              <a:t>objet</a:t>
            </a:r>
            <a:endParaRPr lang="de-DE" i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i="1" dirty="0" err="1"/>
              <a:t>Écrire</a:t>
            </a:r>
            <a:r>
              <a:rPr lang="de-DE" i="1" dirty="0"/>
              <a:t> </a:t>
            </a:r>
            <a:r>
              <a:rPr lang="de-DE" i="1" dirty="0" err="1"/>
              <a:t>un</a:t>
            </a:r>
            <a:r>
              <a:rPr lang="de-DE" i="1" dirty="0"/>
              <a:t> </a:t>
            </a:r>
            <a:r>
              <a:rPr lang="de-DE" i="1" dirty="0" err="1"/>
              <a:t>commentaire</a:t>
            </a:r>
            <a:r>
              <a:rPr lang="de-DE" i="1" dirty="0"/>
              <a:t> </a:t>
            </a:r>
            <a:r>
              <a:rPr lang="de-DE" i="1" dirty="0" err="1"/>
              <a:t>personnel</a:t>
            </a:r>
            <a:endParaRPr lang="de-DE" i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i="1" dirty="0" err="1"/>
              <a:t>Présenter</a:t>
            </a:r>
            <a:r>
              <a:rPr lang="de-DE" i="1" dirty="0"/>
              <a:t> </a:t>
            </a:r>
            <a:r>
              <a:rPr lang="de-DE" i="1" dirty="0" err="1"/>
              <a:t>une</a:t>
            </a:r>
            <a:r>
              <a:rPr lang="de-DE" i="1" dirty="0"/>
              <a:t> </a:t>
            </a:r>
            <a:r>
              <a:rPr lang="de-DE" i="1" dirty="0" err="1"/>
              <a:t>chanson</a:t>
            </a:r>
            <a:endParaRPr lang="de-DE" i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i="1" dirty="0"/>
              <a:t>Donner </a:t>
            </a:r>
            <a:r>
              <a:rPr lang="de-DE" i="1" dirty="0" err="1"/>
              <a:t>un</a:t>
            </a:r>
            <a:r>
              <a:rPr lang="de-DE" i="1" dirty="0"/>
              <a:t> </a:t>
            </a:r>
            <a:r>
              <a:rPr lang="de-DE" i="1" dirty="0" err="1"/>
              <a:t>conseil</a:t>
            </a:r>
            <a:r>
              <a:rPr lang="de-DE" i="1" dirty="0"/>
              <a:t> de </a:t>
            </a:r>
            <a:r>
              <a:rPr lang="de-DE" i="1" dirty="0" err="1"/>
              <a:t>lecture</a:t>
            </a:r>
            <a:r>
              <a:rPr lang="de-DE" i="1" dirty="0"/>
              <a:t>/de film</a:t>
            </a:r>
          </a:p>
          <a:p>
            <a:pPr marL="285750" indent="-285750">
              <a:buFontTx/>
              <a:buChar char="-"/>
            </a:pPr>
            <a:endParaRPr lang="de-DE" dirty="0"/>
          </a:p>
          <a:p>
            <a:endParaRPr lang="de-DE" dirty="0"/>
          </a:p>
          <a:p>
            <a:pPr marL="285750" indent="-285750">
              <a:buFont typeface="Wingdings" panose="05000000000000000000" pitchFamily="2" charset="2"/>
              <a:buChar char="è"/>
            </a:pPr>
            <a:endParaRPr lang="de-DE" dirty="0"/>
          </a:p>
          <a:p>
            <a:pPr marL="285750" indent="-285750">
              <a:buFont typeface="Wingdings" panose="05000000000000000000" pitchFamily="2" charset="2"/>
              <a:buChar char="è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075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63AEA48F-BA15-4F79-9891-51AC6A644771}"/>
              </a:ext>
            </a:extLst>
          </p:cNvPr>
          <p:cNvSpPr txBox="1"/>
          <p:nvPr/>
        </p:nvSpPr>
        <p:spPr>
          <a:xfrm>
            <a:off x="1045234" y="339388"/>
            <a:ext cx="101015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           </a:t>
            </a:r>
            <a:r>
              <a:rPr lang="de-DE" sz="2800" b="1" dirty="0">
                <a:solidFill>
                  <a:srgbClr val="002060"/>
                </a:solidFill>
              </a:rPr>
              <a:t>Auftrag der ZPG 2018/19 </a:t>
            </a:r>
            <a:r>
              <a:rPr lang="de-DE" sz="2800" dirty="0">
                <a:solidFill>
                  <a:srgbClr val="002060"/>
                </a:solidFill>
              </a:rPr>
              <a:t>erteilt im November 2017</a:t>
            </a:r>
            <a:endParaRPr lang="de-DE" sz="2800" b="1" dirty="0">
              <a:solidFill>
                <a:srgbClr val="002060"/>
              </a:solidFill>
            </a:endParaRP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574D2DD6-3910-4586-8307-2D2776EC39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5988" y="17160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B1A080FF-D84B-42D2-AAA7-9B0E2C132680}"/>
              </a:ext>
            </a:extLst>
          </p:cNvPr>
          <p:cNvSpPr txBox="1"/>
          <p:nvPr/>
        </p:nvSpPr>
        <p:spPr>
          <a:xfrm>
            <a:off x="1434148" y="1097280"/>
            <a:ext cx="938784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Klassen 9/10 + dreistündiges Basisfach in der Kursstufe (Teil 1)</a:t>
            </a:r>
            <a:endParaRPr lang="de-DE" dirty="0"/>
          </a:p>
          <a:p>
            <a:r>
              <a:rPr lang="de-DE" b="1" dirty="0"/>
              <a:t> </a:t>
            </a:r>
            <a:endParaRPr lang="de-DE" dirty="0"/>
          </a:p>
          <a:p>
            <a:r>
              <a:rPr lang="de-DE" dirty="0"/>
              <a:t>Erarbeitung einer Fortbildungskonzeption (inkl. eintägige Konzeption für die regionale Umsetzung) mit folgenden Schwerpunkten:</a:t>
            </a:r>
          </a:p>
          <a:p>
            <a:r>
              <a:rPr lang="de-DE" dirty="0"/>
              <a:t> </a:t>
            </a:r>
          </a:p>
          <a:p>
            <a:r>
              <a:rPr lang="de-DE" dirty="0"/>
              <a:t>1) </a:t>
            </a:r>
            <a:r>
              <a:rPr lang="de-DE" b="1" dirty="0"/>
              <a:t>Zwei (!) Umsetzungsbeispiele für Klassen 9/10 </a:t>
            </a:r>
            <a:r>
              <a:rPr lang="de-DE" dirty="0"/>
              <a:t>(mit Schwerpunkt auf Klasse 10)</a:t>
            </a:r>
          </a:p>
          <a:p>
            <a:pPr lvl="0"/>
            <a:r>
              <a:rPr lang="de-DE" dirty="0"/>
              <a:t>Vorschlag zum systematischen Aufbau ausgewählter Kompetenzen: Text- und Medienkompetenz und Interkulturelle kommunikative Kompetenz - unter Berücksichtigung der besonderen Stellung der Klasse 10 im Hinblick auf die Anforderungen der Kursstufe</a:t>
            </a:r>
          </a:p>
          <a:p>
            <a:r>
              <a:rPr lang="de-DE" dirty="0" err="1"/>
              <a:t>Anm</a:t>
            </a:r>
            <a:r>
              <a:rPr lang="de-DE" dirty="0"/>
              <a:t>: Klassenstufe 10: Berücksichtigung unterschiedlicher Zugänge (Bildungsplan 2004, 2016)</a:t>
            </a:r>
          </a:p>
          <a:p>
            <a:pPr lvl="0"/>
            <a:r>
              <a:rPr lang="de-DE" dirty="0"/>
              <a:t>Fokussierung auf den Bereich "Fachlichkeit" </a:t>
            </a:r>
          </a:p>
          <a:p>
            <a:pPr lvl="0"/>
            <a:r>
              <a:rPr lang="de-DE" dirty="0"/>
              <a:t>Berücksichtigung der Integration der Leitperspektiven und des Umgangs mit Heterogenität </a:t>
            </a:r>
          </a:p>
          <a:p>
            <a:r>
              <a:rPr lang="de-DE" dirty="0"/>
              <a:t> </a:t>
            </a:r>
          </a:p>
          <a:p>
            <a:r>
              <a:rPr lang="de-DE" dirty="0"/>
              <a:t>2) </a:t>
            </a:r>
            <a:r>
              <a:rPr lang="de-DE" b="1" dirty="0"/>
              <a:t>Ausblick auf den Übergang zur Oberstufe </a:t>
            </a:r>
            <a:endParaRPr lang="de-DE" dirty="0"/>
          </a:p>
          <a:p>
            <a:r>
              <a:rPr lang="de-DE" dirty="0"/>
              <a:t> </a:t>
            </a:r>
          </a:p>
          <a:p>
            <a:r>
              <a:rPr lang="de-DE" dirty="0"/>
              <a:t>3) </a:t>
            </a:r>
            <a:r>
              <a:rPr lang="de-DE" b="1" dirty="0"/>
              <a:t>Vorbereitung auf das dreistündige Basisfach (Teil 1) </a:t>
            </a:r>
            <a:r>
              <a:rPr lang="de-DE" dirty="0"/>
              <a:t>(Vorschlag für Schwerpunktsetzung und Jahresplanung)</a:t>
            </a:r>
          </a:p>
        </p:txBody>
      </p:sp>
    </p:spTree>
    <p:extLst>
      <p:ext uri="{BB962C8B-B14F-4D97-AF65-F5344CB8AC3E}">
        <p14:creationId xmlns:p14="http://schemas.microsoft.com/office/powerpoint/2010/main" val="208082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29C7BEB0-E65F-47A4-8E6C-4650EAC3AD10}"/>
              </a:ext>
            </a:extLst>
          </p:cNvPr>
          <p:cNvSpPr txBox="1"/>
          <p:nvPr/>
        </p:nvSpPr>
        <p:spPr>
          <a:xfrm>
            <a:off x="1828800" y="228599"/>
            <a:ext cx="86677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0E823D27-85A1-4C33-95E6-D3C97ECC4FF7}"/>
              </a:ext>
            </a:extLst>
          </p:cNvPr>
          <p:cNvSpPr txBox="1"/>
          <p:nvPr/>
        </p:nvSpPr>
        <p:spPr>
          <a:xfrm>
            <a:off x="804672" y="95994"/>
            <a:ext cx="99250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xmlns="" id="{52E4C5A4-689F-4FA2-9C4F-BC1F35458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658" y="228599"/>
            <a:ext cx="8126984" cy="584127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615A0488-471A-432C-871E-763A6652C83D}"/>
              </a:ext>
            </a:extLst>
          </p:cNvPr>
          <p:cNvSpPr txBox="1"/>
          <p:nvPr/>
        </p:nvSpPr>
        <p:spPr>
          <a:xfrm>
            <a:off x="419100" y="352425"/>
            <a:ext cx="5029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Bildungsplan 2016 – moderne Fremdsprachen:</a:t>
            </a:r>
          </a:p>
          <a:p>
            <a:r>
              <a:rPr lang="de-DE" sz="2000" dirty="0"/>
              <a:t>Zusammenspiel der Kompetenzbereiche</a:t>
            </a:r>
          </a:p>
          <a:p>
            <a:endParaRPr lang="de-DE" sz="2000" dirty="0"/>
          </a:p>
          <a:p>
            <a:r>
              <a:rPr lang="de-DE" sz="2000" dirty="0"/>
              <a:t>Interkulturelle kommunikative Kompetenz als „Zentrum“, das aufgebaut wird in Wechselwirkung mit dem Erwerb von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26BA40FA-A368-48D2-9900-5EFA03B38362}"/>
              </a:ext>
            </a:extLst>
          </p:cNvPr>
          <p:cNvSpPr txBox="1"/>
          <p:nvPr/>
        </p:nvSpPr>
        <p:spPr>
          <a:xfrm>
            <a:off x="390906" y="2415243"/>
            <a:ext cx="361689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dirty="0"/>
              <a:t>soziokulturellem Wissen 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xmlns="" id="{6C9D618F-7724-4ABE-9C9F-3767EBFDE613}"/>
              </a:ext>
            </a:extLst>
          </p:cNvPr>
          <p:cNvSpPr txBox="1"/>
          <p:nvPr/>
        </p:nvSpPr>
        <p:spPr>
          <a:xfrm>
            <a:off x="390906" y="3315340"/>
            <a:ext cx="5318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dirty="0"/>
              <a:t>rezeptiven und produktiven kommunikativen Kompetenzen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70825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>
            <a:extLst>
              <a:ext uri="{FF2B5EF4-FFF2-40B4-BE49-F238E27FC236}">
                <a16:creationId xmlns:a16="http://schemas.microsoft.com/office/drawing/2014/main" xmlns="" id="{59271F06-3A9B-4814-AD28-40CDEC1C72D6}"/>
              </a:ext>
            </a:extLst>
          </p:cNvPr>
          <p:cNvSpPr/>
          <p:nvPr/>
        </p:nvSpPr>
        <p:spPr>
          <a:xfrm>
            <a:off x="3817145" y="709612"/>
            <a:ext cx="4476750" cy="33337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1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1">
                  <a:lumMod val="40000"/>
                  <a:lumOff val="6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F7FF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2106A0B4-7ED7-4782-B5BE-2D3519563658}"/>
              </a:ext>
            </a:extLst>
          </p:cNvPr>
          <p:cNvSpPr txBox="1"/>
          <p:nvPr/>
        </p:nvSpPr>
        <p:spPr>
          <a:xfrm>
            <a:off x="4092178" y="1490008"/>
            <a:ext cx="40076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Text- und Medienkompetenz</a:t>
            </a:r>
          </a:p>
          <a:p>
            <a:pPr algn="ctr"/>
            <a:r>
              <a:rPr lang="de-DE" sz="2400" dirty="0"/>
              <a:t>„Deute-/ Analysekompetenz“</a:t>
            </a:r>
          </a:p>
          <a:p>
            <a:pPr algn="ctr"/>
            <a:r>
              <a:rPr lang="de-DE" sz="2400" dirty="0"/>
              <a:t>„Medienkompetenz“</a:t>
            </a:r>
          </a:p>
          <a:p>
            <a:pPr algn="ctr"/>
            <a:endParaRPr lang="de-DE" sz="2400" dirty="0"/>
          </a:p>
          <a:p>
            <a:pPr algn="ctr"/>
            <a:r>
              <a:rPr lang="de-DE" sz="2400" dirty="0"/>
              <a:t>Erweiterter Textbegriff</a:t>
            </a:r>
            <a:endParaRPr lang="de-DE" dirty="0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xmlns="" id="{20F1F578-6125-4FE9-B824-855359E3C3F1}"/>
              </a:ext>
            </a:extLst>
          </p:cNvPr>
          <p:cNvSpPr/>
          <p:nvPr/>
        </p:nvSpPr>
        <p:spPr>
          <a:xfrm>
            <a:off x="688185" y="2967037"/>
            <a:ext cx="2981325" cy="1990725"/>
          </a:xfrm>
          <a:prstGeom prst="ellipse">
            <a:avLst/>
          </a:prstGeom>
          <a:gradFill flip="none" rotWithShape="1">
            <a:gsLst>
              <a:gs pos="0">
                <a:srgbClr val="F7FFF7">
                  <a:shade val="30000"/>
                  <a:satMod val="115000"/>
                </a:srgbClr>
              </a:gs>
              <a:gs pos="0">
                <a:srgbClr val="F7FFF7">
                  <a:shade val="67500"/>
                  <a:satMod val="115000"/>
                </a:srgbClr>
              </a:gs>
              <a:gs pos="100000">
                <a:srgbClr val="F7FFF7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F7FF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xmlns="" id="{0ACF6EDD-99E6-48D4-922F-BC10FB496C8B}"/>
              </a:ext>
            </a:extLst>
          </p:cNvPr>
          <p:cNvSpPr/>
          <p:nvPr/>
        </p:nvSpPr>
        <p:spPr>
          <a:xfrm>
            <a:off x="698303" y="287712"/>
            <a:ext cx="2981325" cy="2247900"/>
          </a:xfrm>
          <a:prstGeom prst="ellipse">
            <a:avLst/>
          </a:prstGeom>
          <a:gradFill flip="none" rotWithShape="1">
            <a:gsLst>
              <a:gs pos="0">
                <a:srgbClr val="F7FFF7">
                  <a:shade val="30000"/>
                  <a:satMod val="115000"/>
                  <a:lumMod val="91000"/>
                  <a:lumOff val="9000"/>
                </a:srgbClr>
              </a:gs>
              <a:gs pos="0">
                <a:srgbClr val="F7FFF7">
                  <a:shade val="67500"/>
                  <a:satMod val="115000"/>
                </a:srgbClr>
              </a:gs>
              <a:gs pos="100000">
                <a:srgbClr val="F7FFF7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F7FF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xmlns="" id="{93507A52-8241-493C-A91D-5CC137875169}"/>
              </a:ext>
            </a:extLst>
          </p:cNvPr>
          <p:cNvSpPr/>
          <p:nvPr/>
        </p:nvSpPr>
        <p:spPr>
          <a:xfrm>
            <a:off x="8568928" y="287712"/>
            <a:ext cx="3052761" cy="2247900"/>
          </a:xfrm>
          <a:prstGeom prst="ellipse">
            <a:avLst/>
          </a:prstGeom>
          <a:gradFill flip="none" rotWithShape="1">
            <a:gsLst>
              <a:gs pos="0">
                <a:srgbClr val="F7FFF7">
                  <a:shade val="30000"/>
                  <a:satMod val="115000"/>
                </a:srgbClr>
              </a:gs>
              <a:gs pos="0">
                <a:srgbClr val="F7FFF7">
                  <a:shade val="67500"/>
                  <a:satMod val="115000"/>
                </a:srgbClr>
              </a:gs>
              <a:gs pos="100000">
                <a:srgbClr val="F7FFF7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F7FF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xmlns="" id="{D1CBC867-C2EF-4A69-81B4-6905ED5B387E}"/>
              </a:ext>
            </a:extLst>
          </p:cNvPr>
          <p:cNvSpPr/>
          <p:nvPr/>
        </p:nvSpPr>
        <p:spPr>
          <a:xfrm>
            <a:off x="8654057" y="2967037"/>
            <a:ext cx="2981325" cy="1990725"/>
          </a:xfrm>
          <a:prstGeom prst="ellipse">
            <a:avLst/>
          </a:prstGeom>
          <a:gradFill flip="none" rotWithShape="1">
            <a:gsLst>
              <a:gs pos="0">
                <a:srgbClr val="F7FFF7">
                  <a:shade val="30000"/>
                  <a:satMod val="115000"/>
                </a:srgbClr>
              </a:gs>
              <a:gs pos="0">
                <a:srgbClr val="F7FFF7">
                  <a:shade val="67500"/>
                  <a:satMod val="115000"/>
                </a:srgbClr>
              </a:gs>
              <a:gs pos="100000">
                <a:srgbClr val="F7FFF7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F7FF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xmlns="" id="{F5C5ABAD-C486-41CB-8561-7A43D1F82C66}"/>
              </a:ext>
            </a:extLst>
          </p:cNvPr>
          <p:cNvSpPr/>
          <p:nvPr/>
        </p:nvSpPr>
        <p:spPr>
          <a:xfrm>
            <a:off x="4367213" y="4362450"/>
            <a:ext cx="3271838" cy="1819275"/>
          </a:xfrm>
          <a:prstGeom prst="ellipse">
            <a:avLst/>
          </a:prstGeom>
          <a:gradFill flip="none" rotWithShape="1">
            <a:gsLst>
              <a:gs pos="0">
                <a:srgbClr val="F7FFF7">
                  <a:shade val="30000"/>
                  <a:satMod val="115000"/>
                </a:srgbClr>
              </a:gs>
              <a:gs pos="0">
                <a:srgbClr val="F7FFF7">
                  <a:shade val="67500"/>
                  <a:satMod val="115000"/>
                </a:srgbClr>
              </a:gs>
              <a:gs pos="100000">
                <a:srgbClr val="F7FFF7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F7FF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FD30FAD5-4E31-4009-AC9E-4DC959B12D6F}"/>
              </a:ext>
            </a:extLst>
          </p:cNvPr>
          <p:cNvSpPr txBox="1"/>
          <p:nvPr/>
        </p:nvSpPr>
        <p:spPr>
          <a:xfrm>
            <a:off x="902493" y="811497"/>
            <a:ext cx="24622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Hör-/Hörseh- verstehen</a:t>
            </a:r>
          </a:p>
          <a:p>
            <a:pPr algn="ctr"/>
            <a:r>
              <a:rPr lang="de-DE" sz="2400" dirty="0" err="1"/>
              <a:t>Tk</a:t>
            </a:r>
            <a:r>
              <a:rPr lang="de-DE" sz="2400" dirty="0"/>
              <a:t> 2-6, 8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614AE118-24FA-4428-84CA-5B03E6101261}"/>
              </a:ext>
            </a:extLst>
          </p:cNvPr>
          <p:cNvSpPr txBox="1"/>
          <p:nvPr/>
        </p:nvSpPr>
        <p:spPr>
          <a:xfrm>
            <a:off x="9177336" y="1069241"/>
            <a:ext cx="19907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Leseverstehen</a:t>
            </a:r>
          </a:p>
          <a:p>
            <a:pPr algn="ctr"/>
            <a:r>
              <a:rPr lang="de-DE" sz="2400" dirty="0" err="1"/>
              <a:t>Tk</a:t>
            </a:r>
            <a:r>
              <a:rPr lang="de-DE" sz="2400" dirty="0"/>
              <a:t> 1-6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xmlns="" id="{83BE2094-42B3-4878-BAC5-CF3D27D8C7E0}"/>
              </a:ext>
            </a:extLst>
          </p:cNvPr>
          <p:cNvSpPr txBox="1"/>
          <p:nvPr/>
        </p:nvSpPr>
        <p:spPr>
          <a:xfrm>
            <a:off x="1304924" y="3531453"/>
            <a:ext cx="1657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Sprechen</a:t>
            </a:r>
          </a:p>
          <a:p>
            <a:pPr algn="ctr"/>
            <a:r>
              <a:rPr lang="de-DE" sz="2400" dirty="0" err="1"/>
              <a:t>Tk</a:t>
            </a:r>
            <a:r>
              <a:rPr lang="de-DE" sz="2400" dirty="0"/>
              <a:t> 1-8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xmlns="" id="{036EE407-C909-4B9E-861F-1332CE0C559B}"/>
              </a:ext>
            </a:extLst>
          </p:cNvPr>
          <p:cNvSpPr txBox="1"/>
          <p:nvPr/>
        </p:nvSpPr>
        <p:spPr>
          <a:xfrm>
            <a:off x="9177336" y="3546899"/>
            <a:ext cx="18383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Schreiben</a:t>
            </a:r>
          </a:p>
          <a:p>
            <a:pPr algn="ctr"/>
            <a:r>
              <a:rPr lang="de-DE" sz="2400" dirty="0" err="1"/>
              <a:t>Tk</a:t>
            </a:r>
            <a:r>
              <a:rPr lang="de-DE" sz="2400" dirty="0"/>
              <a:t> 2-8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xmlns="" id="{1BE3289C-3A68-47A9-A5AD-F607E19AE0E1}"/>
              </a:ext>
            </a:extLst>
          </p:cNvPr>
          <p:cNvSpPr txBox="1"/>
          <p:nvPr/>
        </p:nvSpPr>
        <p:spPr>
          <a:xfrm>
            <a:off x="4921448" y="4856588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Sprachmittlung</a:t>
            </a:r>
          </a:p>
          <a:p>
            <a:pPr algn="ctr"/>
            <a:r>
              <a:rPr lang="de-DE" sz="2400" dirty="0" err="1"/>
              <a:t>Tk</a:t>
            </a:r>
            <a:r>
              <a:rPr lang="de-DE" sz="2400" dirty="0"/>
              <a:t> 2-3, 5-8</a:t>
            </a:r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xmlns="" id="{35EAC51B-5DB3-4F40-AD76-750440C87831}"/>
              </a:ext>
            </a:extLst>
          </p:cNvPr>
          <p:cNvCxnSpPr>
            <a:stCxn id="6" idx="6"/>
          </p:cNvCxnSpPr>
          <p:nvPr/>
        </p:nvCxnSpPr>
        <p:spPr>
          <a:xfrm>
            <a:off x="3679628" y="1411662"/>
            <a:ext cx="412550" cy="217113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xmlns="" id="{54515057-DB05-41C7-976D-59DBC890DB71}"/>
              </a:ext>
            </a:extLst>
          </p:cNvPr>
          <p:cNvCxnSpPr>
            <a:stCxn id="7" idx="2"/>
          </p:cNvCxnSpPr>
          <p:nvPr/>
        </p:nvCxnSpPr>
        <p:spPr>
          <a:xfrm flipH="1">
            <a:off x="8099822" y="1411662"/>
            <a:ext cx="469106" cy="217113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xmlns="" id="{149203F9-1615-41DC-A43F-8383D1738C1D}"/>
              </a:ext>
            </a:extLst>
          </p:cNvPr>
          <p:cNvCxnSpPr/>
          <p:nvPr/>
        </p:nvCxnSpPr>
        <p:spPr>
          <a:xfrm flipV="1">
            <a:off x="3476625" y="3105150"/>
            <a:ext cx="542925" cy="32385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>
            <a:extLst>
              <a:ext uri="{FF2B5EF4-FFF2-40B4-BE49-F238E27FC236}">
                <a16:creationId xmlns:a16="http://schemas.microsoft.com/office/drawing/2014/main" xmlns="" id="{C4597A2C-57D9-42AB-B929-D14D7F83ECF7}"/>
              </a:ext>
            </a:extLst>
          </p:cNvPr>
          <p:cNvCxnSpPr>
            <a:cxnSpLocks/>
          </p:cNvCxnSpPr>
          <p:nvPr/>
        </p:nvCxnSpPr>
        <p:spPr>
          <a:xfrm>
            <a:off x="8099822" y="3171825"/>
            <a:ext cx="634603" cy="359628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>
            <a:extLst>
              <a:ext uri="{FF2B5EF4-FFF2-40B4-BE49-F238E27FC236}">
                <a16:creationId xmlns:a16="http://schemas.microsoft.com/office/drawing/2014/main" xmlns="" id="{15DB8955-5B88-4070-9557-275F638E068E}"/>
              </a:ext>
            </a:extLst>
          </p:cNvPr>
          <p:cNvCxnSpPr>
            <a:stCxn id="2" idx="4"/>
          </p:cNvCxnSpPr>
          <p:nvPr/>
        </p:nvCxnSpPr>
        <p:spPr>
          <a:xfrm>
            <a:off x="6055520" y="4043362"/>
            <a:ext cx="40480" cy="319088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245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DFB68FD6-592E-412B-BC15-62CA6C40BD79}"/>
              </a:ext>
            </a:extLst>
          </p:cNvPr>
          <p:cNvSpPr txBox="1"/>
          <p:nvPr/>
        </p:nvSpPr>
        <p:spPr>
          <a:xfrm>
            <a:off x="1752600" y="1171255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0F0D970D-5C89-478E-8C14-995BACFD9C9F}"/>
              </a:ext>
            </a:extLst>
          </p:cNvPr>
          <p:cNvSpPr txBox="1"/>
          <p:nvPr/>
        </p:nvSpPr>
        <p:spPr>
          <a:xfrm>
            <a:off x="649707" y="360687"/>
            <a:ext cx="108529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600" b="1" dirty="0"/>
              <a:t>Bildungsplan 2016 Französisch – Lernen gestalten und begleiten Klassen 7/8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1A074B65-06F5-4618-8819-59C6DF75EAEA}"/>
              </a:ext>
            </a:extLst>
          </p:cNvPr>
          <p:cNvSpPr txBox="1"/>
          <p:nvPr/>
        </p:nvSpPr>
        <p:spPr>
          <a:xfrm>
            <a:off x="649707" y="1171255"/>
            <a:ext cx="2562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ZPG-Fortbildungen </a:t>
            </a:r>
          </a:p>
          <a:p>
            <a:r>
              <a:rPr lang="de-DE" sz="2400" dirty="0"/>
              <a:t>im Frühjahr 2017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1FC7599F-E633-4A8F-B4F4-70B13FD051CF}"/>
              </a:ext>
            </a:extLst>
          </p:cNvPr>
          <p:cNvSpPr txBox="1"/>
          <p:nvPr/>
        </p:nvSpPr>
        <p:spPr>
          <a:xfrm>
            <a:off x="649707" y="3696546"/>
            <a:ext cx="25627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Tauschen Sie sich in einer RP-über- greifenden Klein- gruppe über Ihre Erinnerungen/ Eindrücke aus.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433" y="1171255"/>
            <a:ext cx="8756402" cy="499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53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5D803AEF-530A-4AB9-A0E8-94B5CDB8CCEC}"/>
              </a:ext>
            </a:extLst>
          </p:cNvPr>
          <p:cNvSpPr txBox="1"/>
          <p:nvPr/>
        </p:nvSpPr>
        <p:spPr>
          <a:xfrm>
            <a:off x="576942" y="307911"/>
            <a:ext cx="1103811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600" b="1" dirty="0"/>
              <a:t>Bildungsplan 2016 Französisch – Lernen gestalten und begleiten – Klassen 9/10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A68C719D-1012-46B8-AD3B-8B34510EC825}"/>
              </a:ext>
            </a:extLst>
          </p:cNvPr>
          <p:cNvSpPr txBox="1"/>
          <p:nvPr/>
        </p:nvSpPr>
        <p:spPr>
          <a:xfrm>
            <a:off x="576942" y="1259633"/>
            <a:ext cx="10946364" cy="4711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xmlns="" id="{13012499-4649-426C-9533-8E5971ABF8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5493"/>
            <a:ext cx="9206204" cy="5178490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xmlns="" id="{C4DC8E6C-AD4A-4B16-9C26-CD860EFED391}"/>
              </a:ext>
            </a:extLst>
          </p:cNvPr>
          <p:cNvSpPr txBox="1"/>
          <p:nvPr/>
        </p:nvSpPr>
        <p:spPr>
          <a:xfrm>
            <a:off x="576942" y="935494"/>
            <a:ext cx="6568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Kompetenzaufbau: Gesamtüberblick</a:t>
            </a:r>
          </a:p>
        </p:txBody>
      </p:sp>
      <p:sp>
        <p:nvSpPr>
          <p:cNvPr id="2" name="Textfeld 1"/>
          <p:cNvSpPr txBox="1"/>
          <p:nvPr/>
        </p:nvSpPr>
        <p:spPr>
          <a:xfrm rot="16200000">
            <a:off x="8390861" y="2501178"/>
            <a:ext cx="549453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/>
              <a:t>ZPG Französisch 2018 (eigene Bearbeitung) unter Verwendung folgender Bildquellen: </a:t>
            </a:r>
            <a:r>
              <a:rPr lang="de-DE" sz="1000" dirty="0"/>
              <a:t/>
            </a:r>
            <a:br>
              <a:rPr lang="de-DE" sz="1000" dirty="0"/>
            </a:br>
            <a:r>
              <a:rPr lang="de-DE" sz="1000" dirty="0"/>
              <a:t>https://commons.wikimedia.org/wiki/File:USO-CAB_-_20131130_-_Ballon.jpg </a:t>
            </a:r>
            <a:r>
              <a:rPr lang="de-DE" sz="1000" dirty="0" err="1"/>
              <a:t>by</a:t>
            </a:r>
            <a:r>
              <a:rPr lang="de-DE" sz="1000" dirty="0"/>
              <a:t> Clément </a:t>
            </a:r>
            <a:r>
              <a:rPr lang="de-DE" sz="1000" dirty="0" err="1"/>
              <a:t>Bucco-Lechat</a:t>
            </a:r>
            <a:r>
              <a:rPr lang="de-DE" sz="1000" dirty="0"/>
              <a:t> [</a:t>
            </a:r>
            <a:r>
              <a:rPr lang="de-DE" sz="1000" dirty="0">
                <a:hlinkClick r:id="rId4"/>
              </a:rPr>
              <a:t>CC BY-SA 3.0</a:t>
            </a:r>
            <a:r>
              <a:rPr lang="de-DE" sz="1000" dirty="0"/>
              <a:t>] via </a:t>
            </a:r>
            <a:r>
              <a:rPr lang="de-DE" sz="1000" dirty="0">
                <a:hlinkClick r:id="rId5"/>
              </a:rPr>
              <a:t>wikimedia.org</a:t>
            </a:r>
            <a:r>
              <a:rPr lang="de-DE" sz="1000" dirty="0" smtClean="0"/>
              <a:t>; </a:t>
            </a:r>
            <a:r>
              <a:rPr lang="de-DE" sz="1000" dirty="0"/>
              <a:t/>
            </a:r>
            <a:br>
              <a:rPr lang="de-DE" sz="1000" dirty="0"/>
            </a:br>
            <a:r>
              <a:rPr lang="de-DE" sz="1000" dirty="0"/>
              <a:t>https://commons.wikimedia.org/wiki/File:Racing_Club_de_Strasbourg_contre_Racing_Lens_d%C3%A9cembre_2016_.jpg </a:t>
            </a:r>
            <a:r>
              <a:rPr lang="de-DE" sz="1000" dirty="0" err="1"/>
              <a:t>by</a:t>
            </a:r>
            <a:r>
              <a:rPr lang="de-DE" sz="1000" dirty="0"/>
              <a:t> KOBI FRANCK [</a:t>
            </a:r>
            <a:r>
              <a:rPr lang="de-DE" sz="1000" dirty="0">
                <a:hlinkClick r:id="rId6"/>
              </a:rPr>
              <a:t>CC BY-SA 4.0</a:t>
            </a:r>
            <a:r>
              <a:rPr lang="de-DE" sz="1000" dirty="0"/>
              <a:t>] via </a:t>
            </a:r>
            <a:r>
              <a:rPr lang="de-DE" sz="1000" dirty="0">
                <a:hlinkClick r:id="rId7"/>
              </a:rPr>
              <a:t>wikimedia.org</a:t>
            </a:r>
            <a:r>
              <a:rPr lang="de-DE" sz="1000" dirty="0"/>
              <a:t>;</a:t>
            </a:r>
            <a:br>
              <a:rPr lang="de-DE" sz="1000" dirty="0"/>
            </a:br>
            <a:r>
              <a:rPr lang="de-DE" sz="1000" dirty="0"/>
              <a:t>https://commons.wikimedia.org/wiki/File:Football_France.png </a:t>
            </a:r>
            <a:r>
              <a:rPr lang="de-DE" sz="1000" dirty="0" err="1"/>
              <a:t>by</a:t>
            </a:r>
            <a:r>
              <a:rPr lang="de-DE" sz="1000" dirty="0"/>
              <a:t> </a:t>
            </a:r>
            <a:r>
              <a:rPr lang="de-DE" sz="1000" dirty="0" err="1"/>
              <a:t>TownDown</a:t>
            </a:r>
            <a:r>
              <a:rPr lang="de-DE" sz="1000" dirty="0"/>
              <a:t> [C] via </a:t>
            </a:r>
            <a:r>
              <a:rPr lang="de-DE" sz="1000" dirty="0">
                <a:hlinkClick r:id="rId8"/>
              </a:rPr>
              <a:t>wikimedia.org</a:t>
            </a:r>
            <a:r>
              <a:rPr lang="de-DE" sz="1000" dirty="0"/>
              <a:t>;</a:t>
            </a:r>
            <a:br>
              <a:rPr lang="de-DE" sz="1000" dirty="0"/>
            </a:br>
            <a:r>
              <a:rPr lang="de-DE" sz="1000" dirty="0"/>
              <a:t>https://commons.wikimedia.org/wiki/File:Logo_GASTRONOMIE_2014.jpg </a:t>
            </a:r>
            <a:r>
              <a:rPr lang="de-DE" sz="1000" dirty="0" err="1"/>
              <a:t>by</a:t>
            </a:r>
            <a:r>
              <a:rPr lang="de-DE" sz="1000" dirty="0"/>
              <a:t> Fdlg2014 [</a:t>
            </a:r>
            <a:r>
              <a:rPr lang="de-DE" sz="1000" dirty="0">
                <a:hlinkClick r:id="rId6"/>
              </a:rPr>
              <a:t>CC BY-SA 4.0</a:t>
            </a:r>
            <a:r>
              <a:rPr lang="de-DE" sz="1000" dirty="0"/>
              <a:t>] via </a:t>
            </a:r>
            <a:r>
              <a:rPr lang="de-DE" sz="1000" dirty="0">
                <a:hlinkClick r:id="rId9"/>
              </a:rPr>
              <a:t>wikimedia.org</a:t>
            </a:r>
            <a:r>
              <a:rPr lang="de-DE" sz="1000" dirty="0"/>
              <a:t>;</a:t>
            </a:r>
            <a:br>
              <a:rPr lang="de-DE" sz="1000" dirty="0"/>
            </a:br>
            <a:r>
              <a:rPr lang="de-DE" sz="1000" dirty="0"/>
              <a:t>https://commons.wikimedia.org/wiki/File:Fleischschnacka.JPG </a:t>
            </a:r>
            <a:r>
              <a:rPr lang="de-DE" sz="1000" dirty="0" err="1"/>
              <a:t>by</a:t>
            </a:r>
            <a:r>
              <a:rPr lang="de-DE" sz="1000" dirty="0"/>
              <a:t> </a:t>
            </a:r>
            <a:r>
              <a:rPr lang="de-DE" sz="1000" dirty="0" err="1"/>
              <a:t>Florival</a:t>
            </a:r>
            <a:r>
              <a:rPr lang="de-DE" sz="1000" dirty="0"/>
              <a:t> </a:t>
            </a:r>
            <a:r>
              <a:rPr lang="de-DE" sz="1000" dirty="0" err="1"/>
              <a:t>fr</a:t>
            </a:r>
            <a:r>
              <a:rPr lang="de-DE" sz="1000" dirty="0"/>
              <a:t> [</a:t>
            </a:r>
            <a:r>
              <a:rPr lang="de-DE" sz="1000" dirty="0">
                <a:hlinkClick r:id="rId4"/>
              </a:rPr>
              <a:t>CC BY-SA 3.0</a:t>
            </a:r>
            <a:r>
              <a:rPr lang="de-DE" sz="1000" dirty="0"/>
              <a:t>] via </a:t>
            </a:r>
            <a:r>
              <a:rPr lang="de-DE" sz="1000" dirty="0">
                <a:hlinkClick r:id="rId10"/>
              </a:rPr>
              <a:t>wikimedia.org</a:t>
            </a:r>
            <a:r>
              <a:rPr lang="de-DE" sz="1000" dirty="0"/>
              <a:t>; </a:t>
            </a:r>
            <a:br>
              <a:rPr lang="de-DE" sz="1000" dirty="0"/>
            </a:br>
            <a:r>
              <a:rPr lang="de-DE" sz="1000" dirty="0"/>
              <a:t>https://commons.wikimedia.org/wiki/File:Strasbourg_Neustadt.png </a:t>
            </a:r>
            <a:r>
              <a:rPr lang="de-DE" sz="1000" dirty="0" err="1"/>
              <a:t>by</a:t>
            </a:r>
            <a:r>
              <a:rPr lang="de-DE" sz="1000" dirty="0"/>
              <a:t> Niko67000 [</a:t>
            </a:r>
            <a:r>
              <a:rPr lang="de-DE" sz="1000" dirty="0">
                <a:hlinkClick r:id="rId6"/>
              </a:rPr>
              <a:t>CC BY-SA 4.0</a:t>
            </a:r>
            <a:r>
              <a:rPr lang="de-DE" sz="1000" dirty="0"/>
              <a:t>] via </a:t>
            </a:r>
            <a:r>
              <a:rPr lang="de-DE" sz="1000" dirty="0">
                <a:hlinkClick r:id="rId11"/>
              </a:rPr>
              <a:t>wikimedia.org</a:t>
            </a:r>
            <a:r>
              <a:rPr lang="de-DE" sz="1000" dirty="0"/>
              <a:t>;</a:t>
            </a:r>
            <a:br>
              <a:rPr lang="de-DE" sz="1000" dirty="0"/>
            </a:br>
            <a:r>
              <a:rPr lang="de-DE" sz="1000" dirty="0" err="1"/>
              <a:t>Pumpier</a:t>
            </a:r>
            <a:r>
              <a:rPr lang="de-DE" sz="1000" dirty="0"/>
              <a:t> </a:t>
            </a:r>
            <a:r>
              <a:rPr lang="de-DE" sz="1000" dirty="0" err="1"/>
              <a:t>Kapalla</a:t>
            </a:r>
            <a:r>
              <a:rPr lang="de-DE" sz="1000" dirty="0"/>
              <a:t> Fascht: Pascal Gabriel (eigene Aufnahme)</a:t>
            </a:r>
          </a:p>
        </p:txBody>
      </p:sp>
    </p:spTree>
    <p:extLst>
      <p:ext uri="{BB962C8B-B14F-4D97-AF65-F5344CB8AC3E}">
        <p14:creationId xmlns:p14="http://schemas.microsoft.com/office/powerpoint/2010/main" val="277842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003142C3-B633-4871-87B3-A423C9D05CBA}"/>
              </a:ext>
            </a:extLst>
          </p:cNvPr>
          <p:cNvSpPr txBox="1"/>
          <p:nvPr/>
        </p:nvSpPr>
        <p:spPr>
          <a:xfrm>
            <a:off x="1056640" y="178652"/>
            <a:ext cx="9946640" cy="5632311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5400000" scaled="1"/>
            <a:tileRect/>
          </a:gradFill>
          <a:effectLst>
            <a:softEdge rad="127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Soziokulturelles Orientierungswissen/ Themen:</a:t>
            </a:r>
          </a:p>
          <a:p>
            <a:r>
              <a:rPr lang="de-DE" sz="2400" b="1" dirty="0"/>
              <a:t>          Auswahl dreier Bereiche mit                 hohem interkulturellen Potenzial</a:t>
            </a:r>
          </a:p>
          <a:p>
            <a:endParaRPr lang="de-DE" sz="2400" b="1" dirty="0"/>
          </a:p>
          <a:p>
            <a:endParaRPr lang="de-DE" sz="2400" b="1" dirty="0"/>
          </a:p>
          <a:p>
            <a:endParaRPr lang="de-DE" sz="2400" b="1" dirty="0"/>
          </a:p>
          <a:p>
            <a:endParaRPr lang="de-DE" sz="2400" b="1" dirty="0"/>
          </a:p>
          <a:p>
            <a:endParaRPr lang="de-DE" sz="2400" b="1" dirty="0"/>
          </a:p>
          <a:p>
            <a:endParaRPr lang="de-DE" sz="2400" b="1" dirty="0"/>
          </a:p>
          <a:p>
            <a:endParaRPr lang="de-DE" sz="2400" b="1" dirty="0"/>
          </a:p>
          <a:p>
            <a:endParaRPr lang="de-DE" sz="2400" b="1" dirty="0"/>
          </a:p>
          <a:p>
            <a:endParaRPr lang="de-DE" sz="2400" b="1" dirty="0"/>
          </a:p>
          <a:p>
            <a:endParaRPr lang="de-DE" sz="2400" b="1" dirty="0"/>
          </a:p>
          <a:p>
            <a:endParaRPr lang="de-DE" sz="2400" b="1" dirty="0"/>
          </a:p>
          <a:p>
            <a:endParaRPr lang="de-DE" sz="2400" b="1" dirty="0"/>
          </a:p>
          <a:p>
            <a:endParaRPr lang="de-DE" sz="2400" b="1" dirty="0"/>
          </a:p>
        </p:txBody>
      </p:sp>
      <p:sp>
        <p:nvSpPr>
          <p:cNvPr id="3" name="Gleichschenkliges Dreieck 2">
            <a:extLst>
              <a:ext uri="{FF2B5EF4-FFF2-40B4-BE49-F238E27FC236}">
                <a16:creationId xmlns:a16="http://schemas.microsoft.com/office/drawing/2014/main" xmlns="" id="{59D55491-ED27-4270-82FB-2A298A56FA6E}"/>
              </a:ext>
            </a:extLst>
          </p:cNvPr>
          <p:cNvSpPr/>
          <p:nvPr/>
        </p:nvSpPr>
        <p:spPr>
          <a:xfrm rot="10800000" flipV="1">
            <a:off x="1303020" y="745824"/>
            <a:ext cx="9428480" cy="4971354"/>
          </a:xfrm>
          <a:prstGeom prst="triangle">
            <a:avLst/>
          </a:prstGeom>
          <a:gradFill flip="none" rotWithShape="1">
            <a:gsLst>
              <a:gs pos="0">
                <a:schemeClr val="bg2">
                  <a:lumMod val="90000"/>
                  <a:tint val="66000"/>
                  <a:satMod val="160000"/>
                </a:schemeClr>
              </a:gs>
              <a:gs pos="50000">
                <a:schemeClr val="bg2">
                  <a:lumMod val="90000"/>
                  <a:tint val="44500"/>
                  <a:satMod val="160000"/>
                </a:schemeClr>
              </a:gs>
              <a:gs pos="100000">
                <a:schemeClr val="bg2">
                  <a:lumMod val="9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4C8F2D03-55C0-4B3F-8B0F-C6BEE900C1A9}"/>
              </a:ext>
            </a:extLst>
          </p:cNvPr>
          <p:cNvSpPr txBox="1"/>
          <p:nvPr/>
        </p:nvSpPr>
        <p:spPr>
          <a:xfrm>
            <a:off x="1056640" y="178651"/>
            <a:ext cx="9773920" cy="5539978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endParaRPr lang="de-DE" dirty="0"/>
          </a:p>
          <a:p>
            <a:r>
              <a:rPr lang="de-DE" dirty="0"/>
              <a:t>                           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		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                                                                                 </a:t>
            </a:r>
            <a:r>
              <a:rPr lang="de-DE" sz="2400" dirty="0"/>
              <a:t>Aufbau von</a:t>
            </a:r>
          </a:p>
          <a:p>
            <a:pPr algn="ctr"/>
            <a:endParaRPr lang="de-DE" dirty="0"/>
          </a:p>
          <a:p>
            <a:pPr algn="ctr"/>
            <a:endParaRPr lang="de-DE" sz="2400" dirty="0"/>
          </a:p>
          <a:p>
            <a:r>
              <a:rPr lang="de-DE" sz="2400" b="1" dirty="0"/>
              <a:t>                                         Interkultureller kommunikativer </a:t>
            </a:r>
          </a:p>
          <a:p>
            <a:r>
              <a:rPr lang="de-DE" sz="2400" b="1" dirty="0"/>
              <a:t>                                                            Kompetenz</a:t>
            </a:r>
          </a:p>
          <a:p>
            <a:endParaRPr lang="de-DE" sz="2400" b="1" dirty="0"/>
          </a:p>
          <a:p>
            <a:r>
              <a:rPr lang="de-DE" b="1" dirty="0"/>
              <a:t>                                                         </a:t>
            </a:r>
            <a:r>
              <a:rPr lang="de-DE" sz="2400" b="1" dirty="0"/>
              <a:t>Text- und Medienkompetenz</a:t>
            </a:r>
          </a:p>
          <a:p>
            <a:endParaRPr lang="de-DE" sz="2400" b="1" dirty="0"/>
          </a:p>
          <a:p>
            <a:r>
              <a:rPr lang="de-DE" b="1" dirty="0"/>
              <a:t>                     </a:t>
            </a:r>
            <a:r>
              <a:rPr lang="de-DE" sz="2400" b="1" dirty="0"/>
              <a:t>Hör-/Hörsehverstehen                                  Sprachmittlung</a:t>
            </a:r>
          </a:p>
          <a:p>
            <a:endParaRPr lang="de-DE" b="1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23FA1468-2F6A-45FF-BF97-F71DB0F133F0}"/>
              </a:ext>
            </a:extLst>
          </p:cNvPr>
          <p:cNvSpPr txBox="1"/>
          <p:nvPr/>
        </p:nvSpPr>
        <p:spPr>
          <a:xfrm>
            <a:off x="1361440" y="1930399"/>
            <a:ext cx="248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err="1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L‘Alsace</a:t>
            </a:r>
            <a:r>
              <a:rPr lang="de-DE" sz="2400" dirty="0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– </a:t>
            </a:r>
          </a:p>
          <a:p>
            <a:pPr algn="ctr"/>
            <a:r>
              <a:rPr lang="de-DE" sz="2400" dirty="0" err="1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les</a:t>
            </a:r>
            <a:r>
              <a:rPr lang="de-DE" sz="2400" dirty="0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de-DE" sz="2400" dirty="0" err="1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relations</a:t>
            </a:r>
            <a:r>
              <a:rPr lang="de-DE" sz="2400" dirty="0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franco-</a:t>
            </a:r>
            <a:r>
              <a:rPr lang="de-DE" sz="2400" dirty="0" err="1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allemandes</a:t>
            </a:r>
            <a:endParaRPr lang="de-DE" sz="2400" dirty="0">
              <a:ln w="0">
                <a:solidFill>
                  <a:srgbClr val="660033"/>
                </a:solidFill>
              </a:ln>
              <a:solidFill>
                <a:srgbClr val="8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43DC8FEE-507B-45CE-816F-18A6C823878D}"/>
              </a:ext>
            </a:extLst>
          </p:cNvPr>
          <p:cNvSpPr txBox="1"/>
          <p:nvPr/>
        </p:nvSpPr>
        <p:spPr>
          <a:xfrm>
            <a:off x="7519181" y="1349825"/>
            <a:ext cx="2936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err="1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Les</a:t>
            </a:r>
            <a:r>
              <a:rPr lang="de-DE" sz="2400" dirty="0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de-DE" sz="2400" dirty="0" err="1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jeunes</a:t>
            </a:r>
            <a:r>
              <a:rPr lang="de-DE" sz="2400" dirty="0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et le </a:t>
            </a:r>
            <a:r>
              <a:rPr lang="de-DE" sz="2400" dirty="0" err="1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sport</a:t>
            </a:r>
            <a:r>
              <a:rPr lang="de-DE" sz="2400" dirty="0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– le </a:t>
            </a:r>
            <a:r>
              <a:rPr lang="de-DE" sz="2400" dirty="0" err="1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foot</a:t>
            </a:r>
            <a:r>
              <a:rPr lang="de-DE" sz="2400" dirty="0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le </a:t>
            </a:r>
            <a:r>
              <a:rPr lang="de-DE" sz="2400" dirty="0" err="1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rugby</a:t>
            </a:r>
            <a:endParaRPr lang="de-DE" sz="2400" dirty="0">
              <a:ln w="0">
                <a:solidFill>
                  <a:srgbClr val="660033"/>
                </a:solidFill>
              </a:ln>
              <a:solidFill>
                <a:srgbClr val="8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9D7591EE-FC80-4E40-9F97-FBEE3CDE12A6}"/>
              </a:ext>
            </a:extLst>
          </p:cNvPr>
          <p:cNvSpPr txBox="1"/>
          <p:nvPr/>
        </p:nvSpPr>
        <p:spPr>
          <a:xfrm>
            <a:off x="8247380" y="2530563"/>
            <a:ext cx="264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 </a:t>
            </a:r>
            <a:r>
              <a:rPr lang="de-DE" sz="2400" dirty="0" err="1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gastronomie</a:t>
            </a:r>
            <a:r>
              <a:rPr lang="de-DE" sz="2400" dirty="0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et </a:t>
            </a:r>
          </a:p>
          <a:p>
            <a:pPr algn="ctr"/>
            <a:r>
              <a:rPr lang="de-DE" sz="2400" dirty="0" err="1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les</a:t>
            </a:r>
            <a:r>
              <a:rPr lang="de-DE" sz="2400" dirty="0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de-DE" sz="2400" dirty="0" err="1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habitudes</a:t>
            </a:r>
            <a:r>
              <a:rPr lang="de-DE" sz="2400" dirty="0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de-DE" sz="2400" dirty="0" err="1">
                <a:ln w="0">
                  <a:solidFill>
                    <a:srgbClr val="660033"/>
                  </a:solidFill>
                </a:ln>
                <a:solidFill>
                  <a:srgbClr val="8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alimentaires</a:t>
            </a:r>
            <a:endParaRPr lang="de-DE" sz="2400" dirty="0">
              <a:ln w="0">
                <a:solidFill>
                  <a:srgbClr val="660033"/>
                </a:solidFill>
              </a:ln>
              <a:solidFill>
                <a:srgbClr val="8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715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lipse 2">
            <a:extLst>
              <a:ext uri="{FF2B5EF4-FFF2-40B4-BE49-F238E27FC236}">
                <a16:creationId xmlns:a16="http://schemas.microsoft.com/office/drawing/2014/main" xmlns="" id="{BF2EB6A1-ED11-4DE2-8785-1ADDC9B6929F}"/>
              </a:ext>
            </a:extLst>
          </p:cNvPr>
          <p:cNvSpPr/>
          <p:nvPr/>
        </p:nvSpPr>
        <p:spPr>
          <a:xfrm>
            <a:off x="597877" y="2426678"/>
            <a:ext cx="5967046" cy="3598984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xmlns="" id="{089B64A2-0AF0-47C4-9406-78B005D9C220}"/>
              </a:ext>
            </a:extLst>
          </p:cNvPr>
          <p:cNvSpPr/>
          <p:nvPr/>
        </p:nvSpPr>
        <p:spPr>
          <a:xfrm>
            <a:off x="5099538" y="2426678"/>
            <a:ext cx="6353908" cy="3598984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xmlns="" id="{05D613EB-938C-48D7-8D05-6D7975D64962}"/>
              </a:ext>
            </a:extLst>
          </p:cNvPr>
          <p:cNvSpPr/>
          <p:nvPr/>
        </p:nvSpPr>
        <p:spPr>
          <a:xfrm>
            <a:off x="2655277" y="187570"/>
            <a:ext cx="6353908" cy="3598984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62E5AAC5-62A4-4F71-B5EC-F03D50DCAFEB}"/>
              </a:ext>
            </a:extLst>
          </p:cNvPr>
          <p:cNvSpPr txBox="1"/>
          <p:nvPr/>
        </p:nvSpPr>
        <p:spPr>
          <a:xfrm>
            <a:off x="3821723" y="285873"/>
            <a:ext cx="41968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Alsace –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relations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franco-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allemandes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F1878C22-B090-4231-AC03-3F43525898C2}"/>
              </a:ext>
            </a:extLst>
          </p:cNvPr>
          <p:cNvSpPr txBox="1"/>
          <p:nvPr/>
        </p:nvSpPr>
        <p:spPr>
          <a:xfrm>
            <a:off x="3439258" y="2698196"/>
            <a:ext cx="2860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Racing Club 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Strasbourg Alsace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2EA81DEF-CFC2-4CC2-AABF-7528371BCB59}"/>
              </a:ext>
            </a:extLst>
          </p:cNvPr>
          <p:cNvSpPr txBox="1"/>
          <p:nvPr/>
        </p:nvSpPr>
        <p:spPr>
          <a:xfrm>
            <a:off x="6032990" y="2706768"/>
            <a:ext cx="2798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spécialités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alsaciennes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D84B7C77-10E8-4883-817E-2CB754D7CB91}"/>
              </a:ext>
            </a:extLst>
          </p:cNvPr>
          <p:cNvSpPr txBox="1"/>
          <p:nvPr/>
        </p:nvSpPr>
        <p:spPr>
          <a:xfrm>
            <a:off x="1647091" y="3532898"/>
            <a:ext cx="2954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jeunes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 le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sport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xmlns="" id="{87570FD8-00EC-4F1B-AEA9-1B9AFC58730E}"/>
              </a:ext>
            </a:extLst>
          </p:cNvPr>
          <p:cNvSpPr txBox="1"/>
          <p:nvPr/>
        </p:nvSpPr>
        <p:spPr>
          <a:xfrm>
            <a:off x="7221414" y="3471882"/>
            <a:ext cx="3575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gastronomie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habitudes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alimentaires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xmlns="" id="{A2C6FBAA-D37D-4A81-A60D-84EDA08B896F}"/>
              </a:ext>
            </a:extLst>
          </p:cNvPr>
          <p:cNvSpPr txBox="1"/>
          <p:nvPr/>
        </p:nvSpPr>
        <p:spPr>
          <a:xfrm>
            <a:off x="2945423" y="1116870"/>
            <a:ext cx="59494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L‘image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touristique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l‘Alsace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Kaysersberg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Strasbourg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L‘identité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linguistique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Des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projets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formation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transfrontaliers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L‘histoire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l‘Alsace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depuis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1870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                        …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xmlns="" id="{58D25724-70DC-471E-AF6E-D1CA7958ED73}"/>
              </a:ext>
            </a:extLst>
          </p:cNvPr>
          <p:cNvSpPr txBox="1"/>
          <p:nvPr/>
        </p:nvSpPr>
        <p:spPr>
          <a:xfrm>
            <a:off x="1395046" y="4057745"/>
            <a:ext cx="35520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L‘Académie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du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foot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Nantes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foot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l‘espoir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des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exemples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jeunes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talents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de-DE" dirty="0" err="1">
                <a:solidFill>
                  <a:prstClr val="black"/>
                </a:solidFill>
                <a:latin typeface="Calibri" panose="020F0502020204030204"/>
              </a:rPr>
              <a:t>Les</a:t>
            </a:r>
            <a:r>
              <a:rPr lang="de-DE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de-DE" dirty="0" err="1">
                <a:solidFill>
                  <a:prstClr val="black"/>
                </a:solidFill>
                <a:latin typeface="Calibri" panose="020F0502020204030204"/>
              </a:rPr>
              <a:t>hymnes</a:t>
            </a:r>
            <a:r>
              <a:rPr lang="de-DE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de-DE" dirty="0" err="1">
                <a:solidFill>
                  <a:prstClr val="black"/>
                </a:solidFill>
                <a:latin typeface="Calibri" panose="020F0502020204030204"/>
              </a:rPr>
              <a:t>nationaux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</a:t>
            </a:r>
            <a:r>
              <a:rPr lang="de-DE" dirty="0">
                <a:solidFill>
                  <a:prstClr val="black"/>
                </a:solidFill>
                <a:latin typeface="Calibri" panose="020F0502020204030204"/>
              </a:rPr>
              <a:t>e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rugby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dirty="0">
                <a:solidFill>
                  <a:prstClr val="black"/>
                </a:solidFill>
                <a:latin typeface="Calibri" panose="020F0502020204030204"/>
              </a:rPr>
              <a:t>« Le fils à Jo »</a:t>
            </a:r>
            <a:endParaRPr kumimoji="0" lang="de-DE" sz="1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       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</a:t>
            </a:r>
            <a:endParaRPr kumimoji="0" lang="de-DE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xmlns="" id="{E0186F79-B84E-493C-B781-13F8388EBB42}"/>
              </a:ext>
            </a:extLst>
          </p:cNvPr>
          <p:cNvSpPr txBox="1"/>
          <p:nvPr/>
        </p:nvSpPr>
        <p:spPr>
          <a:xfrm>
            <a:off x="6813598" y="4334743"/>
            <a:ext cx="43727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Une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cuisine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nationale  et /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régionale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homard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Habitudes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alimentaires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interviews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de-DE" i="1" dirty="0">
                <a:solidFill>
                  <a:prstClr val="black"/>
                </a:solidFill>
                <a:latin typeface="Calibri" panose="020F0502020204030204"/>
              </a:rPr>
              <a:t>Was Kinder essen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…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xmlns="" id="{4A64E24B-1B31-47C9-940C-4E72D508C5DD}"/>
              </a:ext>
            </a:extLst>
          </p:cNvPr>
          <p:cNvSpPr txBox="1"/>
          <p:nvPr/>
        </p:nvSpPr>
        <p:spPr>
          <a:xfrm>
            <a:off x="260838" y="282068"/>
            <a:ext cx="2977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Die Themen 2018/19 in ihrer Verknüpfung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45A282F4-1E97-4584-B729-F760C813BCB5}"/>
              </a:ext>
            </a:extLst>
          </p:cNvPr>
          <p:cNvSpPr txBox="1"/>
          <p:nvPr/>
        </p:nvSpPr>
        <p:spPr>
          <a:xfrm>
            <a:off x="5279047" y="4011577"/>
            <a:ext cx="1106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Bien-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être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 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santé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84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56BE155C-5F77-42A9-95C8-2DAC5687403E}"/>
              </a:ext>
            </a:extLst>
          </p:cNvPr>
          <p:cNvSpPr txBox="1"/>
          <p:nvPr/>
        </p:nvSpPr>
        <p:spPr>
          <a:xfrm>
            <a:off x="4642828" y="341358"/>
            <a:ext cx="455996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002060"/>
                </a:solidFill>
              </a:rPr>
              <a:t>BP 2016: Leitperspektiven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xmlns="" id="{EC95DE90-7FB4-453B-9CA8-BD35DE676C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726"/>
          <a:stretch/>
        </p:blipFill>
        <p:spPr>
          <a:xfrm>
            <a:off x="1868326" y="917419"/>
            <a:ext cx="8642357" cy="4713981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B4974F5B-4A65-4D5E-86EC-0F1B636262F9}"/>
              </a:ext>
            </a:extLst>
          </p:cNvPr>
          <p:cNvSpPr txBox="1"/>
          <p:nvPr/>
        </p:nvSpPr>
        <p:spPr>
          <a:xfrm>
            <a:off x="688258" y="5454812"/>
            <a:ext cx="113464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200" b="1" i="1" dirty="0"/>
              <a:t>Tauschen Sie sich über die Integration der Leitperspektiven in den aktuellen Französischunterricht aus.</a:t>
            </a:r>
          </a:p>
        </p:txBody>
      </p:sp>
    </p:spTree>
    <p:extLst>
      <p:ext uri="{BB962C8B-B14F-4D97-AF65-F5344CB8AC3E}">
        <p14:creationId xmlns:p14="http://schemas.microsoft.com/office/powerpoint/2010/main" val="87731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LAYERS_CUSTOMIZATION" val="UEsDBBQAAgAIAGxkjEhYuREx+gIAAKoIAAAdAAAAdW5pdmVyc2FsLW5vLXZpZGVvL3BsYXllci54bWytVU1v2zAMPWfA/oOhe6Qkbdc2sFN0BYIdtqFA1m23QLUZW4steZLcNP31k+RvwylaYAcHMcX3SJGPtH/znKXeE0jFBA/QHM+QBzwUEeNxgB5+rKdX6Gbl5yk9gvQiUKFkuTa+91QnAeoYsCFCHosCVHBmCWk65WL6xCIQyMslE5LpowlxYUI0ARfnyDNArgKUaJ0vCTkcDpgp489jJdLCUisciozkEhRwDZKU2VTAZa7fjyX6mIOqGd5AYJ5M8D7sWbEe8HCGhYzJYjabk9/fvm7CBDI6ZVxpykNAq48fJq6QjzTcfxNRkYKytolfkm9AaxvX2Sa+XrL5FfeUDANUOmwzUIrGoHDKY0RKLBkB+7uUqqTiUT1ay6v2rOJ1flv7vq3dXBtJ65wXjylTiTnqQlrrKNAn/ah+5q7r1PFQq2NtmZAn4W/BJETu9WcjxNkceTaxNQ21kMc7c2o0UvUGN/3EZT+xdcWN8HATZNNSoPICjZO7N1aHENW33QHVhYS6VBPfifc7lZJaJay0LMAnA2OFJX2wT8orV01qG+InOksv3tAb6zdozR/1Wmcc4H805oshamrCeATPa2Z8NGSm2BpMF6wN6zzFNmabkyoes46ue6Yyx6pb5iKepjIGM3kR1ZS0dnIKCpIq4xIWcoDtHJwEJyxOUvPoUYbh6UmajMr9KEPn4CQ4FeF+BNqYmzKSYR0HYmoU5JORdeKHhdIiYy9Onr09o5dOh83I3easGbjL2euj2B+dXox6kHZoZHXZf519VR/e2wHWqvXZ5qWlp1YzD6CLvPSqZ6HIBz4R7GiR6rtuTvU+7EAHOY9NxzjXL6N3cdiwF/ASsDIJ0KerM+QdWGS/gfMzU7uWwfTTrJ1eeGc6FXEneF0HjIl7K39dRestX7Wu7PqpDvumhk8MDiWmnKnPRh2xFAWPBj3EefsRUanZabcSaHPBy/k18lLYmb/zhVGsyAN0vmjufH1xXWNdXvdl4DKXd+ioSrhVEKl03VzEr3bD6h9QSwMEFAACAAgAXW7JTkbQnmn2BQAA6xMAACYAAAB1bml2ZXJzYWwtbm8tdmlkZW8vY29tbW9uX21lc3NhZ2VzLmxuZ61Y3W6bSBS+r9R3GCFV2pXStF2pVbVKXI3N2GGDwQGctFmtELbHeBQMEQNJ11f7IL2s9hF6lTu/yT7JfoMhsZu0QNoLSx7gnPnm/HznnDl493EZkSueSpHEh9qr/Zca4fE0mYk4PNTGXv/5W43ILIhnQZTE/FCLE4286zx9chAFcZgHIcf/p08IOVhyKbGUHbW6WxMxO9RGXb9nD0fU+uCb9sD2u8ZA6/RFuuRxlITJL7+9efvx1es3vx68KKWaKHGH1DS31ZBCz+uXDdRYnmObPnQx07fYe0/rnDHDY047SXvsmYbFtI5hHVHTayc8ctip1jkfO+tPveNa0bHjMMvzXdPQmW+4vmV7hTVM5jFd67iCk+X6RkoeEymmCzLDg34SCayvkiiS2fpzPBMhCWLJF3iYL8k8SbN5sEixWuXkYv0ljnm8V4dEt4fUsHyHuZ5j9DzDtrQOizM5XeQRNsjjkCgwE5FlfI8EE56SGX40z5KULIKMzAKJlZyvb4qt1ctRuv4M5FmQIQhJkM8VfIkXerIEbk5iHCkjPI2CfJLt10M8s0yb6j4djfwhc106gI+8hFwJfk2yhZDkMuV3G16LbIF3M57skVlyjVgKZmSecii0XRJcXkZiuvlSuJcpEoOMouDvWhQOPTOsge/Ztun6zNKrJ3A6x3lgbDLhPJ7xuKUqh7rM0TpOACulYb5cikco8IvkoVHEJYnWX+C/tjiOjMGRiZ+nwJg8h4tkJuZZOy0jhgBym8gh/pmD5HHdM9tBzA/4BCZUwaZCahRIeY2IJlwU0a0SYDeuEOQgsjTjcW0EGVbPRsL1vK3t9O1NhMzKoLxI0pRf1II36djqHfldz8LfLoPpzSCPp4uGcsi4B4N5O3RzyXcCtPaUpTa/a78Hn2gdixlWGxn7WOvYx20kPjBX6/xB60QsemoMqOIWRXUV1VQ8twiU3+M8Jed5iCKkHAua4SKToDdUIEVw+GJDf/vtNnPZyRiBZlDz+6QqNsyl9gtVHOKRwwU2nicRdJc0W7s5ikCP6SobTsbGud+nhsl0H+kBDvO9ojAVAb6+Sefq0EXI3RE3+Cq4zQBykosVSBKhqSj0GSmLhaWz988ITCRzleTVkdpi26k49yFWhirs82xn69IYe4BwhSKgvr47wmNgqKT8HgZljdIYyh2potuKa3eh/SAit8cs6hh2C8dJnq2ULa65iDauw2tdoLsKCUp1aUCyC3MjDg+qRgzfFynwCJjf8eE58qlf4lNFvLLlVxC/hXDCg3SCFHw0rId8+sOYZMYXjRC5m+LSNUCDNA4LhlmhiugJnJW1UcHQHoE72PNhIKLmYobVx9YG6CNdFuXq0QAsu1R2jErIyc9QeQqjQmElSE5VwWkufsa6Lppr9Nh8IlWM1IkWib5xZX2Ol3m9zS5F91iGBIrDlWocG1HeVle7U7c8wzOB3wquRFh2grLoNFBtpgt0GXF9BwDd4yGrzLIpODunG66/IMur8L7XvqgoVyVnlUdIh+x+qau6m3c/gmRz0N2d72irTvNtRj/gvNNETQJLclp5ozjNBnkxLVTpPOdpJkKkLnrTepe5jDpokHrU6qmuik4mKW/Sy5ZyyBZlDtNzq75skzbrT0VLEaOjXS7BPYAb8nnepFsvNW+mPJ31KbRXAawq8H///NtQxVfICukU7UYsYL/fWylRHSRolt0q+9NKMgGX/lWnxqPdXUksjHNmNZErB+RKstmY7BkIzm/Nl2V6fD1eIqjmCKpywsQHXZ6lAdJJlY37I6ZYkmGyxJLkILR0Uvh1vx4YkqP0K/U82jsaIn/Q0Tr4LsnTaX1sbKsYUucY7FiMQcj+IL3AOAe88pqnFyueh7yNtsJFcM7Gq20k724x4kUQZWDLVTGfCtlGy88rZcognjHyqa4XFz1ISQzgF6XnFzCSmu/UmLd19YPlKp+vb8Imfiw36B1RCwT/7T1Ujdnao5gzqjanfheHsdsrH3UdUYz+ZhKoq7UGHFAU3YpCQVOb9RZJPVSGb1eyuJY7eLF1S/c/UEsDBBQAAgAIAF1uyU4IOqr1MQQAAHwPAAAwAAAAdW5pdmVyc2FsLW5vLXZpZGVvL2ZsYXNoX3B1Ymxpc2hpbmdfc2V0dGluZ3MueG1s1VfNbuM2EL77KQgVuWWtZJttt4HtILBl1LuOk9rO/uQSUNJIIkxRBknFG5/6ID0u+gg57c1v0ifpUD+OnWSzbNIFWgOGLXLmm79vhmLr6FPKyRVIxTLRdvabew4BEWQhE3HbOZ/2X7x2iNJUhJRnAtqOyBxy1Gm05rnPmUomoDWKKoIwQh3OddtJtJ4fuu5isWgyNZdmN+O5RnzVDLLUnUtQIDRId87pNf7o6zkop0KwAMBvmolKrdNoENIqkU6yMOdAWIieC2aCorzPqUoctxTzaTCLZZaLsJvxTBIZ+23nh37xqWVKqB5LQZicqA4ummV9SMOQGS8on7AlkARYnKC7+3sHDlmwUCdt5+WBgUFx9z5MAV7GTg1MN8MkCF3hp6BpSDUtH0uDEiKQWA1QHS1zQNCttQ1JDZ/0eqFcCq8FTVkwxR1iUtV2etPLsdf3xt6o612ej4elq9Ya08F06Fnp/PrxzBsPB6O3l9PT0+F0cHarVcSw4W3L3Q68hQnKcrkZHtWaBgnmUddp2FyppaJMbGXAPBM/48iFiHIFSOvUh3BEU9hgx2TGRB8l9x0SYRz8uu2czkGQCRXISKYpZ8EaQOW+0kwXTOxX0seSUU4QD1sGyMnEuXWhTFCQUKlg07V6RxkaBJ0LYEEi0KYPIEIQRYaqva/pTDSLtI3gEPIg0cpWfExDBjLO05TZiB9zDorw1Y0KEjvHx6DK8lpJn1A5Q39yHAALkLMl5DFY6a1uMGpTRgYEIyJncvV53XfkCr8hSLLEYaGXmlARY1diBKjRzzjKI45E/SOrWqB8uvqiEJ+EVJHfcrasa7mLf65wzlR+KKjwl7kZuTiZUKn5ZCMgo4zH0vCnNrgzGQ563uVg1PM+7GwYjzKpI5rIJ5grPN7GxeYw6dp9noFw9UVGaAB7J9EbALsYYZkxDLSOVGGZ8ojskC1H0AGVG+7V3loZf4c+h5CSd3UJCjaUlfGZ1kB62NRZTHDSahYrDchzO+iL3ABJjR2/RNquk1iEg78VsGFgae9uwdCYZSs92xSVPjBtOXAerJcxbeq1AMbv2v2q4VLdREoNY0lCfXsf6iCV4bzp7MKCaWnOlV59FiGLa3qSPN1glem52epGYJPv2lorXCMCE32RxzglDIaPpy/T6v7Q+OeddTcIVhLRIMfgF8hjYGjCtDnUYVmZ2dt/+ePBq59+fv3LYdP96/c/XzyqVB3iZ5yiC9Up3n306LfWvPOa8Q29R14c1i8P9w/UlmsO+4fPfvPC8N89+s/Hqz+6b20K+t4bTL2xjeSbYxupkTcY2cidWnm3fb7ejgYrT+gVi0tFhlMemGmsIEFEMdP/JtefwJ5nvzmW9Ps+7PmOcT+3a/43YZdP67vI1uWj5T54WzM7KRMsxWRwFsL6itd5dbCH15kHtxoNRNu+MXcafwNQSwMEFAACAAgAXW7JTgRycJLJAgAAgAoAACoAAAB1bml2ZXJzYWwtbm8tdmlkZW8vZmxhc2hfc2tpbl9zZXR0aW5ncy54bWyVVm1vmzAQ/r5fgbLvpZO2ZZNIpDZNpUpZW21Vvxu4gBVjI/tIl/36+Y1ikhAoViR89zzn872RRO0oX36KoiRrpASOL1DVjCBEnFSwmG3ubyNRcogeBdJ/wGexAwsm5B9ApLxQRtLKIpovZmmDKPhVJjhqi1dcyIqw2fLzvX2S2CLHWGIPcipnSzLojpnbZwrFn/FtbtYQIRNVTfhhIwpxlZJsV0jR8HzUtfJQg2SU7zTy+ud8tR48gFGFDwhVz6f1D7OmUWoJSoFx6fvarFEWIymw9qRr+0zkdEddvv0RbU8VRUu7+WLWEK0mBXwkyDox2nqfMDfrMgHhL47eXLfBAeSHvBF1U3+IIEVhAtrnXE7iO4cJkuv204S7a7NGCeZC5qDRLPjwfL0zKwD517DvE9OuUrBnE9ejgWCSnjJYomwgidud06lSvD01qPsDllvClAaEog70rJ1+Jo1qzfRlHe43vFGeh7a8pIO8CtZUsHIOB+b68g6/Wt3aWREafZcFHkrYe2HgYifskI86rifIQNgh/zCawxNnh1MPjlWO1Cb5lvh0Xo6/1gInept7bbtrteakjWldFbjqBS2mEjkslXHnhVZg8pbEVuZcik98SjjZ04IgFfyXwaUHexmVxEcKX2vnKytBigzOFZz1UY/pMFx2P16P7qvQ3c3tI9RDfDHjAkHNIs9YzKx59yU8BVdE7kC+CMFCijlziEEQSVZW+qM3lWGmsIaDfOBbMdUx4XprCJ7EQQyS+HyQE2/kXPR5U6Ug1zppFNqq6cscrqRFyfQPXym8Qd4nDCgdE0ttjhP6XpSBwFcAEJmVbcm6jdNUDUPKYA9t5wcCe+GhmyVKl+hQtd3gBrYY1puXTCpIPyi6VIa4vuIM4VX7dZ7hNP2i97h+1SNJlb1ar+/bIdw1fm8st8PMNEU4x+zel1LPsNafhlALzT/P/1BLAwQUAAIACABdbslOGVX9rx0EAAANDwAALwAAAHVuaXZlcnNhbC1uby12aWRlby9odG1sX3B1Ymxpc2hpbmdfc2V0dGluZ3MueG1s3VfNbttGEL7rKRYsfHNEO3Xb1JBkGBKFKJFlRZLT1hdjSY7IhZZLYXdpxTr1QXoM8gg+5aY36ZN0lj+yJCvu1mlQoAIEicuZb76Z+WaXbJx9SDi5BalYKprOcf3IISCCNGQiajpXk+6LVw5RmoqQ8lRA0xGpQ85atcY88zlT8Ri0RlNFEEao07luOrHW81PXXSwWdabm0txNeaYRX9WDNHHnEhQIDdKdc3qHP/puDsopESwA8JukonRr1WqENAqkizTMOBAWInPBTFKUv9YJd9zCyqfBLJJpJsJ2ylNJZOQ3ne+6+aeyKZA6LAFhSqJauGiW9SkNQ2ZIUD5mSyAxsChGtsdHJw5ZsFDHTefliYFBc/cxTA5epE4NTDvFGghd4iegaUg1LS6LgBKmILEZoFpaZoCgW2sblho+6PVCsRTeCZqwYIJ3iKlU0+lMbkZe1xt5g7Z3czXqF1StPSa9Sd+z8nn929Ab9XuDtzeTy8v+pDd88Mpz2GDbcLcTb2CB0kxupke1pkGMddRVGTZXKqtpKrYqYK6Jn3KUwpRyBajqxIdwQBPkOOwKh0yROL9rOpdzEGRMBSqQacpZsPZQma8007nyuqX1uWSUE1QXjgiQi7HzELOoSBBTqWCTS3VHmb4HrWtgQSwwpg8gQhB5Scp7X/IZazbVNoZ9yIJYK1vzEQ0ZyChLEmZjfs45KMJX9yqI7YiPQBX9tLK+oHKGfDIc+AXI2RKyCKz8VveYtWkjA4IZkaFcfVwPGrnFbwiSLHFz0EtNqIhwDDED9OimHO0RR6L/mVUv0D5ZfVaIT0KqyLuMLateHuKfW9xYSh4KSvxlZrZYTo1T/dlBQE5THkmjnyrgwbjf63g3vUHH+/VgI/g0lXpKY/mMcDnjbVwcDlOuw68LEK4+yykGwNmJ9QbAIWZYVAwTrTJV2KZsSg7IFhEkoDKjvYqtVfD3yDmEhLyvWpCroeiMz7QG0sGhTiOCW6tmkdKAOreDvs4MkNQ48UuU7bqIeTr4WwIbBRbxdhuGwSxH6atDUekD05Ybzt5+mdCmXwtgfDfuFwMX7iZTahRLYurbc6iSVEbzZrLzCGakOVd69VGELKrkSbJkQ1Vm5mare4FDfmgbLadGBBb6OotwlzAYPh63TKvHm8Y/n6zdJFghRIMcgZ8jj4BhCDPmUKVlFebo+OX3Jz/8+NOrn0/r7p+/f3rxpFN5ag85RQrlsd1+8qy39tx5rvgbvyeeFNZPC48P1IZrTvf9h715Qtg96/3/8LC/Gq3+aL+1aeEvXm/ijWws35zbWA283sDG7tKK3faJ+rAZWDGhtywqHBnu68DMKAUxIoqZ/jfV/Qy97H04ZE8KppDYt9HLN8x072T8TzItrtbvFFsvEQ1371tXDde3X2Fbtb8AUEsDBBQAAgAIAF1uyU5cw7RmkAEAAB0GAAAoAAAAdW5pdmVyc2FsLW5vLXZpZGVvL2h0bWxfc2tpbl9zZXR0aW5ncy5qc42UwU4CMRCG7zzFpl4NwURFvRnBxISDidyMh+4yLBu6bdN2V1bCu9sWgbbbCp0L/ffrP50hne0g0wsVKHvKtva33b/7e6uB0ZRo4NrXSUKvjY4kqRYwr2ogFQUUIO3h6FHenYiYMaLWNO8+jK10/BAzX5aYSBfnEQsR0WTscBsBvyPaJnb45ygOnLr2NTmNzhulGB0WjCqgakiZqLFl0NWrXW6JAcxaEGfQJS7AMx3blSJPjndjEy5XsJpj2s1YyYY5LtalYA1dpPKvOg5C/+XrPTB6HL9MPTtSSfWmoA4TTx9MpEkuQEr4y3s/NRGFCc6BOL4ju/5BPeN+QQHdVrJSB/r5xoRLc1zCBV3SDdVePW5sos8p2KhUMZzgDsQlKRlv+CWcYKXpSA/t9/yIEoYXFS333GRkIsqZyxrbVPdOhd5OTCDvCbHgCa0iT7JOjY7Yuw805Q2lQ1YZZJ3FHj2JibG8LKLx5AzqjxEVjhGz/9R1Y7EGMWeM6NmYIawULla1Hhb6+l/nLupP491g9wtQSwMEFAACAAgAYG7JTnms9z/vFAAALSIAACAAAAB1bml2ZXJzYWwtbm8tdmlkZW8vdW5pdmVyc2FsLnBuZ+1ae1TS2b6n28lmRquZqWPj5KPM0WxQGykVX0wdnXJSaWqaIl81ikyjQMkBBUWm4Tg1NYmJaahI59RoUwqFhiE+xppGEYXMggSSSh4VIikC8b7grHPWveuuc/+4/972WizW/rD39/fd3/3Z38eP/eOezJ0r3vnwHQAAsCJtV8peAGCpNwDwHy1vebmRl4STTvfXEszenTsATKH/C3fnT4jtGdsBgBsUb/uRZe7+28d2wTAAwMo7ns+SIfSVAgBgw+20lO1fluXqHo+dLkY4Yp4QvcBk/x3C9SdrzoH4Kc1px1q/X5Ka+tOSH6u/P7G++uu/Xox7e/uWpedT3g0O/uBdfgp/FwgUFGpy9SXo0baZ87yrPGt5ad5a+V8fWnOvXY0X5ezvw+i/mZsbCgoivn56cmdQxavB41Pl+qT3PI17l3aDRPjU+uvLStjwKId9ytPk9Mtrf5pmvxrfGfRwWWqKuylnP3I8uQW0mwdcHd6LY4YfZxBuJ+VB3vdIOYe8v3q2z+W0YVv/EPD4cpi8CJSy2OqWcffzITYjT+FgCld7Rt/5B3C44zR7fXBwcMnxL3yVX6XC3vXocit7F6xs+mxsdS7R+DBeTy+dAreYxVnoh5Y2/jQFUrmwMAGV4CdLmyrXUrUV+qm+eD1TuXnkdqIiyexRkqPZMbLDy+B3mTM40SlKLk9ESw67tk4e8I3WJ6YqY1JhtxrZNRp5PiUJ15ytNyQPeNaG+jayHRgCTbYo29RJ1ueXypfb2vh4ycDHX/gymUDlIZGjTpldytjqWTNSUHW+am1u2dPn53YG4g8TvKDh3n7PWWRHhbQG3rar4DEtlsxMZ+g64BvyikYSejoz6xknstQ/Xy+wFEREYXygScYHc1Yu3ciWAzsjG2Q0Rv5of2ET35r2+0zUUGM+jILMCaNNZ4lizZ0ULgMpcmSfDGspe+a0clGd2bOa19EQgQbHrq+aCRuiOtS9iARD9Wtgg4GOn5xqVqRJwiZLnVED9nmHLnRyqr0Uxq1m17SL7hApMhN3q0F9CMp2MrFSA2E2DFZYDVezRLZ0BrLwUCAPP5pJEKqc8SQe2rMROdzr7JrBNK/3QM93RX/Kf/K1FxCURB73qyn8FPzzev7FooBNH2kvhhjEyA5yV7rIPokzQYaoeL8vEaTOWZ97aicwViayF5Me53Eg5JvYw4wCGejWSKVk+2P/fDVrorOydvuhWZZW9ahkZWexFw6DojUY9/6p0OmPRiHKuUytPU14hNOEZcutZaNOaE+yTQixjeE0BMSkvwtY7lnWFgmRaewfipAUoTQauXAbQ/MyPgmC2DKAIjG11rJ08bSgdwZTDy1s6uyTQ8ZuIKZ6clvywXpalJt03VFrD/lGr4ctt4Kuf7O0McRQeHHbBIdsCJGJunyuiE/galWIw3UO+PVGWxoK8XhUYNVW1gJBhjDtDeGNsSeb+GCmrBlO9WkpnAJ2B+xSOX2ua3LkPsLCBC4Di1gfo6lVyhHc4vLyGUwvLNY2LMJW1iIRU80TdQwsBEMvKedRjM0SGZ/g5Jr8vmHK6LZOO1y52VV4JJAcItlmyCTI2VN132/DrwyRaXYzp+PLoGwWno4MIocMgSRgg3quuaBJhq2dSNRwhkr+TPnFzc3svMguoNK05m85Sxv99hTuiV76ELsFRD7PZRRYgE140Kamdjd16nNA5KYZiFmC7ZzCSQnttIFAWXoTNvp61vLfwL/DYvkXgUsNQIYFlCTZpFU/ij6WzqbTYj/a3N052+j3jdrUwwrRFpAmxcXoDE4TkvlRsIzP1ibXjgpMalNBn2efIBq5pN3W/1P2fthwfoKmWfNqVNBFpGQJIQIELftSONICnjBgPr9D6AvTTt9XI3LraZbOmcsd1Oa/znD70Hken2AreQrfsPSJz+XoU40nHPFxfEBJwq1Dy5XaJ6RaHaIcdIG2RIyz6Hq3TZI4nZkCguyo9gaKgmzt0CorEDWJ5KvIwgRMMdgFTNC/CsMEdup8Nsu+I9Wq1HFhnYzwApkFKbXGITuTJCFaluwR1qkLmLs2vJ+0IpxsTdSrnWkUWQgFz8zifcatx6OUOF41vld9fDI5kE+ooEkC73AUnYkaMfFHt0PQCaoaqvwSxw6HwZZvheECrhRY49czthvkUPH2zyuZSxuxFp/bkmB2qBaeoO3yqS78NXmCrZs8wOG57Z7VTcXkaPQjhLPRgFGHMbEkgd9Lq8+X7f9UXBQNo8Rq6vKbgmt0TFtTgY3Wn0vmew441mlIHI6R2gUjWPvYbRP3pv54VicxsoM2dCPJK9zPkMgXyRl4GIqY0WzCQ8AL4O4+X49NeW6bHpllkU/LW2ywyKW1QOrluPalQuxF0CQK3TcQyRiEquGfJsgYqnmQGbGOWnemOL9e5DAeRNyL4XdNCitWhGmojDQvFLi6OD9JNNqELOgrLo3w4tKPap8QvLDaGHU2hlSNYSdNyUU3x+aUmp6OgnpB/nVh1nKGjSnqN4jsPvESndpUbGaXBMA38Llj68sV05xcARAER9U3MYr+LsQZXncIRrcJRelNDpU1rHMgR2QzfiIS4dNXEYVwqemQxwnr+FV1VX+hbi/0+kD76+tgKjJsEto0MAZUqHW7vYQyo3jJw2IzUNZSsCVOdmHJM3gIJdU0HkjN0Ry7bwkzHOw2Rm088IVvJjWHIiMkiTUa5ouiQicTf7K/Rf2JAmW42oLx2MuAiYA/5YTo30cv34c/UOr47UmMJrTFlRHuHezxIBtGboPZjsaMfva5Upl+hHcjds5+fpknuJ05sxjYgoO3jXy/GAwfbFqcErz3EnCxv+vsvxuA0b8FAFzc4wsAfPc5zJ0ubIYvAQCu1Lkzh4t734BvwDfgG/AN+AZ8A74B34BvwDfg/xfw5VS5vq80ZLFMYJ/9PxcY/2MAYrO3vt82O/4xq7dkwW4QBRE1CQqwdeRAf8l07fTInCoO06tL9LzFY4K0F66eRcweKgmoZbjsmuVnFexiMc0o46CLSvobwFNJt4C9BmHCzjyXVaIdnHqgLMPIdRWLUzeiBxyms8QJY2jIdHf2JZxOXEA7iSwm+PExL7ZKtPf8s31zCS9+JnwXmwSexSUHl2yDKZJ4p1xx1oU9KYFqZUZ66lOl/flOyFUJOqP+qHbqrhKMHUfXBGX7BorV9dMozcbgBobAmRItM734+6lEIH+dvyjJnO0ghjIyeT8USeNLwXhUjrLpm+UNVbg9q3ZLLc1h6D6jeHw1NPH4wu/r0A8sEZ43gHMEbVdDXqWlLIECcb4+3kI0TS5XC+6qHx7I6yP1GTDExNyyp1U2yp190KSbGEAPmjuBym8yyYd7oBDHgkPXIToLbMIW5gqLcsxdAngQWOhvjncEY/7M2LW4lHrl6nFTeTpBui17QszV8jHtOdc6U2Bx+dFPCDM3hqoDiQvjdHIXcu9mthBH8Pou3MevC55lnn2ccOW74SP8/HotvYhexDjx11bEniQKojZ43OuerT5BF8OZNLqVmPy9OEpQEERrmM48N7zQDDXxclyXVeyOYohsLFpLWEu79jrlftvJ4PktIYpw9MCdglIp9g9FSKujXurX1lWBQslMu9xcPRuDN5u2Mj70Z2eAgXh5dFxuW9L88EazIicviIEFMLYbfVrNEd3oqf4ZAqrg8c24QhqwaXrsOEug7lXjabXnNPfSBCpEPZ+bUwj7hjUk2CXrPjWckdb/4TP9mpVQXr17T+b5knNSY/xWdyWNGf610utn5FRjr4G38l3Vs/tedw0fcIaiGfNKRCAl3M9WL4tF5+GSYjla5hCNoe01yvdu2vunzEMoRdeZ9PKk3M+k/akpqM/tG2Yn7zNVjZzqilo7hq1rDHgf/rT5KPlOfe9EQl7pZEMvppeoyYqMRO7pXdnfTYGve67Pmu2SHezUc4+L2VvAuhKkNLW1LzBqI1IRHBy7gTXgJDj6sNT5O0HOV8/RJJts7sBB56uTEH/HfMNAuyAHKzW6LXjOpRqLVbRLdF1cDvs6VorXpCUwDK0rVmaJWZUzn0+tmFo5o/x6wuuu9km57WBuKuyRWX5LAH96YMC6n96vL93hsQ42jOGfd1eBosdCnHMUfUMVxGURjdyOSAsUTVR0wg/UVWHcErtpEALSEIovBSugEBE5PCyMPK8Li22zNFVtW6RCaFhSrNAa602diCyljuyo/EUF+YqXa+O1hnmWJKF3OkG/iBINo3M8R4TWbs+W2JzmAVIi8Z2RHjqWm1Yv6G3vzlTcdPCLMTlonl55Wddch8uQdGFN8Opyuri6nLm7uhyFBgmYZkRWxKTwaDdWrH1Y0jKQt8dXSJuoq/J7chPPX1NVjGC7t/Jr6qAhW+HTqKGb0wW/Et+R2T/ewaVvJwa2Ud17ylJd1nymZqkKW8K49Bf70ksqtIok5UGQ7rIqNPZnoLJhesDl0LtcI64FfZURsXvRTKEKP/QAK5NacbtHEE+ypc30Po1eeo9DJ9mng8zLL8Ei2VM9dI6jncra1DFwLT+56tFswtJpYJPSVKyp6dL2tHZ0Rrl91EA15XjAT6IuhnOhzdymai6UZl/qgOGUpmxyqAys43zGfGz6JHm30Gr2djOUemIqbanN5wPEE3Ht4MsYm1dNSb/yxjAgXgKGSE5gvJ7pPhleMAZYcwT0regmasu6NC9rZ184MK06QcbAaw1bzG3rZ7JQtTqmrP95O+sO0jQZ2e0sPmrzfY/LtKuiSL8MXMts8ilEHKPZ1bEDYGdAHNkacwGKO1/lM48pV2uufUaDkCWTs5eRJK+HsNgJRDnoVa6ZXlKz930ZNGJlGo/jPlK2Wu27Fun+Wc2jnWpkQ9PQhpJkbhINvhMlCvPeFyPGqvdV6RYKeB11dXifZ4mSY7WaAt4Ptn8ATw3/3NYXGGYbtZs6f9ZlpSh7Ss65rOPWlQ6fUdnh5Mn9voVcn9r8kUGfXOhmb9CVKXP4YI9+zemDig7IbunNnAnxZIM/dBQ/5vCZ2vdDIbdZI1dgz4bm0zlF9L90b6v6WNshoH+Ez+QU3Ypyx6RsglR7nC0aRUOyPOeW+bHO/AAGIr8yUqq7yRYdG3SrWTWfiW8dc1TsPWfhebFkOij/gvFQocLAtPfDoU045CIfPxc16/21dT+MMuBq6g/cz8LfhUXBRMhRB5auwybpOOzsaIa62ViULev6Xx4cnYegsVZkcMiWNC/GuRPqHvlm/VeisDU8r5synV6qaJw0Pwo0wO4zdY0cYRofkEg2cunTzd/X3L/u7NtRTyvqOsSSXLBp42VaghTZIa4tm/p3j1s7RyoSAmLI0gKbcJ45aPN51A3fMCE7QI68BFQGWLhJpHXHxF1FvNYOzF71xN/AZr+fNPGaD8fs1HceFrRP4DowUqQqXlO2dyby5b6qxDDZNvla+BGo083mQNc4omVTUXSEQRofPP+iSzJdwNCVaEX1HPR757QjRay+r0gHAmot/YR1x0Q8hWE/jV+BhDvX4wKUiHtg/VXRp3GC1FaWjLbE4HMZUdOUf6ghC7Rsg0CIyxoHh+ikzKPa5jrLyLi/PvtaM4b5F+HxvkDJF74l5YHTZ17HH/gnk+ouv6VctnA3qnLuOU/hmB1fVfmKvHxe5/acz73zXt+ei/6cPMw/yhqqt6ySHtSMOSyT900RwSV0vNOi0eqvTRQ46BdOqBp9UKCVfn7phRaL8nDAPRZ8g7mb9KQ5fXDYCkOJYbvvMlXRv7YM4jh+fu9qnMVhAlHMygwe030CwuB9OPAQLZlsOLj7kc+rzhlr3Kj9E7MEK1aJX7Q9Fq/5nduKyGg5o7PS18CPUElOA2NnnvV+Q7X39tx03vyzM1GBUVR4Z6as/lRFrYkgP2+PHo26l8Ny5ExQFy05ytP3l6tLH4K+k8O9qvEnKyoR1T6REqLwuyQIQlp32vJgPdkR/h8bZfT3t/Adfr1MdZn6guSErjh2uo2G2yXFug8LOEP8DDQhfn+8/+rNbYYheZ4EdubXeGKRmsJlFAWCpzqTG9i5/9KxouTVQ1alcZ/q8AF3xnVU9v456P1ciq0271tZHpNKHFi9yK0EjcMV0VxnF44CtsIgy+J2FybIaq+PARu6LGtpi/5bOdhrUTcZpfRQyVe+zI26CrH9BZQU7yR88fEyW63rhti9aWcueWLPfI0KAbFNzknGCkrng34yEdwEMJb5LTqrt/Gq8wde6iPAYB3BzYlh1/z93VEPtTjpJu/d8ycFlnVVSL/hIdyAQ4emUGUyi8Iq7q7unzuLfjB4RW7vWsJOvPDf5IXjZ7mal/rISQYuwqMkVZkHiddKKKEjt2vbWggvX0933XxLyauQDcJbOwTKVZ8l2yZFld+C8XH3vYbmD0u1qho31+GXPV6rVen5y9hQKtSXSG96wjJ03iRDS4pwu+qqPvIkrUGblqStyw6VqZINNNEDlVLdtqJaNdglEWzgnnbFFQYtBv1wy2yZLSCUN8Gc9iQSqudGSR7LnaW6F1hXxaPFxNUvn8iNOhmiaChm8c+M4geo4cEl+7mnFT92h+s+dNtEbsxWklavivRepR1CtOElN4grwkmXrgdko1yoQUlN4GzX4I0/rNDgGC/n0IldxDOn5L81a1wDxxpKGl3Tr1LtDDZ6n9Dq2vfoPFlw+470B+jE9XnoRQ7kmNPIIhFJh2lu01qWauyrr2oBXwa2/FPiVsuUEm4f+kTWe0pfcPpUNtzuuP2ipHGuCfqts0FQZph5wn61JZkLLX86VTZ9dvrEOMenuU5EnMXshFj40JeffonCVbpsCtK3h4Gr1II8Zwmx79SpYUttbPyaHx6Dda8z5qwhXK+GOfXkIHwDt730raiNJ/u1r2+yiLrfXOWGRnf2K+V4cn6T6siH+3LgKwMGHhu1Zc+N8SHuUqMbTHILp7hwT5sU9sKI5dS1eRVzZbR/TXLn+pu8P/Kza/Rr541n7HLfKj1RXz6UJxpOTN3u+R1VVFeVhNfdlFS34NW0adJebEYrPDdr5+IVBU7K4i2C9841lusHXJX0DYslTmnsi7fNyfZXd+L3LT5iFnV/9SzRPjf0X68qJFhJFT1/lETUBXJcpPecmy1tkZv+kBD2Ytl0JewUJdn6/Dl5VfKVj39cvAChy/Dcm3D5BziCvjz0heiLbyl17soNkJaamcLccfj7/wRQSwMEFAACAAgAYG7JTv0bwAZNAAAAagAAACQAAAB1bml2ZXJzYWwtbm8tdmlkZW8vdW5pdmVyc2FsLnBuZy54bWyzsa/IzVEoSy0qzszPs1Uy1DNQsrfj5bIpKEoty0wtV6gAihnpGUCAkkKlrZIJErc8M6Ukw1bJ3NQUIZaRmpmeUWKrZGpmBhfUBxoJAFBLAQIAABQAAgAIAGxkjEhYuREx+gIAAKoIAAAdAAAAAAAAAAEAAAAAAAAAAAB1bml2ZXJzYWwtbm8tdmlkZW8vcGxheWVyLnhtbFBLAQIAABQAAgAIAF1uyU5G0J5p9gUAAOsTAAAmAAAAAAAAAAEAAAAAADUDAAB1bml2ZXJzYWwtbm8tdmlkZW8vY29tbW9uX21lc3NhZ2VzLmxuZ1BLAQIAABQAAgAIAF1uyU4IOqr1MQQAAHwPAAAwAAAAAAAAAAEAAAAAAG8JAAB1bml2ZXJzYWwtbm8tdmlkZW8vZmxhc2hfcHVibGlzaGluZ19zZXR0aW5ncy54bWxQSwECAAAUAAIACABdbslOBHJwkskCAACACgAAKgAAAAAAAAABAAAAAADuDQAAdW5pdmVyc2FsLW5vLXZpZGVvL2ZsYXNoX3NraW5fc2V0dGluZ3MueG1sUEsBAgAAFAACAAgAXW7JThlV/a8dBAAADQ8AAC8AAAAAAAAAAQAAAAAA/xAAAHVuaXZlcnNhbC1uby12aWRlby9odG1sX3B1Ymxpc2hpbmdfc2V0dGluZ3MueG1sUEsBAgAAFAACAAgAXW7JTlzDtGaQAQAAHQYAACgAAAAAAAAAAQAAAAAAaRUAAHVuaXZlcnNhbC1uby12aWRlby9odG1sX3NraW5fc2V0dGluZ3MuanNQSwECAAAUAAIACABgbslOeaz3P+8UAAAtIgAAIAAAAAAAAAAAAAAAAAA/FwAAdW5pdmVyc2FsLW5vLXZpZGVvL3VuaXZlcnNhbC5wbmdQSwECAAAUAAIACABgbslO/RvABk0AAABqAAAAJAAAAAAAAAABAAAAAABsLAAAdW5pdmVyc2FsLW5vLXZpZGVvL3VuaXZlcnNhbC5wbmcueG1sUEsFBgAAAAAIAAgAqAIAAPssAAAAAA=="/>
  <p:tag name="ISPRING_SCORM_RATE_SLIDES" val="1"/>
  <p:tag name="ISPRING_SCORM_RATE_QUIZZES" val="0"/>
  <p:tag name="ISPRING_SCORM_PASSING_SCORE" val="100.000000"/>
  <p:tag name="ISPRING_ULTRA_SCORM_COURSE_ID" val="0EFF4303-4FDF-4ACA-9E07-86C3C76DEFC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C:\Users\dirk\Desktop"/>
  <p:tag name="ISPRING_PRESENTATION_TITLE" val="ppt_-_tagungskonzept_-_serverfassung"/>
</p:tagLst>
</file>

<file path=ppt/theme/theme1.xml><?xml version="1.0" encoding="utf-8"?>
<a:theme xmlns:a="http://schemas.openxmlformats.org/drawingml/2006/main" name="Rückblick">
  <a:themeElements>
    <a:clrScheme name="Warmes Blau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Rückblick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ückblic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TM02892315[[fn=Fetzen]]</Template>
  <TotalTime>0</TotalTime>
  <Words>782</Words>
  <Application>Microsoft Office PowerPoint</Application>
  <PresentationFormat>Benutzerdefiniert</PresentationFormat>
  <Paragraphs>241</Paragraphs>
  <Slides>15</Slides>
  <Notes>15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Wingdings</vt:lpstr>
      <vt:lpstr>Rückblick</vt:lpstr>
      <vt:lpstr>Acrobat Document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ppt_-_tagungskonzept_-_serverfassung</dc:title>
  <dc:creator/>
  <cp:lastModifiedBy/>
  <cp:revision>1</cp:revision>
  <dcterms:created xsi:type="dcterms:W3CDTF">2016-10-28T13:02:11Z</dcterms:created>
  <dcterms:modified xsi:type="dcterms:W3CDTF">2019-06-09T11:52:46Z</dcterms:modified>
</cp:coreProperties>
</file>