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_rels/slideMaster3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_rels/presentation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30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2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2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32.xml.rels" ContentType="application/vnd.openxmlformats-package.relationships+xml"/>
  <Override PartName="/ppt/slideLayouts/_rels/slideLayout34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35.xml.rels" ContentType="application/vnd.openxmlformats-package.relationships+xml"/>
  <Override PartName="/ppt/slideLayouts/_rels/slideLayout33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3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8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36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7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26.xml.rels" ContentType="application/vnd.openxmlformats-package.relationships+xml"/>
  <Override PartName="/ppt/slideLayouts/slideLayout2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7.xml" ContentType="application/vnd.openxmlformats-officedocument.presentationml.slideLayout+xml"/>
  <Override PartName="/ppt/media/image13.jpeg" ContentType="image/jpeg"/>
  <Override PartName="/ppt/media/image8.png" ContentType="image/png"/>
  <Override PartName="/ppt/media/image16.wmf" ContentType="image/x-wmf"/>
  <Override PartName="/ppt/media/image12.png" ContentType="image/png"/>
  <Override PartName="/ppt/media/image17.wmf" ContentType="image/x-wmf"/>
  <Override PartName="/ppt/media/image14.png" ContentType="image/png"/>
  <Override PartName="/ppt/media/image1.png" ContentType="image/png"/>
  <Override PartName="/ppt/media/image9.jpeg" ContentType="image/jpeg"/>
  <Override PartName="/ppt/media/image3.png" ContentType="image/png"/>
  <Override PartName="/ppt/media/image2.png" ContentType="image/png"/>
  <Override PartName="/ppt/media/image4.jpeg" ContentType="image/jpeg"/>
  <Override PartName="/ppt/media/image5.jpeg" ContentType="image/jpeg"/>
  <Override PartName="/ppt/media/image10.jpeg" ContentType="image/jpeg"/>
  <Override PartName="/ppt/media/image6.png" ContentType="image/png"/>
  <Override PartName="/ppt/media/image11.png" ContentType="image/png"/>
  <Override PartName="/ppt/media/image15.wmf" ContentType="image/x-wmf"/>
  <Override PartName="/ppt/media/image7.png" ContentType="image/png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slides/slide9.xml" ContentType="application/vnd.openxmlformats-officedocument.presentationml.slide+xml"/>
  <Override PartName="/ppt/slides/_rels/slide8.xml.rels" ContentType="application/vnd.openxmlformats-package.relationships+xml"/>
  <Override PartName="/ppt/slides/_rels/slide10.xml.rels" ContentType="application/vnd.openxmlformats-package.relationships+xml"/>
  <Override PartName="/ppt/slides/_rels/slide7.xml.rels" ContentType="application/vnd.openxmlformats-package.relationships+xml"/>
  <Override PartName="/ppt/slides/_rels/slide13.xml.rels" ContentType="application/vnd.openxmlformats-package.relationships+xml"/>
  <Override PartName="/ppt/slides/_rels/slide16.xml.rels" ContentType="application/vnd.openxmlformats-package.relationships+xml"/>
  <Override PartName="/ppt/slides/_rels/slide12.xml.rels" ContentType="application/vnd.openxmlformats-package.relationships+xml"/>
  <Override PartName="/ppt/slides/_rels/slide15.xml.rels" ContentType="application/vnd.openxmlformats-package.relationships+xml"/>
  <Override PartName="/ppt/slides/_rels/slide9.xml.rels" ContentType="application/vnd.openxmlformats-package.relationships+xml"/>
  <Override PartName="/ppt/slides/_rels/slide14.xml.rels" ContentType="application/vnd.openxmlformats-package.relationships+xml"/>
  <Override PartName="/ppt/slides/_rels/slide11.xml.rels" ContentType="application/vnd.openxmlformats-package.relationships+xml"/>
  <Override PartName="/ppt/slides/_rels/slide1.xml.rels" ContentType="application/vnd.openxmlformats-package.relationships+xml"/>
  <Override PartName="/ppt/slides/_rels/slide4.xml.rels" ContentType="application/vnd.openxmlformats-package.relationships+xml"/>
  <Override PartName="/ppt/slides/_rels/slide2.xml.rels" ContentType="application/vnd.openxmlformats-package.relationships+xml"/>
  <Override PartName="/ppt/slides/_rels/slide5.xml.rels" ContentType="application/vnd.openxmlformats-package.relationships+xml"/>
  <Override PartName="/ppt/slides/_rels/slide3.xml.rels" ContentType="application/vnd.openxmlformats-package.relationships+xml"/>
  <Override PartName="/ppt/slides/_rels/slide6.xml.rels" ContentType="application/vnd.openxmlformats-package.relationships+xml"/>
  <Override PartName="/ppt/slides/slide16.xml" ContentType="application/vnd.openxmlformats-officedocument.presentationml.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10.xml" ContentType="application/vnd.openxmlformats-officedocument.presentationml.slide+xml"/>
  <Override PartName="/ppt/slides/slide8.xml" ContentType="application/vnd.openxmlformats-officedocument.presentationml.slide+xml"/>
  <Override PartName="/ppt/slides/slide11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  <p:sldMasterId id="2147483674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</p:sldIdLst>
  <p:sldSz cx="12192000" cy="6858000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9" Type="http://schemas.openxmlformats.org/officeDocument/2006/relationships/slide" Target="slides/slide5.xml"/><Relationship Id="rId10" Type="http://schemas.openxmlformats.org/officeDocument/2006/relationships/slide" Target="slides/slide6.xml"/><Relationship Id="rId11" Type="http://schemas.openxmlformats.org/officeDocument/2006/relationships/slide" Target="slides/slide7.xml"/><Relationship Id="rId12" Type="http://schemas.openxmlformats.org/officeDocument/2006/relationships/slide" Target="slides/slide8.xml"/><Relationship Id="rId13" Type="http://schemas.openxmlformats.org/officeDocument/2006/relationships/slide" Target="slides/slide9.xml"/><Relationship Id="rId14" Type="http://schemas.openxmlformats.org/officeDocument/2006/relationships/slide" Target="slides/slide10.xml"/><Relationship Id="rId15" Type="http://schemas.openxmlformats.org/officeDocument/2006/relationships/slide" Target="slides/slide11.xml"/><Relationship Id="rId16" Type="http://schemas.openxmlformats.org/officeDocument/2006/relationships/slide" Target="slides/slide12.xml"/><Relationship Id="rId17" Type="http://schemas.openxmlformats.org/officeDocument/2006/relationships/slide" Target="slides/slide13.xml"/><Relationship Id="rId18" Type="http://schemas.openxmlformats.org/officeDocument/2006/relationships/slide" Target="slides/slide14.xml"/><Relationship Id="rId19" Type="http://schemas.openxmlformats.org/officeDocument/2006/relationships/slide" Target="slides/slide15.xml"/><Relationship Id="rId20" Type="http://schemas.openxmlformats.org/officeDocument/2006/relationships/slide" Target="slides/slide16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de-DE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de-DE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de-DE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de-DE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0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de-DE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de-DE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de-DE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5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de-DE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de-DE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de-DE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0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1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de-DE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de-DE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de-DE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4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5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de-DE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8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9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de-DE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2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de-DE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5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6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7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de-DE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0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1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2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3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4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2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de-DE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1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de-DE" sz="3200" spc="-1" strike="noStrike">
              <a:latin typeface="Arial"/>
            </a:endParaRPr>
          </a:p>
        </p:txBody>
      </p:sp>
    </p:spTree>
  </p:cSld>
</p:sldLayout>
</file>

<file path=ppt/slideLayouts/slideLayout2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de-DE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de-DE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6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de-DE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de-DE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3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de-DE" sz="3200" spc="-1" strike="noStrike">
              <a:latin typeface="Arial"/>
            </a:endParaRPr>
          </a:p>
        </p:txBody>
      </p:sp>
    </p:spTree>
  </p:cSld>
</p:sldLayout>
</file>

<file path=ppt/slideLayouts/slideLayout3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de-DE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1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2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3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de-DE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5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6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3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de-DE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9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0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3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de-DE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3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3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de-DE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6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7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8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3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de-DE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1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2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3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4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5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de-DE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de-DE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de-DE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de-DE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de-DE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de-DE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DE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8.xml"/><Relationship Id="rId6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0.xml"/><Relationship Id="rId8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36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</p:spPr>
        <p:txBody>
          <a:bodyPr anchor="b">
            <a:noAutofit/>
          </a:bodyPr>
          <a:p>
            <a:pPr algn="ctr">
              <a:lnSpc>
                <a:spcPct val="90000"/>
              </a:lnSpc>
            </a:pPr>
            <a:r>
              <a:rPr b="0" lang="de-DE" sz="6000" spc="-1" strike="noStrike">
                <a:solidFill>
                  <a:srgbClr val="000000"/>
                </a:solidFill>
                <a:latin typeface="Calibri Light"/>
              </a:rPr>
              <a:t>Mastertitelformat </a:t>
            </a:r>
            <a:r>
              <a:rPr b="0" lang="de-DE" sz="6000" spc="-1" strike="noStrike">
                <a:solidFill>
                  <a:srgbClr val="000000"/>
                </a:solidFill>
                <a:latin typeface="Calibri Light"/>
              </a:rPr>
              <a:t>bearbeiten</a:t>
            </a:r>
            <a:endParaRPr b="0" lang="de-DE" sz="6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dt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</p:spPr>
        <p:txBody>
          <a:bodyPr anchor="ctr">
            <a:noAutofit/>
          </a:bodyPr>
          <a:p>
            <a:pPr>
              <a:lnSpc>
                <a:spcPct val="100000"/>
              </a:lnSpc>
            </a:pPr>
            <a:fld id="{9781E5EF-08E3-4BDE-846F-D183F84BFC64}" type="datetime">
              <a:rPr b="0" lang="de-DE" sz="1200" spc="-1" strike="noStrike">
                <a:solidFill>
                  <a:srgbClr val="8b8b8b"/>
                </a:solidFill>
                <a:latin typeface="Calibri"/>
              </a:rPr>
              <a:t>18.10.22</a:t>
            </a:fld>
            <a:endParaRPr b="0" lang="de-DE" sz="1200" spc="-1" strike="noStrike">
              <a:latin typeface="Times New Roman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ftr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</p:spPr>
        <p:txBody>
          <a:bodyPr anchor="ctr">
            <a:noAutofit/>
          </a:bodyPr>
          <a:p>
            <a:endParaRPr b="0" lang="de-DE" sz="2400" spc="-1" strike="noStrike"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sldNum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</p:spPr>
        <p:txBody>
          <a:bodyPr anchor="ctr">
            <a:noAutofit/>
          </a:bodyPr>
          <a:p>
            <a:pPr algn="r">
              <a:lnSpc>
                <a:spcPct val="100000"/>
              </a:lnSpc>
            </a:pPr>
            <a:fld id="{D9CD76BA-580B-44A7-9C59-283A840497D5}" type="slidenum">
              <a:rPr b="0" lang="de-DE" sz="1200" spc="-1" strike="noStrike">
                <a:solidFill>
                  <a:srgbClr val="8b8b8b"/>
                </a:solidFill>
                <a:latin typeface="Calibri"/>
              </a:rPr>
              <a:t>2</a:t>
            </a:fld>
            <a:endParaRPr b="0" lang="de-DE" sz="1200" spc="-1" strike="noStrike"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800" spc="-1" strike="noStrike">
                <a:solidFill>
                  <a:srgbClr val="000000"/>
                </a:solidFill>
                <a:latin typeface="Calibri"/>
              </a:rPr>
              <a:t>Format des Gliederungstextes durch Klicken </a:t>
            </a:r>
            <a:r>
              <a:rPr b="0" lang="de-DE" sz="2800" spc="-1" strike="noStrike">
                <a:solidFill>
                  <a:srgbClr val="000000"/>
                </a:solidFill>
                <a:latin typeface="Calibri"/>
              </a:rPr>
              <a:t>bearbeiten</a:t>
            </a:r>
            <a:endParaRPr b="0" lang="de-DE" sz="2800" spc="-1" strike="noStrike">
              <a:solidFill>
                <a:srgbClr val="000000"/>
              </a:solidFill>
              <a:latin typeface="Calibri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de-DE" sz="2000" spc="-1" strike="noStrike">
                <a:solidFill>
                  <a:srgbClr val="000000"/>
                </a:solidFill>
                <a:latin typeface="Calibri"/>
              </a:rPr>
              <a:t>Zweite Gliederungsebene</a:t>
            </a:r>
            <a:endParaRPr b="0" lang="de-DE" sz="2000" spc="-1" strike="noStrike">
              <a:solidFill>
                <a:srgbClr val="000000"/>
              </a:solidFill>
              <a:latin typeface="Calibri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1800" spc="-1" strike="noStrike">
                <a:solidFill>
                  <a:srgbClr val="000000"/>
                </a:solidFill>
                <a:latin typeface="Calibri"/>
              </a:rPr>
              <a:t>Dritte Gliederungsebene</a:t>
            </a:r>
            <a:endParaRPr b="0" lang="de-DE" sz="1800" spc="-1" strike="noStrike">
              <a:solidFill>
                <a:srgbClr val="000000"/>
              </a:solidFill>
              <a:latin typeface="Calibri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de-DE" sz="1800" spc="-1" strike="noStrike">
                <a:solidFill>
                  <a:srgbClr val="000000"/>
                </a:solidFill>
                <a:latin typeface="Calibri"/>
              </a:rPr>
              <a:t>Vierte Gliederungsebene</a:t>
            </a:r>
            <a:endParaRPr b="0" lang="de-DE" sz="1800" spc="-1" strike="noStrike">
              <a:solidFill>
                <a:srgbClr val="000000"/>
              </a:solidFill>
              <a:latin typeface="Calibri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000" spc="-1" strike="noStrike">
                <a:solidFill>
                  <a:srgbClr val="000000"/>
                </a:solidFill>
                <a:latin typeface="Calibri"/>
              </a:rPr>
              <a:t>Fünfte Gliederungsebene</a:t>
            </a:r>
            <a:endParaRPr b="0" lang="de-DE" sz="2000" spc="-1" strike="noStrike">
              <a:solidFill>
                <a:srgbClr val="000000"/>
              </a:solidFill>
              <a:latin typeface="Calibri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000" spc="-1" strike="noStrike">
                <a:solidFill>
                  <a:srgbClr val="000000"/>
                </a:solidFill>
                <a:latin typeface="Calibri"/>
              </a:rPr>
              <a:t>Sechste Gliederungsebene</a:t>
            </a:r>
            <a:endParaRPr b="0" lang="de-DE" sz="2000" spc="-1" strike="noStrike">
              <a:solidFill>
                <a:srgbClr val="000000"/>
              </a:solidFill>
              <a:latin typeface="Calibri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000" spc="-1" strike="noStrike">
                <a:solidFill>
                  <a:srgbClr val="000000"/>
                </a:solidFill>
                <a:latin typeface="Calibri"/>
              </a:rPr>
              <a:t>Siebte Gliederungsebene</a:t>
            </a:r>
            <a:endParaRPr b="0" lang="de-DE" sz="20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CustomShape 1"/>
          <p:cNvSpPr/>
          <p:nvPr/>
        </p:nvSpPr>
        <p:spPr>
          <a:xfrm>
            <a:off x="3240" y="6414480"/>
            <a:ext cx="12188520" cy="456840"/>
          </a:xfrm>
          <a:prstGeom prst="rect">
            <a:avLst/>
          </a:prstGeom>
          <a:solidFill>
            <a:srgbClr val="b2b2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2" name="CustomShape 2"/>
          <p:cNvSpPr/>
          <p:nvPr/>
        </p:nvSpPr>
        <p:spPr>
          <a:xfrm>
            <a:off x="0" y="6334200"/>
            <a:ext cx="12188520" cy="637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3" name="CustomShape 3"/>
          <p:cNvSpPr/>
          <p:nvPr/>
        </p:nvSpPr>
        <p:spPr>
          <a:xfrm>
            <a:off x="2477880" y="6475680"/>
            <a:ext cx="7777080" cy="515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0" lang="de-DE" sz="1400" spc="-1" strike="noStrike">
                <a:solidFill>
                  <a:srgbClr val="ffffff"/>
                </a:solidFill>
                <a:latin typeface="Calibri"/>
              </a:rPr>
              <a:t>Dossier Compréhension de l‘oral: A l‘écoute de la BD – une rencontre avec Riad Sattouf, Hergé et Tintin</a:t>
            </a:r>
            <a:endParaRPr b="0" lang="de-DE" sz="1400" spc="-1" strike="noStrike">
              <a:latin typeface="Arial"/>
            </a:endParaRPr>
          </a:p>
        </p:txBody>
      </p:sp>
      <p:sp>
        <p:nvSpPr>
          <p:cNvPr id="44" name="CustomShape 4"/>
          <p:cNvSpPr/>
          <p:nvPr/>
        </p:nvSpPr>
        <p:spPr>
          <a:xfrm>
            <a:off x="11489040" y="6475680"/>
            <a:ext cx="752760" cy="3034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fld id="{67DEB859-895F-46F4-B33E-DFA3FFAE69AB}" type="slidenum">
              <a:rPr b="0" lang="de-DE" sz="1400" spc="-1" strike="noStrike">
                <a:solidFill>
                  <a:srgbClr val="ffffff"/>
                </a:solidFill>
                <a:latin typeface="Calibri"/>
              </a:rPr>
              <a:t>&lt;Foliennummer&gt;</a:t>
            </a:fld>
            <a:endParaRPr b="0" lang="de-DE" sz="1400" spc="-1" strike="noStrike">
              <a:latin typeface="Arial"/>
            </a:endParaRPr>
          </a:p>
        </p:txBody>
      </p:sp>
      <p:sp>
        <p:nvSpPr>
          <p:cNvPr id="45" name="PlaceHolder 5"/>
          <p:cNvSpPr>
            <a:spLocks noGrp="1"/>
          </p:cNvSpPr>
          <p:nvPr>
            <p:ph type="dt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</p:spPr>
        <p:txBody>
          <a:bodyPr anchor="ctr">
            <a:noAutofit/>
          </a:bodyPr>
          <a:p>
            <a:pPr>
              <a:lnSpc>
                <a:spcPct val="100000"/>
              </a:lnSpc>
            </a:pPr>
            <a:fld id="{DC8A98CD-0055-4EC8-8EE5-C3899B8BA873}" type="datetime">
              <a:rPr b="0" lang="de-DE" sz="1200" spc="-1" strike="noStrike">
                <a:solidFill>
                  <a:srgbClr val="8b8b8b"/>
                </a:solidFill>
                <a:latin typeface="Calibri"/>
              </a:rPr>
              <a:t>18.10.22</a:t>
            </a:fld>
            <a:endParaRPr b="0" lang="de-DE" sz="1200" spc="-1" strike="noStrike">
              <a:latin typeface="Times New Roman"/>
            </a:endParaRPr>
          </a:p>
        </p:txBody>
      </p:sp>
      <p:sp>
        <p:nvSpPr>
          <p:cNvPr id="46" name="PlaceHolder 6"/>
          <p:cNvSpPr>
            <a:spLocks noGrp="1"/>
          </p:cNvSpPr>
          <p:nvPr>
            <p:ph type="sldNum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</p:spPr>
        <p:txBody>
          <a:bodyPr anchor="ctr">
            <a:noAutofit/>
          </a:bodyPr>
          <a:p>
            <a:pPr algn="r">
              <a:lnSpc>
                <a:spcPct val="100000"/>
              </a:lnSpc>
            </a:pPr>
            <a:fld id="{04D59A42-CD16-4D0F-95A0-465120916192}" type="slidenum">
              <a:rPr b="0" lang="de-DE" sz="1200" spc="-1" strike="noStrike">
                <a:solidFill>
                  <a:srgbClr val="8b8b8b"/>
                </a:solidFill>
                <a:latin typeface="Calibri"/>
              </a:rPr>
              <a:t>&lt;Foliennummer&gt;</a:t>
            </a:fld>
            <a:endParaRPr b="0" lang="de-DE" sz="1200" spc="-1" strike="noStrike">
              <a:latin typeface="Times New Roman"/>
            </a:endParaRPr>
          </a:p>
        </p:txBody>
      </p:sp>
      <p:sp>
        <p:nvSpPr>
          <p:cNvPr id="47" name="PlaceHolder 7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r>
              <a:rPr b="0" lang="de-DE" sz="1800" spc="-1" strike="noStrike">
                <a:solidFill>
                  <a:srgbClr val="000000"/>
                </a:solidFill>
                <a:latin typeface="Calibri"/>
              </a:rPr>
              <a:t>Format des Titeltextes durch Klicken bearbeiten</a:t>
            </a:r>
            <a:endParaRPr b="0" lang="de-DE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8" name="PlaceHolder 8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800" spc="-1" strike="noStrike">
                <a:solidFill>
                  <a:srgbClr val="000000"/>
                </a:solidFill>
                <a:latin typeface="Calibri"/>
              </a:rPr>
              <a:t>Format des Gliederungstextes durch Klicken bearbeiten</a:t>
            </a:r>
            <a:endParaRPr b="0" lang="de-DE" sz="2800" spc="-1" strike="noStrike">
              <a:solidFill>
                <a:srgbClr val="000000"/>
              </a:solidFill>
              <a:latin typeface="Calibri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de-DE" sz="2000" spc="-1" strike="noStrike">
                <a:solidFill>
                  <a:srgbClr val="000000"/>
                </a:solidFill>
                <a:latin typeface="Calibri"/>
              </a:rPr>
              <a:t>Zweite Gliederungsebene</a:t>
            </a:r>
            <a:endParaRPr b="0" lang="de-DE" sz="2000" spc="-1" strike="noStrike">
              <a:solidFill>
                <a:srgbClr val="000000"/>
              </a:solidFill>
              <a:latin typeface="Calibri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1800" spc="-1" strike="noStrike">
                <a:solidFill>
                  <a:srgbClr val="000000"/>
                </a:solidFill>
                <a:latin typeface="Calibri"/>
              </a:rPr>
              <a:t>Dritte Gliederungsebene</a:t>
            </a:r>
            <a:endParaRPr b="0" lang="de-DE" sz="1800" spc="-1" strike="noStrike">
              <a:solidFill>
                <a:srgbClr val="000000"/>
              </a:solidFill>
              <a:latin typeface="Calibri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de-DE" sz="1800" spc="-1" strike="noStrike">
                <a:solidFill>
                  <a:srgbClr val="000000"/>
                </a:solidFill>
                <a:latin typeface="Calibri"/>
              </a:rPr>
              <a:t>Vierte Gliederungsebene</a:t>
            </a:r>
            <a:endParaRPr b="0" lang="de-DE" sz="1800" spc="-1" strike="noStrike">
              <a:solidFill>
                <a:srgbClr val="000000"/>
              </a:solidFill>
              <a:latin typeface="Calibri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000" spc="-1" strike="noStrike">
                <a:solidFill>
                  <a:srgbClr val="000000"/>
                </a:solidFill>
                <a:latin typeface="Calibri"/>
              </a:rPr>
              <a:t>Fünfte Gliederungsebene</a:t>
            </a:r>
            <a:endParaRPr b="0" lang="de-DE" sz="2000" spc="-1" strike="noStrike">
              <a:solidFill>
                <a:srgbClr val="000000"/>
              </a:solidFill>
              <a:latin typeface="Calibri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000" spc="-1" strike="noStrike">
                <a:solidFill>
                  <a:srgbClr val="000000"/>
                </a:solidFill>
                <a:latin typeface="Calibri"/>
              </a:rPr>
              <a:t>Sechste Gliederungsebene</a:t>
            </a:r>
            <a:endParaRPr b="0" lang="de-DE" sz="2000" spc="-1" strike="noStrike">
              <a:solidFill>
                <a:srgbClr val="000000"/>
              </a:solidFill>
              <a:latin typeface="Calibri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000" spc="-1" strike="noStrike">
                <a:solidFill>
                  <a:srgbClr val="000000"/>
                </a:solidFill>
                <a:latin typeface="Calibri"/>
              </a:rPr>
              <a:t>Siebte Gliederungsebene</a:t>
            </a:r>
            <a:endParaRPr b="0" lang="de-DE" sz="20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anchor="ctr">
            <a:noAutofit/>
          </a:bodyPr>
          <a:p>
            <a:pPr>
              <a:lnSpc>
                <a:spcPct val="90000"/>
              </a:lnSpc>
            </a:pPr>
            <a:r>
              <a:rPr b="0" lang="de-DE" sz="4400" spc="-1" strike="noStrike">
                <a:solidFill>
                  <a:srgbClr val="000000"/>
                </a:solidFill>
                <a:latin typeface="Calibri Light"/>
              </a:rPr>
              <a:t>Mastertitelformat bearbeiten</a:t>
            </a:r>
            <a:endParaRPr b="0" lang="de-DE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6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</p:spPr>
        <p:txBody>
          <a:bodyPr>
            <a:noAutofit/>
          </a:bodyPr>
          <a:p>
            <a:pPr marL="228600" indent="-22824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b="0" lang="de-DE" sz="2800" spc="-1" strike="noStrike">
                <a:solidFill>
                  <a:srgbClr val="000000"/>
                </a:solidFill>
                <a:latin typeface="Calibri"/>
              </a:rPr>
              <a:t>Mastertextformat bearbeiten</a:t>
            </a:r>
            <a:endParaRPr b="0" lang="de-DE" sz="2800" spc="-1" strike="noStrike">
              <a:solidFill>
                <a:srgbClr val="000000"/>
              </a:solidFill>
              <a:latin typeface="Calibri"/>
            </a:endParaRPr>
          </a:p>
          <a:p>
            <a:pPr lvl="1" marL="685800" indent="-22824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de-DE" sz="2400" spc="-1" strike="noStrike">
                <a:solidFill>
                  <a:srgbClr val="000000"/>
                </a:solidFill>
                <a:latin typeface="Calibri"/>
              </a:rPr>
              <a:t>Zweite Ebene</a:t>
            </a:r>
            <a:endParaRPr b="0" lang="de-DE" sz="2400" spc="-1" strike="noStrike">
              <a:solidFill>
                <a:srgbClr val="000000"/>
              </a:solidFill>
              <a:latin typeface="Calibri"/>
            </a:endParaRPr>
          </a:p>
          <a:p>
            <a:pPr lvl="2" marL="1143000" indent="-22824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de-DE" sz="2000" spc="-1" strike="noStrike">
                <a:solidFill>
                  <a:srgbClr val="000000"/>
                </a:solidFill>
                <a:latin typeface="Calibri"/>
              </a:rPr>
              <a:t>Dritte Ebene</a:t>
            </a:r>
            <a:endParaRPr b="0" lang="de-DE" sz="2000" spc="-1" strike="noStrike">
              <a:solidFill>
                <a:srgbClr val="000000"/>
              </a:solidFill>
              <a:latin typeface="Calibri"/>
            </a:endParaRPr>
          </a:p>
          <a:p>
            <a:pPr lvl="3" marL="1600200" indent="-22824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de-DE" sz="1800" spc="-1" strike="noStrike">
                <a:solidFill>
                  <a:srgbClr val="000000"/>
                </a:solidFill>
                <a:latin typeface="Calibri"/>
              </a:rPr>
              <a:t>Vierte Ebene</a:t>
            </a:r>
            <a:endParaRPr b="0" lang="de-DE" sz="1800" spc="-1" strike="noStrike">
              <a:solidFill>
                <a:srgbClr val="000000"/>
              </a:solidFill>
              <a:latin typeface="Calibri"/>
            </a:endParaRPr>
          </a:p>
          <a:p>
            <a:pPr lvl="4" marL="2057400" indent="-22824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de-DE" sz="1800" spc="-1" strike="noStrike">
                <a:solidFill>
                  <a:srgbClr val="000000"/>
                </a:solidFill>
                <a:latin typeface="Calibri"/>
              </a:rPr>
              <a:t>Fünfte Ebene</a:t>
            </a:r>
            <a:endParaRPr b="0" lang="de-DE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7" name="PlaceHolder 3"/>
          <p:cNvSpPr>
            <a:spLocks noGrp="1"/>
          </p:cNvSpPr>
          <p:nvPr>
            <p:ph type="dt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</p:spPr>
        <p:txBody>
          <a:bodyPr anchor="ctr">
            <a:noAutofit/>
          </a:bodyPr>
          <a:p>
            <a:pPr>
              <a:lnSpc>
                <a:spcPct val="100000"/>
              </a:lnSpc>
            </a:pPr>
            <a:fld id="{C78D95F2-D0C7-4684-8741-F4E5CD802081}" type="datetime">
              <a:rPr b="0" lang="de-DE" sz="1200" spc="-1" strike="noStrike">
                <a:solidFill>
                  <a:srgbClr val="8b8b8b"/>
                </a:solidFill>
                <a:latin typeface="Calibri"/>
              </a:rPr>
              <a:t>18.10.22</a:t>
            </a:fld>
            <a:endParaRPr b="0" lang="de-DE" sz="1200" spc="-1" strike="noStrike">
              <a:latin typeface="Times New Roman"/>
            </a:endParaRPr>
          </a:p>
        </p:txBody>
      </p:sp>
      <p:sp>
        <p:nvSpPr>
          <p:cNvPr id="88" name="PlaceHolder 4"/>
          <p:cNvSpPr>
            <a:spLocks noGrp="1"/>
          </p:cNvSpPr>
          <p:nvPr>
            <p:ph type="ftr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</p:spPr>
        <p:txBody>
          <a:bodyPr anchor="ctr">
            <a:noAutofit/>
          </a:bodyPr>
          <a:p>
            <a:endParaRPr b="0" lang="de-DE" sz="2400" spc="-1" strike="noStrike">
              <a:latin typeface="Times New Roman"/>
            </a:endParaRPr>
          </a:p>
        </p:txBody>
      </p:sp>
      <p:sp>
        <p:nvSpPr>
          <p:cNvPr id="89" name="PlaceHolder 5"/>
          <p:cNvSpPr>
            <a:spLocks noGrp="1"/>
          </p:cNvSpPr>
          <p:nvPr>
            <p:ph type="sldNum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</p:spPr>
        <p:txBody>
          <a:bodyPr anchor="ctr">
            <a:noAutofit/>
          </a:bodyPr>
          <a:p>
            <a:pPr algn="r">
              <a:lnSpc>
                <a:spcPct val="100000"/>
              </a:lnSpc>
            </a:pPr>
            <a:fld id="{4778551E-051F-48D5-99E2-B7B7560A9F5B}" type="slidenum">
              <a:rPr b="0" lang="de-DE" sz="1200" spc="-1" strike="noStrike">
                <a:solidFill>
                  <a:srgbClr val="8b8b8b"/>
                </a:solidFill>
                <a:latin typeface="Calibri"/>
              </a:rPr>
              <a:t>&lt;Foliennummer&gt;</a:t>
            </a:fld>
            <a:endParaRPr b="0" lang="de-DE" sz="12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image" Target="../media/image2.png"/><Relationship Id="rId3" Type="http://schemas.openxmlformats.org/officeDocument/2006/relationships/slideLayout" Target="../slideLayouts/slideLayout2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12.png"/><Relationship Id="rId2" Type="http://schemas.openxmlformats.org/officeDocument/2006/relationships/image" Target="../media/image13.jpeg"/><Relationship Id="rId3" Type="http://schemas.openxmlformats.org/officeDocument/2006/relationships/slideLayout" Target="../slideLayouts/slideLayout13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14.png"/><Relationship Id="rId2" Type="http://schemas.openxmlformats.org/officeDocument/2006/relationships/slideLayout" Target="../slideLayouts/slideLayout13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15.wmf"/><Relationship Id="rId2" Type="http://schemas.openxmlformats.org/officeDocument/2006/relationships/image" Target="../media/image16.wmf"/><Relationship Id="rId3" Type="http://schemas.openxmlformats.org/officeDocument/2006/relationships/image" Target="../media/image17.wmf"/><Relationship Id="rId4" Type="http://schemas.openxmlformats.org/officeDocument/2006/relationships/slideLayout" Target="../slideLayouts/slideLayout13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4.jpeg"/><Relationship Id="rId3" Type="http://schemas.openxmlformats.org/officeDocument/2006/relationships/image" Target="../media/image5.jpeg"/><Relationship Id="rId4" Type="http://schemas.openxmlformats.org/officeDocument/2006/relationships/image" Target="../media/image6.png"/><Relationship Id="rId5" Type="http://schemas.openxmlformats.org/officeDocument/2006/relationships/image" Target="../media/image7.png"/><Relationship Id="rId6" Type="http://schemas.openxmlformats.org/officeDocument/2006/relationships/hyperlink" Target="https://commons.wikimedia.org/wiki/File:M&#233;diterran&#233;e.xcf" TargetMode="External"/><Relationship Id="rId7" Type="http://schemas.openxmlformats.org/officeDocument/2006/relationships/slideLayout" Target="../slideLayouts/slideLayout13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hyperlink" Target="file:///C:/Users/respr/AppData/Local/Temp/2019_F_Hoerverstehen_erhoeht_1-2.pdf" TargetMode="External"/><Relationship Id="rId2" Type="http://schemas.openxmlformats.org/officeDocument/2006/relationships/image" Target="../media/image8.png"/><Relationship Id="rId3" Type="http://schemas.openxmlformats.org/officeDocument/2006/relationships/slideLayout" Target="../slideLayouts/slideLayout13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9.jpeg"/><Relationship Id="rId2" Type="http://schemas.openxmlformats.org/officeDocument/2006/relationships/image" Target="../media/image10.jpeg"/><Relationship Id="rId3" Type="http://schemas.openxmlformats.org/officeDocument/2006/relationships/slideLayout" Target="../slideLayouts/slideLayout13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11.png"/><Relationship Id="rId2" Type="http://schemas.openxmlformats.org/officeDocument/2006/relationships/slideLayout" Target="../slideLayouts/slideLayout13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CustomShape 1"/>
          <p:cNvSpPr/>
          <p:nvPr/>
        </p:nvSpPr>
        <p:spPr>
          <a:xfrm>
            <a:off x="0" y="0"/>
            <a:ext cx="12188520" cy="6857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127" name="Grafik 8" descr="Ein Bild, das Text enthält.&#10;&#10;Automatisch generierte Beschreibung"/>
          <p:cNvPicPr/>
          <p:nvPr/>
        </p:nvPicPr>
        <p:blipFill>
          <a:blip r:embed="rId1"/>
          <a:stretch/>
        </p:blipFill>
        <p:spPr>
          <a:xfrm>
            <a:off x="6732720" y="0"/>
            <a:ext cx="4686120" cy="4541760"/>
          </a:xfrm>
          <a:prstGeom prst="rect">
            <a:avLst/>
          </a:prstGeom>
          <a:ln>
            <a:noFill/>
          </a:ln>
        </p:spPr>
      </p:pic>
      <p:pic>
        <p:nvPicPr>
          <p:cNvPr id="128" name="Grafik 10" descr="Ein Bild, das Text, Vektorgrafiken enthält.&#10;&#10;Automatisch generierte Beschreibung"/>
          <p:cNvPicPr/>
          <p:nvPr/>
        </p:nvPicPr>
        <p:blipFill>
          <a:blip r:embed="rId2"/>
          <a:stretch/>
        </p:blipFill>
        <p:spPr>
          <a:xfrm>
            <a:off x="47160" y="0"/>
            <a:ext cx="6539760" cy="6697440"/>
          </a:xfrm>
          <a:prstGeom prst="rect">
            <a:avLst/>
          </a:prstGeom>
          <a:ln>
            <a:noFill/>
          </a:ln>
        </p:spPr>
      </p:pic>
      <p:sp>
        <p:nvSpPr>
          <p:cNvPr id="129" name="CustomShape 2"/>
          <p:cNvSpPr/>
          <p:nvPr/>
        </p:nvSpPr>
        <p:spPr>
          <a:xfrm>
            <a:off x="5385240" y="5553360"/>
            <a:ext cx="1225440" cy="815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30" name="TextShape 3"/>
          <p:cNvSpPr txBox="1"/>
          <p:nvPr/>
        </p:nvSpPr>
        <p:spPr>
          <a:xfrm>
            <a:off x="5295240" y="4402440"/>
            <a:ext cx="6620040" cy="1690200"/>
          </a:xfrm>
          <a:prstGeom prst="rect">
            <a:avLst/>
          </a:prstGeom>
          <a:noFill/>
          <a:ln>
            <a:noFill/>
          </a:ln>
        </p:spPr>
        <p:txBody>
          <a:bodyPr anchor="b">
            <a:normAutofit fontScale="55000"/>
          </a:bodyPr>
          <a:p>
            <a:pPr algn="ctr">
              <a:lnSpc>
                <a:spcPct val="90000"/>
              </a:lnSpc>
            </a:pPr>
            <a:r>
              <a:rPr b="0" lang="de-DE" sz="4400" spc="-1" strike="noStrike">
                <a:solidFill>
                  <a:srgbClr val="000000"/>
                </a:solidFill>
                <a:latin typeface="Calibri Light"/>
              </a:rPr>
              <a:t>A l‘écoute de la BD – </a:t>
            </a:r>
            <a:br/>
            <a:r>
              <a:rPr b="0" lang="de-DE" sz="4400" spc="-1" strike="noStrike">
                <a:solidFill>
                  <a:srgbClr val="000000"/>
                </a:solidFill>
                <a:latin typeface="Calibri Light"/>
              </a:rPr>
              <a:t>une rencontre avec </a:t>
            </a:r>
            <a:br/>
            <a:r>
              <a:rPr b="0" lang="de-DE" sz="4400" spc="-1" strike="noStrike">
                <a:solidFill>
                  <a:srgbClr val="000000"/>
                </a:solidFill>
                <a:latin typeface="Calibri Light"/>
              </a:rPr>
              <a:t>Riad Sattouf, Hergé et Tintin</a:t>
            </a:r>
            <a:endParaRPr b="0" lang="de-DE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1" name="CustomShape 4"/>
          <p:cNvSpPr/>
          <p:nvPr/>
        </p:nvSpPr>
        <p:spPr>
          <a:xfrm>
            <a:off x="7812360" y="6136920"/>
            <a:ext cx="2467800" cy="5763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de-DE" sz="1600" spc="-1" strike="noStrike">
                <a:solidFill>
                  <a:srgbClr val="000000"/>
                </a:solidFill>
                <a:latin typeface="Calibri"/>
              </a:rPr>
              <a:t>Raphaela Esprester-Bauer</a:t>
            </a:r>
            <a:endParaRPr b="0" lang="de-DE" sz="1600" spc="-1" strike="noStrike">
              <a:latin typeface="Arial"/>
            </a:endParaRPr>
          </a:p>
        </p:txBody>
      </p:sp>
      <p:sp>
        <p:nvSpPr>
          <p:cNvPr id="132" name="CustomShape 5"/>
          <p:cNvSpPr/>
          <p:nvPr/>
        </p:nvSpPr>
        <p:spPr>
          <a:xfrm>
            <a:off x="3476520" y="6164280"/>
            <a:ext cx="2253240" cy="394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de-DE" sz="1000" spc="-1" strike="noStrike">
                <a:solidFill>
                  <a:srgbClr val="000000"/>
                </a:solidFill>
                <a:latin typeface="Calibri"/>
              </a:rPr>
              <a:t>Zeichnungen: Karl-Christian Esprester</a:t>
            </a:r>
            <a:endParaRPr b="0" lang="de-DE" sz="1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CustomShape 1"/>
          <p:cNvSpPr/>
          <p:nvPr/>
        </p:nvSpPr>
        <p:spPr>
          <a:xfrm>
            <a:off x="1752480" y="1092600"/>
            <a:ext cx="4343040" cy="369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88" name="CustomShape 2"/>
          <p:cNvSpPr/>
          <p:nvPr/>
        </p:nvSpPr>
        <p:spPr>
          <a:xfrm>
            <a:off x="2900520" y="709560"/>
            <a:ext cx="6213600" cy="821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de-DE" sz="2400" spc="-1" strike="noStrike">
                <a:solidFill>
                  <a:srgbClr val="000000"/>
                </a:solidFill>
                <a:latin typeface="Calibri"/>
              </a:rPr>
              <a:t>Zusätzliches Material für das individuelle Üben </a:t>
            </a:r>
            <a:endParaRPr b="0" lang="de-DE" sz="2400" spc="-1" strike="noStrike">
              <a:latin typeface="Arial"/>
            </a:endParaRPr>
          </a:p>
        </p:txBody>
      </p:sp>
      <p:sp>
        <p:nvSpPr>
          <p:cNvPr id="189" name="CustomShape 3"/>
          <p:cNvSpPr/>
          <p:nvPr/>
        </p:nvSpPr>
        <p:spPr>
          <a:xfrm>
            <a:off x="640440" y="1343880"/>
            <a:ext cx="5229000" cy="49683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de-DE" sz="2000" spc="-1" strike="noStrike">
                <a:solidFill>
                  <a:srgbClr val="000000"/>
                </a:solidFill>
                <a:latin typeface="Calibri"/>
              </a:rPr>
              <a:t>Dossier I – Materialien 7 und 9</a:t>
            </a:r>
            <a:endParaRPr b="0" lang="de-DE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de-DE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de-DE" sz="2000" spc="-1" strike="noStrike">
                <a:solidFill>
                  <a:srgbClr val="000000"/>
                </a:solidFill>
                <a:latin typeface="Calibri"/>
              </a:rPr>
              <a:t>Arbeit mit dem digitalen Tool www.edpuzzle.com</a:t>
            </a:r>
            <a:r>
              <a:rPr b="0" lang="de-DE" sz="2000" spc="-1" strike="noStrike">
                <a:solidFill>
                  <a:srgbClr val="000000"/>
                </a:solidFill>
                <a:latin typeface="Calibri"/>
              </a:rPr>
              <a:t>:</a:t>
            </a:r>
            <a:endParaRPr b="0" lang="de-DE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de-DE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de-DE" sz="2000" spc="-1" strike="noStrike">
                <a:solidFill>
                  <a:srgbClr val="000000"/>
                </a:solidFill>
                <a:latin typeface="Calibri"/>
              </a:rPr>
              <a:t>Riad Sattouf – Interview avec l‘auteur de la série de BD </a:t>
            </a:r>
            <a:r>
              <a:rPr b="0" i="1" lang="de-DE" sz="2000" spc="-1" strike="noStrike">
                <a:solidFill>
                  <a:srgbClr val="000000"/>
                </a:solidFill>
                <a:latin typeface="Calibri"/>
              </a:rPr>
              <a:t>L‘Arabe du futur</a:t>
            </a:r>
            <a:endParaRPr b="0" lang="de-DE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de-DE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de-DE" sz="2000" spc="-1" strike="noStrike">
                <a:solidFill>
                  <a:srgbClr val="000000"/>
                </a:solidFill>
                <a:latin typeface="Calibri"/>
              </a:rPr>
              <a:t>Riad Sattouf – Interview: „Le mot arabe est quasiment…“</a:t>
            </a:r>
            <a:endParaRPr b="0" lang="de-DE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de-DE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de-DE" sz="2000" spc="-1" strike="noStrike">
                <a:solidFill>
                  <a:srgbClr val="000000"/>
                </a:solidFill>
                <a:latin typeface="Calibri"/>
              </a:rPr>
              <a:t>Zugang: www.edpuzzle.com</a:t>
            </a:r>
            <a:endParaRPr b="0" lang="de-DE" sz="2000" spc="-1" strike="noStrike">
              <a:latin typeface="Arial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de-DE" sz="2000" spc="-1" strike="noStrike">
                <a:solidFill>
                  <a:srgbClr val="000000"/>
                </a:solidFill>
                <a:latin typeface="Calibri"/>
              </a:rPr>
              <a:t>auf </a:t>
            </a:r>
            <a:r>
              <a:rPr b="1" lang="de-DE" sz="2000" spc="-1" strike="noStrike">
                <a:solidFill>
                  <a:srgbClr val="000000"/>
                </a:solidFill>
                <a:latin typeface="Calibri"/>
              </a:rPr>
              <a:t>Open class </a:t>
            </a:r>
            <a:r>
              <a:rPr b="0" lang="de-DE" sz="2000" spc="-1" strike="noStrike">
                <a:solidFill>
                  <a:srgbClr val="000000"/>
                </a:solidFill>
                <a:latin typeface="Calibri"/>
              </a:rPr>
              <a:t>klicken</a:t>
            </a:r>
            <a:endParaRPr b="0" lang="de-DE" sz="2000" spc="-1" strike="noStrike">
              <a:latin typeface="Arial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1" lang="de-DE" sz="2000" spc="-1" strike="noStrike">
                <a:solidFill>
                  <a:srgbClr val="000000"/>
                </a:solidFill>
                <a:latin typeface="Calibri"/>
              </a:rPr>
              <a:t>Class code</a:t>
            </a:r>
            <a:r>
              <a:rPr b="0" lang="de-DE" sz="2000" spc="-1" strike="noStrike">
                <a:solidFill>
                  <a:srgbClr val="000000"/>
                </a:solidFill>
                <a:latin typeface="Calibri"/>
              </a:rPr>
              <a:t>: ilefise</a:t>
            </a:r>
            <a:endParaRPr b="0" lang="de-DE" sz="2000" spc="-1" strike="noStrike">
              <a:latin typeface="Arial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1" lang="de-DE" sz="2000" spc="-1" strike="noStrike">
                <a:solidFill>
                  <a:srgbClr val="000000"/>
                </a:solidFill>
                <a:latin typeface="Calibri"/>
              </a:rPr>
              <a:t>Nickname</a:t>
            </a:r>
            <a:r>
              <a:rPr b="0" lang="de-DE" sz="2000" spc="-1" strike="noStrike">
                <a:solidFill>
                  <a:srgbClr val="000000"/>
                </a:solidFill>
                <a:latin typeface="Calibri"/>
              </a:rPr>
              <a:t>: beliebigen Spitznamen eingeben</a:t>
            </a:r>
            <a:endParaRPr b="0" lang="de-DE" sz="2000" spc="-1" strike="noStrike">
              <a:latin typeface="Arial"/>
            </a:endParaRPr>
          </a:p>
        </p:txBody>
      </p:sp>
      <p:sp>
        <p:nvSpPr>
          <p:cNvPr id="190" name="CustomShape 4"/>
          <p:cNvSpPr/>
          <p:nvPr/>
        </p:nvSpPr>
        <p:spPr>
          <a:xfrm>
            <a:off x="7010280" y="1369800"/>
            <a:ext cx="4011120" cy="3138840"/>
          </a:xfrm>
          <a:prstGeom prst="rect">
            <a:avLst/>
          </a:prstGeom>
          <a:noFill/>
          <a:ln w="28440">
            <a:solidFill>
              <a:srgbClr val="ffc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de-DE" sz="2000" spc="-1" strike="noStrike">
                <a:solidFill>
                  <a:srgbClr val="000000"/>
                </a:solidFill>
                <a:latin typeface="Calibri"/>
              </a:rPr>
              <a:t>Die Übung kann auch ohne das Tool durchgeführt werden:</a:t>
            </a:r>
            <a:endParaRPr b="0" lang="de-DE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de-DE" sz="2000" spc="-1" strike="noStrike">
              <a:latin typeface="Arial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de-DE" sz="2000" spc="-1" strike="noStrike">
                <a:solidFill>
                  <a:srgbClr val="000000"/>
                </a:solidFill>
                <a:latin typeface="Calibri"/>
              </a:rPr>
              <a:t>Link zum Interview im Internet</a:t>
            </a:r>
            <a:endParaRPr b="0" lang="de-DE" sz="2000" spc="-1" strike="noStrike">
              <a:latin typeface="Arial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de-DE" sz="2000" spc="-1" strike="noStrike">
                <a:solidFill>
                  <a:srgbClr val="000000"/>
                </a:solidFill>
                <a:latin typeface="Calibri"/>
              </a:rPr>
              <a:t>Seiten 23-28 bzw. 34-40 im Dossier</a:t>
            </a:r>
            <a:endParaRPr b="0" lang="de-DE" sz="2000" spc="-1" strike="noStrike">
              <a:latin typeface="Arial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de-DE" sz="2000" spc="-1" strike="noStrike">
                <a:solidFill>
                  <a:srgbClr val="000000"/>
                </a:solidFill>
                <a:latin typeface="Calibri"/>
              </a:rPr>
              <a:t>Zeitangaben über jeder Aufgabe nutzen</a:t>
            </a:r>
            <a:endParaRPr b="0" lang="de-DE" sz="20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CustomShape 1"/>
          <p:cNvSpPr/>
          <p:nvPr/>
        </p:nvSpPr>
        <p:spPr>
          <a:xfrm>
            <a:off x="1752480" y="1171080"/>
            <a:ext cx="4343040" cy="369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92" name="CustomShape 2"/>
          <p:cNvSpPr/>
          <p:nvPr/>
        </p:nvSpPr>
        <p:spPr>
          <a:xfrm>
            <a:off x="3656520" y="606960"/>
            <a:ext cx="4434120" cy="456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de-DE" sz="2400" spc="-1" strike="noStrike">
                <a:solidFill>
                  <a:srgbClr val="000000"/>
                </a:solidFill>
                <a:latin typeface="Calibri"/>
              </a:rPr>
              <a:t>Rezeptionsstrategien</a:t>
            </a:r>
            <a:endParaRPr b="0" lang="de-DE" sz="2400" spc="-1" strike="noStrike">
              <a:latin typeface="Arial"/>
            </a:endParaRPr>
          </a:p>
        </p:txBody>
      </p:sp>
      <p:sp>
        <p:nvSpPr>
          <p:cNvPr id="193" name="CustomShape 3"/>
          <p:cNvSpPr/>
          <p:nvPr/>
        </p:nvSpPr>
        <p:spPr>
          <a:xfrm>
            <a:off x="968400" y="1326600"/>
            <a:ext cx="10254600" cy="638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de-DE" sz="1800" spc="-1" strike="noStrike">
                <a:solidFill>
                  <a:srgbClr val="0070c0"/>
                </a:solidFill>
                <a:latin typeface="Calibri"/>
              </a:rPr>
              <a:t>Bildungsplan 2016 – Französisch Klassen 11/12 (BF und LF) – Hör-/Hörsehverstehen, Teilkompetenz 8 :</a:t>
            </a:r>
            <a:endParaRPr b="0" lang="de-DE" sz="1800" spc="-1" strike="noStrike">
              <a:latin typeface="Arial"/>
            </a:endParaRPr>
          </a:p>
        </p:txBody>
      </p:sp>
      <p:sp>
        <p:nvSpPr>
          <p:cNvPr id="194" name="CustomShape 4"/>
          <p:cNvSpPr/>
          <p:nvPr/>
        </p:nvSpPr>
        <p:spPr>
          <a:xfrm>
            <a:off x="968400" y="2035800"/>
            <a:ext cx="8593200" cy="118764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de-DE" sz="1800" spc="-1" strike="noStrike">
                <a:solidFill>
                  <a:srgbClr val="000000"/>
                </a:solidFill>
                <a:latin typeface="Calibri"/>
              </a:rPr>
              <a:t>Die Schülerinnen und Schüler können</a:t>
            </a:r>
            <a:endParaRPr b="0" lang="de-DE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de-DE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de-DE" sz="1800" spc="-1" strike="noStrike">
                <a:solidFill>
                  <a:srgbClr val="000000"/>
                </a:solidFill>
                <a:latin typeface="Calibri"/>
              </a:rPr>
              <a:t>in Abhängigkeit von der jeweiligen Hör-/Hörsehabsicht zielgerichtet Rezeptionsstrategien anwenden.</a:t>
            </a:r>
            <a:endParaRPr b="0" lang="de-DE" sz="1800" spc="-1" strike="noStrike">
              <a:latin typeface="Arial"/>
            </a:endParaRPr>
          </a:p>
        </p:txBody>
      </p:sp>
      <p:sp>
        <p:nvSpPr>
          <p:cNvPr id="195" name="CustomShape 5"/>
          <p:cNvSpPr/>
          <p:nvPr/>
        </p:nvSpPr>
        <p:spPr>
          <a:xfrm>
            <a:off x="968400" y="3621960"/>
            <a:ext cx="7531200" cy="638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de-DE" sz="1800" spc="-1" strike="noStrike">
                <a:solidFill>
                  <a:srgbClr val="0070c0"/>
                </a:solidFill>
                <a:latin typeface="Calibri"/>
              </a:rPr>
              <a:t>Erfahrung aus Unterrichtspraxis und Erprobung der Aufgaben im Dossier:</a:t>
            </a:r>
            <a:endParaRPr b="0" lang="de-DE" sz="1800" spc="-1" strike="noStrike">
              <a:latin typeface="Arial"/>
            </a:endParaRPr>
          </a:p>
        </p:txBody>
      </p:sp>
      <p:sp>
        <p:nvSpPr>
          <p:cNvPr id="196" name="CustomShape 6"/>
          <p:cNvSpPr/>
          <p:nvPr/>
        </p:nvSpPr>
        <p:spPr>
          <a:xfrm>
            <a:off x="968400" y="4209480"/>
            <a:ext cx="8843760" cy="1461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de-DE" sz="1800" spc="-1" strike="noStrike">
                <a:solidFill>
                  <a:srgbClr val="000000"/>
                </a:solidFill>
                <a:latin typeface="Calibri"/>
              </a:rPr>
              <a:t>Die Auswahl möglicher Strategien ist bedingt durch</a:t>
            </a:r>
            <a:endParaRPr b="0" lang="de-DE" sz="1800" spc="-1" strike="noStrike">
              <a:latin typeface="Arial"/>
            </a:endParaRPr>
          </a:p>
          <a:p>
            <a:pPr marL="285840" indent="-2854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de-DE" sz="1800" spc="-1" strike="noStrike">
                <a:solidFill>
                  <a:srgbClr val="000000"/>
                </a:solidFill>
                <a:latin typeface="Calibri"/>
              </a:rPr>
              <a:t>Art der Aufgaben (inhaltlich und sprachlich)</a:t>
            </a:r>
            <a:endParaRPr b="0" lang="de-DE" sz="1800" spc="-1" strike="noStrike">
              <a:latin typeface="Arial"/>
            </a:endParaRPr>
          </a:p>
          <a:p>
            <a:pPr marL="285840" indent="-2854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de-DE" sz="1800" spc="-1" strike="noStrike">
                <a:solidFill>
                  <a:srgbClr val="000000"/>
                </a:solidFill>
                <a:latin typeface="Calibri"/>
              </a:rPr>
              <a:t>Art der Durchführung (z.B. Zahl der Hördurchgänge).</a:t>
            </a:r>
            <a:endParaRPr b="0" lang="de-DE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de-DE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de-DE" sz="1800" spc="-1" strike="noStrike">
                <a:solidFill>
                  <a:srgbClr val="000000"/>
                </a:solidFill>
                <a:latin typeface="Calibri"/>
              </a:rPr>
              <a:t>Strategieeinsatz und lexikalische Kenntnisse sind miteinander verwoben.</a:t>
            </a:r>
            <a:endParaRPr b="0" lang="de-DE" sz="1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CustomShape 1"/>
          <p:cNvSpPr/>
          <p:nvPr/>
        </p:nvSpPr>
        <p:spPr>
          <a:xfrm>
            <a:off x="1752480" y="1171080"/>
            <a:ext cx="4343040" cy="369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98" name="CustomShape 2"/>
          <p:cNvSpPr/>
          <p:nvPr/>
        </p:nvSpPr>
        <p:spPr>
          <a:xfrm>
            <a:off x="3700440" y="466920"/>
            <a:ext cx="4434120" cy="821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de-DE" sz="2400" spc="-1" strike="noStrike">
                <a:solidFill>
                  <a:srgbClr val="000000"/>
                </a:solidFill>
                <a:latin typeface="Calibri"/>
              </a:rPr>
              <a:t>Rezeptionsstrategien einüben I</a:t>
            </a:r>
            <a:endParaRPr b="0" lang="de-DE" sz="2400" spc="-1" strike="noStrike">
              <a:latin typeface="Arial"/>
            </a:endParaRPr>
          </a:p>
        </p:txBody>
      </p:sp>
      <p:sp>
        <p:nvSpPr>
          <p:cNvPr id="199" name="CustomShape 3"/>
          <p:cNvSpPr/>
          <p:nvPr/>
        </p:nvSpPr>
        <p:spPr>
          <a:xfrm>
            <a:off x="951120" y="1783440"/>
            <a:ext cx="10254600" cy="821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de-DE" sz="2400" spc="-1" strike="noStrike">
                <a:solidFill>
                  <a:srgbClr val="0070c0"/>
                </a:solidFill>
                <a:latin typeface="Calibri"/>
              </a:rPr>
              <a:t>Hörhilfen/Verständnishilfen schaffen  (bottom up)</a:t>
            </a:r>
            <a:endParaRPr b="0" lang="de-DE" sz="2400" spc="-1" strike="noStrike">
              <a:latin typeface="Arial"/>
            </a:endParaRPr>
          </a:p>
          <a:p>
            <a:pPr marL="285840" indent="-2854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de-DE" sz="2400" spc="-1" strike="noStrike">
                <a:solidFill>
                  <a:srgbClr val="000000"/>
                </a:solidFill>
                <a:latin typeface="Calibri"/>
              </a:rPr>
              <a:t>Zahlen im Aufgabensatz ausschreiben</a:t>
            </a:r>
            <a:r>
              <a:rPr b="1" lang="de-DE" sz="2400" spc="-1" strike="noStrike">
                <a:solidFill>
                  <a:srgbClr val="0070c0"/>
                </a:solidFill>
                <a:latin typeface="Calibri"/>
              </a:rPr>
              <a:t> </a:t>
            </a:r>
            <a:endParaRPr b="0" lang="de-DE" sz="2400" spc="-1" strike="noStrike">
              <a:latin typeface="Arial"/>
            </a:endParaRPr>
          </a:p>
        </p:txBody>
      </p:sp>
      <p:sp>
        <p:nvSpPr>
          <p:cNvPr id="200" name="CustomShape 4"/>
          <p:cNvSpPr/>
          <p:nvPr/>
        </p:nvSpPr>
        <p:spPr>
          <a:xfrm>
            <a:off x="951120" y="3055680"/>
            <a:ext cx="10289160" cy="33814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de-DE" sz="2400" spc="-1" strike="noStrike">
                <a:solidFill>
                  <a:srgbClr val="0070c0"/>
                </a:solidFill>
                <a:latin typeface="Calibri"/>
              </a:rPr>
              <a:t>Kontexte und Inhalte ausgehend von Schlüsselwörtern antizipieren (top down)</a:t>
            </a:r>
            <a:endParaRPr b="0" lang="de-DE" sz="2400" spc="-1" strike="noStrike">
              <a:latin typeface="Arial"/>
            </a:endParaRPr>
          </a:p>
          <a:p>
            <a:pPr marL="285840" indent="-2854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de-DE" sz="2400" spc="-1" strike="noStrike">
                <a:solidFill>
                  <a:srgbClr val="000000"/>
                </a:solidFill>
                <a:latin typeface="Calibri"/>
              </a:rPr>
              <a:t>geographische Orte, Länder im Aufgabensatz mit Wissensbeständen vernetzen</a:t>
            </a:r>
            <a:endParaRPr b="0" lang="de-DE" sz="2400" spc="-1" strike="noStrike">
              <a:latin typeface="Arial"/>
            </a:endParaRPr>
          </a:p>
          <a:p>
            <a:pPr marL="285840" indent="-2854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de-DE" sz="2400" spc="-1" strike="noStrike">
                <a:solidFill>
                  <a:srgbClr val="000000"/>
                </a:solidFill>
                <a:latin typeface="Calibri"/>
              </a:rPr>
              <a:t>Fakten und Sachverhalte ausmachen, die im Stamm der Aufgaben genannt werden</a:t>
            </a:r>
            <a:endParaRPr b="0" lang="de-DE" sz="2400" spc="-1" strike="noStrike">
              <a:latin typeface="Arial"/>
            </a:endParaRPr>
          </a:p>
          <a:p>
            <a:pPr marL="285840" indent="-2854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de-DE" sz="2400" spc="-1" strike="noStrike">
                <a:solidFill>
                  <a:srgbClr val="000000"/>
                </a:solidFill>
                <a:latin typeface="Calibri"/>
              </a:rPr>
              <a:t>zentrale Themen erschließen, die im Aufgabensatz deutlich werden</a:t>
            </a:r>
            <a:endParaRPr b="0" lang="de-DE" sz="2400" spc="-1" strike="noStrike">
              <a:latin typeface="Arial"/>
            </a:endParaRPr>
          </a:p>
          <a:p>
            <a:pPr marL="285840" indent="-2854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de-DE" sz="2400" spc="-1" strike="noStrike">
                <a:solidFill>
                  <a:srgbClr val="000000"/>
                </a:solidFill>
                <a:latin typeface="Calibri"/>
              </a:rPr>
              <a:t>…</a:t>
            </a:r>
            <a:endParaRPr b="0" lang="de-DE" sz="2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CustomShape 1"/>
          <p:cNvSpPr/>
          <p:nvPr/>
        </p:nvSpPr>
        <p:spPr>
          <a:xfrm>
            <a:off x="1752480" y="1171080"/>
            <a:ext cx="4343040" cy="369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02" name="CustomShape 2"/>
          <p:cNvSpPr/>
          <p:nvPr/>
        </p:nvSpPr>
        <p:spPr>
          <a:xfrm>
            <a:off x="398160" y="571320"/>
            <a:ext cx="4434120" cy="821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de-DE" sz="2400" spc="-1" strike="noStrike">
                <a:solidFill>
                  <a:srgbClr val="000000"/>
                </a:solidFill>
                <a:latin typeface="Calibri"/>
              </a:rPr>
              <a:t>Rezeptionsstrategien einüben II</a:t>
            </a:r>
            <a:endParaRPr b="0" lang="de-DE" sz="2400" spc="-1" strike="noStrike">
              <a:latin typeface="Arial"/>
            </a:endParaRPr>
          </a:p>
        </p:txBody>
      </p:sp>
      <p:sp>
        <p:nvSpPr>
          <p:cNvPr id="203" name="CustomShape 3"/>
          <p:cNvSpPr/>
          <p:nvPr/>
        </p:nvSpPr>
        <p:spPr>
          <a:xfrm>
            <a:off x="518040" y="1973880"/>
            <a:ext cx="6157440" cy="3138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de-DE" sz="2000" spc="-1" strike="noStrike">
                <a:solidFill>
                  <a:srgbClr val="0070c0"/>
                </a:solidFill>
                <a:latin typeface="Calibri"/>
              </a:rPr>
              <a:t>Lexikalische Felder ausgehend von Stamm und Antwort-</a:t>
            </a:r>
            <a:endParaRPr b="0" lang="de-DE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de-DE" sz="2000" spc="-1" strike="noStrike">
                <a:solidFill>
                  <a:srgbClr val="0070c0"/>
                </a:solidFill>
                <a:latin typeface="Calibri"/>
              </a:rPr>
              <a:t>alternativen erschließen (bottom up / top down)</a:t>
            </a:r>
            <a:endParaRPr b="0" lang="de-DE" sz="2000" spc="-1" strike="noStrike">
              <a:latin typeface="Arial"/>
            </a:endParaRPr>
          </a:p>
          <a:p>
            <a:pPr marL="285840" indent="-2854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de-DE" sz="2000" spc="-1" strike="noStrike">
                <a:solidFill>
                  <a:srgbClr val="000000"/>
                </a:solidFill>
                <a:latin typeface="Calibri"/>
              </a:rPr>
              <a:t>synonyme Formulierungen für den Stamm, </a:t>
            </a:r>
            <a:endParaRPr b="0" lang="de-DE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de-DE" sz="2000" spc="-1" strike="noStrike">
                <a:solidFill>
                  <a:srgbClr val="000000"/>
                </a:solidFill>
                <a:latin typeface="Calibri"/>
              </a:rPr>
              <a:t>     </a:t>
            </a:r>
            <a:r>
              <a:rPr b="0" lang="de-DE" sz="2000" spc="-1" strike="noStrike">
                <a:solidFill>
                  <a:srgbClr val="000000"/>
                </a:solidFill>
                <a:latin typeface="Calibri"/>
              </a:rPr>
              <a:t>Attraktoren und Distraktoren suchen</a:t>
            </a:r>
            <a:endParaRPr b="0" lang="de-DE" sz="2000" spc="-1" strike="noStrike">
              <a:latin typeface="Arial"/>
            </a:endParaRPr>
          </a:p>
          <a:p>
            <a:pPr marL="285840" indent="-2854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de-DE" sz="2000" spc="-1" strike="noStrike">
                <a:solidFill>
                  <a:srgbClr val="000000"/>
                </a:solidFill>
                <a:latin typeface="Calibri"/>
              </a:rPr>
              <a:t>Wortfelder für Schlüsselwörter in Attraktoren </a:t>
            </a:r>
            <a:endParaRPr b="0" lang="de-DE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de-DE" sz="2000" spc="-1" strike="noStrike">
                <a:solidFill>
                  <a:srgbClr val="000000"/>
                </a:solidFill>
                <a:latin typeface="Calibri"/>
              </a:rPr>
              <a:t>     </a:t>
            </a:r>
            <a:r>
              <a:rPr b="0" lang="de-DE" sz="2000" spc="-1" strike="noStrike">
                <a:solidFill>
                  <a:srgbClr val="000000"/>
                </a:solidFill>
                <a:latin typeface="Calibri"/>
              </a:rPr>
              <a:t>und Distraktoren zusammenstellen</a:t>
            </a:r>
            <a:endParaRPr b="0" lang="de-DE" sz="2000" spc="-1" strike="noStrike">
              <a:latin typeface="Arial"/>
            </a:endParaRPr>
          </a:p>
          <a:p>
            <a:pPr marL="285840" indent="-2854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de-DE" sz="2000" spc="-1" strike="noStrike">
                <a:solidFill>
                  <a:srgbClr val="000000"/>
                </a:solidFill>
                <a:latin typeface="Calibri"/>
              </a:rPr>
              <a:t>…</a:t>
            </a:r>
            <a:endParaRPr b="0" lang="de-DE" sz="2000" spc="-1" strike="noStrike">
              <a:latin typeface="Arial"/>
            </a:endParaRPr>
          </a:p>
        </p:txBody>
      </p:sp>
      <p:sp>
        <p:nvSpPr>
          <p:cNvPr id="204" name="CustomShape 4"/>
          <p:cNvSpPr/>
          <p:nvPr/>
        </p:nvSpPr>
        <p:spPr>
          <a:xfrm>
            <a:off x="518040" y="4423320"/>
            <a:ext cx="3686760" cy="1919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de-DE" sz="2000" spc="-1" strike="noStrike">
                <a:solidFill>
                  <a:srgbClr val="0070c0"/>
                </a:solidFill>
                <a:latin typeface="Calibri"/>
              </a:rPr>
              <a:t>Beim ersten Hören (bottom up)</a:t>
            </a:r>
            <a:endParaRPr b="0" lang="de-DE" sz="2000" spc="-1" strike="noStrike">
              <a:latin typeface="Arial"/>
            </a:endParaRPr>
          </a:p>
          <a:p>
            <a:pPr marL="285840" indent="-2854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de-DE" sz="2000" spc="-1" strike="noStrike">
                <a:solidFill>
                  <a:srgbClr val="000000"/>
                </a:solidFill>
                <a:latin typeface="Calibri"/>
              </a:rPr>
              <a:t>Struktureindruck gewinnen</a:t>
            </a:r>
            <a:endParaRPr b="0" lang="de-DE" sz="2000" spc="-1" strike="noStrike">
              <a:latin typeface="Arial"/>
            </a:endParaRPr>
          </a:p>
          <a:p>
            <a:pPr marL="285840" indent="-2854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de-DE" sz="2000" spc="-1" strike="noStrike">
                <a:solidFill>
                  <a:srgbClr val="000000"/>
                </a:solidFill>
                <a:latin typeface="Calibri"/>
              </a:rPr>
              <a:t>„</a:t>
            </a:r>
            <a:r>
              <a:rPr b="0" lang="de-DE" sz="2000" spc="-1" strike="noStrike">
                <a:solidFill>
                  <a:srgbClr val="000000"/>
                </a:solidFill>
                <a:latin typeface="Calibri"/>
              </a:rPr>
              <a:t>Anker“wörter heraushören</a:t>
            </a:r>
            <a:endParaRPr b="0" lang="de-DE" sz="2000" spc="-1" strike="noStrike">
              <a:latin typeface="Arial"/>
            </a:endParaRPr>
          </a:p>
        </p:txBody>
      </p:sp>
      <p:pic>
        <p:nvPicPr>
          <p:cNvPr id="205" name="Grafik 5" descr=""/>
          <p:cNvPicPr/>
          <p:nvPr/>
        </p:nvPicPr>
        <p:blipFill>
          <a:blip r:embed="rId1"/>
          <a:stretch/>
        </p:blipFill>
        <p:spPr>
          <a:xfrm>
            <a:off x="6863400" y="571320"/>
            <a:ext cx="4878720" cy="5466960"/>
          </a:xfrm>
          <a:prstGeom prst="rect">
            <a:avLst/>
          </a:prstGeom>
          <a:ln w="19080">
            <a:solidFill>
              <a:srgbClr val="ff0000"/>
            </a:solidFill>
            <a:round/>
          </a:ln>
        </p:spPr>
      </p:pic>
      <p:sp>
        <p:nvSpPr>
          <p:cNvPr id="206" name="CustomShape 5"/>
          <p:cNvSpPr/>
          <p:nvPr/>
        </p:nvSpPr>
        <p:spPr>
          <a:xfrm>
            <a:off x="1829160" y="5669280"/>
            <a:ext cx="5033880" cy="638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de-DE" sz="1800" spc="-1" strike="noStrike">
                <a:solidFill>
                  <a:srgbClr val="000000"/>
                </a:solidFill>
                <a:latin typeface="Calibri"/>
              </a:rPr>
              <a:t>Beispiele für Aufgabenvorschläge im Dossier I, S. 17</a:t>
            </a:r>
            <a:endParaRPr b="0" lang="de-DE" sz="1800" spc="-1" strike="noStrike">
              <a:latin typeface="Arial"/>
            </a:endParaRPr>
          </a:p>
        </p:txBody>
      </p:sp>
      <p:pic>
        <p:nvPicPr>
          <p:cNvPr id="207" name="Grafik 13" descr=""/>
          <p:cNvPicPr/>
          <p:nvPr/>
        </p:nvPicPr>
        <p:blipFill>
          <a:blip r:embed="rId2"/>
          <a:stretch/>
        </p:blipFill>
        <p:spPr>
          <a:xfrm>
            <a:off x="4918320" y="441720"/>
            <a:ext cx="1560960" cy="1543320"/>
          </a:xfrm>
          <a:prstGeom prst="rect">
            <a:avLst/>
          </a:prstGeom>
          <a:ln>
            <a:noFill/>
          </a:ln>
        </p:spPr>
      </p:pic>
      <p:sp>
        <p:nvSpPr>
          <p:cNvPr id="208" name="CustomShape 6"/>
          <p:cNvSpPr/>
          <p:nvPr/>
        </p:nvSpPr>
        <p:spPr>
          <a:xfrm>
            <a:off x="4968000" y="5976000"/>
            <a:ext cx="1704240" cy="333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de-DE" sz="800" spc="-1" strike="noStrike">
                <a:solidFill>
                  <a:srgbClr val="000000"/>
                </a:solidFill>
                <a:latin typeface="Calibri"/>
              </a:rPr>
              <a:t>Zeichnung: Karl-Christian Esprester</a:t>
            </a:r>
            <a:endParaRPr b="0" lang="de-DE" sz="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CustomShape 1"/>
          <p:cNvSpPr/>
          <p:nvPr/>
        </p:nvSpPr>
        <p:spPr>
          <a:xfrm>
            <a:off x="1408320" y="2184120"/>
            <a:ext cx="4343040" cy="369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10" name="CustomShape 2"/>
          <p:cNvSpPr/>
          <p:nvPr/>
        </p:nvSpPr>
        <p:spPr>
          <a:xfrm>
            <a:off x="550440" y="615600"/>
            <a:ext cx="7545600" cy="10044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de-DE" sz="2000" spc="-1" strike="noStrike">
                <a:solidFill>
                  <a:srgbClr val="000000"/>
                </a:solidFill>
                <a:latin typeface="Calibri"/>
              </a:rPr>
              <a:t>Scaffolding- oder Differenzierungsmaßnahmen beim Hörverstehen: </a:t>
            </a:r>
            <a:endParaRPr b="0" lang="de-DE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de-DE" sz="2000" spc="-1" strike="noStrike">
                <a:solidFill>
                  <a:srgbClr val="000000"/>
                </a:solidFill>
                <a:latin typeface="Calibri"/>
              </a:rPr>
              <a:t>Vorbereitung mit LearningApps</a:t>
            </a:r>
            <a:endParaRPr b="0" lang="de-DE" sz="2000" spc="-1" strike="noStrike">
              <a:latin typeface="Arial"/>
            </a:endParaRPr>
          </a:p>
        </p:txBody>
      </p:sp>
      <p:pic>
        <p:nvPicPr>
          <p:cNvPr id="211" name="Grafik 4" descr=""/>
          <p:cNvPicPr/>
          <p:nvPr/>
        </p:nvPicPr>
        <p:blipFill>
          <a:blip r:embed="rId1"/>
          <a:stretch/>
        </p:blipFill>
        <p:spPr>
          <a:xfrm>
            <a:off x="4788360" y="1903320"/>
            <a:ext cx="6978960" cy="3320280"/>
          </a:xfrm>
          <a:prstGeom prst="rect">
            <a:avLst/>
          </a:prstGeom>
          <a:ln w="19080">
            <a:solidFill>
              <a:srgbClr val="ff0000"/>
            </a:solidFill>
            <a:round/>
          </a:ln>
        </p:spPr>
      </p:pic>
      <p:sp>
        <p:nvSpPr>
          <p:cNvPr id="212" name="CustomShape 3"/>
          <p:cNvSpPr/>
          <p:nvPr/>
        </p:nvSpPr>
        <p:spPr>
          <a:xfrm>
            <a:off x="550440" y="1810800"/>
            <a:ext cx="4237200" cy="50274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de-DE" sz="1800" spc="-1" strike="noStrike">
                <a:solidFill>
                  <a:srgbClr val="4472c4"/>
                </a:solidFill>
                <a:latin typeface="Calibri"/>
              </a:rPr>
              <a:t>Hürde beim Hörverstehen</a:t>
            </a:r>
            <a:r>
              <a:rPr b="0" lang="de-DE" sz="1800" spc="-1" strike="noStrike">
                <a:solidFill>
                  <a:srgbClr val="000000"/>
                </a:solidFill>
                <a:latin typeface="Calibri"/>
              </a:rPr>
              <a:t>:</a:t>
            </a:r>
            <a:endParaRPr b="0" lang="de-DE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de-DE" sz="1800" spc="-1" strike="noStrike">
              <a:latin typeface="Arial"/>
            </a:endParaRPr>
          </a:p>
          <a:p>
            <a:pPr marL="285840" indent="-2854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de-DE" sz="1800" spc="-1" strike="noStrike">
                <a:solidFill>
                  <a:srgbClr val="000000"/>
                </a:solidFill>
                <a:latin typeface="Calibri"/>
              </a:rPr>
              <a:t>Flüchtigkeit des Akustischen</a:t>
            </a:r>
            <a:endParaRPr b="0" lang="de-DE" sz="1800" spc="-1" strike="noStrike">
              <a:latin typeface="Arial"/>
            </a:endParaRPr>
          </a:p>
          <a:p>
            <a:pPr marL="285840" indent="-2854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de-DE" sz="1800" spc="-1" strike="noStrike">
                <a:solidFill>
                  <a:srgbClr val="000000"/>
                </a:solidFill>
                <a:latin typeface="Calibri"/>
              </a:rPr>
              <a:t>Erschließung unter Zuhilfenahme der</a:t>
            </a:r>
            <a:endParaRPr b="0" lang="de-DE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de-DE" sz="1800" spc="-1" strike="noStrike">
                <a:solidFill>
                  <a:srgbClr val="000000"/>
                </a:solidFill>
                <a:latin typeface="Calibri"/>
              </a:rPr>
              <a:t>      </a:t>
            </a:r>
            <a:r>
              <a:rPr b="0" lang="de-DE" sz="1800" spc="-1" strike="noStrike">
                <a:solidFill>
                  <a:srgbClr val="000000"/>
                </a:solidFill>
                <a:latin typeface="Calibri"/>
              </a:rPr>
              <a:t>gesamten Sprachkenntnisse (D, E, F, L)</a:t>
            </a:r>
            <a:endParaRPr b="0" lang="de-DE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de-DE" sz="1800" spc="-1" strike="noStrike">
                <a:solidFill>
                  <a:srgbClr val="000000"/>
                </a:solidFill>
                <a:latin typeface="Calibri"/>
              </a:rPr>
              <a:t>      </a:t>
            </a:r>
            <a:r>
              <a:rPr b="0" lang="de-DE" sz="1800" spc="-1" strike="noStrike">
                <a:solidFill>
                  <a:srgbClr val="000000"/>
                </a:solidFill>
                <a:latin typeface="Calibri"/>
              </a:rPr>
              <a:t>erschwert</a:t>
            </a:r>
            <a:endParaRPr b="0" lang="de-DE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de-DE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de-DE" sz="1800" spc="-1" strike="noStrike">
                <a:solidFill>
                  <a:srgbClr val="4472c4"/>
                </a:solidFill>
                <a:latin typeface="Calibri"/>
              </a:rPr>
              <a:t>Passende Aufgaben zu den Audiodokumenten:</a:t>
            </a:r>
            <a:endParaRPr b="0" lang="de-DE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de-DE" sz="1800" spc="-1" strike="noStrike">
              <a:latin typeface="Arial"/>
            </a:endParaRPr>
          </a:p>
          <a:p>
            <a:pPr marL="285840" indent="-2854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de-DE" sz="1800" spc="-1" strike="noStrike">
                <a:solidFill>
                  <a:srgbClr val="000000"/>
                </a:solidFill>
                <a:latin typeface="Calibri"/>
              </a:rPr>
              <a:t>„</a:t>
            </a:r>
            <a:r>
              <a:rPr b="0" lang="de-DE" sz="1800" spc="-1" strike="noStrike">
                <a:solidFill>
                  <a:srgbClr val="000000"/>
                </a:solidFill>
                <a:latin typeface="Calibri"/>
              </a:rPr>
              <a:t>Einhören“ in ein Thema oder ein Wortfeld</a:t>
            </a:r>
            <a:endParaRPr b="0" lang="de-DE" sz="1800" spc="-1" strike="noStrike">
              <a:latin typeface="Arial"/>
            </a:endParaRPr>
          </a:p>
          <a:p>
            <a:pPr marL="285840" indent="-2854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de-DE" sz="1800" spc="-1" strike="noStrike">
                <a:solidFill>
                  <a:srgbClr val="000000"/>
                </a:solidFill>
                <a:latin typeface="Calibri"/>
              </a:rPr>
              <a:t>keine Vokabelgleichungen</a:t>
            </a:r>
            <a:endParaRPr b="0" lang="de-DE" sz="1800" spc="-1" strike="noStrike">
              <a:latin typeface="Arial"/>
            </a:endParaRPr>
          </a:p>
          <a:p>
            <a:pPr marL="285840" indent="-2854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de-DE" sz="1800" spc="-1" strike="noStrike">
                <a:solidFill>
                  <a:srgbClr val="000000"/>
                </a:solidFill>
                <a:latin typeface="Calibri"/>
              </a:rPr>
              <a:t>Ohne grundlegendes Verstehen kann die Aufgabe nicht gelöst werden.</a:t>
            </a:r>
            <a:endParaRPr b="0" lang="de-DE" sz="1800" spc="-1" strike="noStrike">
              <a:latin typeface="Arial"/>
            </a:endParaRPr>
          </a:p>
        </p:txBody>
      </p:sp>
      <p:sp>
        <p:nvSpPr>
          <p:cNvPr id="213" name="CustomShape 4"/>
          <p:cNvSpPr/>
          <p:nvPr/>
        </p:nvSpPr>
        <p:spPr>
          <a:xfrm>
            <a:off x="7108560" y="5364360"/>
            <a:ext cx="3450600" cy="693360"/>
          </a:xfrm>
          <a:prstGeom prst="rightArrow">
            <a:avLst>
              <a:gd name="adj1" fmla="val 50000"/>
              <a:gd name="adj2" fmla="val 50000"/>
            </a:avLst>
          </a:prstGeom>
          <a:gradFill rotWithShape="0">
            <a:gsLst>
              <a:gs pos="0">
                <a:srgbClr val="95acea"/>
              </a:gs>
              <a:gs pos="100000">
                <a:srgbClr val="bfcaf0"/>
              </a:gs>
            </a:gsLst>
            <a:lin ang="108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14" name="CustomShape 5"/>
          <p:cNvSpPr/>
          <p:nvPr/>
        </p:nvSpPr>
        <p:spPr>
          <a:xfrm>
            <a:off x="7197120" y="5557320"/>
            <a:ext cx="2939400" cy="515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de-DE" sz="1400" spc="-1" strike="noStrike">
                <a:solidFill>
                  <a:srgbClr val="000000"/>
                </a:solidFill>
                <a:latin typeface="Calibri"/>
              </a:rPr>
              <a:t>Aufgabenbeispiel Dossier II, S. 20, 24</a:t>
            </a:r>
            <a:endParaRPr b="0" lang="de-DE" sz="1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CustomShape 1"/>
          <p:cNvSpPr/>
          <p:nvPr/>
        </p:nvSpPr>
        <p:spPr>
          <a:xfrm>
            <a:off x="1752480" y="1171080"/>
            <a:ext cx="4343040" cy="369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16" name="CustomShape 2"/>
          <p:cNvSpPr/>
          <p:nvPr/>
        </p:nvSpPr>
        <p:spPr>
          <a:xfrm>
            <a:off x="3598560" y="483480"/>
            <a:ext cx="4343040" cy="821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de-DE" sz="2400" spc="-1" strike="noStrike">
                <a:solidFill>
                  <a:srgbClr val="000000"/>
                </a:solidFill>
                <a:latin typeface="Calibri"/>
              </a:rPr>
              <a:t>Material im Moodle-Kursraum</a:t>
            </a:r>
            <a:endParaRPr b="0" lang="de-DE" sz="2400" spc="-1" strike="noStrike">
              <a:latin typeface="Arial"/>
            </a:endParaRPr>
          </a:p>
        </p:txBody>
      </p:sp>
      <p:pic>
        <p:nvPicPr>
          <p:cNvPr id="217" name="Grafik 5" descr=""/>
          <p:cNvPicPr/>
          <p:nvPr/>
        </p:nvPicPr>
        <p:blipFill>
          <a:blip r:embed="rId1"/>
          <a:stretch/>
        </p:blipFill>
        <p:spPr>
          <a:xfrm>
            <a:off x="564480" y="1358640"/>
            <a:ext cx="2209680" cy="306252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18" name="Grafik 9" descr=""/>
          <p:cNvPicPr/>
          <p:nvPr/>
        </p:nvPicPr>
        <p:blipFill>
          <a:blip r:embed="rId2"/>
          <a:stretch/>
        </p:blipFill>
        <p:spPr>
          <a:xfrm>
            <a:off x="3260880" y="1355760"/>
            <a:ext cx="2158920" cy="306252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19" name="Grafik 11" descr=""/>
          <p:cNvPicPr/>
          <p:nvPr/>
        </p:nvPicPr>
        <p:blipFill>
          <a:blip r:embed="rId3"/>
          <a:stretch/>
        </p:blipFill>
        <p:spPr>
          <a:xfrm>
            <a:off x="5906520" y="1355760"/>
            <a:ext cx="2183760" cy="306252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20" name="CustomShape 3"/>
          <p:cNvSpPr/>
          <p:nvPr/>
        </p:nvSpPr>
        <p:spPr>
          <a:xfrm>
            <a:off x="8791200" y="1334160"/>
            <a:ext cx="2644560" cy="1919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de-DE" sz="2000" spc="-1" strike="noStrike">
                <a:solidFill>
                  <a:srgbClr val="000000"/>
                </a:solidFill>
                <a:latin typeface="Calibri"/>
              </a:rPr>
              <a:t>Audiodokumente und Videos im Internet</a:t>
            </a:r>
            <a:endParaRPr b="0" lang="de-DE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de-DE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de-DE" sz="2000" spc="-1" strike="noStrike">
                <a:solidFill>
                  <a:srgbClr val="000000"/>
                </a:solidFill>
                <a:latin typeface="Calibri"/>
              </a:rPr>
              <a:t>s. Links in den Dossiers</a:t>
            </a:r>
            <a:endParaRPr b="0" lang="de-DE" sz="2000" spc="-1" strike="noStrike">
              <a:latin typeface="Arial"/>
            </a:endParaRPr>
          </a:p>
        </p:txBody>
      </p:sp>
      <p:sp>
        <p:nvSpPr>
          <p:cNvPr id="221" name="CustomShape 4"/>
          <p:cNvSpPr/>
          <p:nvPr/>
        </p:nvSpPr>
        <p:spPr>
          <a:xfrm>
            <a:off x="837360" y="5278680"/>
            <a:ext cx="2760840" cy="638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de-DE" sz="1800" spc="-1" strike="noStrike">
                <a:solidFill>
                  <a:srgbClr val="000000"/>
                </a:solidFill>
                <a:latin typeface="Calibri"/>
              </a:rPr>
              <a:t>Identische Nummerierung</a:t>
            </a:r>
            <a:endParaRPr b="0" lang="de-DE" sz="1800" spc="-1" strike="noStrike">
              <a:latin typeface="Arial"/>
            </a:endParaRPr>
          </a:p>
        </p:txBody>
      </p:sp>
      <p:sp>
        <p:nvSpPr>
          <p:cNvPr id="222" name="CustomShape 5"/>
          <p:cNvSpPr/>
          <p:nvPr/>
        </p:nvSpPr>
        <p:spPr>
          <a:xfrm rot="5400000">
            <a:off x="2658240" y="2419200"/>
            <a:ext cx="668160" cy="4855320"/>
          </a:xfrm>
          <a:prstGeom prst="rightBrace">
            <a:avLst>
              <a:gd name="adj1" fmla="val 0"/>
              <a:gd name="adj2" fmla="val 46051"/>
            </a:avLst>
          </a:prstGeom>
          <a:noFill/>
          <a:ln w="1908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23" name="CustomShape 6"/>
          <p:cNvSpPr/>
          <p:nvPr/>
        </p:nvSpPr>
        <p:spPr>
          <a:xfrm flipV="1">
            <a:off x="3260880" y="4227480"/>
            <a:ext cx="3216600" cy="92376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19080">
            <a:solidFill>
              <a:schemeClr val="accent1"/>
            </a:solidFill>
            <a:tailEnd len="med" type="triangle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CustomShape 1"/>
          <p:cNvSpPr/>
          <p:nvPr/>
        </p:nvSpPr>
        <p:spPr>
          <a:xfrm>
            <a:off x="1519560" y="432720"/>
            <a:ext cx="9152640" cy="821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de-DE" sz="2400" spc="-1" strike="noStrike">
                <a:solidFill>
                  <a:srgbClr val="000000"/>
                </a:solidFill>
                <a:latin typeface="Calibri"/>
              </a:rPr>
              <a:t>Arbeit mit den Dossiers in der asynchronen Arbeitsphase - Vorschläge</a:t>
            </a:r>
            <a:endParaRPr b="0" lang="de-DE" sz="2400" spc="-1" strike="noStrike">
              <a:latin typeface="Arial"/>
            </a:endParaRPr>
          </a:p>
        </p:txBody>
      </p:sp>
      <p:sp>
        <p:nvSpPr>
          <p:cNvPr id="225" name="CustomShape 2"/>
          <p:cNvSpPr/>
          <p:nvPr/>
        </p:nvSpPr>
        <p:spPr>
          <a:xfrm>
            <a:off x="596520" y="1119960"/>
            <a:ext cx="10746360" cy="17355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de-DE" sz="1800" spc="-1" strike="noStrike">
                <a:solidFill>
                  <a:srgbClr val="000000"/>
                </a:solidFill>
                <a:latin typeface="Calibri"/>
              </a:rPr>
              <a:t>1.   </a:t>
            </a:r>
            <a:r>
              <a:rPr b="1" lang="de-DE" sz="1800" spc="-1" strike="noStrike">
                <a:solidFill>
                  <a:srgbClr val="000000"/>
                </a:solidFill>
                <a:latin typeface="Calibri"/>
              </a:rPr>
              <a:t>Grundlegendes und erhöhtes Niveau</a:t>
            </a:r>
            <a:r>
              <a:rPr b="0" lang="de-DE" sz="1800" spc="-1" strike="noStrike">
                <a:solidFill>
                  <a:srgbClr val="000000"/>
                </a:solidFill>
                <a:latin typeface="Calibri"/>
              </a:rPr>
              <a:t>:</a:t>
            </a:r>
            <a:endParaRPr b="0" lang="de-DE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de-DE" sz="1800" spc="-1" strike="noStrike">
                <a:solidFill>
                  <a:srgbClr val="000000"/>
                </a:solidFill>
                <a:latin typeface="Calibri"/>
              </a:rPr>
              <a:t>	</a:t>
            </a:r>
            <a:r>
              <a:rPr b="0" lang="de-DE" sz="1800" spc="-1" strike="noStrike">
                <a:solidFill>
                  <a:srgbClr val="000000"/>
                </a:solidFill>
                <a:latin typeface="Calibri"/>
              </a:rPr>
              <a:t> </a:t>
            </a:r>
            <a:r>
              <a:rPr b="0" lang="de-DE" sz="1800" spc="-1" strike="noStrike">
                <a:solidFill>
                  <a:srgbClr val="000000"/>
                </a:solidFill>
                <a:latin typeface="Calibri"/>
              </a:rPr>
              <a:t>-   Untersuchen Sie die mit „BF“ und „LF“ gekennzeichneten Materialien nach Unterschieden der </a:t>
            </a:r>
            <a:r>
              <a:rPr b="0" lang="de-DE" sz="1800" spc="-1" strike="noStrike">
                <a:solidFill>
                  <a:srgbClr val="000000"/>
                </a:solidFill>
                <a:latin typeface="Calibri"/>
              </a:rPr>
              <a:t>	</a:t>
            </a:r>
            <a:r>
              <a:rPr b="0" lang="de-DE" sz="1800" spc="-1" strike="noStrike">
                <a:solidFill>
                  <a:srgbClr val="000000"/>
                </a:solidFill>
                <a:latin typeface="Calibri"/>
              </a:rPr>
              <a:t>    </a:t>
            </a:r>
            <a:r>
              <a:rPr b="0" lang="de-DE" sz="1800" spc="-1" strike="noStrike">
                <a:solidFill>
                  <a:srgbClr val="000000"/>
                </a:solidFill>
                <a:latin typeface="Calibri"/>
              </a:rPr>
              <a:t>	</a:t>
            </a:r>
            <a:r>
              <a:rPr b="0" lang="de-DE" sz="1800" spc="-1" strike="noStrike">
                <a:solidFill>
                  <a:srgbClr val="000000"/>
                </a:solidFill>
                <a:latin typeface="Calibri"/>
              </a:rPr>
              <a:t>     Anforderung </a:t>
            </a:r>
            <a:r>
              <a:rPr b="0" lang="fr-FR" sz="1800" spc="-1" strike="noStrike">
                <a:solidFill>
                  <a:srgbClr val="000000"/>
                </a:solidFill>
                <a:latin typeface="Calibri"/>
              </a:rPr>
              <a:t>(A l'écoute de la BD II, Materialien 21 + 22 oder 23 + 24, S. 8-24).</a:t>
            </a:r>
            <a:endParaRPr b="0" lang="de-DE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de-DE" sz="1800" spc="-1" strike="noStrike">
                <a:solidFill>
                  <a:srgbClr val="000000"/>
                </a:solidFill>
                <a:latin typeface="Calibri"/>
              </a:rPr>
              <a:t> </a:t>
            </a:r>
            <a:r>
              <a:rPr b="0" lang="de-DE" sz="1800" spc="-1" strike="noStrike">
                <a:solidFill>
                  <a:srgbClr val="000000"/>
                </a:solidFill>
                <a:latin typeface="Calibri"/>
              </a:rPr>
              <a:t>	</a:t>
            </a:r>
            <a:r>
              <a:rPr b="0" lang="de-DE" sz="1800" spc="-1" strike="noStrike">
                <a:solidFill>
                  <a:srgbClr val="000000"/>
                </a:solidFill>
                <a:latin typeface="Calibri"/>
              </a:rPr>
              <a:t>-    Materialien ohne Kennzeichnung: Schlagen Sie weitere Verfahrensweisen für einen niveaugerechten </a:t>
            </a:r>
            <a:r>
              <a:rPr b="0" lang="de-DE" sz="1800" spc="-1" strike="noStrike">
                <a:solidFill>
                  <a:srgbClr val="000000"/>
                </a:solidFill>
                <a:latin typeface="Calibri"/>
              </a:rPr>
              <a:t>	</a:t>
            </a:r>
            <a:r>
              <a:rPr b="0" lang="de-DE" sz="1800" spc="-1" strike="noStrike">
                <a:solidFill>
                  <a:srgbClr val="000000"/>
                </a:solidFill>
                <a:latin typeface="Calibri"/>
              </a:rPr>
              <a:t>     Einsatz in BF und LF vor.</a:t>
            </a:r>
            <a:endParaRPr b="0" lang="de-DE" sz="1800" spc="-1" strike="noStrike">
              <a:latin typeface="Arial"/>
            </a:endParaRPr>
          </a:p>
        </p:txBody>
      </p:sp>
      <p:sp>
        <p:nvSpPr>
          <p:cNvPr id="226" name="CustomShape 3"/>
          <p:cNvSpPr/>
          <p:nvPr/>
        </p:nvSpPr>
        <p:spPr>
          <a:xfrm>
            <a:off x="596520" y="2693160"/>
            <a:ext cx="10746360" cy="25585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de-DE" sz="1800" spc="-1" strike="noStrike">
                <a:solidFill>
                  <a:srgbClr val="000000"/>
                </a:solidFill>
                <a:latin typeface="Calibri"/>
              </a:rPr>
              <a:t>2.   </a:t>
            </a:r>
            <a:r>
              <a:rPr b="1" lang="de-DE" sz="1800" spc="-1" strike="noStrike">
                <a:solidFill>
                  <a:srgbClr val="000000"/>
                </a:solidFill>
                <a:latin typeface="Calibri"/>
              </a:rPr>
              <a:t>Individuelles Üben </a:t>
            </a:r>
            <a:r>
              <a:rPr b="0" lang="de-DE" sz="1800" spc="-1" strike="noStrike">
                <a:solidFill>
                  <a:srgbClr val="000000"/>
                </a:solidFill>
                <a:latin typeface="Calibri"/>
              </a:rPr>
              <a:t>mit dem Tool </a:t>
            </a:r>
            <a:r>
              <a:rPr b="1" lang="de-DE" sz="1800" spc="-1" strike="noStrike">
                <a:solidFill>
                  <a:srgbClr val="000000"/>
                </a:solidFill>
                <a:latin typeface="Calibri"/>
              </a:rPr>
              <a:t>Edpuzzle</a:t>
            </a:r>
            <a:r>
              <a:rPr b="0" lang="de-DE" sz="1800" spc="-1" strike="noStrike">
                <a:solidFill>
                  <a:srgbClr val="000000"/>
                </a:solidFill>
                <a:latin typeface="Calibri"/>
              </a:rPr>
              <a:t> (alternativ: der Internetquelle und den Aufgaben in Word) </a:t>
            </a:r>
            <a:endParaRPr b="0" lang="de-DE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de-DE" sz="1800" spc="-1" strike="noStrike">
                <a:solidFill>
                  <a:srgbClr val="000000"/>
                </a:solidFill>
                <a:latin typeface="Calibri"/>
              </a:rPr>
              <a:t>      </a:t>
            </a:r>
            <a:r>
              <a:rPr b="0" lang="de-DE" sz="1800" spc="-1" strike="noStrike">
                <a:solidFill>
                  <a:srgbClr val="000000"/>
                </a:solidFill>
                <a:latin typeface="Calibri"/>
              </a:rPr>
              <a:t>(A l‘écoute de la BD I, Material 7, S. 23-26)</a:t>
            </a:r>
            <a:endParaRPr b="0" lang="de-DE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de-DE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de-DE" sz="1800" spc="-1" strike="noStrike">
                <a:solidFill>
                  <a:srgbClr val="000000"/>
                </a:solidFill>
                <a:latin typeface="Calibri"/>
              </a:rPr>
              <a:t>      </a:t>
            </a:r>
            <a:r>
              <a:rPr b="0" lang="de-DE" sz="1800" spc="-1" strike="noStrike">
                <a:solidFill>
                  <a:srgbClr val="000000"/>
                </a:solidFill>
                <a:latin typeface="Calibri"/>
              </a:rPr>
              <a:t>Machen Sie sich ein Bild vom Verhältnis der halboffenen und geschlossenen Aufgaben in exercice 1 und</a:t>
            </a:r>
            <a:endParaRPr b="0" lang="de-DE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de-DE" sz="1800" spc="-1" strike="noStrike">
                <a:solidFill>
                  <a:srgbClr val="000000"/>
                </a:solidFill>
                <a:latin typeface="Calibri"/>
              </a:rPr>
              <a:t>      </a:t>
            </a:r>
            <a:r>
              <a:rPr b="0" lang="de-DE" sz="1800" spc="-1" strike="noStrike">
                <a:solidFill>
                  <a:srgbClr val="000000"/>
                </a:solidFill>
                <a:latin typeface="Calibri"/>
              </a:rPr>
              <a:t>exercice 2. Nennen Sie Vor- und Nachteile der Arbeit mit dem Tool bzw. eines mit Zeitangaben versehenen</a:t>
            </a:r>
            <a:endParaRPr b="0" lang="de-DE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de-DE" sz="1800" spc="-1" strike="noStrike">
                <a:solidFill>
                  <a:srgbClr val="000000"/>
                </a:solidFill>
                <a:latin typeface="Calibri"/>
              </a:rPr>
              <a:t>      </a:t>
            </a:r>
            <a:r>
              <a:rPr b="0" lang="de-DE" sz="1800" spc="-1" strike="noStrike">
                <a:solidFill>
                  <a:srgbClr val="000000"/>
                </a:solidFill>
                <a:latin typeface="Calibri"/>
              </a:rPr>
              <a:t>Aufgabensatzes.</a:t>
            </a:r>
            <a:endParaRPr b="0" lang="de-DE" sz="1800" spc="-1" strike="noStrike">
              <a:latin typeface="Arial"/>
            </a:endParaRPr>
          </a:p>
        </p:txBody>
      </p:sp>
      <p:sp>
        <p:nvSpPr>
          <p:cNvPr id="227" name="CustomShape 4"/>
          <p:cNvSpPr/>
          <p:nvPr/>
        </p:nvSpPr>
        <p:spPr>
          <a:xfrm>
            <a:off x="489960" y="4625280"/>
            <a:ext cx="10746360" cy="639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StarSymbol"/>
              <a:buAutoNum type="arabicPeriod" startAt="3"/>
            </a:pPr>
            <a:r>
              <a:rPr b="0" lang="de-DE" sz="1800" spc="-1" strike="noStrike">
                <a:solidFill>
                  <a:srgbClr val="000000"/>
                </a:solidFill>
                <a:latin typeface="Calibri"/>
              </a:rPr>
              <a:t> </a:t>
            </a:r>
            <a:r>
              <a:rPr b="1" lang="de-DE" sz="1800" spc="-1" strike="noStrike">
                <a:solidFill>
                  <a:srgbClr val="000000"/>
                </a:solidFill>
                <a:latin typeface="Calibri"/>
              </a:rPr>
              <a:t>Strategien</a:t>
            </a:r>
            <a:r>
              <a:rPr b="0" lang="de-DE" sz="1800" spc="-1" strike="noStrike">
                <a:solidFill>
                  <a:srgbClr val="000000"/>
                </a:solidFill>
                <a:latin typeface="Calibri"/>
              </a:rPr>
              <a:t>, </a:t>
            </a:r>
            <a:r>
              <a:rPr b="1" lang="de-DE" sz="1800" spc="-1" strike="noStrike">
                <a:solidFill>
                  <a:srgbClr val="000000"/>
                </a:solidFill>
                <a:latin typeface="Calibri"/>
              </a:rPr>
              <a:t>Scaffolding und Differenzierung</a:t>
            </a:r>
            <a:r>
              <a:rPr b="0" lang="de-DE" sz="1800" spc="-1" strike="noStrike">
                <a:solidFill>
                  <a:srgbClr val="000000"/>
                </a:solidFill>
                <a:latin typeface="Calibri"/>
              </a:rPr>
              <a:t>: Prüfen Sie einige Aufgaben und deren Progression – auch im       Hinblick auf deren Ausrichtung auf das Hörverstehen.</a:t>
            </a:r>
            <a:endParaRPr b="0" lang="de-DE" sz="1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CustomShape 1"/>
          <p:cNvSpPr/>
          <p:nvPr/>
        </p:nvSpPr>
        <p:spPr>
          <a:xfrm>
            <a:off x="1752480" y="1171080"/>
            <a:ext cx="4343040" cy="369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34" name="CustomShape 2"/>
          <p:cNvSpPr/>
          <p:nvPr/>
        </p:nvSpPr>
        <p:spPr>
          <a:xfrm>
            <a:off x="4954680" y="1407240"/>
            <a:ext cx="2163600" cy="1460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de-DE" sz="2600" spc="-1" strike="noStrike">
                <a:solidFill>
                  <a:srgbClr val="000000"/>
                </a:solidFill>
                <a:latin typeface="Calibri"/>
              </a:rPr>
              <a:t> </a:t>
            </a:r>
            <a:r>
              <a:rPr b="0" lang="de-DE" sz="3200" spc="-1" strike="noStrike">
                <a:solidFill>
                  <a:srgbClr val="000000"/>
                </a:solidFill>
                <a:latin typeface="Calibri"/>
              </a:rPr>
              <a:t>Identité(s)</a:t>
            </a:r>
            <a:endParaRPr b="0" lang="de-DE" sz="3200" spc="-1" strike="noStrike">
              <a:latin typeface="Arial"/>
            </a:endParaRPr>
          </a:p>
        </p:txBody>
      </p:sp>
      <p:pic>
        <p:nvPicPr>
          <p:cNvPr id="135" name="Grafik 5" descr="Lautstärke"/>
          <p:cNvPicPr/>
          <p:nvPr/>
        </p:nvPicPr>
        <p:blipFill>
          <a:blip r:embed="rId1"/>
          <a:stretch/>
        </p:blipFill>
        <p:spPr>
          <a:xfrm>
            <a:off x="4545000" y="2655360"/>
            <a:ext cx="914040" cy="914040"/>
          </a:xfrm>
          <a:prstGeom prst="rect">
            <a:avLst/>
          </a:prstGeom>
          <a:ln>
            <a:noFill/>
          </a:ln>
        </p:spPr>
      </p:pic>
      <p:sp>
        <p:nvSpPr>
          <p:cNvPr id="136" name="CustomShape 3"/>
          <p:cNvSpPr/>
          <p:nvPr/>
        </p:nvSpPr>
        <p:spPr>
          <a:xfrm>
            <a:off x="4696200" y="3853800"/>
            <a:ext cx="2799000" cy="10645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de-DE" sz="3200" spc="-1" strike="noStrike">
                <a:solidFill>
                  <a:srgbClr val="000000"/>
                </a:solidFill>
                <a:latin typeface="Calibri"/>
              </a:rPr>
              <a:t>Hörverstehen</a:t>
            </a:r>
            <a:endParaRPr b="0" lang="de-DE" sz="3200" spc="-1" strike="noStrike">
              <a:latin typeface="Arial"/>
            </a:endParaRPr>
          </a:p>
        </p:txBody>
      </p:sp>
      <p:pic>
        <p:nvPicPr>
          <p:cNvPr id="137" name="Grafik 8" descr=""/>
          <p:cNvPicPr/>
          <p:nvPr/>
        </p:nvPicPr>
        <p:blipFill>
          <a:blip r:embed="rId2"/>
          <a:stretch/>
        </p:blipFill>
        <p:spPr>
          <a:xfrm>
            <a:off x="8580600" y="505080"/>
            <a:ext cx="2689560" cy="2658960"/>
          </a:xfrm>
          <a:prstGeom prst="rect">
            <a:avLst/>
          </a:prstGeom>
          <a:ln>
            <a:noFill/>
          </a:ln>
        </p:spPr>
      </p:pic>
      <p:pic>
        <p:nvPicPr>
          <p:cNvPr id="138" name="Grafik 10" descr="Ein Bild, das Strichzeichnung enthält.&#10;&#10;Automatisch generierte Beschreibung"/>
          <p:cNvPicPr/>
          <p:nvPr/>
        </p:nvPicPr>
        <p:blipFill>
          <a:blip r:embed="rId3"/>
          <a:stretch/>
        </p:blipFill>
        <p:spPr>
          <a:xfrm>
            <a:off x="472680" y="2551320"/>
            <a:ext cx="3107160" cy="3079800"/>
          </a:xfrm>
          <a:prstGeom prst="rect">
            <a:avLst/>
          </a:prstGeom>
          <a:ln>
            <a:noFill/>
          </a:ln>
        </p:spPr>
      </p:pic>
      <p:pic>
        <p:nvPicPr>
          <p:cNvPr id="139" name="Grafik 12" descr="Ein Bild, das Silhouette enthält.&#10;&#10;Automatisch generierte Beschreibung"/>
          <p:cNvPicPr/>
          <p:nvPr/>
        </p:nvPicPr>
        <p:blipFill>
          <a:blip r:embed="rId4"/>
          <a:stretch/>
        </p:blipFill>
        <p:spPr>
          <a:xfrm>
            <a:off x="1402200" y="155160"/>
            <a:ext cx="2472480" cy="2472480"/>
          </a:xfrm>
          <a:prstGeom prst="rect">
            <a:avLst/>
          </a:prstGeom>
          <a:ln>
            <a:noFill/>
          </a:ln>
        </p:spPr>
      </p:pic>
      <p:pic>
        <p:nvPicPr>
          <p:cNvPr id="140" name="Grafik 28" descr="Ein Bild, das Karte enthält.&#10;&#10;Automatisch generierte Beschreibung"/>
          <p:cNvPicPr/>
          <p:nvPr/>
        </p:nvPicPr>
        <p:blipFill>
          <a:blip r:embed="rId5"/>
          <a:stretch/>
        </p:blipFill>
        <p:spPr>
          <a:xfrm>
            <a:off x="8353080" y="3875400"/>
            <a:ext cx="3365640" cy="1609560"/>
          </a:xfrm>
          <a:prstGeom prst="rect">
            <a:avLst/>
          </a:prstGeom>
          <a:ln>
            <a:noFill/>
          </a:ln>
        </p:spPr>
      </p:pic>
      <p:sp>
        <p:nvSpPr>
          <p:cNvPr id="141" name="CustomShape 4"/>
          <p:cNvSpPr/>
          <p:nvPr/>
        </p:nvSpPr>
        <p:spPr>
          <a:xfrm>
            <a:off x="3632040" y="959760"/>
            <a:ext cx="4518360" cy="4506480"/>
          </a:xfrm>
          <a:prstGeom prst="ellipse">
            <a:avLst/>
          </a:prstGeom>
          <a:noFill/>
          <a:ln w="76320">
            <a:solidFill>
              <a:srgbClr val="d9d9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42" name="CustomShape 5"/>
          <p:cNvSpPr/>
          <p:nvPr/>
        </p:nvSpPr>
        <p:spPr>
          <a:xfrm>
            <a:off x="8828640" y="3623040"/>
            <a:ext cx="772920" cy="797400"/>
          </a:xfrm>
          <a:prstGeom prst="ellipse">
            <a:avLst/>
          </a:prstGeom>
          <a:noFill/>
          <a:ln w="3816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43" name="CustomShape 6"/>
          <p:cNvSpPr/>
          <p:nvPr/>
        </p:nvSpPr>
        <p:spPr>
          <a:xfrm>
            <a:off x="11019240" y="4638600"/>
            <a:ext cx="699480" cy="698760"/>
          </a:xfrm>
          <a:prstGeom prst="ellipse">
            <a:avLst/>
          </a:prstGeom>
          <a:noFill/>
          <a:ln w="3816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44" name="CustomShape 7"/>
          <p:cNvSpPr/>
          <p:nvPr/>
        </p:nvSpPr>
        <p:spPr>
          <a:xfrm>
            <a:off x="472680" y="5851080"/>
            <a:ext cx="7677720" cy="45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de-DE" sz="800" spc="-1" strike="noStrike">
                <a:solidFill>
                  <a:srgbClr val="000000"/>
                </a:solidFill>
                <a:latin typeface="Calibri"/>
              </a:rPr>
              <a:t>Zeichnungen: Karl-Christian Esprester; Karte Belgien:https://pixabay.com/de/illustrations/belgien-karte-flagge-land-1489362/  (27.2.2021); Karte Mittelmeer:</a:t>
            </a:r>
            <a:r>
              <a:rPr b="0" lang="fr-FR" sz="800" spc="-1" strike="noStrike" u="sng">
                <a:solidFill>
                  <a:srgbClr val="000000"/>
                </a:solidFill>
                <a:uFillTx/>
                <a:latin typeface="Calibri"/>
                <a:ea typeface="Calibri"/>
                <a:hlinkClick r:id="rId6"/>
              </a:rPr>
              <a:t>https://commons.wikimedia.org/wiki/File:M%C3%A9diterran%C3%A9e.xcf</a:t>
            </a:r>
            <a:r>
              <a:rPr b="0" lang="fr-FR" sz="800" spc="-1" strike="noStrike">
                <a:solidFill>
                  <a:srgbClr val="000000"/>
                </a:solidFill>
                <a:latin typeface="Calibri"/>
                <a:ea typeface="Calibri"/>
              </a:rPr>
              <a:t> ; Le bassin méditerranéen vierge, Idarvol [CC BY-SA 3.0] via Wikimedia Commons (28.12.2020)</a:t>
            </a:r>
            <a:endParaRPr b="0" lang="de-DE" sz="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CustomShape 1"/>
          <p:cNvSpPr/>
          <p:nvPr/>
        </p:nvSpPr>
        <p:spPr>
          <a:xfrm>
            <a:off x="1752480" y="1171080"/>
            <a:ext cx="4343040" cy="369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46" name="CustomShape 2"/>
          <p:cNvSpPr/>
          <p:nvPr/>
        </p:nvSpPr>
        <p:spPr>
          <a:xfrm>
            <a:off x="905760" y="257040"/>
            <a:ext cx="4699440" cy="55760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de-DE" sz="2400" spc="-1" strike="noStrike">
                <a:solidFill>
                  <a:srgbClr val="0070c0"/>
                </a:solidFill>
                <a:latin typeface="Calibri"/>
              </a:rPr>
              <a:t>Bildungsplan 2016 – Klassen 11/12</a:t>
            </a:r>
            <a:endParaRPr b="0" lang="de-DE" sz="24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de-DE" sz="2400" spc="-1" strike="noStrike">
                <a:solidFill>
                  <a:srgbClr val="0070c0"/>
                </a:solidFill>
                <a:latin typeface="Calibri"/>
              </a:rPr>
              <a:t>Hör-/Hörsehverstehen</a:t>
            </a:r>
            <a:endParaRPr b="0" lang="de-DE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de-DE" sz="2400" spc="-1" strike="noStrike">
              <a:latin typeface="Arial"/>
            </a:endParaRPr>
          </a:p>
          <a:p>
            <a:pPr marL="285840" indent="-2854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de-DE" sz="2400" spc="-1" strike="noStrike">
                <a:solidFill>
                  <a:srgbClr val="000000"/>
                </a:solidFill>
                <a:latin typeface="Calibri"/>
              </a:rPr>
              <a:t>authentische Hör-/Hörsehdokumente</a:t>
            </a:r>
            <a:endParaRPr b="0" lang="de-DE" sz="2400" spc="-1" strike="noStrike">
              <a:latin typeface="Arial"/>
            </a:endParaRPr>
          </a:p>
          <a:p>
            <a:pPr marL="285840" indent="-2854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de-DE" sz="2400" spc="-1" strike="noStrike">
                <a:solidFill>
                  <a:srgbClr val="000000"/>
                </a:solidFill>
                <a:latin typeface="Calibri"/>
              </a:rPr>
              <a:t>Alltagsgespräche</a:t>
            </a:r>
            <a:endParaRPr b="0" lang="de-DE" sz="2400" spc="-1" strike="noStrike">
              <a:latin typeface="Arial"/>
            </a:endParaRPr>
          </a:p>
          <a:p>
            <a:pPr marL="285840" indent="-2854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de-DE" sz="2400" spc="-1" strike="noStrike">
                <a:solidFill>
                  <a:srgbClr val="000000"/>
                </a:solidFill>
                <a:latin typeface="Calibri"/>
              </a:rPr>
              <a:t>(BF: kurze) Erzählungen</a:t>
            </a:r>
            <a:endParaRPr b="0" lang="de-DE" sz="2400" spc="-1" strike="noStrike">
              <a:latin typeface="Arial"/>
            </a:endParaRPr>
          </a:p>
          <a:p>
            <a:pPr marL="285840" indent="-2854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de-DE" sz="2400" spc="-1" strike="noStrike">
                <a:solidFill>
                  <a:srgbClr val="000000"/>
                </a:solidFill>
                <a:latin typeface="Calibri"/>
              </a:rPr>
              <a:t>GeR B2</a:t>
            </a:r>
            <a:endParaRPr b="0" lang="de-DE" sz="2400" spc="-1" strike="noStrike">
              <a:latin typeface="Arial"/>
            </a:endParaRPr>
          </a:p>
          <a:p>
            <a:pPr marL="285840" indent="-2854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de-DE" sz="2400" spc="-1" strike="noStrike">
                <a:solidFill>
                  <a:srgbClr val="000000"/>
                </a:solidFill>
                <a:latin typeface="Calibri"/>
              </a:rPr>
              <a:t>zentrale Aussagen und ausgewählte Einzel-</a:t>
            </a:r>
            <a:endParaRPr b="0" lang="de-DE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de-DE" sz="2400" spc="-1" strike="noStrike">
                <a:solidFill>
                  <a:srgbClr val="000000"/>
                </a:solidFill>
                <a:latin typeface="Calibri"/>
              </a:rPr>
              <a:t>    </a:t>
            </a:r>
            <a:r>
              <a:rPr b="0" lang="de-DE" sz="2400" spc="-1" strike="noStrike">
                <a:solidFill>
                  <a:srgbClr val="000000"/>
                </a:solidFill>
                <a:latin typeface="Calibri"/>
              </a:rPr>
              <a:t>informationen entnehmen</a:t>
            </a:r>
            <a:endParaRPr b="0" lang="de-DE" sz="2400" spc="-1" strike="noStrike">
              <a:latin typeface="Arial"/>
            </a:endParaRPr>
          </a:p>
          <a:p>
            <a:pPr marL="285840" indent="-2854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de-DE" sz="2400" spc="-1" strike="noStrike">
                <a:solidFill>
                  <a:srgbClr val="000000"/>
                </a:solidFill>
                <a:latin typeface="Calibri"/>
              </a:rPr>
              <a:t>Filmsequenzen im </a:t>
            </a:r>
            <a:endParaRPr b="0" lang="de-DE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de-DE" sz="2400" spc="-1" strike="noStrike">
                <a:solidFill>
                  <a:srgbClr val="000000"/>
                </a:solidFill>
                <a:latin typeface="Calibri"/>
              </a:rPr>
              <a:t>    </a:t>
            </a:r>
            <a:r>
              <a:rPr b="0" lang="de-DE" sz="2400" spc="-1" strike="noStrike">
                <a:solidFill>
                  <a:srgbClr val="000000"/>
                </a:solidFill>
                <a:latin typeface="Calibri"/>
              </a:rPr>
              <a:t>Wesentlichen verstehen</a:t>
            </a:r>
            <a:endParaRPr b="0" lang="de-DE" sz="2400" spc="-1" strike="noStrike">
              <a:latin typeface="Arial"/>
            </a:endParaRPr>
          </a:p>
          <a:p>
            <a:pPr marL="285840" indent="-2854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de-DE" sz="2400" spc="-1" strike="noStrike">
                <a:solidFill>
                  <a:srgbClr val="000000"/>
                </a:solidFill>
                <a:latin typeface="Calibri"/>
              </a:rPr>
              <a:t>Rezeptionsstrategien</a:t>
            </a:r>
            <a:endParaRPr b="0" lang="de-DE" sz="2400" spc="-1" strike="noStrike">
              <a:latin typeface="Arial"/>
            </a:endParaRPr>
          </a:p>
        </p:txBody>
      </p:sp>
      <p:sp>
        <p:nvSpPr>
          <p:cNvPr id="147" name="CustomShape 3"/>
          <p:cNvSpPr/>
          <p:nvPr/>
        </p:nvSpPr>
        <p:spPr>
          <a:xfrm>
            <a:off x="6658920" y="257040"/>
            <a:ext cx="5031360" cy="7679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de-DE" sz="2400" spc="-1" strike="noStrike">
                <a:solidFill>
                  <a:srgbClr val="ff0000"/>
                </a:solidFill>
                <a:latin typeface="Calibri"/>
              </a:rPr>
              <a:t>Herausforderungen im Unterrichtsalltag</a:t>
            </a:r>
            <a:endParaRPr b="0" lang="de-DE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de-DE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de-DE" sz="2400" spc="-1" strike="noStrike">
                <a:solidFill>
                  <a:srgbClr val="000000"/>
                </a:solidFill>
                <a:latin typeface="Calibri"/>
              </a:rPr>
              <a:t>mühsam: Suche nach geeigneten Dokumenten</a:t>
            </a:r>
            <a:endParaRPr b="0" lang="de-DE" sz="2400" spc="-1" strike="noStrike">
              <a:latin typeface="Arial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de-DE" sz="2400" spc="-1" strike="noStrike">
                <a:solidFill>
                  <a:srgbClr val="000000"/>
                </a:solidFill>
                <a:latin typeface="Calibri"/>
              </a:rPr>
              <a:t>zur UE passender Inhalt</a:t>
            </a:r>
            <a:endParaRPr b="0" lang="de-DE" sz="2400" spc="-1" strike="noStrike">
              <a:latin typeface="Arial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de-DE" sz="2400" spc="-1" strike="noStrike">
                <a:solidFill>
                  <a:srgbClr val="000000"/>
                </a:solidFill>
                <a:latin typeface="Calibri"/>
              </a:rPr>
              <a:t>angemessener Schwierigkeitsgrad (Lernstand der Schüler und</a:t>
            </a:r>
            <a:endParaRPr b="0" lang="de-DE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de-DE" sz="2400" spc="-1" strike="noStrike">
                <a:solidFill>
                  <a:srgbClr val="000000"/>
                </a:solidFill>
                <a:latin typeface="Calibri"/>
              </a:rPr>
              <a:t>     </a:t>
            </a:r>
            <a:r>
              <a:rPr b="0" lang="de-DE" sz="2400" spc="-1" strike="noStrike">
                <a:solidFill>
                  <a:srgbClr val="000000"/>
                </a:solidFill>
                <a:latin typeface="Calibri"/>
              </a:rPr>
              <a:t>Zielniveau)</a:t>
            </a:r>
            <a:endParaRPr b="0" lang="de-DE" sz="2400" spc="-1" strike="noStrike">
              <a:latin typeface="Arial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de-DE" sz="2400" spc="-1" strike="noStrike">
                <a:solidFill>
                  <a:srgbClr val="000000"/>
                </a:solidFill>
                <a:latin typeface="Calibri"/>
              </a:rPr>
              <a:t>Passung Übungsaufgaben - Klausur        </a:t>
            </a:r>
            <a:endParaRPr b="0" lang="de-DE" sz="2400" spc="-1" strike="noStrike">
              <a:latin typeface="Arial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de-DE" sz="2400" spc="-1" strike="noStrike">
                <a:solidFill>
                  <a:srgbClr val="000000"/>
                </a:solidFill>
                <a:latin typeface="Calibri"/>
              </a:rPr>
              <a:t>Passung mit Abitur: Hörverstehen</a:t>
            </a:r>
            <a:endParaRPr b="0" lang="de-DE" sz="2400" spc="-1" strike="noStrike">
              <a:latin typeface="Arial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de-DE" sz="2400" spc="-1" strike="noStrike">
                <a:solidFill>
                  <a:srgbClr val="000000"/>
                </a:solidFill>
                <a:latin typeface="Calibri"/>
              </a:rPr>
              <a:t>angemessene Länge</a:t>
            </a:r>
            <a:endParaRPr b="0" lang="de-DE" sz="2400" spc="-1" strike="noStrike">
              <a:latin typeface="Arial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de-DE" sz="2400" spc="-1" strike="noStrike">
                <a:solidFill>
                  <a:srgbClr val="000000"/>
                </a:solidFill>
                <a:latin typeface="Calibri"/>
              </a:rPr>
              <a:t>angemessene Zahl und Verteilung der Informationen im Dokument</a:t>
            </a:r>
            <a:endParaRPr b="0" lang="de-DE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de-DE" sz="2400" spc="-1" strike="noStrike">
                <a:solidFill>
                  <a:srgbClr val="000000"/>
                </a:solidFill>
                <a:latin typeface="Calibri"/>
              </a:rPr>
              <a:t>hoher Zeitaufwand vs. „inhaltlicher Gewinn“   …</a:t>
            </a:r>
            <a:endParaRPr b="0" lang="de-DE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de-DE" sz="1800" spc="-1" strike="noStrike">
                <a:solidFill>
                  <a:srgbClr val="000000"/>
                </a:solidFill>
                <a:latin typeface="Calibri"/>
              </a:rPr>
              <a:t>     </a:t>
            </a:r>
            <a:endParaRPr b="0" lang="de-DE" sz="1800" spc="-1" strike="noStrike">
              <a:latin typeface="Arial"/>
            </a:endParaRPr>
          </a:p>
        </p:txBody>
      </p:sp>
      <p:sp>
        <p:nvSpPr>
          <p:cNvPr id="148" name="CustomShape 4"/>
          <p:cNvSpPr/>
          <p:nvPr/>
        </p:nvSpPr>
        <p:spPr>
          <a:xfrm>
            <a:off x="4660560" y="2723400"/>
            <a:ext cx="1791720" cy="923760"/>
          </a:xfrm>
          <a:prstGeom prst="leftRightArrow">
            <a:avLst>
              <a:gd name="adj1" fmla="val 50000"/>
              <a:gd name="adj2" fmla="val 50000"/>
            </a:avLst>
          </a:prstGeom>
          <a:gradFill rotWithShape="0">
            <a:gsLst>
              <a:gs pos="0">
                <a:srgbClr val="95d0ff"/>
              </a:gs>
              <a:gs pos="100000">
                <a:srgbClr val="bee0ff"/>
              </a:gs>
            </a:gsLst>
            <a:lin ang="54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CustomShape 1"/>
          <p:cNvSpPr/>
          <p:nvPr/>
        </p:nvSpPr>
        <p:spPr>
          <a:xfrm>
            <a:off x="2841480" y="581400"/>
            <a:ext cx="5830200" cy="821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de-DE" sz="2400" spc="-1" strike="noStrike">
                <a:solidFill>
                  <a:srgbClr val="000000"/>
                </a:solidFill>
                <a:latin typeface="Calibri"/>
              </a:rPr>
              <a:t>Neue Rahmenbedingungen ab Abitur 2021</a:t>
            </a:r>
            <a:endParaRPr b="0" lang="de-DE" sz="2400" spc="-1" strike="noStrike">
              <a:latin typeface="Arial"/>
            </a:endParaRPr>
          </a:p>
        </p:txBody>
      </p:sp>
      <p:sp>
        <p:nvSpPr>
          <p:cNvPr id="150" name="CustomShape 2"/>
          <p:cNvSpPr/>
          <p:nvPr/>
        </p:nvSpPr>
        <p:spPr>
          <a:xfrm>
            <a:off x="1109520" y="1355760"/>
            <a:ext cx="4052520" cy="3381480"/>
          </a:xfrm>
          <a:prstGeom prst="rect">
            <a:avLst/>
          </a:prstGeom>
          <a:noFill/>
          <a:ln w="28440">
            <a:solidFill>
              <a:srgbClr val="0070c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de-DE" sz="2400" spc="-1" strike="noStrike">
                <a:solidFill>
                  <a:srgbClr val="4472c4"/>
                </a:solidFill>
                <a:latin typeface="Calibri"/>
              </a:rPr>
              <a:t>Leistungsfach</a:t>
            </a:r>
            <a:endParaRPr b="0" lang="de-DE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de-DE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de-DE" sz="2400" spc="-1" strike="noStrike">
                <a:solidFill>
                  <a:srgbClr val="000000"/>
                </a:solidFill>
                <a:latin typeface="Calibri"/>
              </a:rPr>
              <a:t>schriftliche Abiturprüfung: </a:t>
            </a:r>
            <a:endParaRPr b="0" lang="de-DE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de-DE" sz="2400" spc="-1" strike="noStrike">
                <a:solidFill>
                  <a:srgbClr val="000000"/>
                </a:solidFill>
                <a:latin typeface="Calibri"/>
              </a:rPr>
              <a:t>1. Teil: Hörverstehen</a:t>
            </a:r>
            <a:endParaRPr b="0" lang="de-DE" sz="2400" spc="-1" strike="noStrike">
              <a:latin typeface="Arial"/>
            </a:endParaRPr>
          </a:p>
          <a:p>
            <a:pPr marL="285840" indent="-2854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de-DE" sz="2400" spc="-1" strike="noStrike">
                <a:solidFill>
                  <a:srgbClr val="000000"/>
                </a:solidFill>
                <a:latin typeface="Calibri"/>
              </a:rPr>
              <a:t>Detailverstehen</a:t>
            </a:r>
            <a:endParaRPr b="0" lang="de-DE" sz="2400" spc="-1" strike="noStrike">
              <a:latin typeface="Arial"/>
            </a:endParaRPr>
          </a:p>
          <a:p>
            <a:pPr marL="285840" indent="-2854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de-DE" sz="2400" spc="-1" strike="noStrike">
                <a:solidFill>
                  <a:srgbClr val="000000"/>
                </a:solidFill>
                <a:latin typeface="Calibri"/>
              </a:rPr>
              <a:t>Globalverstehen – neuer Aufgabentypus</a:t>
            </a:r>
            <a:endParaRPr b="0" lang="de-DE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de-DE" sz="2400" spc="-1" strike="noStrike">
              <a:latin typeface="Arial"/>
            </a:endParaRPr>
          </a:p>
        </p:txBody>
      </p:sp>
      <p:sp>
        <p:nvSpPr>
          <p:cNvPr id="151" name="CustomShape 3"/>
          <p:cNvSpPr/>
          <p:nvPr/>
        </p:nvSpPr>
        <p:spPr>
          <a:xfrm>
            <a:off x="6587640" y="1355760"/>
            <a:ext cx="4180680" cy="3015720"/>
          </a:xfrm>
          <a:prstGeom prst="rect">
            <a:avLst/>
          </a:prstGeom>
          <a:noFill/>
          <a:ln w="28440">
            <a:solidFill>
              <a:schemeClr val="accent2">
                <a:lumMod val="40000"/>
                <a:lumOff val="60000"/>
              </a:schemeClr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de-DE" sz="2400" spc="-1" strike="noStrike">
                <a:solidFill>
                  <a:srgbClr val="ffc000"/>
                </a:solidFill>
                <a:latin typeface="Calibri"/>
              </a:rPr>
              <a:t>Basisfach</a:t>
            </a:r>
            <a:endParaRPr b="0" lang="de-DE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de-DE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de-DE" sz="2400" spc="-1" strike="noStrike">
                <a:solidFill>
                  <a:srgbClr val="000000"/>
                </a:solidFill>
                <a:latin typeface="Calibri"/>
              </a:rPr>
              <a:t>in einer Klausur während der vier Kursstufenhalbjahre:</a:t>
            </a:r>
            <a:endParaRPr b="0" lang="de-DE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de-DE" sz="2400" spc="-1" strike="noStrike">
              <a:latin typeface="Arial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de-DE" sz="2400" spc="-1" strike="noStrike">
                <a:solidFill>
                  <a:srgbClr val="000000"/>
                </a:solidFill>
                <a:latin typeface="Calibri"/>
              </a:rPr>
              <a:t>Modul Hörverstehen</a:t>
            </a:r>
            <a:endParaRPr b="0" lang="de-DE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de-DE" sz="2400" spc="-1" strike="noStrike">
              <a:latin typeface="Arial"/>
            </a:endParaRPr>
          </a:p>
        </p:txBody>
      </p:sp>
      <p:sp>
        <p:nvSpPr>
          <p:cNvPr id="152" name="CustomShape 4"/>
          <p:cNvSpPr/>
          <p:nvPr/>
        </p:nvSpPr>
        <p:spPr>
          <a:xfrm>
            <a:off x="1109520" y="4726080"/>
            <a:ext cx="4052520" cy="19184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de-DE" sz="2400" spc="-1" strike="noStrike">
                <a:solidFill>
                  <a:srgbClr val="000000"/>
                </a:solidFill>
                <a:latin typeface="Calibri"/>
              </a:rPr>
              <a:t>Globalverstehen – </a:t>
            </a:r>
            <a:endParaRPr b="0" lang="de-DE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de-DE" sz="2400" spc="-1" strike="noStrike">
                <a:solidFill>
                  <a:srgbClr val="000000"/>
                </a:solidFill>
                <a:latin typeface="Calibri"/>
              </a:rPr>
              <a:t>bislang wenig Materialien:</a:t>
            </a:r>
            <a:endParaRPr b="0" lang="de-DE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de-DE" sz="2400" spc="-1" strike="noStrike">
                <a:solidFill>
                  <a:srgbClr val="000000"/>
                </a:solidFill>
                <a:latin typeface="Calibri"/>
              </a:rPr>
              <a:t>- Beispiele auf den IQB-Seiten</a:t>
            </a:r>
            <a:endParaRPr b="0" lang="de-DE" sz="2400" spc="-1" strike="noStrike">
              <a:latin typeface="Arial"/>
            </a:endParaRPr>
          </a:p>
        </p:txBody>
      </p:sp>
      <p:sp>
        <p:nvSpPr>
          <p:cNvPr id="153" name="CustomShape 5"/>
          <p:cNvSpPr/>
          <p:nvPr/>
        </p:nvSpPr>
        <p:spPr>
          <a:xfrm>
            <a:off x="6507360" y="4726080"/>
            <a:ext cx="4260960" cy="1186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de-DE" sz="2400" spc="-1" strike="noStrike">
                <a:solidFill>
                  <a:srgbClr val="000000"/>
                </a:solidFill>
                <a:latin typeface="Calibri"/>
              </a:rPr>
              <a:t>Herausforderung:</a:t>
            </a:r>
            <a:endParaRPr b="0" lang="de-DE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de-DE" sz="2400" spc="-1" strike="noStrike">
                <a:solidFill>
                  <a:srgbClr val="000000"/>
                </a:solidFill>
                <a:latin typeface="Calibri"/>
              </a:rPr>
              <a:t>- Heterogenität der Lerngruppen</a:t>
            </a:r>
            <a:endParaRPr b="0" lang="de-DE" sz="2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CustomShape 1"/>
          <p:cNvSpPr/>
          <p:nvPr/>
        </p:nvSpPr>
        <p:spPr>
          <a:xfrm>
            <a:off x="2163600" y="547920"/>
            <a:ext cx="7864560" cy="821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de-DE" sz="2400" spc="-1" strike="noStrike">
                <a:solidFill>
                  <a:srgbClr val="000000"/>
                </a:solidFill>
                <a:latin typeface="Calibri"/>
              </a:rPr>
              <a:t>Globalverstehen – Beispiel für das neue Aufgabenformat</a:t>
            </a:r>
            <a:endParaRPr b="0" lang="de-DE" sz="2400" spc="-1" strike="noStrike">
              <a:latin typeface="Arial"/>
            </a:endParaRPr>
          </a:p>
        </p:txBody>
      </p:sp>
      <p:sp>
        <p:nvSpPr>
          <p:cNvPr id="155" name="CustomShape 2"/>
          <p:cNvSpPr/>
          <p:nvPr/>
        </p:nvSpPr>
        <p:spPr>
          <a:xfrm>
            <a:off x="852120" y="5655240"/>
            <a:ext cx="9898200" cy="461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56" name="CustomShape 3"/>
          <p:cNvSpPr/>
          <p:nvPr/>
        </p:nvSpPr>
        <p:spPr>
          <a:xfrm>
            <a:off x="7777440" y="5916600"/>
            <a:ext cx="3562200" cy="3027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de-DE" sz="700" spc="-1" strike="noStrike" u="sng">
                <a:solidFill>
                  <a:srgbClr val="0563c1"/>
                </a:solidFill>
                <a:uFillTx/>
                <a:latin typeface="Calibri"/>
                <a:hlinkClick r:id="rId1"/>
              </a:rPr>
              <a:t>file:///C:/Users/respr/AppData/Local/Temp/2019_F_Hoerverstehen_erhoeht_1-2.pdf</a:t>
            </a:r>
            <a:r>
              <a:rPr b="0" lang="de-DE" sz="700" spc="-1" strike="noStrike">
                <a:solidFill>
                  <a:srgbClr val="000000"/>
                </a:solidFill>
                <a:latin typeface="Calibri"/>
              </a:rPr>
              <a:t>, S. 2</a:t>
            </a:r>
            <a:endParaRPr b="0" lang="de-DE" sz="700" spc="-1" strike="noStrike">
              <a:latin typeface="Arial"/>
            </a:endParaRPr>
          </a:p>
        </p:txBody>
      </p:sp>
      <p:pic>
        <p:nvPicPr>
          <p:cNvPr id="157" name="Grafik 15" descr="Ein Bild, das Tisch enthält.&#10;&#10;Automatisch generierte Beschreibung"/>
          <p:cNvPicPr/>
          <p:nvPr/>
        </p:nvPicPr>
        <p:blipFill>
          <a:blip r:embed="rId2"/>
          <a:stretch/>
        </p:blipFill>
        <p:spPr>
          <a:xfrm>
            <a:off x="1231920" y="1124640"/>
            <a:ext cx="6120720" cy="4991760"/>
          </a:xfrm>
          <a:prstGeom prst="rect">
            <a:avLst/>
          </a:prstGeom>
          <a:ln w="19080">
            <a:solidFill>
              <a:srgbClr val="0070c0"/>
            </a:solidFill>
            <a:round/>
          </a:ln>
        </p:spPr>
      </p:pic>
      <p:sp>
        <p:nvSpPr>
          <p:cNvPr id="158" name="CustomShape 4"/>
          <p:cNvSpPr/>
          <p:nvPr/>
        </p:nvSpPr>
        <p:spPr>
          <a:xfrm>
            <a:off x="7881120" y="1411560"/>
            <a:ext cx="3879360" cy="14612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de-DE" sz="1800" spc="-1" strike="noStrike">
                <a:solidFill>
                  <a:srgbClr val="000000"/>
                </a:solidFill>
                <a:latin typeface="Calibri"/>
              </a:rPr>
              <a:t>IQB Aufgabenpool 2019 Französisch</a:t>
            </a:r>
            <a:endParaRPr b="0" lang="de-DE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de-DE" sz="1800" spc="-1" strike="noStrike">
                <a:solidFill>
                  <a:srgbClr val="000000"/>
                </a:solidFill>
                <a:latin typeface="Calibri"/>
              </a:rPr>
              <a:t>erhöhtes Niveau – </a:t>
            </a:r>
            <a:endParaRPr b="0" lang="de-DE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de-DE" sz="1800" spc="-1" strike="noStrike">
                <a:solidFill>
                  <a:srgbClr val="000000"/>
                </a:solidFill>
                <a:latin typeface="Calibri"/>
              </a:rPr>
              <a:t>Hörverstehen Aufgabe 1 (Auszug)</a:t>
            </a:r>
            <a:endParaRPr b="0" lang="de-DE" sz="1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CustomShape 1"/>
          <p:cNvSpPr/>
          <p:nvPr/>
        </p:nvSpPr>
        <p:spPr>
          <a:xfrm>
            <a:off x="1752480" y="1171080"/>
            <a:ext cx="4343040" cy="369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60" name="CustomShape 2"/>
          <p:cNvSpPr/>
          <p:nvPr/>
        </p:nvSpPr>
        <p:spPr>
          <a:xfrm>
            <a:off x="3588840" y="501480"/>
            <a:ext cx="7914600" cy="821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de-DE" sz="2400" spc="-1" strike="noStrike">
                <a:solidFill>
                  <a:srgbClr val="000000"/>
                </a:solidFill>
                <a:latin typeface="Calibri"/>
              </a:rPr>
              <a:t>A l‘écoute de la BD – Vorüberlegungen zur Konzeption </a:t>
            </a:r>
            <a:endParaRPr b="0" lang="de-DE" sz="2400" spc="-1" strike="noStrike">
              <a:latin typeface="Arial"/>
            </a:endParaRPr>
          </a:p>
        </p:txBody>
      </p:sp>
      <p:pic>
        <p:nvPicPr>
          <p:cNvPr id="161" name="Grafik 7" descr=""/>
          <p:cNvPicPr/>
          <p:nvPr/>
        </p:nvPicPr>
        <p:blipFill>
          <a:blip r:embed="rId1"/>
          <a:stretch/>
        </p:blipFill>
        <p:spPr>
          <a:xfrm>
            <a:off x="543240" y="480960"/>
            <a:ext cx="2792880" cy="4090680"/>
          </a:xfrm>
          <a:prstGeom prst="rect">
            <a:avLst/>
          </a:prstGeom>
          <a:ln>
            <a:noFill/>
          </a:ln>
        </p:spPr>
      </p:pic>
      <p:sp>
        <p:nvSpPr>
          <p:cNvPr id="162" name="CustomShape 3"/>
          <p:cNvSpPr/>
          <p:nvPr/>
        </p:nvSpPr>
        <p:spPr>
          <a:xfrm>
            <a:off x="3588840" y="1302480"/>
            <a:ext cx="5185080" cy="49683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marL="285840" indent="-2854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de-DE" sz="2000" spc="-1" strike="noStrike">
                <a:solidFill>
                  <a:srgbClr val="000000"/>
                </a:solidFill>
                <a:latin typeface="Calibri"/>
              </a:rPr>
              <a:t>konzeptionell mündliche Texte:</a:t>
            </a:r>
            <a:endParaRPr b="0" lang="de-DE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de-DE" sz="2000" spc="-1" strike="noStrike">
                <a:solidFill>
                  <a:srgbClr val="000000"/>
                </a:solidFill>
                <a:latin typeface="Calibri"/>
              </a:rPr>
              <a:t>     </a:t>
            </a:r>
            <a:r>
              <a:rPr b="0" lang="de-DE" sz="2000" spc="-1" strike="noStrike">
                <a:solidFill>
                  <a:srgbClr val="000000"/>
                </a:solidFill>
                <a:latin typeface="Calibri"/>
              </a:rPr>
              <a:t>Interviews</a:t>
            </a:r>
            <a:endParaRPr b="0" lang="de-DE" sz="2000" spc="-1" strike="noStrike">
              <a:latin typeface="Arial"/>
            </a:endParaRPr>
          </a:p>
          <a:p>
            <a:pPr marL="285840" indent="-2854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de-DE" sz="2000" spc="-1" strike="noStrike">
                <a:solidFill>
                  <a:srgbClr val="000000"/>
                </a:solidFill>
                <a:latin typeface="Calibri"/>
              </a:rPr>
              <a:t>Möglichkeit: inhaltliche Vernetzung mit einer UE, inhaltliche Komplementarität</a:t>
            </a:r>
            <a:endParaRPr b="0" lang="de-DE" sz="2000" spc="-1" strike="noStrike">
              <a:latin typeface="Arial"/>
            </a:endParaRPr>
          </a:p>
          <a:p>
            <a:pPr marL="285840" indent="-2854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de-DE" sz="2000" spc="-1" strike="noStrike">
                <a:solidFill>
                  <a:srgbClr val="000000"/>
                </a:solidFill>
                <a:latin typeface="Calibri"/>
              </a:rPr>
              <a:t>Möglichkeit: Integration mit dem Aufbau weiterer Kompetenzen</a:t>
            </a:r>
            <a:endParaRPr b="0" lang="de-DE" sz="2000" spc="-1" strike="noStrike">
              <a:latin typeface="Arial"/>
            </a:endParaRPr>
          </a:p>
          <a:p>
            <a:pPr marL="285840" indent="-2854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de-DE" sz="2000" spc="-1" strike="noStrike">
                <a:solidFill>
                  <a:srgbClr val="000000"/>
                </a:solidFill>
                <a:latin typeface="Calibri"/>
              </a:rPr>
              <a:t>mehrere Audiodokumente à 4-5 min Länge  zu einem Thema</a:t>
            </a:r>
            <a:endParaRPr b="0" lang="de-DE" sz="2000" spc="-1" strike="noStrike">
              <a:latin typeface="Arial"/>
            </a:endParaRPr>
          </a:p>
          <a:p>
            <a:pPr marL="285840" indent="-2854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de-DE" sz="2000" spc="-1" strike="noStrike">
                <a:solidFill>
                  <a:srgbClr val="000000"/>
                </a:solidFill>
                <a:latin typeface="Calibri"/>
              </a:rPr>
              <a:t>mehrere Aufgaben zum Detail- und zum Globalverstehen</a:t>
            </a:r>
            <a:endParaRPr b="0" lang="de-DE" sz="2000" spc="-1" strike="noStrike">
              <a:latin typeface="Arial"/>
            </a:endParaRPr>
          </a:p>
          <a:p>
            <a:pPr marL="285840" indent="-2854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de-DE" sz="2000" spc="-1" strike="noStrike">
                <a:solidFill>
                  <a:srgbClr val="000000"/>
                </a:solidFill>
                <a:latin typeface="Calibri"/>
              </a:rPr>
              <a:t>Audiodokumente und Aufgaben für Kompetenzaufbau und Klausur</a:t>
            </a:r>
            <a:endParaRPr b="0" lang="de-DE" sz="2000" spc="-1" strike="noStrike">
              <a:latin typeface="Arial"/>
            </a:endParaRPr>
          </a:p>
          <a:p>
            <a:pPr marL="285840" indent="-2854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de-DE" sz="2000" spc="-1" strike="noStrike">
                <a:solidFill>
                  <a:srgbClr val="000000"/>
                </a:solidFill>
                <a:latin typeface="Calibri"/>
              </a:rPr>
              <a:t>Anregungen für den Aufbau von Strategien des Hörverstehens</a:t>
            </a:r>
            <a:endParaRPr b="0" lang="de-DE" sz="2000" spc="-1" strike="noStrike">
              <a:latin typeface="Arial"/>
            </a:endParaRPr>
          </a:p>
          <a:p>
            <a:pPr marL="285840" indent="-2854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de-DE" sz="2000" spc="-1" strike="noStrike">
                <a:solidFill>
                  <a:srgbClr val="000000"/>
                </a:solidFill>
                <a:latin typeface="Calibri"/>
              </a:rPr>
              <a:t>Hörverstehen und Wortschatzarbeit</a:t>
            </a:r>
            <a:endParaRPr b="0" lang="de-DE" sz="2000" spc="-1" strike="noStrike">
              <a:latin typeface="Arial"/>
            </a:endParaRPr>
          </a:p>
        </p:txBody>
      </p:sp>
      <p:pic>
        <p:nvPicPr>
          <p:cNvPr id="163" name="Grafik 12" descr="Ein Bild, das Text, Karte enthält.&#10;&#10;Automatisch generierte Beschreibung"/>
          <p:cNvPicPr/>
          <p:nvPr/>
        </p:nvPicPr>
        <p:blipFill>
          <a:blip r:embed="rId2"/>
          <a:stretch/>
        </p:blipFill>
        <p:spPr>
          <a:xfrm>
            <a:off x="8774280" y="2182680"/>
            <a:ext cx="3083760" cy="3787920"/>
          </a:xfrm>
          <a:prstGeom prst="rect">
            <a:avLst/>
          </a:prstGeom>
          <a:ln>
            <a:noFill/>
          </a:ln>
        </p:spPr>
      </p:pic>
      <p:sp>
        <p:nvSpPr>
          <p:cNvPr id="164" name="CustomShape 4"/>
          <p:cNvSpPr/>
          <p:nvPr/>
        </p:nvSpPr>
        <p:spPr>
          <a:xfrm>
            <a:off x="683640" y="5970960"/>
            <a:ext cx="2904840" cy="2120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de-DE" sz="800" spc="-1" strike="noStrike">
                <a:solidFill>
                  <a:srgbClr val="000000"/>
                </a:solidFill>
                <a:latin typeface="Calibri"/>
              </a:rPr>
              <a:t>Zeichnungen: Karl-Christian Esprester</a:t>
            </a:r>
            <a:endParaRPr b="0" lang="de-DE" sz="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CustomShape 1"/>
          <p:cNvSpPr/>
          <p:nvPr/>
        </p:nvSpPr>
        <p:spPr>
          <a:xfrm>
            <a:off x="1752480" y="1171080"/>
            <a:ext cx="4343040" cy="369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66" name="CustomShape 2"/>
          <p:cNvSpPr/>
          <p:nvPr/>
        </p:nvSpPr>
        <p:spPr>
          <a:xfrm>
            <a:off x="266400" y="709560"/>
            <a:ext cx="3515040" cy="118692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de-DE" sz="1800" spc="-1" strike="noStrike">
                <a:solidFill>
                  <a:srgbClr val="000000"/>
                </a:solidFill>
                <a:latin typeface="Calibri"/>
              </a:rPr>
              <a:t>Detailverstehen</a:t>
            </a:r>
            <a:r>
              <a:rPr b="0" lang="de-DE" sz="1800" spc="-1" strike="noStrike">
                <a:solidFill>
                  <a:srgbClr val="000000"/>
                </a:solidFill>
                <a:latin typeface="Calibri"/>
              </a:rPr>
              <a:t> –</a:t>
            </a:r>
            <a:endParaRPr b="0" lang="de-DE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de-DE" sz="1800" spc="-1" strike="noStrike">
                <a:solidFill>
                  <a:srgbClr val="000000"/>
                </a:solidFill>
                <a:latin typeface="Calibri"/>
              </a:rPr>
              <a:t>je drei Aufgabensätze mit </a:t>
            </a:r>
            <a:endParaRPr b="0" lang="de-DE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de-DE" sz="1800" spc="-1" strike="noStrike">
                <a:solidFill>
                  <a:srgbClr val="000000"/>
                </a:solidFill>
                <a:latin typeface="Calibri"/>
              </a:rPr>
              <a:t>10-11 VE zu Riad Sattouf und Hergé</a:t>
            </a:r>
            <a:endParaRPr b="0" lang="de-DE" sz="1800" spc="-1" strike="noStrike">
              <a:latin typeface="Arial"/>
            </a:endParaRPr>
          </a:p>
        </p:txBody>
      </p:sp>
      <p:sp>
        <p:nvSpPr>
          <p:cNvPr id="167" name="CustomShape 3"/>
          <p:cNvSpPr/>
          <p:nvPr/>
        </p:nvSpPr>
        <p:spPr>
          <a:xfrm>
            <a:off x="266400" y="241200"/>
            <a:ext cx="351504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de-DE" sz="1800" spc="-1" strike="noStrike">
                <a:solidFill>
                  <a:srgbClr val="000000"/>
                </a:solidFill>
                <a:latin typeface="Calibri"/>
              </a:rPr>
              <a:t>Konzeption</a:t>
            </a:r>
            <a:endParaRPr b="0" lang="de-DE" sz="1800" spc="-1" strike="noStrike">
              <a:latin typeface="Arial"/>
            </a:endParaRPr>
          </a:p>
        </p:txBody>
      </p:sp>
      <p:sp>
        <p:nvSpPr>
          <p:cNvPr id="168" name="CustomShape 4"/>
          <p:cNvSpPr/>
          <p:nvPr/>
        </p:nvSpPr>
        <p:spPr>
          <a:xfrm>
            <a:off x="266400" y="3022560"/>
            <a:ext cx="3515040" cy="1186920"/>
          </a:xfrm>
          <a:prstGeom prst="rect">
            <a:avLst/>
          </a:prstGeom>
          <a:solidFill>
            <a:srgbClr val="9933ff">
              <a:alpha val="40000"/>
            </a:srgbClr>
          </a:soli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de-DE" sz="1800" spc="-1" strike="noStrike">
                <a:solidFill>
                  <a:srgbClr val="000000"/>
                </a:solidFill>
                <a:latin typeface="Calibri"/>
              </a:rPr>
              <a:t>Global- und Detailverstehen </a:t>
            </a:r>
            <a:r>
              <a:rPr b="0" lang="de-DE" sz="1800" spc="-1" strike="noStrike">
                <a:solidFill>
                  <a:srgbClr val="000000"/>
                </a:solidFill>
                <a:latin typeface="Calibri"/>
              </a:rPr>
              <a:t>– individuelle und interaktive Zusatzübungen</a:t>
            </a:r>
            <a:endParaRPr b="0" lang="de-DE" sz="1800" spc="-1" strike="noStrike">
              <a:latin typeface="Arial"/>
            </a:endParaRPr>
          </a:p>
        </p:txBody>
      </p:sp>
      <p:pic>
        <p:nvPicPr>
          <p:cNvPr id="169" name="Grafik 8" descr=""/>
          <p:cNvPicPr/>
          <p:nvPr/>
        </p:nvPicPr>
        <p:blipFill>
          <a:blip r:embed="rId1"/>
          <a:stretch/>
        </p:blipFill>
        <p:spPr>
          <a:xfrm>
            <a:off x="4031280" y="0"/>
            <a:ext cx="8160480" cy="6334560"/>
          </a:xfrm>
          <a:prstGeom prst="rect">
            <a:avLst/>
          </a:prstGeom>
          <a:ln>
            <a:noFill/>
          </a:ln>
        </p:spPr>
      </p:pic>
      <p:sp>
        <p:nvSpPr>
          <p:cNvPr id="170" name="CustomShape 5"/>
          <p:cNvSpPr/>
          <p:nvPr/>
        </p:nvSpPr>
        <p:spPr>
          <a:xfrm>
            <a:off x="266400" y="1864440"/>
            <a:ext cx="3515040" cy="9133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de-DE" sz="1800" spc="-1" strike="noStrike">
                <a:solidFill>
                  <a:srgbClr val="000000"/>
                </a:solidFill>
                <a:latin typeface="Calibri"/>
              </a:rPr>
              <a:t>Globalverstehen</a:t>
            </a:r>
            <a:r>
              <a:rPr b="0" lang="de-DE" sz="1800" spc="-1" strike="noStrike">
                <a:solidFill>
                  <a:srgbClr val="000000"/>
                </a:solidFill>
                <a:latin typeface="Calibri"/>
              </a:rPr>
              <a:t> –</a:t>
            </a:r>
            <a:endParaRPr b="0" lang="de-DE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de-DE" sz="1800" spc="-1" strike="noStrike">
                <a:solidFill>
                  <a:srgbClr val="000000"/>
                </a:solidFill>
                <a:latin typeface="Calibri"/>
              </a:rPr>
              <a:t>je ein Aufgabensatz zu Riad Sattouf und Hergé</a:t>
            </a:r>
            <a:endParaRPr b="0" lang="de-DE" sz="1800" spc="-1" strike="noStrike">
              <a:latin typeface="Arial"/>
            </a:endParaRPr>
          </a:p>
        </p:txBody>
      </p:sp>
      <p:sp>
        <p:nvSpPr>
          <p:cNvPr id="171" name="CustomShape 6"/>
          <p:cNvSpPr/>
          <p:nvPr/>
        </p:nvSpPr>
        <p:spPr>
          <a:xfrm>
            <a:off x="266400" y="4180680"/>
            <a:ext cx="3764520" cy="20106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de-DE" sz="1800" spc="-1" strike="noStrike">
                <a:solidFill>
                  <a:srgbClr val="0070c0"/>
                </a:solidFill>
                <a:latin typeface="Ink Free"/>
              </a:rPr>
              <a:t>Zusatzmaterialien zur</a:t>
            </a:r>
            <a:endParaRPr b="0" lang="de-DE" sz="1800" spc="-1" strike="noStrike">
              <a:latin typeface="Arial"/>
            </a:endParaRPr>
          </a:p>
          <a:p>
            <a:pPr marL="285840" indent="-285480">
              <a:lnSpc>
                <a:spcPct val="100000"/>
              </a:lnSpc>
              <a:buClr>
                <a:srgbClr val="0070c0"/>
              </a:buClr>
              <a:buFont typeface="StarSymbol"/>
              <a:buChar char="-"/>
            </a:pPr>
            <a:r>
              <a:rPr b="0" lang="de-DE" sz="1800" spc="-1" strike="noStrike">
                <a:solidFill>
                  <a:srgbClr val="0070c0"/>
                </a:solidFill>
                <a:latin typeface="Ink Free"/>
              </a:rPr>
              <a:t>Kontextualisierung</a:t>
            </a:r>
            <a:endParaRPr b="0" lang="de-DE" sz="1800" spc="-1" strike="noStrike">
              <a:latin typeface="Arial"/>
            </a:endParaRPr>
          </a:p>
          <a:p>
            <a:pPr marL="285840" indent="-285480">
              <a:lnSpc>
                <a:spcPct val="100000"/>
              </a:lnSpc>
              <a:buClr>
                <a:srgbClr val="0070c0"/>
              </a:buClr>
              <a:buFont typeface="StarSymbol"/>
              <a:buChar char="-"/>
            </a:pPr>
            <a:r>
              <a:rPr b="0" lang="de-DE" sz="1800" spc="-1" strike="noStrike">
                <a:solidFill>
                  <a:srgbClr val="0070c0"/>
                </a:solidFill>
                <a:latin typeface="Ink Free"/>
              </a:rPr>
              <a:t>Vertiefung</a:t>
            </a:r>
            <a:endParaRPr b="0" lang="de-DE" sz="1800" spc="-1" strike="noStrike">
              <a:latin typeface="Arial"/>
            </a:endParaRPr>
          </a:p>
          <a:p>
            <a:pPr marL="285840" indent="-285480">
              <a:lnSpc>
                <a:spcPct val="100000"/>
              </a:lnSpc>
              <a:buClr>
                <a:srgbClr val="0070c0"/>
              </a:buClr>
              <a:buFont typeface="StarSymbol"/>
              <a:buChar char="-"/>
            </a:pPr>
            <a:r>
              <a:rPr b="0" lang="de-DE" sz="1800" spc="-1" strike="noStrike">
                <a:solidFill>
                  <a:srgbClr val="0070c0"/>
                </a:solidFill>
                <a:latin typeface="Ink Free"/>
              </a:rPr>
              <a:t>integrativen Förderung weiterer Kompetenzen</a:t>
            </a:r>
            <a:endParaRPr b="0" lang="de-DE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de-DE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de-DE" sz="1800" spc="-1" strike="noStrike">
                <a:solidFill>
                  <a:srgbClr val="0070c0"/>
                </a:solidFill>
                <a:latin typeface="Ink Free"/>
              </a:rPr>
              <a:t>komplementär zu HV-Aufgaben</a:t>
            </a:r>
            <a:endParaRPr b="0" lang="de-DE" sz="1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CustomShape 1"/>
          <p:cNvSpPr/>
          <p:nvPr/>
        </p:nvSpPr>
        <p:spPr>
          <a:xfrm>
            <a:off x="2441880" y="1920960"/>
            <a:ext cx="3890880" cy="3655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de-DE" sz="1800" spc="-1" strike="noStrike">
                <a:solidFill>
                  <a:srgbClr val="000000"/>
                </a:solidFill>
                <a:latin typeface="Calibri"/>
              </a:rPr>
              <a:t>Angebot an Zusatzmaterialien zur</a:t>
            </a:r>
            <a:endParaRPr b="0" lang="de-DE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de-DE" sz="1800" spc="-1" strike="noStrike">
                <a:solidFill>
                  <a:srgbClr val="000000"/>
                </a:solidFill>
                <a:latin typeface="Calibri"/>
              </a:rPr>
              <a:t>Vorbereitung und Vertiefung des Hörverstehens</a:t>
            </a:r>
            <a:endParaRPr b="0" lang="de-DE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de-DE" sz="1800" spc="-1" strike="noStrike">
              <a:latin typeface="Arial"/>
            </a:endParaRPr>
          </a:p>
          <a:p>
            <a:pPr marL="285840" indent="-2854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de-DE" sz="1800" spc="-1" strike="noStrike">
                <a:solidFill>
                  <a:srgbClr val="000000"/>
                </a:solidFill>
                <a:latin typeface="Calibri"/>
              </a:rPr>
              <a:t>Auszüge aus </a:t>
            </a:r>
            <a:r>
              <a:rPr b="0" i="1" lang="de-DE" sz="1800" spc="-1" strike="noStrike">
                <a:solidFill>
                  <a:srgbClr val="000000"/>
                </a:solidFill>
                <a:latin typeface="Calibri"/>
              </a:rPr>
              <a:t>L‘Arabe du futur</a:t>
            </a:r>
            <a:endParaRPr b="0" lang="de-DE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de-DE" sz="1800" spc="-1" strike="noStrike">
              <a:latin typeface="Arial"/>
            </a:endParaRPr>
          </a:p>
          <a:p>
            <a:pPr marL="285840" indent="-2854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de-DE" sz="1800" spc="-1" strike="noStrike">
                <a:solidFill>
                  <a:srgbClr val="000000"/>
                </a:solidFill>
                <a:latin typeface="Calibri"/>
              </a:rPr>
              <a:t>Artikel über Riad Sattouf, Hergé</a:t>
            </a:r>
            <a:endParaRPr b="0" lang="de-DE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de-DE" sz="1800" spc="-1" strike="noStrike">
                <a:solidFill>
                  <a:srgbClr val="000000"/>
                </a:solidFill>
                <a:latin typeface="Calibri"/>
              </a:rPr>
              <a:t>     </a:t>
            </a:r>
            <a:r>
              <a:rPr b="0" lang="de-DE" sz="1800" spc="-1" strike="noStrike">
                <a:solidFill>
                  <a:srgbClr val="000000"/>
                </a:solidFill>
                <a:latin typeface="Calibri"/>
              </a:rPr>
              <a:t>und ihre Figuren</a:t>
            </a:r>
            <a:endParaRPr b="0" lang="de-DE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de-DE" sz="1800" spc="-1" strike="noStrike">
              <a:latin typeface="Arial"/>
            </a:endParaRPr>
          </a:p>
          <a:p>
            <a:pPr marL="285840" indent="-2854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de-DE" sz="1800" spc="-1" strike="noStrike">
                <a:solidFill>
                  <a:srgbClr val="000000"/>
                </a:solidFill>
                <a:latin typeface="Calibri"/>
              </a:rPr>
              <a:t>Artikel über den Graphic Novel </a:t>
            </a:r>
            <a:r>
              <a:rPr b="0" i="1" lang="de-DE" sz="1800" spc="-1" strike="noStrike">
                <a:solidFill>
                  <a:srgbClr val="000000"/>
                </a:solidFill>
                <a:latin typeface="Calibri"/>
              </a:rPr>
              <a:t>Madgermanes</a:t>
            </a:r>
            <a:endParaRPr b="0" lang="de-DE" sz="1800" spc="-1" strike="noStrike">
              <a:latin typeface="Arial"/>
            </a:endParaRPr>
          </a:p>
        </p:txBody>
      </p:sp>
      <p:sp>
        <p:nvSpPr>
          <p:cNvPr id="173" name="CustomShape 2"/>
          <p:cNvSpPr/>
          <p:nvPr/>
        </p:nvSpPr>
        <p:spPr>
          <a:xfrm>
            <a:off x="265320" y="425880"/>
            <a:ext cx="11180520" cy="1186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de-DE" sz="2400" spc="-1" strike="noStrike">
                <a:solidFill>
                  <a:srgbClr val="000000"/>
                </a:solidFill>
                <a:latin typeface="Calibri"/>
              </a:rPr>
              <a:t>Integrative Einbindung der Hörverstehensaufgaben – </a:t>
            </a:r>
            <a:endParaRPr b="0" lang="de-DE" sz="24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de-DE" sz="2400" spc="-1" strike="noStrike">
                <a:solidFill>
                  <a:srgbClr val="000000"/>
                </a:solidFill>
                <a:latin typeface="Calibri"/>
              </a:rPr>
              <a:t>Aufbau soziokulturellen Orientierungswissens und Förderung weiterer Kompetenzen</a:t>
            </a:r>
            <a:endParaRPr b="0" lang="de-DE" sz="2400" spc="-1" strike="noStrike">
              <a:latin typeface="Arial"/>
            </a:endParaRPr>
          </a:p>
        </p:txBody>
      </p:sp>
      <p:sp>
        <p:nvSpPr>
          <p:cNvPr id="174" name="CustomShape 3"/>
          <p:cNvSpPr/>
          <p:nvPr/>
        </p:nvSpPr>
        <p:spPr>
          <a:xfrm>
            <a:off x="6887880" y="1644120"/>
            <a:ext cx="3062520" cy="3382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endParaRPr b="0" lang="de-DE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de-DE" sz="1800" spc="-1" strike="noStrike">
                <a:solidFill>
                  <a:srgbClr val="000000"/>
                </a:solidFill>
                <a:latin typeface="Calibri"/>
              </a:rPr>
              <a:t>TMK: analyse d‘une caricature/d‘une BD</a:t>
            </a:r>
            <a:endParaRPr b="0" lang="de-DE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de-DE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de-DE" sz="1800" spc="-1" strike="noStrike">
                <a:solidFill>
                  <a:srgbClr val="000000"/>
                </a:solidFill>
                <a:latin typeface="Calibri"/>
              </a:rPr>
              <a:t>Leseverstehen</a:t>
            </a:r>
            <a:endParaRPr b="0" lang="de-DE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de-DE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de-DE" sz="1800" spc="-1" strike="noStrike">
                <a:solidFill>
                  <a:srgbClr val="000000"/>
                </a:solidFill>
                <a:latin typeface="Calibri"/>
              </a:rPr>
              <a:t>Sprechen: résumé …</a:t>
            </a:r>
            <a:endParaRPr b="0" lang="de-DE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de-DE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de-DE" sz="1800" spc="-1" strike="noStrike">
                <a:solidFill>
                  <a:srgbClr val="000000"/>
                </a:solidFill>
                <a:latin typeface="Calibri"/>
              </a:rPr>
              <a:t>Schreiben: commentaire personnel …</a:t>
            </a:r>
            <a:endParaRPr b="0" lang="de-DE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de-DE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de-DE" sz="1800" spc="-1" strike="noStrike">
                <a:solidFill>
                  <a:srgbClr val="000000"/>
                </a:solidFill>
                <a:latin typeface="Calibri"/>
              </a:rPr>
              <a:t>Sprachmittlung</a:t>
            </a:r>
            <a:endParaRPr b="0" lang="de-DE" sz="1800" spc="-1" strike="noStrike">
              <a:latin typeface="Arial"/>
            </a:endParaRPr>
          </a:p>
        </p:txBody>
      </p:sp>
      <p:sp>
        <p:nvSpPr>
          <p:cNvPr id="175" name="CustomShape 4"/>
          <p:cNvSpPr/>
          <p:nvPr/>
        </p:nvSpPr>
        <p:spPr>
          <a:xfrm>
            <a:off x="2441880" y="5564880"/>
            <a:ext cx="639000" cy="407880"/>
          </a:xfrm>
          <a:prstGeom prst="rightArrow">
            <a:avLst>
              <a:gd name="adj1" fmla="val 50000"/>
              <a:gd name="adj2" fmla="val 50000"/>
            </a:avLst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76" name="CustomShape 5"/>
          <p:cNvSpPr/>
          <p:nvPr/>
        </p:nvSpPr>
        <p:spPr>
          <a:xfrm>
            <a:off x="3295800" y="5446080"/>
            <a:ext cx="5244120" cy="9126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de-DE" sz="1800" spc="-1" strike="noStrike">
                <a:solidFill>
                  <a:srgbClr val="000000"/>
                </a:solidFill>
                <a:latin typeface="Calibri"/>
              </a:rPr>
              <a:t>Komplementäres</a:t>
            </a:r>
            <a:r>
              <a:rPr b="0" lang="de-DE" sz="1800" spc="-1" strike="noStrike">
                <a:solidFill>
                  <a:srgbClr val="000000"/>
                </a:solidFill>
                <a:latin typeface="Calibri"/>
              </a:rPr>
              <a:t> Verhältnis von </a:t>
            </a:r>
            <a:endParaRPr b="0" lang="de-DE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de-DE" sz="1800" spc="-1" strike="noStrike">
                <a:solidFill>
                  <a:srgbClr val="000000"/>
                </a:solidFill>
                <a:latin typeface="Calibri"/>
              </a:rPr>
              <a:t>Hörverstehensaufgaben und Texten zur Vorbereitung </a:t>
            </a:r>
            <a:endParaRPr b="0" lang="de-DE" sz="1800" spc="-1" strike="noStrike">
              <a:latin typeface="Arial"/>
            </a:endParaRPr>
          </a:p>
        </p:txBody>
      </p:sp>
      <p:sp>
        <p:nvSpPr>
          <p:cNvPr id="177" name="CustomShape 6"/>
          <p:cNvSpPr/>
          <p:nvPr/>
        </p:nvSpPr>
        <p:spPr>
          <a:xfrm>
            <a:off x="5856120" y="4613760"/>
            <a:ext cx="896400" cy="27468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19080">
            <a:solidFill>
              <a:srgbClr val="0070c0"/>
            </a:solidFill>
            <a:tailEnd len="med" type="triangle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78" name="CustomShape 7"/>
          <p:cNvSpPr/>
          <p:nvPr/>
        </p:nvSpPr>
        <p:spPr>
          <a:xfrm>
            <a:off x="5909400" y="3880800"/>
            <a:ext cx="843120" cy="4003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19080">
            <a:solidFill>
              <a:srgbClr val="0070c0"/>
            </a:solidFill>
            <a:tailEnd len="med" type="triangle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79" name="CustomShape 8"/>
          <p:cNvSpPr/>
          <p:nvPr/>
        </p:nvSpPr>
        <p:spPr>
          <a:xfrm flipV="1">
            <a:off x="5918040" y="3592440"/>
            <a:ext cx="856440" cy="9648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19080">
            <a:solidFill>
              <a:srgbClr val="0070c0"/>
            </a:solidFill>
            <a:tailEnd len="med" type="triangle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80" name="CustomShape 9"/>
          <p:cNvSpPr/>
          <p:nvPr/>
        </p:nvSpPr>
        <p:spPr>
          <a:xfrm flipV="1">
            <a:off x="5878080" y="2956680"/>
            <a:ext cx="905040" cy="61416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19080">
            <a:solidFill>
              <a:srgbClr val="0070c0"/>
            </a:solidFill>
            <a:tailEnd len="med" type="triangle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81" name="CustomShape 10"/>
          <p:cNvSpPr/>
          <p:nvPr/>
        </p:nvSpPr>
        <p:spPr>
          <a:xfrm flipV="1">
            <a:off x="5749560" y="2306880"/>
            <a:ext cx="1047240" cy="7765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19080">
            <a:solidFill>
              <a:srgbClr val="0070c0"/>
            </a:solidFill>
            <a:tailEnd len="med" type="triangle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82" name="CustomShape 11"/>
          <p:cNvSpPr/>
          <p:nvPr/>
        </p:nvSpPr>
        <p:spPr>
          <a:xfrm>
            <a:off x="5736240" y="3205080"/>
            <a:ext cx="1047240" cy="8143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19080">
            <a:solidFill>
              <a:srgbClr val="0070c0"/>
            </a:solidFill>
            <a:tailEnd len="med" type="triangle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83" name="CustomShape 12"/>
          <p:cNvSpPr/>
          <p:nvPr/>
        </p:nvSpPr>
        <p:spPr>
          <a:xfrm>
            <a:off x="5806080" y="3132000"/>
            <a:ext cx="1109520" cy="30888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19080">
            <a:solidFill>
              <a:srgbClr val="0070c0"/>
            </a:solidFill>
            <a:tailEnd len="med" type="triangle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84" name="CustomShape 13"/>
          <p:cNvSpPr/>
          <p:nvPr/>
        </p:nvSpPr>
        <p:spPr>
          <a:xfrm rot="16200000">
            <a:off x="9358920" y="3443400"/>
            <a:ext cx="4660560" cy="4856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rgbClr val="000000"/>
                </a:solidFill>
                <a:latin typeface="Calibri"/>
                <a:ea typeface="Calibri"/>
              </a:rPr>
              <a:t> </a:t>
            </a:r>
            <a:r>
              <a:rPr b="0" lang="fr-FR" sz="800" spc="-1" strike="noStrike">
                <a:solidFill>
                  <a:srgbClr val="000000"/>
                </a:solidFill>
                <a:latin typeface="Calibri"/>
                <a:ea typeface="Calibri"/>
              </a:rPr>
              <a:t>Riad Sattouf, L’Arabe du futur 3. Une jeunesse en Moyen-Orient (1985-1987), Allary Editions 2016, p. 150</a:t>
            </a:r>
            <a:endParaRPr b="0" lang="de-DE" sz="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TextShape 1"/>
          <p:cNvSpPr txBox="1"/>
          <p:nvPr/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/>
          </a:bodyPr>
          <a:p>
            <a:pPr algn="ctr">
              <a:lnSpc>
                <a:spcPct val="90000"/>
              </a:lnSpc>
            </a:pPr>
            <a:r>
              <a:rPr b="1" lang="de-DE" sz="2400" spc="-1" strike="noStrike">
                <a:solidFill>
                  <a:srgbClr val="000000"/>
                </a:solidFill>
                <a:latin typeface="Calibri"/>
              </a:rPr>
              <a:t>Aufgaben für das grundlegende und das erhöhte Niveau</a:t>
            </a:r>
            <a:endParaRPr b="0" lang="de-DE" sz="2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86" name="TextShape 2"/>
          <p:cNvSpPr txBox="1"/>
          <p:nvPr/>
        </p:nvSpPr>
        <p:spPr>
          <a:xfrm>
            <a:off x="1601640" y="2117520"/>
            <a:ext cx="9308520" cy="296028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p>
            <a:pPr marL="228600" indent="-22824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b="0" lang="de-DE" sz="2000" spc="-1" strike="noStrike">
                <a:solidFill>
                  <a:srgbClr val="000000"/>
                </a:solidFill>
                <a:latin typeface="Calibri"/>
              </a:rPr>
              <a:t>gleiche Audiodokumente –  unterschiedlich formulierte Aufgaben für BF und LF</a:t>
            </a:r>
            <a:endParaRPr b="0" lang="de-DE" sz="20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90000"/>
              </a:lnSpc>
              <a:spcBef>
                <a:spcPts val="1001"/>
              </a:spcBef>
              <a:tabLst>
                <a:tab algn="l" pos="0"/>
              </a:tabLst>
            </a:pPr>
            <a:endParaRPr b="0" lang="de-DE" sz="2000" spc="-1" strike="noStrike">
              <a:solidFill>
                <a:srgbClr val="000000"/>
              </a:solidFill>
              <a:latin typeface="Calibri"/>
            </a:endParaRPr>
          </a:p>
          <a:p>
            <a:pPr marL="228600" indent="-22824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0" lang="de-DE" sz="2000" spc="-1" strike="noStrike">
                <a:solidFill>
                  <a:srgbClr val="000000"/>
                </a:solidFill>
                <a:latin typeface="Calibri"/>
              </a:rPr>
              <a:t>LV: unterschiedliche Textgrundlage und Aufgaben:</a:t>
            </a:r>
            <a:endParaRPr b="0" lang="de-DE" sz="20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90000"/>
              </a:lnSpc>
              <a:spcBef>
                <a:spcPts val="1001"/>
              </a:spcBef>
              <a:tabLst>
                <a:tab algn="l" pos="0"/>
              </a:tabLst>
            </a:pPr>
            <a:r>
              <a:rPr b="0" lang="de-DE" sz="2000" spc="-1" strike="noStrike">
                <a:solidFill>
                  <a:srgbClr val="000000"/>
                </a:solidFill>
                <a:latin typeface="Calibri"/>
              </a:rPr>
              <a:t>    </a:t>
            </a:r>
            <a:r>
              <a:rPr b="0" lang="de-DE" sz="2000" spc="-1" strike="noStrike">
                <a:solidFill>
                  <a:srgbClr val="000000"/>
                </a:solidFill>
                <a:latin typeface="Calibri"/>
              </a:rPr>
              <a:t>- Länge</a:t>
            </a:r>
            <a:endParaRPr b="0" lang="de-DE" sz="20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90000"/>
              </a:lnSpc>
              <a:spcBef>
                <a:spcPts val="1001"/>
              </a:spcBef>
              <a:tabLst>
                <a:tab algn="l" pos="0"/>
              </a:tabLst>
            </a:pPr>
            <a:r>
              <a:rPr b="0" lang="de-DE" sz="2000" spc="-1" strike="noStrike">
                <a:solidFill>
                  <a:srgbClr val="000000"/>
                </a:solidFill>
                <a:latin typeface="Calibri"/>
              </a:rPr>
              <a:t>    </a:t>
            </a:r>
            <a:r>
              <a:rPr b="0" lang="de-DE" sz="2000" spc="-1" strike="noStrike">
                <a:solidFill>
                  <a:srgbClr val="000000"/>
                </a:solidFill>
                <a:latin typeface="Calibri"/>
              </a:rPr>
              <a:t>- Menge der Aufgaben</a:t>
            </a:r>
            <a:endParaRPr b="0" lang="de-DE" sz="20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90000"/>
              </a:lnSpc>
              <a:spcBef>
                <a:spcPts val="1001"/>
              </a:spcBef>
              <a:tabLst>
                <a:tab algn="l" pos="0"/>
              </a:tabLst>
            </a:pPr>
            <a:r>
              <a:rPr b="0" lang="de-DE" sz="2000" spc="-1" strike="noStrike">
                <a:solidFill>
                  <a:srgbClr val="000000"/>
                </a:solidFill>
                <a:latin typeface="Calibri"/>
              </a:rPr>
              <a:t>    </a:t>
            </a:r>
            <a:r>
              <a:rPr b="0" lang="de-DE" sz="2000" spc="-1" strike="noStrike">
                <a:solidFill>
                  <a:srgbClr val="000000"/>
                </a:solidFill>
                <a:latin typeface="Calibri"/>
              </a:rPr>
              <a:t>- Aufgabenkomplexität</a:t>
            </a:r>
            <a:endParaRPr b="0" lang="de-DE" sz="20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</TotalTime>
  <Application>LibreOffice/6.4.7.2$Linux_X86_64 LibreOffice_project/40$Build-2</Application>
  <Words>1112</Words>
  <Paragraphs>188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2021-01-04T10:40:14Z</dcterms:created>
  <dc:creator>Raphaela Esprester-Bauer</dc:creator>
  <dc:description/>
  <dc:language>de-DE</dc:language>
  <cp:lastModifiedBy/>
  <dcterms:modified xsi:type="dcterms:W3CDTF">2022-10-18T22:59:46Z</dcterms:modified>
  <cp:revision>204</cp:revision>
  <dc:subject/>
  <dc:title>PowerPoint-Präsentation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16.0000</vt:lpwstr>
  </property>
  <property fmtid="{D5CDD505-2E9C-101B-9397-08002B2CF9AE}" pid="3" name="HiddenSlides">
    <vt:i4>0</vt:i4>
  </property>
  <property fmtid="{D5CDD505-2E9C-101B-9397-08002B2CF9AE}" pid="4" name="HyperlinksChanged">
    <vt:bool>0</vt:bool>
  </property>
  <property fmtid="{D5CDD505-2E9C-101B-9397-08002B2CF9AE}" pid="5" name="LinksUpToDate">
    <vt:bool>0</vt:bool>
  </property>
  <property fmtid="{D5CDD505-2E9C-101B-9397-08002B2CF9AE}" pid="6" name="MMClips">
    <vt:i4>0</vt:i4>
  </property>
  <property fmtid="{D5CDD505-2E9C-101B-9397-08002B2CF9AE}" pid="7" name="Notes">
    <vt:i4>0</vt:i4>
  </property>
  <property fmtid="{D5CDD505-2E9C-101B-9397-08002B2CF9AE}" pid="8" name="PresentationFormat">
    <vt:lpwstr>Breitbild</vt:lpwstr>
  </property>
  <property fmtid="{D5CDD505-2E9C-101B-9397-08002B2CF9AE}" pid="9" name="ScaleCrop">
    <vt:bool>0</vt:bool>
  </property>
  <property fmtid="{D5CDD505-2E9C-101B-9397-08002B2CF9AE}" pid="10" name="ShareDoc">
    <vt:bool>0</vt:bool>
  </property>
  <property fmtid="{D5CDD505-2E9C-101B-9397-08002B2CF9AE}" pid="11" name="Slides">
    <vt:i4>16</vt:i4>
  </property>
</Properties>
</file>