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47" r:id="rId3"/>
    <p:sldId id="370" r:id="rId4"/>
    <p:sldId id="335" r:id="rId5"/>
    <p:sldId id="359" r:id="rId6"/>
    <p:sldId id="348" r:id="rId7"/>
    <p:sldId id="351" r:id="rId8"/>
    <p:sldId id="352" r:id="rId9"/>
    <p:sldId id="349" r:id="rId10"/>
    <p:sldId id="353" r:id="rId11"/>
    <p:sldId id="360" r:id="rId12"/>
    <p:sldId id="355" r:id="rId13"/>
    <p:sldId id="361" r:id="rId14"/>
    <p:sldId id="35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7C80"/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9BBC4-1ACE-48F1-93C1-F78FE21966BE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06B50-CB7A-4191-B167-B7CB94D59B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966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8184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992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037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0681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9377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2406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921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1402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1846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800" dirty="0"/>
              <a:t>Hier auf die Synopse verweisen: Interkulturelle kommunikative Kompetenz  - Teilkompetenz 4: Ausdruck des Zusammenspiels rezeptiver Kompetenzen, des Aufbaus soziokulturellen Orientierungswissens und der interkulturellen kommunikativen Kompetenz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Bildungsplan 2016, Standard 9/10, Bad Wildbad 17.-19.12.2018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0563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1F99A-E634-468C-8DB5-EF4A97D9B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1B7C635-CF76-484D-8A68-A236ADA4B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18C023-BE30-4C6A-B435-0CAE7D4A4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1271F8-67FE-4161-AA9A-5E9F6004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D03293-8FB1-4615-B20A-371A00C65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6740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F3FD2B-DDD2-4E4A-8108-96EF33468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BE4425C-8BB8-4B60-9AB2-C87AAED46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8DD5CB-DC25-4424-9D0E-808010DED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33F7AF-48EC-4D00-827A-F1D17CBE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F2D9A8-812D-4B73-B2CD-3A81B8CC0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433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51C33D2-6319-406C-AF8C-4E0E075E69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8B34E11-80AD-4AF4-9566-473A9CC63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1722A98-F64C-45ED-B361-ED28A365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F1725E-CA12-4063-A3A4-6343236D5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E72648A-1BB1-47AD-BA60-B3648642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090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14320"/>
            <a:ext cx="12188825" cy="4572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feld 20"/>
          <p:cNvSpPr txBox="1"/>
          <p:nvPr userDrawn="1"/>
        </p:nvSpPr>
        <p:spPr>
          <a:xfrm>
            <a:off x="3376863" y="6475511"/>
            <a:ext cx="5037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12, online-Tagung, 3.-5. Februar 2021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30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1D47A2-F2FF-4748-8CA4-50A93D6BA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1B1F3B-9A2B-437A-B23D-9E4E0934E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1BBB98-5BBD-4ED5-9B34-5629F3144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734B828-B9D1-4737-B1AD-6A6AEE719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F3FEE5-0517-47D8-8AEF-BA9A105FD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0712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F8C458-D5A4-4CE5-90C8-B6D84007F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F689A8-B00C-4130-AC44-48FE96E12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93C6112-AABD-4C0E-8198-67905623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8F665B-89FB-4566-8251-D2BADE3FC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7410C1F-BED5-44A5-B43C-A2B7840D6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746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B1F55C-5807-4F6F-BFC0-ABE0C8A95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BBA692C-981B-476A-882D-49D2AAE99B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C17CDCE-B1DA-42C7-9B33-BB2180330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9A18D6-4DE0-4EB3-B928-FA4D7A457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8F35ECB-7BE8-4603-A788-9BC4E1C17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60BFBB8-DF7E-4A80-B530-8C764EE5E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4903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157BD-78C8-42F5-A119-D88B4FC07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FF462E-584D-40F1-81C5-26C618127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1FD5F64-058E-470A-AC01-CFFD8419B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DC3DE46-2E39-4A58-9E0D-3A12CA63A5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8CE7061-FAF9-4F5C-A627-5BDEFB4D6E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BE1F42-22EE-46BD-8920-9B84F1090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046E83C-72BF-407B-8067-707B19BD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F009488-D575-4D21-851A-A60DD5EF9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83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43C92-F63E-4758-AA46-D09157ACD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BA4D1AD-8C3F-4F23-8634-208A1CF3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8997EC0-A1CE-4488-882F-71F578209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0C292C-9F68-4E36-8D7D-AF7AAADBA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797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E302D99-24F8-41EE-A393-8C7DE64E3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3282CF2-77A3-4DE4-AAC3-E8C648468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F372DE-03DC-4662-9CC7-864F5595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269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98F6A9-22EC-454B-9974-BE8CB5D55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7D2B60-ECDC-4C8D-9D28-434A8CD6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C087E7-C126-4EA6-9575-AEB3E47E5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3D2B2CA-1861-489D-9F56-C20545EBF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0536A3-327C-4C2A-BAEE-5B776350D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28DBFA7-1A51-4762-8C7C-CBC01605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474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4DE082-AF30-43EC-9F82-F502A48B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4C335EA-9960-4E23-8205-5227C13159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831AC4D-CF14-444C-8551-6853185AB8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5BDFF66-616E-43AE-8AA2-3C669374B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89D55D9-F2B3-403D-8E6A-DEC79DE70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5C43760-9441-4D8A-B45A-4BE38DC2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71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0F8AEBD-E846-4DB2-95D3-5DF29E886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BD2D99-03F4-4004-AE9F-DB4DEB0AD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4C07E6-0A9B-42EC-899A-8C0837D5E2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C6C22-7233-4561-AF2C-454CE5765159}" type="datetimeFigureOut">
              <a:rPr lang="de-DE" smtClean="0"/>
              <a:t>12.04.2021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2CB7C-707D-4C49-B68C-EA10AA8103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D93DDE-7659-4E7E-AF33-4F0801452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03781-8262-4CA6-B64A-C5C07C14AB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3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10.JPG"/><Relationship Id="rId3" Type="http://schemas.openxmlformats.org/officeDocument/2006/relationships/image" Target="../media/image12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upload.wikimedia.org/wikipedia/commons/e/e8/Fenech_-_O_Tour_de_la_Bulle_-_P1210241.jpg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g"/><Relationship Id="rId11" Type="http://schemas.openxmlformats.org/officeDocument/2006/relationships/image" Target="../media/image16.jpg"/><Relationship Id="rId5" Type="http://schemas.openxmlformats.org/officeDocument/2006/relationships/image" Target="../media/image1.png"/><Relationship Id="rId15" Type="http://schemas.openxmlformats.org/officeDocument/2006/relationships/hyperlink" Target="https://commons.wikimedia.org/wiki/File:Fenech_-_O_Tour_de_la_Bulle_-_P1210241.jpg" TargetMode="External"/><Relationship Id="rId10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pload.wikimedia.org/wikipedia/commons/4/44/Riad_Sattouf_na_FLIP.jpg" TargetMode="External"/><Relationship Id="rId4" Type="http://schemas.openxmlformats.org/officeDocument/2006/relationships/hyperlink" Target="https://commons.wikimedia.org/wiki/File:Riad_Sattouf_na_FLIP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pload.wikimedia.org/wikipedia/commons/5/50/New-Map-Francophone_World.PNG" TargetMode="External"/><Relationship Id="rId4" Type="http://schemas.openxmlformats.org/officeDocument/2006/relationships/hyperlink" Target="https://commons.wikimedia.org/wiki/File:New-Map-Francophone_World.P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pixabay.com/de/illustrations/belgien-karte-flagge-land-1489362/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5396D9CF-1893-40B3-8AAD-009C191E46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4920" y="2434522"/>
            <a:ext cx="9144000" cy="1788957"/>
          </a:xfrm>
        </p:spPr>
        <p:txBody>
          <a:bodyPr>
            <a:normAutofit fontScale="92500" lnSpcReduction="10000"/>
          </a:bodyPr>
          <a:lstStyle/>
          <a:p>
            <a:r>
              <a:rPr lang="de-DE" sz="3600" dirty="0"/>
              <a:t>BP 2016 Französisch – </a:t>
            </a:r>
          </a:p>
          <a:p>
            <a:r>
              <a:rPr lang="de-DE" sz="3600" dirty="0"/>
              <a:t>Lernen gestalten und begleiten – Klassen 11/12</a:t>
            </a:r>
            <a:endParaRPr lang="de-DE" sz="2600" dirty="0"/>
          </a:p>
          <a:p>
            <a:r>
              <a:rPr lang="de-DE" sz="1900" dirty="0"/>
              <a:t>3.-5. Februar 2021</a:t>
            </a:r>
          </a:p>
          <a:p>
            <a:r>
              <a:rPr lang="de-DE" sz="1900" dirty="0"/>
              <a:t>Dr. Raphaela Esprester-Bauer, Liliana Hahn, Verena </a:t>
            </a:r>
            <a:r>
              <a:rPr lang="de-DE" sz="1900" dirty="0" err="1"/>
              <a:t>Unmüßig</a:t>
            </a:r>
            <a:r>
              <a:rPr lang="de-DE" sz="1900" dirty="0"/>
              <a:t> und Birgit </a:t>
            </a:r>
            <a:r>
              <a:rPr lang="de-DE" sz="1900" dirty="0" err="1"/>
              <a:t>Wößner</a:t>
            </a:r>
            <a:endParaRPr lang="de-DE" sz="1900" dirty="0"/>
          </a:p>
          <a:p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260822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678032" y="137044"/>
            <a:ext cx="99250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52" y="1294910"/>
            <a:ext cx="5458458" cy="392326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C119639-9E9C-465D-B249-0ED88088116D}"/>
              </a:ext>
            </a:extLst>
          </p:cNvPr>
          <p:cNvSpPr txBox="1"/>
          <p:nvPr/>
        </p:nvSpPr>
        <p:spPr>
          <a:xfrm>
            <a:off x="6990483" y="1460862"/>
            <a:ext cx="2237874" cy="2308324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de-DE" dirty="0"/>
          </a:p>
          <a:p>
            <a:pPr algn="ctr"/>
            <a:r>
              <a:rPr lang="de-DE" dirty="0"/>
              <a:t>Schreiben</a:t>
            </a:r>
          </a:p>
          <a:p>
            <a:pPr algn="ctr"/>
            <a:endParaRPr lang="de-DE" dirty="0"/>
          </a:p>
          <a:p>
            <a:pPr algn="ctr"/>
            <a:r>
              <a:rPr lang="de-DE" b="1" dirty="0"/>
              <a:t>Fiches de </a:t>
            </a:r>
            <a:r>
              <a:rPr lang="de-DE" b="1" dirty="0" err="1"/>
              <a:t>production</a:t>
            </a:r>
            <a:r>
              <a:rPr lang="de-DE" b="1" dirty="0"/>
              <a:t> </a:t>
            </a:r>
            <a:r>
              <a:rPr lang="de-DE" b="1" dirty="0" err="1"/>
              <a:t>écrite</a:t>
            </a:r>
            <a:r>
              <a:rPr lang="de-DE" b="1" dirty="0"/>
              <a:t> et orale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766184" y="227241"/>
            <a:ext cx="2366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BF4086B-CD97-4636-96DA-7648D64BFC5A}"/>
              </a:ext>
            </a:extLst>
          </p:cNvPr>
          <p:cNvSpPr/>
          <p:nvPr/>
        </p:nvSpPr>
        <p:spPr>
          <a:xfrm>
            <a:off x="4371474" y="2887576"/>
            <a:ext cx="898357" cy="7379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6AC7BE2E-30FF-4856-8DF4-8630631F0B82}"/>
              </a:ext>
            </a:extLst>
          </p:cNvPr>
          <p:cNvSpPr/>
          <p:nvPr/>
        </p:nvSpPr>
        <p:spPr>
          <a:xfrm>
            <a:off x="3132395" y="3744465"/>
            <a:ext cx="1412972" cy="6773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0CDCE59-25D9-48E7-8725-B61157DD407A}"/>
              </a:ext>
            </a:extLst>
          </p:cNvPr>
          <p:cNvSpPr/>
          <p:nvPr/>
        </p:nvSpPr>
        <p:spPr>
          <a:xfrm>
            <a:off x="6511790" y="882131"/>
            <a:ext cx="3202340" cy="33202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3C6AAD53-BAF3-49A8-A25B-D78427B1DDEA}"/>
              </a:ext>
            </a:extLst>
          </p:cNvPr>
          <p:cNvSpPr/>
          <p:nvPr/>
        </p:nvSpPr>
        <p:spPr>
          <a:xfrm>
            <a:off x="9228357" y="3888419"/>
            <a:ext cx="2093873" cy="2087450"/>
          </a:xfrm>
          <a:prstGeom prst="ellipse">
            <a:avLst/>
          </a:prstGeom>
          <a:noFill/>
          <a:ln w="5715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B8FBCA1-1850-4357-9143-17C2EC675C10}"/>
              </a:ext>
            </a:extLst>
          </p:cNvPr>
          <p:cNvSpPr txBox="1"/>
          <p:nvPr/>
        </p:nvSpPr>
        <p:spPr>
          <a:xfrm>
            <a:off x="9228357" y="4202380"/>
            <a:ext cx="2093873" cy="1323439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Sprachmittlung</a:t>
            </a:r>
          </a:p>
          <a:p>
            <a:pPr algn="ctr"/>
            <a:endParaRPr lang="de-DE" sz="16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de-DE" sz="1600" b="1" dirty="0">
                <a:solidFill>
                  <a:schemeClr val="bg1">
                    <a:lumMod val="75000"/>
                  </a:schemeClr>
                </a:solidFill>
              </a:rPr>
              <a:t>Aufgaben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in verschiedenen Dossiers</a:t>
            </a:r>
          </a:p>
        </p:txBody>
      </p:sp>
    </p:spTree>
    <p:extLst>
      <p:ext uri="{BB962C8B-B14F-4D97-AF65-F5344CB8AC3E}">
        <p14:creationId xmlns:p14="http://schemas.microsoft.com/office/powerpoint/2010/main" val="322159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2009409" y="459270"/>
            <a:ext cx="7829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/>
              <a:t>Die Kunst der Zeichnung und Zeichnen als Methode </a:t>
            </a:r>
            <a:endParaRPr lang="de-DE" sz="2800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59C4DF6-5864-4493-8C6A-38F67AE2C7CD}"/>
              </a:ext>
            </a:extLst>
          </p:cNvPr>
          <p:cNvSpPr txBox="1"/>
          <p:nvPr/>
        </p:nvSpPr>
        <p:spPr>
          <a:xfrm>
            <a:off x="1981200" y="3809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D491729-61A7-4F6F-A6E9-49C86C415970}"/>
              </a:ext>
            </a:extLst>
          </p:cNvPr>
          <p:cNvSpPr txBox="1"/>
          <p:nvPr/>
        </p:nvSpPr>
        <p:spPr>
          <a:xfrm>
            <a:off x="1981200" y="290743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10" name="Grafik 9" descr="Ein Bild, das Text, Person, drinnen, Mann enthält.&#10;&#10;Automatisch generierte Beschreibung">
            <a:extLst>
              <a:ext uri="{FF2B5EF4-FFF2-40B4-BE49-F238E27FC236}">
                <a16:creationId xmlns:a16="http://schemas.microsoft.com/office/drawing/2014/main" id="{4A55BEAA-7452-42CB-8BE2-728FC8937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879" y="1223256"/>
            <a:ext cx="2748480" cy="2618727"/>
          </a:xfrm>
          <a:prstGeom prst="rect">
            <a:avLst/>
          </a:prstGeom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B032F243-BB35-48D5-920C-510A46F426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180" y="1195083"/>
            <a:ext cx="2261949" cy="3200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2D75B36-6DDD-4D1D-9D98-071F5ABF165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909" y="2493325"/>
            <a:ext cx="3378200" cy="2700655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F690E94-18DF-4A0A-ACDC-765B65A091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32" y="4203261"/>
            <a:ext cx="1574292" cy="1763268"/>
          </a:xfrm>
          <a:prstGeom prst="rect">
            <a:avLst/>
          </a:prstGeom>
        </p:spPr>
      </p:pic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id="{F8A8B3EB-3DF0-49B6-B5E5-FD4F8DEDC2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727681"/>
              </p:ext>
            </p:extLst>
          </p:nvPr>
        </p:nvGraphicFramePr>
        <p:xfrm>
          <a:off x="6642535" y="3798491"/>
          <a:ext cx="1722689" cy="2437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7" imgW="4533723" imgH="6415677" progId="Acrobat.Document.DC">
                  <p:embed/>
                </p:oleObj>
              </mc:Choice>
              <mc:Fallback>
                <p:oleObj name="Acrobat Document" r:id="rId7" imgW="4533723" imgH="641567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42535" y="3798491"/>
                        <a:ext cx="1722689" cy="2437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Grafik 10">
            <a:extLst>
              <a:ext uri="{FF2B5EF4-FFF2-40B4-BE49-F238E27FC236}">
                <a16:creationId xmlns:a16="http://schemas.microsoft.com/office/drawing/2014/main" id="{3069710A-D134-4426-ACE4-7A8B8F8DEB3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1033">
            <a:off x="5210302" y="3099130"/>
            <a:ext cx="1511193" cy="1504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rafik 16" descr="Ein Bild, das Strichzeichnung enthält.&#10;&#10;Automatisch generierte Beschreibung">
            <a:extLst>
              <a:ext uri="{FF2B5EF4-FFF2-40B4-BE49-F238E27FC236}">
                <a16:creationId xmlns:a16="http://schemas.microsoft.com/office/drawing/2014/main" id="{48B6CA8B-A406-44A0-B237-7ABA153391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30" y="1064095"/>
            <a:ext cx="2337973" cy="2317333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7650EEFF-B7D1-471F-8DA7-E2FD14AF7E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4576">
            <a:off x="1217447" y="3730814"/>
            <a:ext cx="1194499" cy="169192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DA0C791-4153-492D-AD6C-FB23149A705B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6111" y="1539476"/>
            <a:ext cx="1374177" cy="1552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2788495F-15F8-4B72-8291-4D63A385259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68" y="3426556"/>
            <a:ext cx="1348230" cy="1796392"/>
          </a:xfrm>
          <a:prstGeom prst="rect">
            <a:avLst/>
          </a:prstGeom>
        </p:spPr>
      </p:pic>
      <p:pic>
        <p:nvPicPr>
          <p:cNvPr id="20" name="Grafik 19" descr="Ein Bild, das Text, Strichzeichnung enthält.&#10;&#10;Automatisch generierte Beschreibung">
            <a:extLst>
              <a:ext uri="{FF2B5EF4-FFF2-40B4-BE49-F238E27FC236}">
                <a16:creationId xmlns:a16="http://schemas.microsoft.com/office/drawing/2014/main" id="{31E72A97-9008-4FE9-A7B2-35FA4CA356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2594">
            <a:off x="9807107" y="4896930"/>
            <a:ext cx="1338782" cy="122199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003CCB38-C7F6-47AB-A323-891B64F6A375}"/>
              </a:ext>
            </a:extLst>
          </p:cNvPr>
          <p:cNvSpPr txBox="1"/>
          <p:nvPr/>
        </p:nvSpPr>
        <p:spPr>
          <a:xfrm>
            <a:off x="50795" y="5599405"/>
            <a:ext cx="6871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Zeichnungen: Karl-Christian </a:t>
            </a:r>
            <a:r>
              <a:rPr lang="de-DE" sz="800" dirty="0" err="1">
                <a:solidFill>
                  <a:schemeClr val="bg1">
                    <a:lumMod val="95000"/>
                  </a:schemeClr>
                </a:solidFill>
              </a:rPr>
              <a:t>Esprester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, Miriam Hornig, Hanna Stich, Melissa Wagner, Laura Wolf</a:t>
            </a:r>
          </a:p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Foto: </a:t>
            </a:r>
            <a:r>
              <a:rPr lang="de-DE" sz="800" u="sng" dirty="0">
                <a:solidFill>
                  <a:schemeClr val="bg1">
                    <a:lumMod val="9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https://commons.wikimedia.org/wiki/File:Fenech_-_O_Tour_de_la_Bulle_-_P1210241.jpg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800" u="sng" dirty="0">
                <a:solidFill>
                  <a:schemeClr val="bg1">
                    <a:lumMod val="9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https://upload.wikimedia.org/wikipedia/commons/e/e8/Fenech_-_O_Tour_de_la_Bulle_-_P1210241.jpg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800" dirty="0">
                <a:solidFill>
                  <a:schemeClr val="bg1">
                    <a:lumMod val="95000"/>
                  </a:schemeClr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Esby (talk) 15:36, 8 October 2009 (UTC), CC BY-SA 3.0 &lt;https://creativecommons.org/licenses/by-sa/3.0&gt;, via Wikimedia Commons  (letzter Aufruf: 28.12.2020)</a:t>
            </a:r>
          </a:p>
          <a:p>
            <a:r>
              <a:rPr lang="fr-FR" sz="800" dirty="0">
                <a:solidFill>
                  <a:schemeClr val="bg1">
                    <a:lumMod val="9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Titelseite: Marguerite Abouet, Aya de Yopougon, Gallimard 2005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48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483267" y="152651"/>
            <a:ext cx="10633911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2966872" y="528966"/>
            <a:ext cx="5843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BP 2016 – Basisfach und Leistungsfach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AC3D0D1-3B79-415D-8541-E9D0D9D3B5AA}"/>
              </a:ext>
            </a:extLst>
          </p:cNvPr>
          <p:cNvSpPr/>
          <p:nvPr/>
        </p:nvSpPr>
        <p:spPr>
          <a:xfrm>
            <a:off x="6420678" y="3046312"/>
            <a:ext cx="4235114" cy="141170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7A52B2D-2B01-48A6-9A7D-859E8D0521BE}"/>
              </a:ext>
            </a:extLst>
          </p:cNvPr>
          <p:cNvSpPr/>
          <p:nvPr/>
        </p:nvSpPr>
        <p:spPr>
          <a:xfrm>
            <a:off x="1299410" y="3072064"/>
            <a:ext cx="4074694" cy="141170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1A6CB51-9A25-4555-9277-D5ECE8D22DF5}"/>
              </a:ext>
            </a:extLst>
          </p:cNvPr>
          <p:cNvSpPr txBox="1"/>
          <p:nvPr/>
        </p:nvSpPr>
        <p:spPr>
          <a:xfrm>
            <a:off x="2107856" y="3556896"/>
            <a:ext cx="264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Mündliche Abiturprüfung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31E88CF-D243-44CF-8C4E-B11C1930B750}"/>
              </a:ext>
            </a:extLst>
          </p:cNvPr>
          <p:cNvSpPr txBox="1"/>
          <p:nvPr/>
        </p:nvSpPr>
        <p:spPr>
          <a:xfrm>
            <a:off x="7180523" y="3392905"/>
            <a:ext cx="2903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Schriftliche Abiturprüfung</a:t>
            </a:r>
          </a:p>
          <a:p>
            <a:pPr algn="ctr"/>
            <a:r>
              <a:rPr lang="de-DE" dirty="0"/>
              <a:t>Kommunikationsprüfung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30C22FF-2B39-46C8-8D35-ABDA44DC8AEF}"/>
              </a:ext>
            </a:extLst>
          </p:cNvPr>
          <p:cNvSpPr txBox="1"/>
          <p:nvPr/>
        </p:nvSpPr>
        <p:spPr>
          <a:xfrm>
            <a:off x="7355305" y="2442865"/>
            <a:ext cx="2237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B2 – erhöhtes Niveau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3A4B02E-5C3F-4CB1-8BE8-7B371CA3CBAC}"/>
              </a:ext>
            </a:extLst>
          </p:cNvPr>
          <p:cNvSpPr txBox="1"/>
          <p:nvPr/>
        </p:nvSpPr>
        <p:spPr>
          <a:xfrm>
            <a:off x="1917032" y="2422358"/>
            <a:ext cx="28327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/>
              <a:t>B2 – grundlegendes Niveau</a:t>
            </a:r>
          </a:p>
        </p:txBody>
      </p:sp>
    </p:spTree>
    <p:extLst>
      <p:ext uri="{BB962C8B-B14F-4D97-AF65-F5344CB8AC3E}">
        <p14:creationId xmlns:p14="http://schemas.microsoft.com/office/powerpoint/2010/main" val="2608811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2201662" y="459270"/>
            <a:ext cx="7981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Strategien und Methoden –</a:t>
            </a:r>
          </a:p>
          <a:p>
            <a:pPr algn="ctr"/>
            <a:r>
              <a:rPr lang="de-DE" sz="2800" b="1" dirty="0"/>
              <a:t>neu im BP 2016: kompetenzbezogene Ausweisung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FE19F5F-D851-43D9-863D-15E8B7A9C5B8}"/>
              </a:ext>
            </a:extLst>
          </p:cNvPr>
          <p:cNvSpPr txBox="1"/>
          <p:nvPr/>
        </p:nvSpPr>
        <p:spPr>
          <a:xfrm>
            <a:off x="1828800" y="1990278"/>
            <a:ext cx="96500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Hörverstehen: Aufbau von Rezeptionsstrategien </a:t>
            </a:r>
          </a:p>
          <a:p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Leseverstehen/TMK: Notiztechniken</a:t>
            </a:r>
          </a:p>
          <a:p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Sprechen: Methoden der Vorbereitung einer mündlichen Prüfung</a:t>
            </a:r>
          </a:p>
          <a:p>
            <a:r>
              <a:rPr lang="de-DE" sz="2400" dirty="0"/>
              <a:t>                        Strategien und Methoden zur Förderung des freien Sprechens</a:t>
            </a:r>
          </a:p>
          <a:p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Schreiben: </a:t>
            </a:r>
            <a:r>
              <a:rPr lang="de-DE" sz="2400" dirty="0" err="1"/>
              <a:t>fiches</a:t>
            </a:r>
            <a:r>
              <a:rPr lang="de-DE" sz="2400" dirty="0"/>
              <a:t> de </a:t>
            </a:r>
            <a:r>
              <a:rPr lang="de-DE" sz="2400" dirty="0" err="1"/>
              <a:t>production</a:t>
            </a:r>
            <a:r>
              <a:rPr lang="de-DE" sz="2400" dirty="0"/>
              <a:t> </a:t>
            </a:r>
            <a:r>
              <a:rPr lang="de-DE" sz="2400" dirty="0" err="1"/>
              <a:t>écrite</a:t>
            </a:r>
            <a:r>
              <a:rPr lang="de-DE" sz="2400" dirty="0"/>
              <a:t> et orale</a:t>
            </a:r>
          </a:p>
        </p:txBody>
      </p:sp>
      <p:pic>
        <p:nvPicPr>
          <p:cNvPr id="5" name="Grafik 4" descr="Lautstärke">
            <a:extLst>
              <a:ext uri="{FF2B5EF4-FFF2-40B4-BE49-F238E27FC236}">
                <a16:creationId xmlns:a16="http://schemas.microsoft.com/office/drawing/2014/main" id="{39E8E874-E19A-483C-8D7E-CFD43099453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7193" y="1990278"/>
            <a:ext cx="573920" cy="524322"/>
          </a:xfrm>
          <a:prstGeom prst="rect">
            <a:avLst/>
          </a:prstGeom>
        </p:spPr>
      </p:pic>
      <p:pic>
        <p:nvPicPr>
          <p:cNvPr id="7" name="Grafik 6" descr="Chatblase">
            <a:extLst>
              <a:ext uri="{FF2B5EF4-FFF2-40B4-BE49-F238E27FC236}">
                <a16:creationId xmlns:a16="http://schemas.microsoft.com/office/drawing/2014/main" id="{CEACE7C4-78A8-487C-9517-2799552BA76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3173" y="3389375"/>
            <a:ext cx="704825" cy="725557"/>
          </a:xfrm>
          <a:prstGeom prst="rect">
            <a:avLst/>
          </a:prstGeom>
        </p:spPr>
      </p:pic>
      <p:pic>
        <p:nvPicPr>
          <p:cNvPr id="8" name="Grafik 7" descr="Bleistift">
            <a:extLst>
              <a:ext uri="{FF2B5EF4-FFF2-40B4-BE49-F238E27FC236}">
                <a16:creationId xmlns:a16="http://schemas.microsoft.com/office/drawing/2014/main" id="{8762BC75-8E70-4619-9337-D7D869E163E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8156" y="4555416"/>
            <a:ext cx="494857" cy="481850"/>
          </a:xfrm>
          <a:prstGeom prst="rect">
            <a:avLst/>
          </a:prstGeom>
        </p:spPr>
      </p:pic>
      <p:pic>
        <p:nvPicPr>
          <p:cNvPr id="10" name="Grafik 9" descr="Geöffnetes Buch">
            <a:extLst>
              <a:ext uri="{FF2B5EF4-FFF2-40B4-BE49-F238E27FC236}">
                <a16:creationId xmlns:a16="http://schemas.microsoft.com/office/drawing/2014/main" id="{30BDBC18-8088-45AA-9911-AF745FE83EB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6287" y="2663818"/>
            <a:ext cx="671711" cy="62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20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04300" y="211024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1171852" y="604914"/>
            <a:ext cx="987196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Digitale Tools im </a:t>
            </a:r>
            <a:r>
              <a:rPr lang="de-DE" sz="2800" b="1" dirty="0" err="1"/>
              <a:t>Französischuntericht</a:t>
            </a:r>
            <a:r>
              <a:rPr lang="de-DE" sz="2800" b="1" dirty="0"/>
              <a:t>  - Mehrwert und Grenzen</a:t>
            </a:r>
          </a:p>
          <a:p>
            <a:endParaRPr lang="de-DE" sz="2800" b="1" dirty="0"/>
          </a:p>
          <a:p>
            <a:endParaRPr lang="de-DE" sz="2800" b="1" dirty="0"/>
          </a:p>
          <a:p>
            <a:endParaRPr lang="de-DE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err="1"/>
              <a:t>Padlet</a:t>
            </a: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err="1"/>
              <a:t>Mentimeter</a:t>
            </a: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err="1"/>
              <a:t>Quizlet</a:t>
            </a: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err="1"/>
              <a:t>Edpuzzle</a:t>
            </a: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err="1"/>
              <a:t>LearningApps</a:t>
            </a: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Learning Snacks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6266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D803AEF-530A-4AB9-A0E8-94B5CDB8CCEC}"/>
              </a:ext>
            </a:extLst>
          </p:cNvPr>
          <p:cNvSpPr txBox="1"/>
          <p:nvPr/>
        </p:nvSpPr>
        <p:spPr>
          <a:xfrm>
            <a:off x="576942" y="307911"/>
            <a:ext cx="1119796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="1" dirty="0"/>
              <a:t>Bildungsplan 2016 Französisch – Lernen gestalten und begleiten – Klassen 11/12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A6CC-EB38-4A7D-951A-6F4ACE52CAA6}"/>
              </a:ext>
            </a:extLst>
          </p:cNvPr>
          <p:cNvSpPr txBox="1"/>
          <p:nvPr/>
        </p:nvSpPr>
        <p:spPr>
          <a:xfrm>
            <a:off x="921031" y="1004480"/>
            <a:ext cx="11024535" cy="5230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A5E0A3-D343-4A0F-8EFB-D138142B4C4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187" y="3429000"/>
            <a:ext cx="887150" cy="57131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84CF2C6-3F47-4519-A508-9C24FE580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236" y="935494"/>
            <a:ext cx="9297879" cy="5230057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4DC8E6C-AD4A-4B16-9C26-CD860EFED391}"/>
              </a:ext>
            </a:extLst>
          </p:cNvPr>
          <p:cNvSpPr txBox="1"/>
          <p:nvPr/>
        </p:nvSpPr>
        <p:spPr>
          <a:xfrm>
            <a:off x="576942" y="935494"/>
            <a:ext cx="6568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Kompetenzaufbau: Gesamtüberblick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73D2BD1-763F-4ECE-A203-E7437FB361D0}"/>
              </a:ext>
            </a:extLst>
          </p:cNvPr>
          <p:cNvSpPr txBox="1"/>
          <p:nvPr/>
        </p:nvSpPr>
        <p:spPr>
          <a:xfrm rot="16200000">
            <a:off x="-2360476" y="2884044"/>
            <a:ext cx="5732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Karte Belgien: https://pixabay.com/de/illustrations/belgien-karte-flagge-land-1489362/</a:t>
            </a:r>
          </a:p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Foto Riad </a:t>
            </a:r>
            <a:r>
              <a:rPr lang="de-DE" sz="800" dirty="0" err="1">
                <a:solidFill>
                  <a:schemeClr val="bg1">
                    <a:lumMod val="95000"/>
                  </a:schemeClr>
                </a:solidFill>
              </a:rPr>
              <a:t>Sattouf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: 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https://commons.wikimedia.org/wiki/File:Riad_Sattouf_na_FLIP.jpg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; 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https://upload.wikimedia.org/wikipedia/commons/4/44/Riad_Sattouf_na_FLIP.jpg</a:t>
            </a:r>
            <a:endParaRPr lang="de-DE" sz="8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t-BR" sz="800" dirty="0">
                <a:solidFill>
                  <a:schemeClr val="bg1">
                    <a:lumMod val="95000"/>
                  </a:schemeClr>
                </a:solidFill>
              </a:rPr>
              <a:t>Tânia Rêgo/Agência Brasil, CC BY 3.0 BR &lt;https://creativecommons.org/licenses/by/3.0/br/deed.en&gt;, via Wikimedia Commons (letzter Aufruf: 10.4.2021</a:t>
            </a:r>
            <a:endParaRPr lang="de-DE" sz="8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Zeichnungen: Karl-Christian </a:t>
            </a:r>
            <a:r>
              <a:rPr lang="de-DE" sz="800" dirty="0" err="1">
                <a:solidFill>
                  <a:schemeClr val="bg1">
                    <a:lumMod val="95000"/>
                  </a:schemeClr>
                </a:solidFill>
              </a:rPr>
              <a:t>Esprester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, Uli Schmid, Hanna Stich, Miriam Hornig</a:t>
            </a:r>
          </a:p>
        </p:txBody>
      </p:sp>
    </p:spTree>
    <p:extLst>
      <p:ext uri="{BB962C8B-B14F-4D97-AF65-F5344CB8AC3E}">
        <p14:creationId xmlns:p14="http://schemas.microsoft.com/office/powerpoint/2010/main" val="4006780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8079CED2-06D4-4A5B-959C-5A45DCE6B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29" y="0"/>
            <a:ext cx="10770742" cy="630741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2C8FB6F-16DD-48E0-8E33-0A54EB2428CE}"/>
              </a:ext>
            </a:extLst>
          </p:cNvPr>
          <p:cNvSpPr txBox="1"/>
          <p:nvPr/>
        </p:nvSpPr>
        <p:spPr>
          <a:xfrm>
            <a:off x="347869" y="447261"/>
            <a:ext cx="1858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363332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804672" y="95994"/>
            <a:ext cx="99250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658" y="228599"/>
            <a:ext cx="8126984" cy="584127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15A0488-471A-432C-871E-763A6652C83D}"/>
              </a:ext>
            </a:extLst>
          </p:cNvPr>
          <p:cNvSpPr txBox="1"/>
          <p:nvPr/>
        </p:nvSpPr>
        <p:spPr>
          <a:xfrm>
            <a:off x="419100" y="352425"/>
            <a:ext cx="50584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Bildungsplan 2016 – </a:t>
            </a:r>
          </a:p>
          <a:p>
            <a:r>
              <a:rPr lang="de-DE" sz="2400" b="1" dirty="0"/>
              <a:t>moderne Fremdsprachen</a:t>
            </a:r>
            <a:endParaRPr lang="de-DE" sz="2400" dirty="0"/>
          </a:p>
          <a:p>
            <a:endParaRPr lang="de-DE" sz="2000" dirty="0"/>
          </a:p>
          <a:p>
            <a:r>
              <a:rPr lang="de-DE" sz="2000" dirty="0"/>
              <a:t>Zusammenspiel der Kompetenzbereiche</a:t>
            </a:r>
          </a:p>
          <a:p>
            <a:endParaRPr lang="de-DE" sz="2000" dirty="0"/>
          </a:p>
          <a:p>
            <a:r>
              <a:rPr lang="de-DE" sz="2000" dirty="0"/>
              <a:t>Interkulturelle kommunikative Kompetenz als „Zentrum“, das aufgebaut wird in Wechselwirkung mit dem Erwerb von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6BA40FA-A368-48D2-9900-5EFA03B38362}"/>
              </a:ext>
            </a:extLst>
          </p:cNvPr>
          <p:cNvSpPr txBox="1"/>
          <p:nvPr/>
        </p:nvSpPr>
        <p:spPr>
          <a:xfrm>
            <a:off x="419100" y="3191275"/>
            <a:ext cx="36168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soziokulturellem Wissen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6C9D618F-7724-4ABE-9C9F-3767EBFDE613}"/>
              </a:ext>
            </a:extLst>
          </p:cNvPr>
          <p:cNvSpPr txBox="1"/>
          <p:nvPr/>
        </p:nvSpPr>
        <p:spPr>
          <a:xfrm>
            <a:off x="390906" y="4209104"/>
            <a:ext cx="5318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rezeptiven und produktiven kommunikativen Kompetenzen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708253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arte enthält.&#10;&#10;Automatisch generierte Beschreibung">
            <a:extLst>
              <a:ext uri="{FF2B5EF4-FFF2-40B4-BE49-F238E27FC236}">
                <a16:creationId xmlns:a16="http://schemas.microsoft.com/office/drawing/2014/main" id="{95EE6DA4-01DE-46DE-A58B-66B862412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271"/>
            <a:ext cx="12192000" cy="6718413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141EBF7E-BCC9-4A7C-B817-6177F61EA61B}"/>
              </a:ext>
            </a:extLst>
          </p:cNvPr>
          <p:cNvSpPr/>
          <p:nvPr/>
        </p:nvSpPr>
        <p:spPr>
          <a:xfrm>
            <a:off x="4385569" y="2965687"/>
            <a:ext cx="470795" cy="4633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8F9DE38-03CC-49AB-B7CC-8B5818C863D3}"/>
              </a:ext>
            </a:extLst>
          </p:cNvPr>
          <p:cNvSpPr/>
          <p:nvPr/>
        </p:nvSpPr>
        <p:spPr>
          <a:xfrm>
            <a:off x="4633867" y="1294057"/>
            <a:ext cx="550694" cy="5613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E646F6F4-6079-474C-BDE0-6156DE747C2F}"/>
              </a:ext>
            </a:extLst>
          </p:cNvPr>
          <p:cNvSpPr/>
          <p:nvPr/>
        </p:nvSpPr>
        <p:spPr>
          <a:xfrm>
            <a:off x="4767590" y="1256463"/>
            <a:ext cx="426129" cy="45276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C45BF8E-93AC-404E-86DE-243BCEF9FBBB}"/>
              </a:ext>
            </a:extLst>
          </p:cNvPr>
          <p:cNvSpPr/>
          <p:nvPr/>
        </p:nvSpPr>
        <p:spPr>
          <a:xfrm>
            <a:off x="5912527" y="1961965"/>
            <a:ext cx="355107" cy="381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67C108FB-B416-40F2-873B-6856E4567E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36" y="1285180"/>
            <a:ext cx="4362450" cy="4371975"/>
          </a:xfrm>
          <a:prstGeom prst="rect">
            <a:avLst/>
          </a:prstGeom>
        </p:spPr>
      </p:pic>
      <p:sp>
        <p:nvSpPr>
          <p:cNvPr id="19" name="Ellipse 18">
            <a:extLst>
              <a:ext uri="{FF2B5EF4-FFF2-40B4-BE49-F238E27FC236}">
                <a16:creationId xmlns:a16="http://schemas.microsoft.com/office/drawing/2014/main" id="{24403B3E-A059-4E22-9D0A-EBECF4D6BBBA}"/>
              </a:ext>
            </a:extLst>
          </p:cNvPr>
          <p:cNvSpPr/>
          <p:nvPr/>
        </p:nvSpPr>
        <p:spPr>
          <a:xfrm>
            <a:off x="8877671" y="2867487"/>
            <a:ext cx="1260628" cy="12073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9348665-3CE2-48FE-9978-A150DB143321}"/>
              </a:ext>
            </a:extLst>
          </p:cNvPr>
          <p:cNvSpPr/>
          <p:nvPr/>
        </p:nvSpPr>
        <p:spPr>
          <a:xfrm>
            <a:off x="8220723" y="4891596"/>
            <a:ext cx="2574524" cy="6812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8D003367-F7C2-4883-85DB-816C3D5897ED}"/>
              </a:ext>
            </a:extLst>
          </p:cNvPr>
          <p:cNvSpPr/>
          <p:nvPr/>
        </p:nvSpPr>
        <p:spPr>
          <a:xfrm>
            <a:off x="5086905" y="3197343"/>
            <a:ext cx="864093" cy="8843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D7E7D0D-B153-4FF9-82CC-196FDEF8A6A2}"/>
              </a:ext>
            </a:extLst>
          </p:cNvPr>
          <p:cNvSpPr txBox="1"/>
          <p:nvPr/>
        </p:nvSpPr>
        <p:spPr>
          <a:xfrm rot="16200000">
            <a:off x="-2237643" y="3347115"/>
            <a:ext cx="5193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u="sng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https://commons.wikimedia.org/wiki/File:New-Map-Francophone_World.PNG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800" u="sng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https://upload.wikimedia.org/wikipedia/commons/5/50/New-Map-Francophone_World.PNG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800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aaker / Public domain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800" dirty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(letzter Aufruf: 8.5.2020)</a:t>
            </a:r>
            <a:endParaRPr lang="de-DE" sz="800" dirty="0">
              <a:solidFill>
                <a:schemeClr val="bg1">
                  <a:lumMod val="9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1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4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1133475" y="202357"/>
            <a:ext cx="9925050" cy="5838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788" y="1211762"/>
            <a:ext cx="5377363" cy="386498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C119639-9E9C-465D-B249-0ED88088116D}"/>
              </a:ext>
            </a:extLst>
          </p:cNvPr>
          <p:cNvSpPr txBox="1"/>
          <p:nvPr/>
        </p:nvSpPr>
        <p:spPr>
          <a:xfrm>
            <a:off x="1782665" y="1413609"/>
            <a:ext cx="3408948" cy="341632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Interkulturelle </a:t>
            </a:r>
          </a:p>
          <a:p>
            <a:pPr algn="ctr"/>
            <a:r>
              <a:rPr lang="de-DE" dirty="0"/>
              <a:t>kommunikative Kompetenz</a:t>
            </a:r>
          </a:p>
          <a:p>
            <a:pPr algn="ctr"/>
            <a:endParaRPr lang="de-DE" dirty="0"/>
          </a:p>
          <a:p>
            <a:pPr algn="ctr"/>
            <a:r>
              <a:rPr lang="de-DE" b="1" dirty="0"/>
              <a:t>La </a:t>
            </a:r>
            <a:r>
              <a:rPr lang="de-DE" b="1" dirty="0" err="1"/>
              <a:t>Belgique</a:t>
            </a:r>
            <a:endParaRPr lang="de-DE" b="1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5376484" y="267356"/>
            <a:ext cx="2366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5016CB3-38EF-4F52-BCC5-DE0C903FE7EE}"/>
              </a:ext>
            </a:extLst>
          </p:cNvPr>
          <p:cNvSpPr/>
          <p:nvPr/>
        </p:nvSpPr>
        <p:spPr>
          <a:xfrm>
            <a:off x="8009334" y="2574757"/>
            <a:ext cx="1150269" cy="11389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9EF578B-097F-40C3-9C3A-A2252300AE06}"/>
              </a:ext>
            </a:extLst>
          </p:cNvPr>
          <p:cNvSpPr/>
          <p:nvPr/>
        </p:nvSpPr>
        <p:spPr>
          <a:xfrm>
            <a:off x="1695450" y="1147186"/>
            <a:ext cx="3633537" cy="39295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 descr="Ein Bild, das Silhouette enthält.&#10;&#10;Automatisch generierte Beschreibung">
            <a:extLst>
              <a:ext uri="{FF2B5EF4-FFF2-40B4-BE49-F238E27FC236}">
                <a16:creationId xmlns:a16="http://schemas.microsoft.com/office/drawing/2014/main" id="{3129F8E8-844A-4261-8274-41DAB8C01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284" y="2776372"/>
            <a:ext cx="2053557" cy="205355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1DC2B32-2982-4C0B-B391-27E11CBF0F59}"/>
              </a:ext>
            </a:extLst>
          </p:cNvPr>
          <p:cNvSpPr txBox="1"/>
          <p:nvPr/>
        </p:nvSpPr>
        <p:spPr>
          <a:xfrm rot="16200000">
            <a:off x="-2495171" y="2500543"/>
            <a:ext cx="56166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https://pixabay.com/de/illustrations/belgien-karte-flagge-land-1489362/</a:t>
            </a:r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 (letzter Aufruf: 10.4.2021)</a:t>
            </a:r>
          </a:p>
        </p:txBody>
      </p:sp>
    </p:spTree>
    <p:extLst>
      <p:ext uri="{BB962C8B-B14F-4D97-AF65-F5344CB8AC3E}">
        <p14:creationId xmlns:p14="http://schemas.microsoft.com/office/powerpoint/2010/main" val="48374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766184" y="220775"/>
            <a:ext cx="99250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85" y="1467366"/>
            <a:ext cx="5458458" cy="392326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C119639-9E9C-465D-B249-0ED88088116D}"/>
              </a:ext>
            </a:extLst>
          </p:cNvPr>
          <p:cNvSpPr txBox="1"/>
          <p:nvPr/>
        </p:nvSpPr>
        <p:spPr>
          <a:xfrm>
            <a:off x="2528071" y="1756284"/>
            <a:ext cx="2803313" cy="341632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Hörverstehen</a:t>
            </a:r>
          </a:p>
          <a:p>
            <a:pPr algn="ctr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algn="ctr"/>
            <a:r>
              <a:rPr lang="de-DE" b="1" dirty="0"/>
              <a:t>A </a:t>
            </a:r>
            <a:r>
              <a:rPr lang="de-DE" b="1" dirty="0" err="1"/>
              <a:t>l‘écoute</a:t>
            </a:r>
            <a:r>
              <a:rPr lang="de-DE" b="1" dirty="0"/>
              <a:t> de la BD – </a:t>
            </a:r>
          </a:p>
          <a:p>
            <a:pPr algn="ctr"/>
            <a:r>
              <a:rPr lang="de-DE" b="1" dirty="0" err="1"/>
              <a:t>une</a:t>
            </a:r>
            <a:r>
              <a:rPr lang="de-DE" b="1" dirty="0"/>
              <a:t> </a:t>
            </a:r>
            <a:r>
              <a:rPr lang="de-DE" b="1" dirty="0" err="1"/>
              <a:t>rencontre</a:t>
            </a:r>
            <a:r>
              <a:rPr lang="de-DE" b="1" dirty="0"/>
              <a:t> </a:t>
            </a:r>
            <a:r>
              <a:rPr lang="de-DE" b="1" dirty="0" err="1"/>
              <a:t>avec</a:t>
            </a:r>
            <a:r>
              <a:rPr lang="de-DE" b="1" dirty="0"/>
              <a:t> </a:t>
            </a:r>
          </a:p>
          <a:p>
            <a:pPr algn="ctr"/>
            <a:r>
              <a:rPr lang="de-DE" b="1" dirty="0"/>
              <a:t>Riad </a:t>
            </a:r>
            <a:r>
              <a:rPr lang="de-DE" b="1" dirty="0" err="1"/>
              <a:t>Sattouf</a:t>
            </a:r>
            <a:r>
              <a:rPr lang="de-DE" b="1" dirty="0"/>
              <a:t>, </a:t>
            </a:r>
            <a:r>
              <a:rPr lang="de-DE" b="1" dirty="0" err="1"/>
              <a:t>Hergé</a:t>
            </a:r>
            <a:r>
              <a:rPr lang="de-DE" b="1" dirty="0"/>
              <a:t> et Tintin</a:t>
            </a:r>
          </a:p>
          <a:p>
            <a:pPr algn="ctr"/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766184" y="227241"/>
            <a:ext cx="2366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11B52DF9-9D02-4727-A59E-F12D2B4F8A73}"/>
              </a:ext>
            </a:extLst>
          </p:cNvPr>
          <p:cNvSpPr/>
          <p:nvPr/>
        </p:nvSpPr>
        <p:spPr>
          <a:xfrm>
            <a:off x="7264348" y="2317072"/>
            <a:ext cx="1243263" cy="7190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A2AD333-B366-43C6-8422-1E1C863DB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099" y="2230609"/>
            <a:ext cx="1344931" cy="1329691"/>
          </a:xfrm>
          <a:prstGeom prst="rect">
            <a:avLst/>
          </a:prstGeom>
        </p:spPr>
      </p:pic>
      <p:pic>
        <p:nvPicPr>
          <p:cNvPr id="12" name="Grafik 11" descr="Ein Bild, das Strichzeichnung enthält.&#10;&#10;Automatisch generierte Beschreibung">
            <a:extLst>
              <a:ext uri="{FF2B5EF4-FFF2-40B4-BE49-F238E27FC236}">
                <a16:creationId xmlns:a16="http://schemas.microsoft.com/office/drawing/2014/main" id="{734D7225-CCBD-4E41-94E5-9C7F501BB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30" y="2278145"/>
            <a:ext cx="1341535" cy="1329692"/>
          </a:xfrm>
          <a:prstGeom prst="rect">
            <a:avLst/>
          </a:prstGeom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ADA5DEC1-EDC3-400B-97AF-E8C7D150FD2A}"/>
              </a:ext>
            </a:extLst>
          </p:cNvPr>
          <p:cNvSpPr/>
          <p:nvPr/>
        </p:nvSpPr>
        <p:spPr>
          <a:xfrm>
            <a:off x="2077375" y="1467366"/>
            <a:ext cx="3627310" cy="38757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8C37D65-2962-4F44-997C-DDBA83E094C8}"/>
              </a:ext>
            </a:extLst>
          </p:cNvPr>
          <p:cNvSpPr txBox="1"/>
          <p:nvPr/>
        </p:nvSpPr>
        <p:spPr>
          <a:xfrm rot="16200000">
            <a:off x="-1524691" y="3861787"/>
            <a:ext cx="38262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Zeichnungen: Karl-Christian </a:t>
            </a:r>
            <a:r>
              <a:rPr lang="de-DE" sz="800" dirty="0" err="1">
                <a:solidFill>
                  <a:schemeClr val="bg1">
                    <a:lumMod val="95000"/>
                  </a:schemeClr>
                </a:solidFill>
              </a:rPr>
              <a:t>Esprester</a:t>
            </a:r>
            <a:endParaRPr lang="de-DE" sz="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8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1828800" y="228599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E823D27-85A1-4C33-95E6-D3C97ECC4FF7}"/>
              </a:ext>
            </a:extLst>
          </p:cNvPr>
          <p:cNvSpPr txBox="1"/>
          <p:nvPr/>
        </p:nvSpPr>
        <p:spPr>
          <a:xfrm>
            <a:off x="380542" y="350272"/>
            <a:ext cx="99250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08" y="2106587"/>
            <a:ext cx="5458458" cy="392326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C119639-9E9C-465D-B249-0ED88088116D}"/>
              </a:ext>
            </a:extLst>
          </p:cNvPr>
          <p:cNvSpPr txBox="1"/>
          <p:nvPr/>
        </p:nvSpPr>
        <p:spPr>
          <a:xfrm>
            <a:off x="1263566" y="2305616"/>
            <a:ext cx="2237874" cy="2031325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de-DE" dirty="0"/>
          </a:p>
          <a:p>
            <a:pPr algn="ctr"/>
            <a:r>
              <a:rPr lang="de-DE" dirty="0"/>
              <a:t>Leseverstehen </a:t>
            </a:r>
          </a:p>
          <a:p>
            <a:pPr algn="ctr"/>
            <a:r>
              <a:rPr lang="de-DE" dirty="0"/>
              <a:t>und Lektüre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r>
              <a:rPr lang="de-DE" b="1" dirty="0"/>
              <a:t>Clémentine Beauvais</a:t>
            </a:r>
          </a:p>
          <a:p>
            <a:pPr algn="ctr"/>
            <a:r>
              <a:rPr lang="de-DE" b="1" dirty="0" err="1"/>
              <a:t>Les</a:t>
            </a:r>
            <a:r>
              <a:rPr lang="de-DE" b="1" dirty="0"/>
              <a:t> </a:t>
            </a:r>
            <a:r>
              <a:rPr lang="de-DE" b="1" dirty="0" err="1"/>
              <a:t>petites</a:t>
            </a:r>
            <a:r>
              <a:rPr lang="de-DE" b="1" dirty="0"/>
              <a:t> reines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766184" y="227241"/>
            <a:ext cx="2366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6ACDEA6-2F9D-46EA-BDC9-538D9F1395F8}"/>
              </a:ext>
            </a:extLst>
          </p:cNvPr>
          <p:cNvSpPr txBox="1"/>
          <p:nvPr/>
        </p:nvSpPr>
        <p:spPr>
          <a:xfrm>
            <a:off x="3920290" y="475412"/>
            <a:ext cx="3541958" cy="1569660"/>
          </a:xfrm>
          <a:prstGeom prst="rect">
            <a:avLst/>
          </a:prstGeom>
          <a:noFill/>
          <a:ln>
            <a:solidFill>
              <a:srgbClr val="FF7C8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Leseverstehen/TMK</a:t>
            </a:r>
          </a:p>
          <a:p>
            <a:pPr algn="ctr"/>
            <a:endParaRPr lang="de-DE" sz="16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Überlegungen zum Kompetenzaufbau </a:t>
            </a:r>
            <a:r>
              <a:rPr lang="de-DE" sz="1600" b="1" dirty="0">
                <a:solidFill>
                  <a:schemeClr val="bg1">
                    <a:lumMod val="75000"/>
                  </a:schemeClr>
                </a:solidFill>
              </a:rPr>
              <a:t>Literaturanalyse</a:t>
            </a:r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 an ausgewählten Beispielen</a:t>
            </a:r>
          </a:p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Freitag Vormittag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7FD871C-163D-4507-8FF5-C95BADA9ACB6}"/>
              </a:ext>
            </a:extLst>
          </p:cNvPr>
          <p:cNvSpPr/>
          <p:nvPr/>
        </p:nvSpPr>
        <p:spPr>
          <a:xfrm>
            <a:off x="7868653" y="3737811"/>
            <a:ext cx="898357" cy="85825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42FB9EE-2BAC-4754-9E31-ED14BAE6EB34}"/>
              </a:ext>
            </a:extLst>
          </p:cNvPr>
          <p:cNvSpPr/>
          <p:nvPr/>
        </p:nvSpPr>
        <p:spPr>
          <a:xfrm>
            <a:off x="8067719" y="2151981"/>
            <a:ext cx="2237873" cy="85825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0E9025F-E7D1-4644-BA46-568E47C41A51}"/>
              </a:ext>
            </a:extLst>
          </p:cNvPr>
          <p:cNvSpPr txBox="1"/>
          <p:nvPr/>
        </p:nvSpPr>
        <p:spPr>
          <a:xfrm>
            <a:off x="4227450" y="3429000"/>
            <a:ext cx="2743254" cy="1815882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Leseverstehen </a:t>
            </a:r>
          </a:p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und Lektüre</a:t>
            </a:r>
          </a:p>
          <a:p>
            <a:pPr algn="ctr"/>
            <a:endParaRPr lang="de-DE" sz="16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de-DE" sz="1600" b="1" dirty="0">
                <a:solidFill>
                  <a:schemeClr val="bg1">
                    <a:lumMod val="75000"/>
                  </a:schemeClr>
                </a:solidFill>
              </a:rPr>
              <a:t>Liste geeigneter Lektüren für das Leistungsfach</a:t>
            </a:r>
          </a:p>
          <a:p>
            <a:pPr algn="ctr"/>
            <a:endParaRPr lang="de-DE" sz="16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de-DE" sz="1600" dirty="0">
                <a:solidFill>
                  <a:schemeClr val="bg1">
                    <a:lumMod val="75000"/>
                  </a:schemeClr>
                </a:solidFill>
              </a:rPr>
              <a:t>Donnerstag Nachmittag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9BC59E4-4674-4586-BC86-6EFF9FBE352A}"/>
              </a:ext>
            </a:extLst>
          </p:cNvPr>
          <p:cNvSpPr/>
          <p:nvPr/>
        </p:nvSpPr>
        <p:spPr>
          <a:xfrm>
            <a:off x="691790" y="1578321"/>
            <a:ext cx="3407167" cy="35333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3E5F52D-5FA4-424B-B541-81189133E4AE}"/>
              </a:ext>
            </a:extLst>
          </p:cNvPr>
          <p:cNvSpPr/>
          <p:nvPr/>
        </p:nvSpPr>
        <p:spPr>
          <a:xfrm>
            <a:off x="4253795" y="3230800"/>
            <a:ext cx="2645298" cy="2583236"/>
          </a:xfrm>
          <a:prstGeom prst="ellipse">
            <a:avLst/>
          </a:prstGeom>
          <a:noFill/>
          <a:ln w="5715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6B662EE6-BFD9-467B-A9B1-05FB433CCE63}"/>
              </a:ext>
            </a:extLst>
          </p:cNvPr>
          <p:cNvSpPr/>
          <p:nvPr/>
        </p:nvSpPr>
        <p:spPr>
          <a:xfrm>
            <a:off x="3752053" y="350272"/>
            <a:ext cx="3779458" cy="1768135"/>
          </a:xfrm>
          <a:prstGeom prst="ellipse">
            <a:avLst/>
          </a:prstGeom>
          <a:noFill/>
          <a:ln w="5715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54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9C7BEB0-E65F-47A4-8E6C-4650EAC3AD10}"/>
              </a:ext>
            </a:extLst>
          </p:cNvPr>
          <p:cNvSpPr txBox="1"/>
          <p:nvPr/>
        </p:nvSpPr>
        <p:spPr>
          <a:xfrm>
            <a:off x="2169711" y="-502630"/>
            <a:ext cx="8667750" cy="583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E4C5A4-689F-4FA2-9C4F-BC1F35458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84" y="1793840"/>
            <a:ext cx="5458458" cy="392326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C119639-9E9C-465D-B249-0ED88088116D}"/>
              </a:ext>
            </a:extLst>
          </p:cNvPr>
          <p:cNvSpPr txBox="1"/>
          <p:nvPr/>
        </p:nvSpPr>
        <p:spPr>
          <a:xfrm>
            <a:off x="8456309" y="601460"/>
            <a:ext cx="3340267" cy="301621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monologisches </a:t>
            </a:r>
          </a:p>
          <a:p>
            <a:pPr algn="ctr"/>
            <a:r>
              <a:rPr lang="de-DE" dirty="0"/>
              <a:t>Sprechen</a:t>
            </a:r>
          </a:p>
          <a:p>
            <a:pPr algn="ctr"/>
            <a:endParaRPr lang="de-DE" sz="1000" dirty="0"/>
          </a:p>
          <a:p>
            <a:pPr algn="ctr"/>
            <a:r>
              <a:rPr lang="de-DE" b="1" dirty="0"/>
              <a:t>methodische</a:t>
            </a:r>
          </a:p>
          <a:p>
            <a:pPr algn="ctr"/>
            <a:r>
              <a:rPr lang="de-DE" b="1" dirty="0"/>
              <a:t>Prüfungsvorbereitung 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F232B86-28F5-443A-A9EA-6A4060C97DA1}"/>
              </a:ext>
            </a:extLst>
          </p:cNvPr>
          <p:cNvSpPr txBox="1"/>
          <p:nvPr/>
        </p:nvSpPr>
        <p:spPr>
          <a:xfrm>
            <a:off x="766184" y="227241"/>
            <a:ext cx="2366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Identité</a:t>
            </a:r>
            <a:r>
              <a:rPr lang="de-DE" sz="2800" b="1" dirty="0"/>
              <a:t>(s)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A93F6BB-6C18-478A-AE0D-EBD5E4DDDABF}"/>
              </a:ext>
            </a:extLst>
          </p:cNvPr>
          <p:cNvSpPr txBox="1"/>
          <p:nvPr/>
        </p:nvSpPr>
        <p:spPr>
          <a:xfrm>
            <a:off x="5023950" y="538548"/>
            <a:ext cx="3075934" cy="2462213"/>
          </a:xfrm>
          <a:prstGeom prst="rect">
            <a:avLst/>
          </a:prstGeom>
          <a:noFill/>
          <a:ln w="9525"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dialogisches Sprechen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r>
              <a:rPr lang="de-DE" b="1" dirty="0"/>
              <a:t>Marguerite </a:t>
            </a:r>
            <a:r>
              <a:rPr lang="de-DE" b="1" dirty="0" err="1"/>
              <a:t>Abouet</a:t>
            </a:r>
            <a:r>
              <a:rPr lang="de-DE" b="1" dirty="0"/>
              <a:t>: </a:t>
            </a:r>
          </a:p>
          <a:p>
            <a:pPr algn="ctr"/>
            <a:r>
              <a:rPr lang="de-DE" b="1" dirty="0"/>
              <a:t>Aya de </a:t>
            </a:r>
            <a:r>
              <a:rPr lang="de-DE" b="1" dirty="0" err="1"/>
              <a:t>Yopougon</a:t>
            </a:r>
            <a:endParaRPr lang="de-DE" b="1" dirty="0"/>
          </a:p>
          <a:p>
            <a:pPr algn="ctr"/>
            <a:endParaRPr lang="de-DE" sz="1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7878A56-CEA2-49D3-9656-880FC857CF5C}"/>
              </a:ext>
            </a:extLst>
          </p:cNvPr>
          <p:cNvSpPr txBox="1"/>
          <p:nvPr/>
        </p:nvSpPr>
        <p:spPr>
          <a:xfrm>
            <a:off x="6503586" y="3777343"/>
            <a:ext cx="2630961" cy="2292935"/>
          </a:xfrm>
          <a:prstGeom prst="rect">
            <a:avLst/>
          </a:prstGeom>
          <a:noFill/>
          <a:ln w="9525">
            <a:solidFill>
              <a:srgbClr val="000000">
                <a:alpha val="0"/>
              </a:srgb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monologisches Sprechen</a:t>
            </a:r>
          </a:p>
          <a:p>
            <a:pPr algn="ctr"/>
            <a:endParaRPr lang="de-DE" sz="1200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r>
              <a:rPr lang="de-DE" b="1" dirty="0" err="1"/>
              <a:t>Les</a:t>
            </a:r>
            <a:r>
              <a:rPr lang="de-DE" b="1" dirty="0"/>
              <a:t> </a:t>
            </a:r>
            <a:r>
              <a:rPr lang="de-DE" b="1" dirty="0" err="1"/>
              <a:t>campagnes</a:t>
            </a:r>
            <a:r>
              <a:rPr lang="de-DE" b="1" dirty="0"/>
              <a:t> </a:t>
            </a:r>
            <a:r>
              <a:rPr lang="de-DE" b="1" dirty="0" err="1"/>
              <a:t>publicitaires</a:t>
            </a:r>
            <a:endParaRPr lang="de-DE" b="1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BF4086B-CD97-4636-96DA-7648D64BFC5A}"/>
              </a:ext>
            </a:extLst>
          </p:cNvPr>
          <p:cNvSpPr/>
          <p:nvPr/>
        </p:nvSpPr>
        <p:spPr>
          <a:xfrm>
            <a:off x="3006537" y="2660854"/>
            <a:ext cx="898357" cy="7379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D81EA52-49A8-4282-90A4-12AD3DFD0D50}"/>
              </a:ext>
            </a:extLst>
          </p:cNvPr>
          <p:cNvSpPr/>
          <p:nvPr/>
        </p:nvSpPr>
        <p:spPr>
          <a:xfrm>
            <a:off x="4927628" y="53427"/>
            <a:ext cx="3203029" cy="327450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78E7E81-09D4-4E3E-9A1B-F8A8861CFE02}"/>
              </a:ext>
            </a:extLst>
          </p:cNvPr>
          <p:cNvSpPr/>
          <p:nvPr/>
        </p:nvSpPr>
        <p:spPr>
          <a:xfrm>
            <a:off x="6184577" y="3171823"/>
            <a:ext cx="3230847" cy="31190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EE4C538E-C53C-4055-B758-06248BF40F5B}"/>
              </a:ext>
            </a:extLst>
          </p:cNvPr>
          <p:cNvSpPr/>
          <p:nvPr/>
        </p:nvSpPr>
        <p:spPr>
          <a:xfrm>
            <a:off x="8274159" y="231453"/>
            <a:ext cx="3595285" cy="37191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12C32C9-7F92-411C-850C-3075E2E64A3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524" y="2091008"/>
            <a:ext cx="1579300" cy="1016114"/>
          </a:xfrm>
          <a:prstGeom prst="rect">
            <a:avLst/>
          </a:prstGeom>
        </p:spPr>
      </p:pic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B1FBE81-9820-4AC8-835C-19B7D3036D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98" y="953299"/>
            <a:ext cx="944688" cy="1258710"/>
          </a:xfrm>
          <a:prstGeom prst="rect">
            <a:avLst/>
          </a:prstGeom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734F6641-7CAF-4E9D-8D38-6A6B7EB77B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937" y="4164343"/>
            <a:ext cx="835222" cy="117185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B03AB97-2C4F-4C56-BFD9-DE16988A21D7}"/>
              </a:ext>
            </a:extLst>
          </p:cNvPr>
          <p:cNvSpPr txBox="1"/>
          <p:nvPr/>
        </p:nvSpPr>
        <p:spPr>
          <a:xfrm>
            <a:off x="819261" y="5898294"/>
            <a:ext cx="58503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95000"/>
                  </a:schemeClr>
                </a:solidFill>
              </a:rPr>
              <a:t>Zeichnungen: Miriam Hornig, Uli Schmid, Hanna Stich</a:t>
            </a:r>
          </a:p>
        </p:txBody>
      </p:sp>
    </p:spTree>
    <p:extLst>
      <p:ext uri="{BB962C8B-B14F-4D97-AF65-F5344CB8AC3E}">
        <p14:creationId xmlns:p14="http://schemas.microsoft.com/office/powerpoint/2010/main" val="187119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987</Words>
  <Application>Microsoft Office PowerPoint</Application>
  <PresentationFormat>Breitbild</PresentationFormat>
  <Paragraphs>165</Paragraphs>
  <Slides>14</Slides>
  <Notes>10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Office</vt:lpstr>
      <vt:lpstr>Acrobat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Raphaela Esprester-Bauer</dc:creator>
  <cp:lastModifiedBy>Raphaela Esprester-Bauer</cp:lastModifiedBy>
  <cp:revision>170</cp:revision>
  <dcterms:created xsi:type="dcterms:W3CDTF">2021-01-04T10:40:14Z</dcterms:created>
  <dcterms:modified xsi:type="dcterms:W3CDTF">2021-04-12T15:48:15Z</dcterms:modified>
</cp:coreProperties>
</file>