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345" r:id="rId3"/>
    <p:sldId id="346" r:id="rId4"/>
    <p:sldId id="350" r:id="rId5"/>
    <p:sldId id="354" r:id="rId6"/>
    <p:sldId id="349" r:id="rId7"/>
    <p:sldId id="348" r:id="rId8"/>
    <p:sldId id="347" r:id="rId9"/>
    <p:sldId id="360" r:id="rId10"/>
    <p:sldId id="358" r:id="rId11"/>
    <p:sldId id="352" r:id="rId12"/>
    <p:sldId id="356" r:id="rId13"/>
    <p:sldId id="357" r:id="rId14"/>
    <p:sldId id="355" r:id="rId15"/>
    <p:sldId id="353" r:id="rId16"/>
    <p:sldId id="351" r:id="rId1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9933FF"/>
    <a:srgbClr val="CC66FF"/>
    <a:srgbClr val="CC00CC"/>
    <a:srgbClr val="D9D9D9"/>
    <a:srgbClr val="F3F2F1"/>
    <a:srgbClr val="FF7C80"/>
    <a:srgbClr val="B9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48" autoAdjust="0"/>
    <p:restoredTop sz="94660"/>
  </p:normalViewPr>
  <p:slideViewPr>
    <p:cSldViewPr snapToGrid="0">
      <p:cViewPr varScale="1">
        <p:scale>
          <a:sx n="86" d="100"/>
          <a:sy n="86" d="100"/>
        </p:scale>
        <p:origin x="39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09BBC4-1ACE-48F1-93C1-F78FE21966BE}" type="datetimeFigureOut">
              <a:rPr lang="de-DE" smtClean="0"/>
              <a:t>01.08.2021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206B50-CB7A-4191-B167-B7CB94D59B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9669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01F99A-E634-468C-8DB5-EF4A97D9BF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1B7C635-CF76-484D-8A68-A236ADA4BF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A18C023-BE30-4C6A-B435-0CAE7D4A4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01.08.2021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D1271F8-67FE-4161-AA9A-5E9F6004B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CD03293-8FB1-4615-B20A-371A00C65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6740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F3FD2B-DDD2-4E4A-8108-96EF33468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BE4425C-8BB8-4B60-9AB2-C87AAED46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A8DD5CB-DC25-4424-9D0E-808010DED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01.08.2021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533F7AF-48EC-4D00-827A-F1D17CBEE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4F2D9A8-812D-4B73-B2CD-3A81B8CC0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4338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51C33D2-6319-406C-AF8C-4E0E075E69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8B34E11-80AD-4AF4-9566-473A9CC63A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1722A98-F64C-45ED-B361-ED28A365A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01.08.2021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4F1725E-CA12-4063-A3A4-6343236D5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E72648A-1BB1-47AD-BA60-B3648642D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090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175" y="6414320"/>
            <a:ext cx="12188825" cy="457200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Textfeld 20"/>
          <p:cNvSpPr txBox="1"/>
          <p:nvPr userDrawn="1"/>
        </p:nvSpPr>
        <p:spPr>
          <a:xfrm>
            <a:off x="2477729" y="6475511"/>
            <a:ext cx="77773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400" dirty="0">
                <a:solidFill>
                  <a:schemeClr val="bg1"/>
                </a:solidFill>
              </a:rPr>
              <a:t>Dossier </a:t>
            </a:r>
            <a:r>
              <a:rPr lang="de-DE" sz="1400" dirty="0" err="1">
                <a:solidFill>
                  <a:schemeClr val="bg1"/>
                </a:solidFill>
              </a:rPr>
              <a:t>Compréhension</a:t>
            </a:r>
            <a:r>
              <a:rPr lang="de-DE" sz="1400" dirty="0">
                <a:solidFill>
                  <a:schemeClr val="bg1"/>
                </a:solidFill>
              </a:rPr>
              <a:t> de </a:t>
            </a:r>
            <a:r>
              <a:rPr lang="de-DE" sz="1400" dirty="0" err="1">
                <a:solidFill>
                  <a:schemeClr val="bg1"/>
                </a:solidFill>
              </a:rPr>
              <a:t>l‘oral</a:t>
            </a:r>
            <a:r>
              <a:rPr lang="de-DE" sz="1400" dirty="0">
                <a:solidFill>
                  <a:schemeClr val="bg1"/>
                </a:solidFill>
              </a:rPr>
              <a:t>: A </a:t>
            </a:r>
            <a:r>
              <a:rPr lang="de-DE" sz="1400" dirty="0" err="1">
                <a:solidFill>
                  <a:schemeClr val="bg1"/>
                </a:solidFill>
              </a:rPr>
              <a:t>l‘écoute</a:t>
            </a:r>
            <a:r>
              <a:rPr lang="de-DE" sz="1400" dirty="0">
                <a:solidFill>
                  <a:schemeClr val="bg1"/>
                </a:solidFill>
              </a:rPr>
              <a:t> de la BD – </a:t>
            </a:r>
            <a:r>
              <a:rPr lang="de-DE" sz="1400" dirty="0" err="1">
                <a:solidFill>
                  <a:schemeClr val="bg1"/>
                </a:solidFill>
              </a:rPr>
              <a:t>une</a:t>
            </a:r>
            <a:r>
              <a:rPr lang="de-DE" sz="1400" dirty="0">
                <a:solidFill>
                  <a:schemeClr val="bg1"/>
                </a:solidFill>
              </a:rPr>
              <a:t> </a:t>
            </a:r>
            <a:r>
              <a:rPr lang="de-DE" sz="1400" dirty="0" err="1">
                <a:solidFill>
                  <a:schemeClr val="bg1"/>
                </a:solidFill>
              </a:rPr>
              <a:t>rencontre</a:t>
            </a:r>
            <a:r>
              <a:rPr lang="de-DE" sz="1400" dirty="0">
                <a:solidFill>
                  <a:schemeClr val="bg1"/>
                </a:solidFill>
              </a:rPr>
              <a:t> </a:t>
            </a:r>
            <a:r>
              <a:rPr lang="de-DE" sz="1400" dirty="0" err="1">
                <a:solidFill>
                  <a:schemeClr val="bg1"/>
                </a:solidFill>
              </a:rPr>
              <a:t>avec</a:t>
            </a:r>
            <a:r>
              <a:rPr lang="de-DE" sz="1400" dirty="0">
                <a:solidFill>
                  <a:schemeClr val="bg1"/>
                </a:solidFill>
              </a:rPr>
              <a:t> Riad </a:t>
            </a:r>
            <a:r>
              <a:rPr lang="de-DE" sz="1400" dirty="0" err="1">
                <a:solidFill>
                  <a:schemeClr val="bg1"/>
                </a:solidFill>
              </a:rPr>
              <a:t>Sattouf</a:t>
            </a:r>
            <a:r>
              <a:rPr lang="de-DE" sz="1400" dirty="0">
                <a:solidFill>
                  <a:schemeClr val="bg1"/>
                </a:solidFill>
              </a:rPr>
              <a:t>, </a:t>
            </a:r>
            <a:r>
              <a:rPr lang="de-DE" sz="1400" dirty="0" err="1">
                <a:solidFill>
                  <a:schemeClr val="bg1"/>
                </a:solidFill>
              </a:rPr>
              <a:t>Hergé</a:t>
            </a:r>
            <a:r>
              <a:rPr lang="de-DE" sz="1400" dirty="0">
                <a:solidFill>
                  <a:schemeClr val="bg1"/>
                </a:solidFill>
              </a:rPr>
              <a:t> et Tintin</a:t>
            </a:r>
          </a:p>
        </p:txBody>
      </p:sp>
      <p:sp>
        <p:nvSpPr>
          <p:cNvPr id="23" name="Textfeld 22"/>
          <p:cNvSpPr txBox="1"/>
          <p:nvPr userDrawn="1"/>
        </p:nvSpPr>
        <p:spPr>
          <a:xfrm>
            <a:off x="11489167" y="6475511"/>
            <a:ext cx="753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A7868CA-D9DB-46C9-B49D-39B18CB7ABFF}" type="slidenum">
              <a:rPr lang="de-DE" sz="1400" smtClean="0">
                <a:solidFill>
                  <a:schemeClr val="bg1"/>
                </a:solidFill>
              </a:rPr>
              <a:t>‹Nr.›</a:t>
            </a:fld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64294B0-CB0E-438C-A339-17EE6F3C8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01.08.2021</a:t>
            </a:fld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765D5BB-C03D-4DA9-BFC3-6F1D7004D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6303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A1D47A2-F2FF-4748-8CA4-50A93D6BA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81B1F3B-9A2B-437A-B23D-9E4E0934E6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71BBB98-5BBD-4ED5-9B34-5629F3144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01.08.2021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734B828-B9D1-4737-B1AD-6A6AEE719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2F3FEE5-0517-47D8-8AEF-BA9A105FD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0712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F8C458-D5A4-4CE5-90C8-B6D84007F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AF689A8-B00C-4130-AC44-48FE96E12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93C6112-AABD-4C0E-8198-67905623A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01.08.2021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48F665B-89FB-4566-8251-D2BADE3FC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7410C1F-BED5-44A5-B43C-A2B7840D6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7467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B1F55C-5807-4F6F-BFC0-ABE0C8A95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BBA692C-981B-476A-882D-49D2AAE99B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C17CDCE-B1DA-42C7-9B33-BB21803307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09A18D6-4DE0-4EB3-B928-FA4D7A457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01.08.2021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8F35ECB-7BE8-4603-A788-9BC4E1C17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60BFBB8-DF7E-4A80-B530-8C764EE5E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4903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4157BD-78C8-42F5-A119-D88B4FC07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FF462E-584D-40F1-81C5-26C6181273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1FD5F64-058E-470A-AC01-CFFD8419BA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DC3DE46-2E39-4A58-9E0D-3A12CA63A5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8CE7061-FAF9-4F5C-A627-5BDEFB4D6E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FBE1F42-22EE-46BD-8920-9B84F1090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01.08.2021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046E83C-72BF-407B-8067-707B19BD0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F009488-D575-4D21-851A-A60DD5EF9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4831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A43C92-F63E-4758-AA46-D09157ACD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BA4D1AD-8C3F-4F23-8634-208A1CF3B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01.08.2021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8997EC0-A1CE-4488-882F-71F578209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70C292C-9F68-4E36-8D7D-AF7AAADBA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7971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E302D99-24F8-41EE-A393-8C7DE64E3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01.08.2021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3282CF2-77A3-4DE4-AAC3-E8C648468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9F372DE-03DC-4662-9CC7-864F5595F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2695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98F6A9-22EC-454B-9974-BE8CB5D55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D7D2B60-ECDC-4C8D-9D28-434A8CD62B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EC087E7-C126-4EA6-9575-AEB3E47E5B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3D2B2CA-1861-489D-9F56-C20545EBF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01.08.2021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A0536A3-327C-4C2A-BAEE-5B776350D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28DBFA7-1A51-4762-8C7C-CBC01605E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7474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4DE082-AF30-43EC-9F82-F502A48B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24C335EA-9960-4E23-8205-5227C13159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831AC4D-CF14-444C-8551-6853185AB8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5BDFF66-616E-43AE-8AA2-3C669374B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01.08.2021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89D55D9-F2B3-403D-8E6A-DEC79DE70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5C43760-9441-4D8A-B45A-4BE38DC22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712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20F8AEBD-E846-4DB2-95D3-5DF29E886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6BD2D99-03F4-4004-AE9F-DB4DEB0AD9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4C07E6-0A9B-42EC-899A-8C0837D5E2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C6C22-7233-4561-AF2C-454CE5765159}" type="datetimeFigureOut">
              <a:rPr lang="de-DE" smtClean="0"/>
              <a:t>01.08.2021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62CB7C-707D-4C49-B68C-EA10AA8103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9D93DDE-7659-4E7E-AF33-4F08014527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232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M%C3%A9diterran%C3%A9e.xcf" TargetMode="External"/><Relationship Id="rId3" Type="http://schemas.openxmlformats.org/officeDocument/2006/relationships/image" Target="../media/image4.sv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file:///C:\Users\respr\AppData\Local\Temp\2019_F_Hoerverstehen_erhoeht_1-2.pdf" TargetMode="Externa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FA69AAE0-49D5-4C8B-8BA2-55898C00E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A03DD151-021C-4CD5-B417-B1FF13A518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654" y="0"/>
            <a:ext cx="4686632" cy="4542188"/>
          </a:xfrm>
          <a:prstGeom prst="rect">
            <a:avLst/>
          </a:prstGeom>
        </p:spPr>
      </p:pic>
      <p:pic>
        <p:nvPicPr>
          <p:cNvPr id="11" name="Grafik 10" descr="Ein Bild, das Text, Vektorgrafiken enthält.&#10;&#10;Automatisch generierte Beschreibung">
            <a:extLst>
              <a:ext uri="{FF2B5EF4-FFF2-40B4-BE49-F238E27FC236}">
                <a16:creationId xmlns:a16="http://schemas.microsoft.com/office/drawing/2014/main" id="{BD11B151-E05A-4669-90A1-A0635D681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0" y="0"/>
            <a:ext cx="6539948" cy="6697731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E62F8066-4180-4E98-A704-A644944A0D06}"/>
              </a:ext>
            </a:extLst>
          </p:cNvPr>
          <p:cNvSpPr/>
          <p:nvPr/>
        </p:nvSpPr>
        <p:spPr>
          <a:xfrm>
            <a:off x="5385213" y="5553521"/>
            <a:ext cx="1225685" cy="816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3620C78-D4A5-4A17-988C-F68C63F88C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95224" y="4402521"/>
            <a:ext cx="6620329" cy="1690409"/>
          </a:xfrm>
        </p:spPr>
        <p:txBody>
          <a:bodyPr anchor="b">
            <a:normAutofit fontScale="90000"/>
          </a:bodyPr>
          <a:lstStyle/>
          <a:p>
            <a:r>
              <a:rPr lang="de-DE" sz="4400" dirty="0"/>
              <a:t>A </a:t>
            </a:r>
            <a:r>
              <a:rPr lang="de-DE" sz="4400" dirty="0" err="1"/>
              <a:t>l‘écoute</a:t>
            </a:r>
            <a:r>
              <a:rPr lang="de-DE" sz="4400" dirty="0"/>
              <a:t> de la BD – </a:t>
            </a:r>
            <a:br>
              <a:rPr lang="de-DE" sz="4400" dirty="0"/>
            </a:br>
            <a:r>
              <a:rPr lang="de-DE" sz="4400" dirty="0" err="1"/>
              <a:t>une</a:t>
            </a:r>
            <a:r>
              <a:rPr lang="de-DE" sz="4400" dirty="0"/>
              <a:t> </a:t>
            </a:r>
            <a:r>
              <a:rPr lang="de-DE" sz="4400" dirty="0" err="1"/>
              <a:t>rencontre</a:t>
            </a:r>
            <a:r>
              <a:rPr lang="de-DE" sz="4400" dirty="0"/>
              <a:t> </a:t>
            </a:r>
            <a:r>
              <a:rPr lang="de-DE" sz="4400" dirty="0" err="1"/>
              <a:t>avec</a:t>
            </a:r>
            <a:r>
              <a:rPr lang="de-DE" sz="4400" dirty="0"/>
              <a:t> </a:t>
            </a:r>
            <a:br>
              <a:rPr lang="de-DE" sz="4400" dirty="0"/>
            </a:br>
            <a:r>
              <a:rPr lang="de-DE" sz="4400" dirty="0"/>
              <a:t>Riad </a:t>
            </a:r>
            <a:r>
              <a:rPr lang="de-DE" sz="4400" dirty="0" err="1"/>
              <a:t>Sattouf</a:t>
            </a:r>
            <a:r>
              <a:rPr lang="de-DE" sz="4400" dirty="0"/>
              <a:t>, </a:t>
            </a:r>
            <a:r>
              <a:rPr lang="de-DE" sz="4400" dirty="0" err="1"/>
              <a:t>Hergé</a:t>
            </a:r>
            <a:r>
              <a:rPr lang="de-DE" sz="4400" dirty="0"/>
              <a:t> et Tintin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F0D39C9-1157-42EA-9B05-8002576E9D64}"/>
              </a:ext>
            </a:extLst>
          </p:cNvPr>
          <p:cNvSpPr txBox="1"/>
          <p:nvPr/>
        </p:nvSpPr>
        <p:spPr>
          <a:xfrm>
            <a:off x="7812350" y="6136911"/>
            <a:ext cx="246799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600" dirty="0"/>
              <a:t>Raphaela Esprester-Bauer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42AB2E2-1C33-4270-AE10-F19ACBD50A40}"/>
              </a:ext>
            </a:extLst>
          </p:cNvPr>
          <p:cNvSpPr txBox="1"/>
          <p:nvPr/>
        </p:nvSpPr>
        <p:spPr>
          <a:xfrm>
            <a:off x="3476603" y="6164409"/>
            <a:ext cx="22535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solidFill>
                  <a:schemeClr val="bg1">
                    <a:lumMod val="85000"/>
                  </a:schemeClr>
                </a:solidFill>
              </a:rPr>
              <a:t>Zeichnungen: Karl-Christian </a:t>
            </a:r>
            <a:r>
              <a:rPr lang="de-DE" sz="1000" dirty="0" err="1">
                <a:solidFill>
                  <a:schemeClr val="bg1">
                    <a:lumMod val="85000"/>
                  </a:schemeClr>
                </a:solidFill>
              </a:rPr>
              <a:t>Esprester</a:t>
            </a:r>
            <a:endParaRPr lang="de-DE" sz="10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8224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DFB68FD6-592E-412B-BC15-62CA6C40BD79}"/>
              </a:ext>
            </a:extLst>
          </p:cNvPr>
          <p:cNvSpPr txBox="1"/>
          <p:nvPr/>
        </p:nvSpPr>
        <p:spPr>
          <a:xfrm>
            <a:off x="1752600" y="1092597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4D641AB6-EDB1-4B04-A3B1-5F0D83A06655}"/>
              </a:ext>
            </a:extLst>
          </p:cNvPr>
          <p:cNvSpPr txBox="1"/>
          <p:nvPr/>
        </p:nvSpPr>
        <p:spPr>
          <a:xfrm>
            <a:off x="2900517" y="709590"/>
            <a:ext cx="6213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Zusätzliches Material für das individuelle Üben 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6B3B7C3-45AC-4BB0-A65B-1FEFA38C023A}"/>
              </a:ext>
            </a:extLst>
          </p:cNvPr>
          <p:cNvSpPr txBox="1"/>
          <p:nvPr/>
        </p:nvSpPr>
        <p:spPr>
          <a:xfrm>
            <a:off x="640612" y="1344030"/>
            <a:ext cx="5229246" cy="470898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000" b="1" dirty="0">
                <a:cs typeface="Arial" panose="020B0604020202020204" pitchFamily="34" charset="0"/>
              </a:rPr>
              <a:t>Dossier I – Materialien 7 und 9</a:t>
            </a:r>
          </a:p>
          <a:p>
            <a:endParaRPr lang="de-DE" sz="2000" b="1" dirty="0">
              <a:cs typeface="Arial" panose="020B0604020202020204" pitchFamily="34" charset="0"/>
            </a:endParaRPr>
          </a:p>
          <a:p>
            <a:r>
              <a:rPr lang="de-DE" sz="2000" b="1" dirty="0">
                <a:cs typeface="Arial" panose="020B0604020202020204" pitchFamily="34" charset="0"/>
              </a:rPr>
              <a:t>Arbeit mit dem digitalen Tool www.edpuzzle.com</a:t>
            </a:r>
            <a:r>
              <a:rPr lang="de-DE" sz="2000" dirty="0">
                <a:cs typeface="Arial" panose="020B0604020202020204" pitchFamily="34" charset="0"/>
              </a:rPr>
              <a:t>:</a:t>
            </a:r>
          </a:p>
          <a:p>
            <a:endParaRPr lang="de-DE" sz="2000" dirty="0">
              <a:cs typeface="Arial" panose="020B0604020202020204" pitchFamily="34" charset="0"/>
            </a:endParaRPr>
          </a:p>
          <a:p>
            <a:r>
              <a:rPr lang="de-DE" sz="2000" dirty="0">
                <a:cs typeface="Arial" panose="020B0604020202020204" pitchFamily="34" charset="0"/>
              </a:rPr>
              <a:t>Riad </a:t>
            </a:r>
            <a:r>
              <a:rPr lang="de-DE" sz="2000" dirty="0" err="1">
                <a:cs typeface="Arial" panose="020B0604020202020204" pitchFamily="34" charset="0"/>
              </a:rPr>
              <a:t>Sattouf</a:t>
            </a:r>
            <a:r>
              <a:rPr lang="de-DE" sz="2000" dirty="0">
                <a:cs typeface="Arial" panose="020B0604020202020204" pitchFamily="34" charset="0"/>
              </a:rPr>
              <a:t> – Interview </a:t>
            </a:r>
            <a:r>
              <a:rPr lang="de-DE" sz="2000" dirty="0" err="1">
                <a:cs typeface="Arial" panose="020B0604020202020204" pitchFamily="34" charset="0"/>
              </a:rPr>
              <a:t>avec</a:t>
            </a:r>
            <a:r>
              <a:rPr lang="de-DE" sz="2000" dirty="0">
                <a:cs typeface="Arial" panose="020B0604020202020204" pitchFamily="34" charset="0"/>
              </a:rPr>
              <a:t> </a:t>
            </a:r>
            <a:r>
              <a:rPr lang="de-DE" sz="2000" dirty="0" err="1">
                <a:cs typeface="Arial" panose="020B0604020202020204" pitchFamily="34" charset="0"/>
              </a:rPr>
              <a:t>l‘auteur</a:t>
            </a:r>
            <a:r>
              <a:rPr lang="de-DE" sz="2000" dirty="0">
                <a:cs typeface="Arial" panose="020B0604020202020204" pitchFamily="34" charset="0"/>
              </a:rPr>
              <a:t> de la </a:t>
            </a:r>
            <a:r>
              <a:rPr lang="de-DE" sz="2000" dirty="0" err="1">
                <a:cs typeface="Arial" panose="020B0604020202020204" pitchFamily="34" charset="0"/>
              </a:rPr>
              <a:t>série</a:t>
            </a:r>
            <a:r>
              <a:rPr lang="de-DE" sz="2000" dirty="0">
                <a:cs typeface="Arial" panose="020B0604020202020204" pitchFamily="34" charset="0"/>
              </a:rPr>
              <a:t> de BD </a:t>
            </a:r>
            <a:r>
              <a:rPr lang="de-DE" sz="2000" i="1" dirty="0" err="1">
                <a:cs typeface="Arial" panose="020B0604020202020204" pitchFamily="34" charset="0"/>
              </a:rPr>
              <a:t>L‘Arabe</a:t>
            </a:r>
            <a:r>
              <a:rPr lang="de-DE" sz="2000" i="1" dirty="0">
                <a:cs typeface="Arial" panose="020B0604020202020204" pitchFamily="34" charset="0"/>
              </a:rPr>
              <a:t> du </a:t>
            </a:r>
            <a:r>
              <a:rPr lang="de-DE" sz="2000" i="1" dirty="0" err="1">
                <a:cs typeface="Arial" panose="020B0604020202020204" pitchFamily="34" charset="0"/>
              </a:rPr>
              <a:t>futur</a:t>
            </a:r>
            <a:endParaRPr lang="de-DE" sz="2000" i="1" dirty="0">
              <a:cs typeface="Arial" panose="020B0604020202020204" pitchFamily="34" charset="0"/>
            </a:endParaRPr>
          </a:p>
          <a:p>
            <a:endParaRPr lang="de-DE" sz="2000" i="1" dirty="0">
              <a:cs typeface="Arial" panose="020B0604020202020204" pitchFamily="34" charset="0"/>
            </a:endParaRPr>
          </a:p>
          <a:p>
            <a:r>
              <a:rPr lang="de-DE" sz="2000" dirty="0">
                <a:cs typeface="Arial" panose="020B0604020202020204" pitchFamily="34" charset="0"/>
              </a:rPr>
              <a:t>Riad </a:t>
            </a:r>
            <a:r>
              <a:rPr lang="de-DE" sz="2000" dirty="0" err="1">
                <a:cs typeface="Arial" panose="020B0604020202020204" pitchFamily="34" charset="0"/>
              </a:rPr>
              <a:t>Sattouf</a:t>
            </a:r>
            <a:r>
              <a:rPr lang="de-DE" sz="2000" dirty="0">
                <a:cs typeface="Arial" panose="020B0604020202020204" pitchFamily="34" charset="0"/>
              </a:rPr>
              <a:t> – Interview: „Le </a:t>
            </a:r>
            <a:r>
              <a:rPr lang="de-DE" sz="2000" dirty="0" err="1">
                <a:cs typeface="Arial" panose="020B0604020202020204" pitchFamily="34" charset="0"/>
              </a:rPr>
              <a:t>mot</a:t>
            </a:r>
            <a:r>
              <a:rPr lang="de-DE" sz="2000" dirty="0">
                <a:cs typeface="Arial" panose="020B0604020202020204" pitchFamily="34" charset="0"/>
              </a:rPr>
              <a:t> </a:t>
            </a:r>
            <a:r>
              <a:rPr lang="de-DE" sz="2000" dirty="0" err="1">
                <a:cs typeface="Arial" panose="020B0604020202020204" pitchFamily="34" charset="0"/>
              </a:rPr>
              <a:t>arabe</a:t>
            </a:r>
            <a:r>
              <a:rPr lang="de-DE" sz="2000" dirty="0">
                <a:cs typeface="Arial" panose="020B0604020202020204" pitchFamily="34" charset="0"/>
              </a:rPr>
              <a:t> </a:t>
            </a:r>
            <a:r>
              <a:rPr lang="de-DE" sz="2000" dirty="0" err="1">
                <a:cs typeface="Arial" panose="020B0604020202020204" pitchFamily="34" charset="0"/>
              </a:rPr>
              <a:t>est</a:t>
            </a:r>
            <a:r>
              <a:rPr lang="de-DE" sz="2000" dirty="0">
                <a:cs typeface="Arial" panose="020B0604020202020204" pitchFamily="34" charset="0"/>
              </a:rPr>
              <a:t> </a:t>
            </a:r>
            <a:r>
              <a:rPr lang="de-DE" sz="2000" dirty="0" err="1">
                <a:cs typeface="Arial" panose="020B0604020202020204" pitchFamily="34" charset="0"/>
              </a:rPr>
              <a:t>quasiment</a:t>
            </a:r>
            <a:r>
              <a:rPr lang="de-DE" sz="2000" dirty="0">
                <a:cs typeface="Arial" panose="020B0604020202020204" pitchFamily="34" charset="0"/>
              </a:rPr>
              <a:t>…“</a:t>
            </a:r>
          </a:p>
          <a:p>
            <a:endParaRPr lang="de-DE" sz="2000" dirty="0">
              <a:cs typeface="Arial" panose="020B0604020202020204" pitchFamily="34" charset="0"/>
            </a:endParaRPr>
          </a:p>
          <a:p>
            <a:r>
              <a:rPr lang="de-DE" sz="2000" dirty="0">
                <a:cs typeface="Arial" panose="020B0604020202020204" pitchFamily="34" charset="0"/>
              </a:rPr>
              <a:t>Zugang: www.edpuzzle.com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cs typeface="Arial" panose="020B0604020202020204" pitchFamily="34" charset="0"/>
              </a:rPr>
              <a:t>auf </a:t>
            </a:r>
            <a:r>
              <a:rPr lang="de-DE" sz="2000" b="1" dirty="0">
                <a:cs typeface="Arial" panose="020B0604020202020204" pitchFamily="34" charset="0"/>
              </a:rPr>
              <a:t>Open </a:t>
            </a:r>
            <a:r>
              <a:rPr lang="de-DE" sz="2000" b="1" dirty="0" err="1">
                <a:cs typeface="Arial" panose="020B0604020202020204" pitchFamily="34" charset="0"/>
              </a:rPr>
              <a:t>class</a:t>
            </a:r>
            <a:r>
              <a:rPr lang="de-DE" sz="2000" b="1" dirty="0">
                <a:cs typeface="Arial" panose="020B0604020202020204" pitchFamily="34" charset="0"/>
              </a:rPr>
              <a:t> </a:t>
            </a:r>
            <a:r>
              <a:rPr lang="de-DE" sz="2000" dirty="0">
                <a:cs typeface="Arial" panose="020B0604020202020204" pitchFamily="34" charset="0"/>
              </a:rPr>
              <a:t>klicken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b="1" dirty="0">
                <a:cs typeface="Arial" panose="020B0604020202020204" pitchFamily="34" charset="0"/>
              </a:rPr>
              <a:t>Class code</a:t>
            </a:r>
            <a:r>
              <a:rPr lang="de-DE" sz="2000" dirty="0">
                <a:cs typeface="Arial" panose="020B0604020202020204" pitchFamily="34" charset="0"/>
              </a:rPr>
              <a:t>: </a:t>
            </a:r>
            <a:r>
              <a:rPr lang="de-DE" sz="2000" dirty="0" err="1">
                <a:cs typeface="Arial" panose="020B0604020202020204" pitchFamily="34" charset="0"/>
              </a:rPr>
              <a:t>ilefise</a:t>
            </a:r>
            <a:endParaRPr lang="de-DE" sz="2000" dirty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b="1" dirty="0" err="1">
                <a:cs typeface="Arial" panose="020B0604020202020204" pitchFamily="34" charset="0"/>
              </a:rPr>
              <a:t>Nickname</a:t>
            </a:r>
            <a:r>
              <a:rPr lang="de-DE" sz="2000" dirty="0">
                <a:cs typeface="Arial" panose="020B0604020202020204" pitchFamily="34" charset="0"/>
              </a:rPr>
              <a:t>: beliebigen Spitznamen eingeben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0CFA3B7-FF87-4FAE-8CE5-72DD45F43940}"/>
              </a:ext>
            </a:extLst>
          </p:cNvPr>
          <p:cNvSpPr txBox="1"/>
          <p:nvPr/>
        </p:nvSpPr>
        <p:spPr>
          <a:xfrm>
            <a:off x="7010401" y="1369867"/>
            <a:ext cx="4011561" cy="2554545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de-DE" sz="2000" dirty="0"/>
              <a:t>Die Übung kann auch ohne das Tool durchgeführt werden:</a:t>
            </a:r>
          </a:p>
          <a:p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Link zum Interview im Internet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Seiten 23-28 bzw. 34-40 im Dossier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Zeitangaben über jeder Aufgabe nutzen</a:t>
            </a:r>
          </a:p>
        </p:txBody>
      </p:sp>
    </p:spTree>
    <p:extLst>
      <p:ext uri="{BB962C8B-B14F-4D97-AF65-F5344CB8AC3E}">
        <p14:creationId xmlns:p14="http://schemas.microsoft.com/office/powerpoint/2010/main" val="1408859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DFB68FD6-592E-412B-BC15-62CA6C40BD79}"/>
              </a:ext>
            </a:extLst>
          </p:cNvPr>
          <p:cNvSpPr txBox="1"/>
          <p:nvPr/>
        </p:nvSpPr>
        <p:spPr>
          <a:xfrm>
            <a:off x="1752600" y="1171255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17F572C-EC4A-4440-8671-99F4D9B8FA90}"/>
              </a:ext>
            </a:extLst>
          </p:cNvPr>
          <p:cNvSpPr txBox="1"/>
          <p:nvPr/>
        </p:nvSpPr>
        <p:spPr>
          <a:xfrm>
            <a:off x="3656358" y="606899"/>
            <a:ext cx="4434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Rezeptionsstrategien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AC43C8C-2CED-4CD2-BE10-7B8BC7F611D9}"/>
              </a:ext>
            </a:extLst>
          </p:cNvPr>
          <p:cNvSpPr txBox="1"/>
          <p:nvPr/>
        </p:nvSpPr>
        <p:spPr>
          <a:xfrm>
            <a:off x="968477" y="1326443"/>
            <a:ext cx="10255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0070C0"/>
                </a:solidFill>
              </a:rPr>
              <a:t>Bildungsplan 2016 – Französisch Klassen 11/12 (BF und LF) – Hör-/Hörsehverstehen, Teilkompetenz 8 :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6DBE494-D362-4878-9BC5-6A03CAC8BF31}"/>
              </a:ext>
            </a:extLst>
          </p:cNvPr>
          <p:cNvSpPr txBox="1"/>
          <p:nvPr/>
        </p:nvSpPr>
        <p:spPr>
          <a:xfrm>
            <a:off x="968477" y="2035678"/>
            <a:ext cx="8593394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dirty="0"/>
              <a:t>Die Schülerinnen und Schüler können</a:t>
            </a:r>
          </a:p>
          <a:p>
            <a:endParaRPr lang="de-DE" dirty="0"/>
          </a:p>
          <a:p>
            <a:r>
              <a:rPr lang="de-DE" dirty="0"/>
              <a:t>in Abhängigkeit von der jeweiligen Hör-/Hörsehabsicht zielgerichtet Rezeptionsstrategien anwenden.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6EBDF882-A9F3-49E2-AB74-D8D27BB73C94}"/>
              </a:ext>
            </a:extLst>
          </p:cNvPr>
          <p:cNvSpPr txBox="1"/>
          <p:nvPr/>
        </p:nvSpPr>
        <p:spPr>
          <a:xfrm>
            <a:off x="968477" y="3621994"/>
            <a:ext cx="7531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0070C0"/>
                </a:solidFill>
              </a:rPr>
              <a:t>Erfahrung aus Unterrichtspraxis und Erprobung der Aufgaben im Dossier: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9F35FCFE-512E-42FC-B3C5-930F02377865}"/>
              </a:ext>
            </a:extLst>
          </p:cNvPr>
          <p:cNvSpPr txBox="1"/>
          <p:nvPr/>
        </p:nvSpPr>
        <p:spPr>
          <a:xfrm>
            <a:off x="968477" y="4209417"/>
            <a:ext cx="884411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Die Auswahl möglicher Strategien ist bedingt durch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Art der Aufgaben (inhaltlich und sprachlich)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Art der Durchführung (z.B. Zahl der Hördurchgänge).</a:t>
            </a:r>
          </a:p>
          <a:p>
            <a:endParaRPr lang="de-DE" dirty="0"/>
          </a:p>
          <a:p>
            <a:r>
              <a:rPr lang="de-DE" dirty="0"/>
              <a:t>Strategieeinsatz und lexikalische Kenntnisse sind miteinander verwoben.</a:t>
            </a:r>
          </a:p>
        </p:txBody>
      </p:sp>
    </p:spTree>
    <p:extLst>
      <p:ext uri="{BB962C8B-B14F-4D97-AF65-F5344CB8AC3E}">
        <p14:creationId xmlns:p14="http://schemas.microsoft.com/office/powerpoint/2010/main" val="217647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DFB68FD6-592E-412B-BC15-62CA6C40BD79}"/>
              </a:ext>
            </a:extLst>
          </p:cNvPr>
          <p:cNvSpPr txBox="1"/>
          <p:nvPr/>
        </p:nvSpPr>
        <p:spPr>
          <a:xfrm>
            <a:off x="1752600" y="1171255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17F572C-EC4A-4440-8671-99F4D9B8FA90}"/>
              </a:ext>
            </a:extLst>
          </p:cNvPr>
          <p:cNvSpPr txBox="1"/>
          <p:nvPr/>
        </p:nvSpPr>
        <p:spPr>
          <a:xfrm>
            <a:off x="3700460" y="466879"/>
            <a:ext cx="4434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Rezeptionsstrategien einüben I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AC43C8C-2CED-4CD2-BE10-7B8BC7F611D9}"/>
              </a:ext>
            </a:extLst>
          </p:cNvPr>
          <p:cNvSpPr txBox="1"/>
          <p:nvPr/>
        </p:nvSpPr>
        <p:spPr>
          <a:xfrm>
            <a:off x="951271" y="1783298"/>
            <a:ext cx="102550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0070C0"/>
                </a:solidFill>
              </a:rPr>
              <a:t>Hörhilfen/Verständnishilfen schaffen  (</a:t>
            </a:r>
            <a:r>
              <a:rPr lang="de-DE" sz="2400" b="1" dirty="0" err="1">
                <a:solidFill>
                  <a:srgbClr val="0070C0"/>
                </a:solidFill>
              </a:rPr>
              <a:t>bottom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up</a:t>
            </a:r>
            <a:r>
              <a:rPr lang="de-DE" sz="2400" b="1" dirty="0">
                <a:solidFill>
                  <a:srgbClr val="0070C0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Zahlen im Aufgabensatz ausschreiben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5702A73-8CAD-4CA0-8EDE-3594CE8636E1}"/>
              </a:ext>
            </a:extLst>
          </p:cNvPr>
          <p:cNvSpPr txBox="1"/>
          <p:nvPr/>
        </p:nvSpPr>
        <p:spPr>
          <a:xfrm>
            <a:off x="951271" y="3055651"/>
            <a:ext cx="102894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0070C0"/>
                </a:solidFill>
              </a:rPr>
              <a:t>Kontexte und Inhalte ausgehend von Schlüsselwörtern antizipieren (top down)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geographische Orte, Länder im Aufgabensatz mit Wissensbeständen vernetzen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Fakten und Sachverhalte ausmachen, die im Stamm der Aufgaben genannt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zentrale Themen erschließen, die im Aufgabensatz deutlich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289160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DFB68FD6-592E-412B-BC15-62CA6C40BD79}"/>
              </a:ext>
            </a:extLst>
          </p:cNvPr>
          <p:cNvSpPr txBox="1"/>
          <p:nvPr/>
        </p:nvSpPr>
        <p:spPr>
          <a:xfrm>
            <a:off x="1752600" y="1171255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17F572C-EC4A-4440-8671-99F4D9B8FA90}"/>
              </a:ext>
            </a:extLst>
          </p:cNvPr>
          <p:cNvSpPr txBox="1"/>
          <p:nvPr/>
        </p:nvSpPr>
        <p:spPr>
          <a:xfrm>
            <a:off x="398206" y="571374"/>
            <a:ext cx="4434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Rezeptionsstrategien einüben II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9F35FCFE-512E-42FC-B3C5-930F02377865}"/>
              </a:ext>
            </a:extLst>
          </p:cNvPr>
          <p:cNvSpPr txBox="1"/>
          <p:nvPr/>
        </p:nvSpPr>
        <p:spPr>
          <a:xfrm>
            <a:off x="518218" y="1974039"/>
            <a:ext cx="6157886" cy="22467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0070C0"/>
                </a:solidFill>
              </a:rPr>
              <a:t>Lexikalische Felder ausgehend von Stamm und Antwort-</a:t>
            </a:r>
          </a:p>
          <a:p>
            <a:r>
              <a:rPr lang="de-DE" sz="2000" b="1" dirty="0">
                <a:solidFill>
                  <a:srgbClr val="0070C0"/>
                </a:solidFill>
              </a:rPr>
              <a:t>alternativen erschließen (</a:t>
            </a:r>
            <a:r>
              <a:rPr lang="de-DE" sz="2000" b="1" dirty="0" err="1">
                <a:solidFill>
                  <a:srgbClr val="0070C0"/>
                </a:solidFill>
              </a:rPr>
              <a:t>bottom</a:t>
            </a:r>
            <a:r>
              <a:rPr lang="de-DE" sz="2000" b="1" dirty="0">
                <a:solidFill>
                  <a:srgbClr val="0070C0"/>
                </a:solidFill>
              </a:rPr>
              <a:t> </a:t>
            </a:r>
            <a:r>
              <a:rPr lang="de-DE" sz="2000" b="1" dirty="0" err="1">
                <a:solidFill>
                  <a:srgbClr val="0070C0"/>
                </a:solidFill>
              </a:rPr>
              <a:t>up</a:t>
            </a:r>
            <a:r>
              <a:rPr lang="de-DE" sz="2000" b="1" dirty="0">
                <a:solidFill>
                  <a:srgbClr val="0070C0"/>
                </a:solidFill>
              </a:rPr>
              <a:t> / top down)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/>
              <a:t>synonyme Formulierungen für den Stamm, </a:t>
            </a:r>
          </a:p>
          <a:p>
            <a:r>
              <a:rPr lang="de-DE" sz="2000" dirty="0"/>
              <a:t>     Attraktoren und Distraktoren suchen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/>
              <a:t>Wortfelder für Schlüsselwörter in Attraktoren </a:t>
            </a:r>
          </a:p>
          <a:p>
            <a:r>
              <a:rPr lang="de-DE" sz="2000" dirty="0"/>
              <a:t>     und Distraktoren zusammenstellen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/>
              <a:t>…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8D4DC03-AA31-466D-9632-B7E40617CA2C}"/>
              </a:ext>
            </a:extLst>
          </p:cNvPr>
          <p:cNvSpPr txBox="1"/>
          <p:nvPr/>
        </p:nvSpPr>
        <p:spPr>
          <a:xfrm>
            <a:off x="518218" y="4423141"/>
            <a:ext cx="36870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0070C0"/>
                </a:solidFill>
              </a:rPr>
              <a:t>Beim ersten Hören (</a:t>
            </a:r>
            <a:r>
              <a:rPr lang="de-DE" sz="2000" b="1" dirty="0" err="1">
                <a:solidFill>
                  <a:srgbClr val="0070C0"/>
                </a:solidFill>
              </a:rPr>
              <a:t>bottom</a:t>
            </a:r>
            <a:r>
              <a:rPr lang="de-DE" sz="2000" b="1" dirty="0">
                <a:solidFill>
                  <a:srgbClr val="0070C0"/>
                </a:solidFill>
              </a:rPr>
              <a:t> </a:t>
            </a:r>
            <a:r>
              <a:rPr lang="de-DE" sz="2000" b="1" dirty="0" err="1">
                <a:solidFill>
                  <a:srgbClr val="0070C0"/>
                </a:solidFill>
              </a:rPr>
              <a:t>up</a:t>
            </a:r>
            <a:r>
              <a:rPr lang="de-DE" sz="2000" b="1" dirty="0">
                <a:solidFill>
                  <a:srgbClr val="0070C0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/>
              <a:t>Struktureindruck gewinnen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/>
              <a:t>„</a:t>
            </a:r>
            <a:r>
              <a:rPr lang="de-DE" sz="2000" dirty="0" err="1"/>
              <a:t>Anker“wörter</a:t>
            </a:r>
            <a:r>
              <a:rPr lang="de-DE" sz="2000" dirty="0"/>
              <a:t> heraushören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5BF949D0-05A1-4E6F-BE7C-5DC463C91D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350" y="571374"/>
            <a:ext cx="4878968" cy="5467314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631BC72E-4351-4770-BF86-A429470E0A29}"/>
              </a:ext>
            </a:extLst>
          </p:cNvPr>
          <p:cNvSpPr txBox="1"/>
          <p:nvPr/>
        </p:nvSpPr>
        <p:spPr>
          <a:xfrm>
            <a:off x="1829233" y="5669356"/>
            <a:ext cx="50341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Beispiele für Aufgabenvorschläge im Dossier I, S. 17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400E264A-A590-4DEC-98FA-E7B9495DEB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435" y="441655"/>
            <a:ext cx="1561240" cy="1543549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3290932-6B31-438C-9710-1A814D6F2DCB}"/>
              </a:ext>
            </a:extLst>
          </p:cNvPr>
          <p:cNvSpPr txBox="1"/>
          <p:nvPr/>
        </p:nvSpPr>
        <p:spPr>
          <a:xfrm>
            <a:off x="1829233" y="6038688"/>
            <a:ext cx="17045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solidFill>
                  <a:schemeClr val="bg1">
                    <a:lumMod val="85000"/>
                  </a:schemeClr>
                </a:solidFill>
              </a:rPr>
              <a:t>Zeichnung: Karl-Christian </a:t>
            </a:r>
            <a:r>
              <a:rPr lang="de-DE" sz="800" dirty="0" err="1">
                <a:solidFill>
                  <a:schemeClr val="bg1">
                    <a:lumMod val="85000"/>
                  </a:schemeClr>
                </a:solidFill>
              </a:rPr>
              <a:t>Esprester</a:t>
            </a:r>
            <a:endParaRPr lang="de-DE" sz="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6425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DFB68FD6-592E-412B-BC15-62CA6C40BD79}"/>
              </a:ext>
            </a:extLst>
          </p:cNvPr>
          <p:cNvSpPr txBox="1"/>
          <p:nvPr/>
        </p:nvSpPr>
        <p:spPr>
          <a:xfrm>
            <a:off x="1408471" y="2183978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C457156-2695-4AAE-B960-4DB1213EFA73}"/>
              </a:ext>
            </a:extLst>
          </p:cNvPr>
          <p:cNvSpPr txBox="1"/>
          <p:nvPr/>
        </p:nvSpPr>
        <p:spPr>
          <a:xfrm>
            <a:off x="550607" y="615461"/>
            <a:ext cx="75458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err="1"/>
              <a:t>Scaffolding</a:t>
            </a:r>
            <a:r>
              <a:rPr lang="de-DE" sz="2000" b="1" dirty="0"/>
              <a:t>- oder Differenzierungsmaßnahmen beim Hörverstehen: </a:t>
            </a:r>
          </a:p>
          <a:p>
            <a:r>
              <a:rPr lang="de-DE" sz="2000" b="1" dirty="0"/>
              <a:t>Vorbereitung mit </a:t>
            </a:r>
            <a:r>
              <a:rPr lang="de-DE" sz="2000" b="1" dirty="0" err="1"/>
              <a:t>LearningApps</a:t>
            </a:r>
            <a:endParaRPr lang="de-DE" sz="2000" b="1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2464EFE5-8D9F-4D3F-8AC1-9A8B1D5332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310" y="1903201"/>
            <a:ext cx="6979461" cy="3320465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B88211E4-DCAA-4539-B5D4-53D3813B817F}"/>
              </a:ext>
            </a:extLst>
          </p:cNvPr>
          <p:cNvSpPr txBox="1"/>
          <p:nvPr/>
        </p:nvSpPr>
        <p:spPr>
          <a:xfrm>
            <a:off x="550606" y="1810662"/>
            <a:ext cx="423770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accent1"/>
                </a:solidFill>
              </a:rPr>
              <a:t>Hürde beim Hörverstehen</a:t>
            </a:r>
            <a:r>
              <a:rPr lang="de-DE" dirty="0"/>
              <a:t>:</a:t>
            </a:r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Flüchtigkeit des Akustischen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Erschließung unter Zuhilfenahme der</a:t>
            </a:r>
          </a:p>
          <a:p>
            <a:r>
              <a:rPr lang="de-DE" dirty="0"/>
              <a:t>      gesamten Sprachkenntnisse (D, E, F, L)</a:t>
            </a:r>
          </a:p>
          <a:p>
            <a:r>
              <a:rPr lang="de-DE" dirty="0"/>
              <a:t>      erschwert</a:t>
            </a:r>
          </a:p>
          <a:p>
            <a:endParaRPr lang="de-DE" dirty="0"/>
          </a:p>
          <a:p>
            <a:r>
              <a:rPr lang="de-DE" b="1" dirty="0">
                <a:solidFill>
                  <a:schemeClr val="accent1"/>
                </a:solidFill>
              </a:rPr>
              <a:t>Passende Aufgaben zu den Audiodokumenten:</a:t>
            </a:r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„Einhören“ in ein Thema oder ein Wortfeld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keine Vokabelgleichungen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Ohne grundlegendes Verstehen kann die Aufgabe nicht gelöst werden.</a:t>
            </a:r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A4C25F85-C7D9-42D3-A308-26450B883AFF}"/>
              </a:ext>
            </a:extLst>
          </p:cNvPr>
          <p:cNvSpPr/>
          <p:nvPr/>
        </p:nvSpPr>
        <p:spPr>
          <a:xfrm>
            <a:off x="7108723" y="5364263"/>
            <a:ext cx="3451124" cy="693716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94635C1A-DF48-4FE4-80E6-E8D3344DB64E}"/>
              </a:ext>
            </a:extLst>
          </p:cNvPr>
          <p:cNvSpPr txBox="1"/>
          <p:nvPr/>
        </p:nvSpPr>
        <p:spPr>
          <a:xfrm>
            <a:off x="7197214" y="5557232"/>
            <a:ext cx="2939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Aufgabenbeispiel Dossier II, S. 20, 24</a:t>
            </a:r>
          </a:p>
        </p:txBody>
      </p:sp>
    </p:spTree>
    <p:extLst>
      <p:ext uri="{BB962C8B-B14F-4D97-AF65-F5344CB8AC3E}">
        <p14:creationId xmlns:p14="http://schemas.microsoft.com/office/powerpoint/2010/main" val="32720439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DFB68FD6-592E-412B-BC15-62CA6C40BD79}"/>
              </a:ext>
            </a:extLst>
          </p:cNvPr>
          <p:cNvSpPr txBox="1"/>
          <p:nvPr/>
        </p:nvSpPr>
        <p:spPr>
          <a:xfrm>
            <a:off x="1752600" y="1171255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6507246-1351-4D93-B584-8DC3877B1165}"/>
              </a:ext>
            </a:extLst>
          </p:cNvPr>
          <p:cNvSpPr txBox="1"/>
          <p:nvPr/>
        </p:nvSpPr>
        <p:spPr>
          <a:xfrm>
            <a:off x="3598606" y="483448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Material im </a:t>
            </a:r>
            <a:r>
              <a:rPr lang="de-DE" sz="2400" b="1" dirty="0" err="1"/>
              <a:t>Moodle</a:t>
            </a:r>
            <a:r>
              <a:rPr lang="de-DE" sz="2400" b="1" dirty="0"/>
              <a:t>-Kursraum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DFB1A24-6834-4D61-9E64-6BA071B690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07" y="1358640"/>
            <a:ext cx="2210051" cy="30627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FE3DFCEA-F06E-4FFE-B9C3-5DB415A197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0921" y="1355921"/>
            <a:ext cx="2159179" cy="30627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0ECFB89F-5FE3-452C-93EF-5FF1AE799D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6663" y="1355921"/>
            <a:ext cx="2184286" cy="306274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F69376DB-A2FA-454A-83FD-222C10BAD070}"/>
              </a:ext>
            </a:extLst>
          </p:cNvPr>
          <p:cNvSpPr txBox="1"/>
          <p:nvPr/>
        </p:nvSpPr>
        <p:spPr>
          <a:xfrm>
            <a:off x="8791106" y="1334038"/>
            <a:ext cx="26447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Audiodokumente und Videos im Internet</a:t>
            </a:r>
          </a:p>
          <a:p>
            <a:endParaRPr lang="de-DE" sz="2000" dirty="0"/>
          </a:p>
          <a:p>
            <a:r>
              <a:rPr lang="de-DE" sz="2000" dirty="0"/>
              <a:t>s. Links in den Dossiers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69E98926-13A9-4080-B382-F0B8BA046C74}"/>
              </a:ext>
            </a:extLst>
          </p:cNvPr>
          <p:cNvSpPr txBox="1"/>
          <p:nvPr/>
        </p:nvSpPr>
        <p:spPr>
          <a:xfrm>
            <a:off x="837269" y="5278624"/>
            <a:ext cx="2761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Identische Nummerierung</a:t>
            </a:r>
          </a:p>
        </p:txBody>
      </p:sp>
      <p:sp>
        <p:nvSpPr>
          <p:cNvPr id="21" name="Geschweifte Klammer rechts 20">
            <a:extLst>
              <a:ext uri="{FF2B5EF4-FFF2-40B4-BE49-F238E27FC236}">
                <a16:creationId xmlns:a16="http://schemas.microsoft.com/office/drawing/2014/main" id="{23A58D1C-9BAB-4249-8744-56FB08411255}"/>
              </a:ext>
            </a:extLst>
          </p:cNvPr>
          <p:cNvSpPr/>
          <p:nvPr/>
        </p:nvSpPr>
        <p:spPr>
          <a:xfrm rot="5400000">
            <a:off x="2657906" y="2419406"/>
            <a:ext cx="668594" cy="4855793"/>
          </a:xfrm>
          <a:prstGeom prst="rightBrace">
            <a:avLst>
              <a:gd name="adj1" fmla="val 0"/>
              <a:gd name="adj2" fmla="val 46051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DD0752C2-1986-46E5-8999-CEF300722AAB}"/>
              </a:ext>
            </a:extLst>
          </p:cNvPr>
          <p:cNvCxnSpPr>
            <a:cxnSpLocks/>
          </p:cNvCxnSpPr>
          <p:nvPr/>
        </p:nvCxnSpPr>
        <p:spPr>
          <a:xfrm flipV="1">
            <a:off x="3260921" y="4227871"/>
            <a:ext cx="3216841" cy="924232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86089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C6412435-668E-4F2A-80CD-42E1842C0CAA}"/>
              </a:ext>
            </a:extLst>
          </p:cNvPr>
          <p:cNvSpPr txBox="1"/>
          <p:nvPr/>
        </p:nvSpPr>
        <p:spPr>
          <a:xfrm>
            <a:off x="1519561" y="432591"/>
            <a:ext cx="9152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Arbeit mit den Dossiers in der asynchronen Arbeitsphase - Vorschläge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C94D8AC-BA91-4569-ABC3-F3F5FBD060A4}"/>
              </a:ext>
            </a:extLst>
          </p:cNvPr>
          <p:cNvSpPr txBox="1"/>
          <p:nvPr/>
        </p:nvSpPr>
        <p:spPr>
          <a:xfrm>
            <a:off x="596617" y="1119868"/>
            <a:ext cx="107466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1.   </a:t>
            </a:r>
            <a:r>
              <a:rPr lang="de-DE" b="1" dirty="0"/>
              <a:t>Grundlegendes und erhöhtes Niveau</a:t>
            </a:r>
            <a:r>
              <a:rPr lang="de-DE" dirty="0"/>
              <a:t>:</a:t>
            </a:r>
          </a:p>
          <a:p>
            <a:r>
              <a:rPr lang="de-DE" dirty="0"/>
              <a:t>	 -   Untersuchen Sie die mit „BF“ und „LF“ gekennzeichneten Materialien nach Unterschieden der 	    	     Anforderung </a:t>
            </a:r>
            <a:r>
              <a:rPr lang="fr-FR" dirty="0"/>
              <a:t>(A l'écoute de la BD II, Materialien 21 + 22 oder 23 + 24, S. 8-24).</a:t>
            </a:r>
            <a:endParaRPr lang="de-DE" dirty="0"/>
          </a:p>
          <a:p>
            <a:r>
              <a:rPr lang="de-DE" dirty="0"/>
              <a:t> 	-    Materialien ohne Kennzeichnung: Schlagen Sie weitere Verfahrensweisen für einen niveaugerechten 	     Einsatz in BF und LF vor.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F96DA81-439B-422F-AAF0-6611697EA924}"/>
              </a:ext>
            </a:extLst>
          </p:cNvPr>
          <p:cNvSpPr txBox="1"/>
          <p:nvPr/>
        </p:nvSpPr>
        <p:spPr>
          <a:xfrm>
            <a:off x="596617" y="2693233"/>
            <a:ext cx="107466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2.   </a:t>
            </a:r>
            <a:r>
              <a:rPr lang="de-DE" b="1" dirty="0"/>
              <a:t>Individuelles Üben </a:t>
            </a:r>
            <a:r>
              <a:rPr lang="de-DE" dirty="0"/>
              <a:t>mit dem Tool </a:t>
            </a:r>
            <a:r>
              <a:rPr lang="de-DE" b="1" dirty="0" err="1"/>
              <a:t>Edpuzzle</a:t>
            </a:r>
            <a:r>
              <a:rPr lang="de-DE" dirty="0"/>
              <a:t> (alternativ: der Internetquelle und den Aufgaben in Word) </a:t>
            </a:r>
          </a:p>
          <a:p>
            <a:r>
              <a:rPr lang="de-DE" dirty="0"/>
              <a:t>      (A </a:t>
            </a:r>
            <a:r>
              <a:rPr lang="de-DE" dirty="0" err="1"/>
              <a:t>l‘écoute</a:t>
            </a:r>
            <a:r>
              <a:rPr lang="de-DE" dirty="0"/>
              <a:t> de la BD I, Material 7, S. 23-26)</a:t>
            </a:r>
          </a:p>
          <a:p>
            <a:endParaRPr lang="de-DE" dirty="0"/>
          </a:p>
          <a:p>
            <a:r>
              <a:rPr lang="de-DE" dirty="0"/>
              <a:t>      Machen Sie sich ein Bild vom Verhältnis der halboffenen und geschlossenen Aufgaben in </a:t>
            </a:r>
            <a:r>
              <a:rPr lang="de-DE" dirty="0" err="1"/>
              <a:t>exercice</a:t>
            </a:r>
            <a:r>
              <a:rPr lang="de-DE" dirty="0"/>
              <a:t> 1 und</a:t>
            </a:r>
          </a:p>
          <a:p>
            <a:r>
              <a:rPr lang="de-DE" dirty="0"/>
              <a:t>      </a:t>
            </a:r>
            <a:r>
              <a:rPr lang="de-DE" dirty="0" err="1"/>
              <a:t>exercice</a:t>
            </a:r>
            <a:r>
              <a:rPr lang="de-DE" dirty="0"/>
              <a:t> 2. Nennen Sie Vor- und Nachteile der Arbeit mit dem Tool bzw. eines mit Zeitangaben versehenen</a:t>
            </a:r>
          </a:p>
          <a:p>
            <a:r>
              <a:rPr lang="de-DE" dirty="0"/>
              <a:t>      Aufgabensatzes.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1AB4BE2-26CA-4D36-AAA8-E5A58EC444DC}"/>
              </a:ext>
            </a:extLst>
          </p:cNvPr>
          <p:cNvSpPr txBox="1"/>
          <p:nvPr/>
        </p:nvSpPr>
        <p:spPr>
          <a:xfrm>
            <a:off x="490085" y="4625266"/>
            <a:ext cx="10746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3"/>
            </a:pPr>
            <a:r>
              <a:rPr lang="de-DE" dirty="0"/>
              <a:t> </a:t>
            </a:r>
            <a:r>
              <a:rPr lang="de-DE" b="1" dirty="0"/>
              <a:t>Strategien</a:t>
            </a:r>
            <a:r>
              <a:rPr lang="de-DE" dirty="0"/>
              <a:t>, </a:t>
            </a:r>
            <a:r>
              <a:rPr lang="de-DE" b="1" dirty="0" err="1"/>
              <a:t>Scaffolding</a:t>
            </a:r>
            <a:r>
              <a:rPr lang="de-DE" b="1" dirty="0"/>
              <a:t> und Differenzierung</a:t>
            </a:r>
            <a:r>
              <a:rPr lang="de-DE" dirty="0"/>
              <a:t>: Prüfen Sie einige Aufgaben und deren Progression – auch im       Hinblick auf deren Ausrichtung auf das Hörverstehen.</a:t>
            </a:r>
          </a:p>
        </p:txBody>
      </p:sp>
    </p:spTree>
    <p:extLst>
      <p:ext uri="{BB962C8B-B14F-4D97-AF65-F5344CB8AC3E}">
        <p14:creationId xmlns:p14="http://schemas.microsoft.com/office/powerpoint/2010/main" val="2671583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DFB68FD6-592E-412B-BC15-62CA6C40BD79}"/>
              </a:ext>
            </a:extLst>
          </p:cNvPr>
          <p:cNvSpPr txBox="1"/>
          <p:nvPr/>
        </p:nvSpPr>
        <p:spPr>
          <a:xfrm>
            <a:off x="1752600" y="1171255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0F0D970D-5C89-478E-8C14-995BACFD9C9F}"/>
              </a:ext>
            </a:extLst>
          </p:cNvPr>
          <p:cNvSpPr txBox="1"/>
          <p:nvPr/>
        </p:nvSpPr>
        <p:spPr>
          <a:xfrm>
            <a:off x="4954606" y="1407255"/>
            <a:ext cx="21638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600" dirty="0"/>
              <a:t> </a:t>
            </a:r>
            <a:r>
              <a:rPr lang="de-DE" sz="3200" dirty="0" err="1"/>
              <a:t>Identité</a:t>
            </a:r>
            <a:r>
              <a:rPr lang="de-DE" sz="3200" dirty="0"/>
              <a:t>(s)</a:t>
            </a:r>
          </a:p>
        </p:txBody>
      </p:sp>
      <p:pic>
        <p:nvPicPr>
          <p:cNvPr id="6" name="Grafik 5" descr="Lautstärke">
            <a:extLst>
              <a:ext uri="{FF2B5EF4-FFF2-40B4-BE49-F238E27FC236}">
                <a16:creationId xmlns:a16="http://schemas.microsoft.com/office/drawing/2014/main" id="{5FE44707-C13B-4DB5-9CA7-2BDACF44878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45177" y="2655184"/>
            <a:ext cx="914400" cy="9144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408D57EB-C1B4-48AA-9C35-8C926D07CDDF}"/>
              </a:ext>
            </a:extLst>
          </p:cNvPr>
          <p:cNvSpPr txBox="1"/>
          <p:nvPr/>
        </p:nvSpPr>
        <p:spPr>
          <a:xfrm>
            <a:off x="4696327" y="3853734"/>
            <a:ext cx="2799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/>
              <a:t>Hörverstehen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5D1E731-DDCA-47E6-A6F8-339124EA59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0635" y="505054"/>
            <a:ext cx="2689860" cy="2659380"/>
          </a:xfrm>
          <a:prstGeom prst="rect">
            <a:avLst/>
          </a:prstGeom>
        </p:spPr>
      </p:pic>
      <p:pic>
        <p:nvPicPr>
          <p:cNvPr id="11" name="Grafik 10" descr="Ein Bild, das Strichzeichnung enthält.&#10;&#10;Automatisch generierte Beschreibung">
            <a:extLst>
              <a:ext uri="{FF2B5EF4-FFF2-40B4-BE49-F238E27FC236}">
                <a16:creationId xmlns:a16="http://schemas.microsoft.com/office/drawing/2014/main" id="{CB2C19C6-F809-451B-9454-936169422F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68" y="2551443"/>
            <a:ext cx="3107436" cy="3080004"/>
          </a:xfrm>
          <a:prstGeom prst="rect">
            <a:avLst/>
          </a:prstGeom>
        </p:spPr>
      </p:pic>
      <p:pic>
        <p:nvPicPr>
          <p:cNvPr id="13" name="Grafik 12" descr="Ein Bild, das Silhouette enthält.&#10;&#10;Automatisch generierte Beschreibung">
            <a:extLst>
              <a:ext uri="{FF2B5EF4-FFF2-40B4-BE49-F238E27FC236}">
                <a16:creationId xmlns:a16="http://schemas.microsoft.com/office/drawing/2014/main" id="{1CD17541-4A0A-4C8F-A908-C33A0D7C4B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303" y="155037"/>
            <a:ext cx="2472728" cy="2472728"/>
          </a:xfrm>
          <a:prstGeom prst="rect">
            <a:avLst/>
          </a:prstGeom>
        </p:spPr>
      </p:pic>
      <p:pic>
        <p:nvPicPr>
          <p:cNvPr id="29" name="Grafik 28" descr="Ein Bild, das Karte enthält.&#10;&#10;Automatisch generierte Beschreibung">
            <a:extLst>
              <a:ext uri="{FF2B5EF4-FFF2-40B4-BE49-F238E27FC236}">
                <a16:creationId xmlns:a16="http://schemas.microsoft.com/office/drawing/2014/main" id="{655AA6F9-53F3-4573-9C44-A781EC4972F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249" y="3875314"/>
            <a:ext cx="3366083" cy="1609866"/>
          </a:xfrm>
          <a:prstGeom prst="rect">
            <a:avLst/>
          </a:prstGeom>
        </p:spPr>
      </p:pic>
      <p:sp>
        <p:nvSpPr>
          <p:cNvPr id="21" name="Ellipse 20">
            <a:extLst>
              <a:ext uri="{FF2B5EF4-FFF2-40B4-BE49-F238E27FC236}">
                <a16:creationId xmlns:a16="http://schemas.microsoft.com/office/drawing/2014/main" id="{433051E7-5D31-48BF-AC51-3E5473698E93}"/>
              </a:ext>
            </a:extLst>
          </p:cNvPr>
          <p:cNvSpPr/>
          <p:nvPr/>
        </p:nvSpPr>
        <p:spPr>
          <a:xfrm>
            <a:off x="3632073" y="959894"/>
            <a:ext cx="4518785" cy="4506705"/>
          </a:xfrm>
          <a:prstGeom prst="ellipse">
            <a:avLst/>
          </a:prstGeom>
          <a:noFill/>
          <a:ln w="76200">
            <a:solidFill>
              <a:srgbClr val="D9D9D9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F473D61A-06EC-44F5-A762-AF1A27640234}"/>
              </a:ext>
            </a:extLst>
          </p:cNvPr>
          <p:cNvSpPr/>
          <p:nvPr/>
        </p:nvSpPr>
        <p:spPr>
          <a:xfrm>
            <a:off x="8828537" y="3622875"/>
            <a:ext cx="773149" cy="79766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50305AD8-3B02-437D-86EA-E04FD1CF241D}"/>
              </a:ext>
            </a:extLst>
          </p:cNvPr>
          <p:cNvSpPr/>
          <p:nvPr/>
        </p:nvSpPr>
        <p:spPr>
          <a:xfrm>
            <a:off x="11019322" y="4638778"/>
            <a:ext cx="700010" cy="69924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911B634-07C2-4BBD-9713-B9C229EA456B}"/>
              </a:ext>
            </a:extLst>
          </p:cNvPr>
          <p:cNvSpPr txBox="1"/>
          <p:nvPr/>
        </p:nvSpPr>
        <p:spPr>
          <a:xfrm>
            <a:off x="472668" y="5851113"/>
            <a:ext cx="76781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solidFill>
                  <a:schemeClr val="bg1">
                    <a:lumMod val="85000"/>
                  </a:schemeClr>
                </a:solidFill>
              </a:rPr>
              <a:t>Zeichnungen: Karl-Christian </a:t>
            </a:r>
            <a:r>
              <a:rPr lang="de-DE" sz="800" dirty="0" err="1">
                <a:solidFill>
                  <a:schemeClr val="bg1">
                    <a:lumMod val="85000"/>
                  </a:schemeClr>
                </a:solidFill>
              </a:rPr>
              <a:t>Esprester</a:t>
            </a:r>
            <a:r>
              <a:rPr lang="de-DE" sz="800" dirty="0">
                <a:solidFill>
                  <a:schemeClr val="bg1">
                    <a:lumMod val="85000"/>
                  </a:schemeClr>
                </a:solidFill>
              </a:rPr>
              <a:t>; Karte </a:t>
            </a:r>
            <a:r>
              <a:rPr lang="de-DE" sz="800" dirty="0" err="1">
                <a:solidFill>
                  <a:schemeClr val="bg1">
                    <a:lumMod val="85000"/>
                  </a:schemeClr>
                </a:solidFill>
              </a:rPr>
              <a:t>Belgien:https</a:t>
            </a:r>
            <a:r>
              <a:rPr lang="de-DE" sz="800" dirty="0">
                <a:solidFill>
                  <a:schemeClr val="bg1">
                    <a:lumMod val="85000"/>
                  </a:schemeClr>
                </a:solidFill>
              </a:rPr>
              <a:t>://pixabay.com/de/</a:t>
            </a:r>
            <a:r>
              <a:rPr lang="de-DE" sz="800" dirty="0" err="1">
                <a:solidFill>
                  <a:schemeClr val="bg1">
                    <a:lumMod val="85000"/>
                  </a:schemeClr>
                </a:solidFill>
              </a:rPr>
              <a:t>illustrations</a:t>
            </a:r>
            <a:r>
              <a:rPr lang="de-DE" sz="800" dirty="0">
                <a:solidFill>
                  <a:schemeClr val="bg1">
                    <a:lumMod val="85000"/>
                  </a:schemeClr>
                </a:solidFill>
              </a:rPr>
              <a:t>/belgien-karte-flagge-land-1489362/  (27.2.2021); Karte Mittelmeer:</a:t>
            </a:r>
            <a:r>
              <a:rPr lang="fr-FR" sz="800" u="sng" dirty="0">
                <a:solidFill>
                  <a:schemeClr val="bg1">
                    <a:lumMod val="8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https://commons.wikimedia.org/wiki/File:M%C3%A9diterran%C3%A9e.xcf</a:t>
            </a:r>
            <a:r>
              <a:rPr lang="fr-FR" sz="800" dirty="0">
                <a:solidFill>
                  <a:schemeClr val="bg1">
                    <a:lumMod val="8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; Le bassin méditerranéen vierge, Idarvol [CC BY-SA 3.0] via Wikimedia Commons (28.12.2020)</a:t>
            </a:r>
            <a:endParaRPr lang="de-DE" sz="800" dirty="0">
              <a:solidFill>
                <a:schemeClr val="bg1">
                  <a:lumMod val="85000"/>
                </a:schemeClr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532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DFB68FD6-592E-412B-BC15-62CA6C40BD79}"/>
              </a:ext>
            </a:extLst>
          </p:cNvPr>
          <p:cNvSpPr txBox="1"/>
          <p:nvPr/>
        </p:nvSpPr>
        <p:spPr>
          <a:xfrm>
            <a:off x="1752600" y="1171255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CEEEB4E-B51A-4169-8E56-52526838A5B1}"/>
              </a:ext>
            </a:extLst>
          </p:cNvPr>
          <p:cNvSpPr txBox="1"/>
          <p:nvPr/>
        </p:nvSpPr>
        <p:spPr>
          <a:xfrm>
            <a:off x="905796" y="256938"/>
            <a:ext cx="469982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0070C0"/>
                </a:solidFill>
              </a:rPr>
              <a:t>Bildungsplan 2016 – Klassen 11/12</a:t>
            </a:r>
          </a:p>
          <a:p>
            <a:pPr algn="ctr"/>
            <a:r>
              <a:rPr lang="de-DE" sz="2400" b="1" dirty="0">
                <a:solidFill>
                  <a:srgbClr val="0070C0"/>
                </a:solidFill>
              </a:rPr>
              <a:t>Hör-/Hörsehverstehen</a:t>
            </a:r>
          </a:p>
          <a:p>
            <a:endParaRPr lang="de-D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authentische Hör-/Hörsehdokumente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Alltagsgespräche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(BF: kurze) Erzählungen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err="1"/>
              <a:t>GeR</a:t>
            </a:r>
            <a:r>
              <a:rPr lang="de-DE" sz="2400" dirty="0"/>
              <a:t> B2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zentrale Aussagen und ausgewählte Einzel-</a:t>
            </a:r>
          </a:p>
          <a:p>
            <a:r>
              <a:rPr lang="de-DE" sz="2400" dirty="0"/>
              <a:t>    </a:t>
            </a:r>
            <a:r>
              <a:rPr lang="de-DE" sz="2400" dirty="0" err="1"/>
              <a:t>informationen</a:t>
            </a:r>
            <a:r>
              <a:rPr lang="de-DE" sz="2400" dirty="0"/>
              <a:t> entnehmen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Filmsequenzen im </a:t>
            </a:r>
          </a:p>
          <a:p>
            <a:r>
              <a:rPr lang="de-DE" sz="2400" dirty="0"/>
              <a:t>    Wesentlichen verstehen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Rezeptionsstrategien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26A273B-0CCD-41AF-A59A-21C66F6390BE}"/>
              </a:ext>
            </a:extLst>
          </p:cNvPr>
          <p:cNvSpPr txBox="1"/>
          <p:nvPr/>
        </p:nvSpPr>
        <p:spPr>
          <a:xfrm>
            <a:off x="6658897" y="256938"/>
            <a:ext cx="5031658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FF0000"/>
                </a:solidFill>
              </a:rPr>
              <a:t>Herausforderungen im Unterrichtsalltag</a:t>
            </a:r>
          </a:p>
          <a:p>
            <a:endParaRPr lang="de-DE" sz="2400" dirty="0"/>
          </a:p>
          <a:p>
            <a:r>
              <a:rPr lang="de-DE" sz="2400" dirty="0"/>
              <a:t>mühsam: Suche nach geeigneten Dokumenten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/>
              <a:t>zur UE passender Inhalt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/>
              <a:t>angemessener Schwierigkeitsgrad (Lernstand der Schüler und</a:t>
            </a:r>
          </a:p>
          <a:p>
            <a:r>
              <a:rPr lang="de-DE" sz="2400" dirty="0"/>
              <a:t>     Zielniveau)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/>
              <a:t>Passung Übungsaufgaben - Klausur      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/>
              <a:t>Passung mit Abitur: Hörverstehen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/>
              <a:t>angemessene Länge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/>
              <a:t>angemessene Zahl und Verteilung der Informationen im Dokument</a:t>
            </a:r>
          </a:p>
          <a:p>
            <a:r>
              <a:rPr lang="de-DE" sz="2400" dirty="0"/>
              <a:t>hoher Zeitaufwand vs. „inhaltlicher Gewinn“   …</a:t>
            </a:r>
          </a:p>
          <a:p>
            <a:r>
              <a:rPr lang="de-DE" dirty="0"/>
              <a:t>     </a:t>
            </a:r>
          </a:p>
        </p:txBody>
      </p:sp>
      <p:sp>
        <p:nvSpPr>
          <p:cNvPr id="7" name="Pfeil: nach links und rechts 6">
            <a:extLst>
              <a:ext uri="{FF2B5EF4-FFF2-40B4-BE49-F238E27FC236}">
                <a16:creationId xmlns:a16="http://schemas.microsoft.com/office/drawing/2014/main" id="{D43BD9FD-495C-4950-87E3-6ECF803B949B}"/>
              </a:ext>
            </a:extLst>
          </p:cNvPr>
          <p:cNvSpPr/>
          <p:nvPr/>
        </p:nvSpPr>
        <p:spPr>
          <a:xfrm>
            <a:off x="4660490" y="2723535"/>
            <a:ext cx="1791930" cy="924233"/>
          </a:xfrm>
          <a:prstGeom prst="leftRightArrow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7074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DFB68FD6-592E-412B-BC15-62CA6C40BD79}"/>
              </a:ext>
            </a:extLst>
          </p:cNvPr>
          <p:cNvSpPr txBox="1"/>
          <p:nvPr/>
        </p:nvSpPr>
        <p:spPr>
          <a:xfrm>
            <a:off x="2841523" y="581320"/>
            <a:ext cx="5830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Neue Rahmenbedingungen ab Abitur 2021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E19FAB2-8DD7-43CE-ABEA-DC36C74F5DD5}"/>
              </a:ext>
            </a:extLst>
          </p:cNvPr>
          <p:cNvSpPr txBox="1"/>
          <p:nvPr/>
        </p:nvSpPr>
        <p:spPr>
          <a:xfrm>
            <a:off x="1109375" y="1355921"/>
            <a:ext cx="4052990" cy="3046988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accent1"/>
                </a:solidFill>
              </a:rPr>
              <a:t>Leistungsfach</a:t>
            </a:r>
          </a:p>
          <a:p>
            <a:endParaRPr lang="de-DE" sz="2400" dirty="0"/>
          </a:p>
          <a:p>
            <a:r>
              <a:rPr lang="de-DE" sz="2400" dirty="0"/>
              <a:t>schriftliche Abiturprüfung: </a:t>
            </a:r>
          </a:p>
          <a:p>
            <a:r>
              <a:rPr lang="de-DE" sz="2400" dirty="0"/>
              <a:t>1. Teil: Hörverstehen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Detailverstehen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Globalverstehen – neuer Aufgabentypus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400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16CD2C6-2C5F-43E4-882D-65C687A161E6}"/>
              </a:ext>
            </a:extLst>
          </p:cNvPr>
          <p:cNvSpPr txBox="1"/>
          <p:nvPr/>
        </p:nvSpPr>
        <p:spPr>
          <a:xfrm>
            <a:off x="6587613" y="1355921"/>
            <a:ext cx="4181001" cy="2677656"/>
          </a:xfrm>
          <a:prstGeom prst="rect">
            <a:avLst/>
          </a:prstGeom>
          <a:noFill/>
          <a:ln w="28575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FFC000"/>
                </a:solidFill>
              </a:rPr>
              <a:t>Basisfach</a:t>
            </a:r>
          </a:p>
          <a:p>
            <a:endParaRPr lang="de-DE" sz="2400" dirty="0"/>
          </a:p>
          <a:p>
            <a:r>
              <a:rPr lang="de-DE" sz="2400" dirty="0"/>
              <a:t>in einer Klausur während der vier Kursstufenhalbjahre:</a:t>
            </a:r>
          </a:p>
          <a:p>
            <a:endParaRPr lang="de-DE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/>
              <a:t>Modul Hörverstehen</a:t>
            </a:r>
          </a:p>
          <a:p>
            <a:endParaRPr lang="de-DE" sz="2400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BBB5C942-F772-4DB4-9E81-35E5BF32D7BC}"/>
              </a:ext>
            </a:extLst>
          </p:cNvPr>
          <p:cNvSpPr txBox="1"/>
          <p:nvPr/>
        </p:nvSpPr>
        <p:spPr>
          <a:xfrm>
            <a:off x="1109375" y="4726074"/>
            <a:ext cx="40529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Globalverstehen – </a:t>
            </a:r>
          </a:p>
          <a:p>
            <a:r>
              <a:rPr lang="de-DE" sz="2400" dirty="0"/>
              <a:t>bislang wenig Materialien:</a:t>
            </a:r>
          </a:p>
          <a:p>
            <a:r>
              <a:rPr lang="de-DE" sz="2400" dirty="0"/>
              <a:t>- Beispiele auf den IQB-Seiten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38018348-8394-426F-B7EE-9DEA9147D4FA}"/>
              </a:ext>
            </a:extLst>
          </p:cNvPr>
          <p:cNvSpPr txBox="1"/>
          <p:nvPr/>
        </p:nvSpPr>
        <p:spPr>
          <a:xfrm>
            <a:off x="6507333" y="4726074"/>
            <a:ext cx="42612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Herausforderung:</a:t>
            </a:r>
          </a:p>
          <a:p>
            <a:r>
              <a:rPr lang="de-DE" sz="2400" dirty="0"/>
              <a:t>- Heterogenität der Lerngruppen</a:t>
            </a:r>
          </a:p>
        </p:txBody>
      </p:sp>
    </p:spTree>
    <p:extLst>
      <p:ext uri="{BB962C8B-B14F-4D97-AF65-F5344CB8AC3E}">
        <p14:creationId xmlns:p14="http://schemas.microsoft.com/office/powerpoint/2010/main" val="1697024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DFB68FD6-592E-412B-BC15-62CA6C40BD79}"/>
              </a:ext>
            </a:extLst>
          </p:cNvPr>
          <p:cNvSpPr txBox="1"/>
          <p:nvPr/>
        </p:nvSpPr>
        <p:spPr>
          <a:xfrm>
            <a:off x="2163526" y="548007"/>
            <a:ext cx="7864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Globalverstehen – Beispiel für das neue Aufgabenformat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5DB662A-7C02-4969-89F1-9B98788D5891}"/>
              </a:ext>
            </a:extLst>
          </p:cNvPr>
          <p:cNvSpPr txBox="1"/>
          <p:nvPr/>
        </p:nvSpPr>
        <p:spPr>
          <a:xfrm>
            <a:off x="852256" y="5655076"/>
            <a:ext cx="9898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93973C2-57A1-4B96-98FA-835E182549DA}"/>
              </a:ext>
            </a:extLst>
          </p:cNvPr>
          <p:cNvSpPr txBox="1"/>
          <p:nvPr/>
        </p:nvSpPr>
        <p:spPr>
          <a:xfrm>
            <a:off x="7777265" y="5916686"/>
            <a:ext cx="356247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dirty="0">
                <a:hlinkClick r:id="rId2" action="ppaction://hlinkfile"/>
              </a:rPr>
              <a:t>file:///C:/Users/respr/AppData/Local/Temp/2019_F_Hoerverstehen_erhoeht_1-2.pdf</a:t>
            </a:r>
            <a:r>
              <a:rPr lang="de-DE" sz="700" dirty="0"/>
              <a:t>, S. 2</a:t>
            </a:r>
          </a:p>
        </p:txBody>
      </p:sp>
      <p:pic>
        <p:nvPicPr>
          <p:cNvPr id="16" name="Grafik 15" descr="Ein Bild, das Tisch enthält.&#10;&#10;Automatisch generierte Beschreibung">
            <a:extLst>
              <a:ext uri="{FF2B5EF4-FFF2-40B4-BE49-F238E27FC236}">
                <a16:creationId xmlns:a16="http://schemas.microsoft.com/office/drawing/2014/main" id="{FC059741-C02C-4A37-B051-B862C3EB46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782" y="1124741"/>
            <a:ext cx="6121143" cy="4992000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EB8FC4D8-9F58-4BB4-94FE-D286E61C47D0}"/>
              </a:ext>
            </a:extLst>
          </p:cNvPr>
          <p:cNvSpPr txBox="1"/>
          <p:nvPr/>
        </p:nvSpPr>
        <p:spPr>
          <a:xfrm>
            <a:off x="7881157" y="1411550"/>
            <a:ext cx="38795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IQB Aufgabenpool 2019 Französisch</a:t>
            </a:r>
          </a:p>
          <a:p>
            <a:r>
              <a:rPr lang="de-DE" dirty="0"/>
              <a:t>erhöhtes Niveau – </a:t>
            </a:r>
          </a:p>
          <a:p>
            <a:r>
              <a:rPr lang="de-DE" dirty="0"/>
              <a:t>Hörverstehen Aufgabe 1 (Auszug)</a:t>
            </a:r>
          </a:p>
        </p:txBody>
      </p:sp>
    </p:spTree>
    <p:extLst>
      <p:ext uri="{BB962C8B-B14F-4D97-AF65-F5344CB8AC3E}">
        <p14:creationId xmlns:p14="http://schemas.microsoft.com/office/powerpoint/2010/main" val="699159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DFB68FD6-592E-412B-BC15-62CA6C40BD79}"/>
              </a:ext>
            </a:extLst>
          </p:cNvPr>
          <p:cNvSpPr txBox="1"/>
          <p:nvPr/>
        </p:nvSpPr>
        <p:spPr>
          <a:xfrm>
            <a:off x="1752600" y="1171255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B7DA217-9509-45D3-ADF2-17670D9F1038}"/>
              </a:ext>
            </a:extLst>
          </p:cNvPr>
          <p:cNvSpPr txBox="1"/>
          <p:nvPr/>
        </p:nvSpPr>
        <p:spPr>
          <a:xfrm>
            <a:off x="3588774" y="501445"/>
            <a:ext cx="7914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A </a:t>
            </a:r>
            <a:r>
              <a:rPr lang="de-DE" sz="2400" b="1" dirty="0" err="1"/>
              <a:t>l‘écoute</a:t>
            </a:r>
            <a:r>
              <a:rPr lang="de-DE" sz="2400" b="1" dirty="0"/>
              <a:t> de la BD – Vorüberlegungen zur Konzeption 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78E7D60-8993-4344-BBE6-B2ADAA907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30" y="480850"/>
            <a:ext cx="2793173" cy="4091150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D4A54688-6B3B-4AC7-9CA0-21F5D1FBB34C}"/>
              </a:ext>
            </a:extLst>
          </p:cNvPr>
          <p:cNvSpPr txBox="1"/>
          <p:nvPr/>
        </p:nvSpPr>
        <p:spPr>
          <a:xfrm>
            <a:off x="3588774" y="1302312"/>
            <a:ext cx="518542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/>
              <a:t>konzeptionell mündliche Texte:</a:t>
            </a:r>
          </a:p>
          <a:p>
            <a:r>
              <a:rPr lang="de-DE" sz="2000" dirty="0"/>
              <a:t>     Interviews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/>
              <a:t>Möglichkeit: inhaltliche Vernetzung mit einer UE, inhaltliche Komplementarität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/>
              <a:t>Möglichkeit: Integration mit dem Aufbau weiterer Kompetenzen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/>
              <a:t>mehrere Audiodokumente à 4-5 min Länge  zu einem Thema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/>
              <a:t>mehrere Aufgaben zum Detail- und zum Globalverstehen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/>
              <a:t>Audiodokumente und Aufgaben für Kompetenzaufbau und Klausur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/>
              <a:t>Anregungen für den Aufbau von Strategien des Hörverstehens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/>
              <a:t>Hörverstehen und Wortschatzarbeit</a:t>
            </a:r>
          </a:p>
        </p:txBody>
      </p:sp>
      <p:pic>
        <p:nvPicPr>
          <p:cNvPr id="13" name="Grafik 12" descr="Ein Bild, das Text, Karte enthält.&#10;&#10;Automatisch generierte Beschreibung">
            <a:extLst>
              <a:ext uri="{FF2B5EF4-FFF2-40B4-BE49-F238E27FC236}">
                <a16:creationId xmlns:a16="http://schemas.microsoft.com/office/drawing/2014/main" id="{47AF3D78-5A49-46E1-A72C-5ABA19B7E9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203" y="2182761"/>
            <a:ext cx="3084041" cy="3788271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E75EA3E2-A863-43E7-9F0E-78995D57AEBD}"/>
              </a:ext>
            </a:extLst>
          </p:cNvPr>
          <p:cNvSpPr txBox="1"/>
          <p:nvPr/>
        </p:nvSpPr>
        <p:spPr>
          <a:xfrm>
            <a:off x="683581" y="5971032"/>
            <a:ext cx="290519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solidFill>
                  <a:schemeClr val="bg1">
                    <a:lumMod val="85000"/>
                  </a:schemeClr>
                </a:solidFill>
              </a:rPr>
              <a:t>Zeichnungen: Karl-Christian </a:t>
            </a:r>
            <a:r>
              <a:rPr lang="de-DE" sz="800" dirty="0" err="1">
                <a:solidFill>
                  <a:schemeClr val="bg1">
                    <a:lumMod val="85000"/>
                  </a:schemeClr>
                </a:solidFill>
              </a:rPr>
              <a:t>Esprester</a:t>
            </a:r>
            <a:endParaRPr lang="de-DE" sz="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1456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DFB68FD6-592E-412B-BC15-62CA6C40BD79}"/>
              </a:ext>
            </a:extLst>
          </p:cNvPr>
          <p:cNvSpPr txBox="1"/>
          <p:nvPr/>
        </p:nvSpPr>
        <p:spPr>
          <a:xfrm>
            <a:off x="1752600" y="1171255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0142529-F104-4A43-9F6A-4CED613287B1}"/>
              </a:ext>
            </a:extLst>
          </p:cNvPr>
          <p:cNvSpPr txBox="1"/>
          <p:nvPr/>
        </p:nvSpPr>
        <p:spPr>
          <a:xfrm>
            <a:off x="266329" y="709590"/>
            <a:ext cx="3515557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b="1" dirty="0"/>
              <a:t>Detailverstehen</a:t>
            </a:r>
            <a:r>
              <a:rPr lang="de-DE" dirty="0"/>
              <a:t> –</a:t>
            </a:r>
          </a:p>
          <a:p>
            <a:r>
              <a:rPr lang="de-DE" dirty="0"/>
              <a:t>je drei Aufgabensätze mit </a:t>
            </a:r>
          </a:p>
          <a:p>
            <a:r>
              <a:rPr lang="de-DE" dirty="0"/>
              <a:t>10-11 VE zu Riad </a:t>
            </a:r>
            <a:r>
              <a:rPr lang="de-DE" dirty="0" err="1"/>
              <a:t>Sattouf</a:t>
            </a:r>
            <a:r>
              <a:rPr lang="de-DE" dirty="0"/>
              <a:t> und </a:t>
            </a:r>
            <a:r>
              <a:rPr lang="de-DE" dirty="0" err="1"/>
              <a:t>Hergé</a:t>
            </a:r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F096E9F-59A5-43CD-9161-058AFF321B06}"/>
              </a:ext>
            </a:extLst>
          </p:cNvPr>
          <p:cNvSpPr txBox="1"/>
          <p:nvPr/>
        </p:nvSpPr>
        <p:spPr>
          <a:xfrm>
            <a:off x="266329" y="241151"/>
            <a:ext cx="3515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/>
              <a:t>Konzeption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1B795160-6A90-4ACB-A674-D468863740A7}"/>
              </a:ext>
            </a:extLst>
          </p:cNvPr>
          <p:cNvSpPr txBox="1"/>
          <p:nvPr/>
        </p:nvSpPr>
        <p:spPr>
          <a:xfrm>
            <a:off x="266328" y="3022515"/>
            <a:ext cx="3515557" cy="923330"/>
          </a:xfrm>
          <a:prstGeom prst="rect">
            <a:avLst/>
          </a:prstGeom>
          <a:solidFill>
            <a:srgbClr val="9933FF">
              <a:alpha val="4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b="1" dirty="0"/>
              <a:t>Global- und Detailverstehen </a:t>
            </a:r>
            <a:r>
              <a:rPr lang="de-DE" dirty="0"/>
              <a:t>– individuelle und interaktive Zusatzübungen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B01AE4D0-C8E5-4061-A855-C12B87832C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209" y="0"/>
            <a:ext cx="8160791" cy="6334838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18F2CFBD-AF83-4CAD-B469-9B9799E2875B}"/>
              </a:ext>
            </a:extLst>
          </p:cNvPr>
          <p:cNvSpPr txBox="1"/>
          <p:nvPr/>
        </p:nvSpPr>
        <p:spPr>
          <a:xfrm>
            <a:off x="266328" y="1864311"/>
            <a:ext cx="3515557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b="1" dirty="0"/>
              <a:t>Globalverstehen</a:t>
            </a:r>
            <a:r>
              <a:rPr lang="de-DE" dirty="0"/>
              <a:t> –</a:t>
            </a:r>
          </a:p>
          <a:p>
            <a:r>
              <a:rPr lang="de-DE" dirty="0"/>
              <a:t>je ein Aufgabensatz zu Riad </a:t>
            </a:r>
            <a:r>
              <a:rPr lang="de-DE" dirty="0" err="1"/>
              <a:t>Sattouf</a:t>
            </a:r>
            <a:r>
              <a:rPr lang="de-DE" dirty="0"/>
              <a:t> und </a:t>
            </a:r>
            <a:r>
              <a:rPr lang="de-DE" dirty="0" err="1"/>
              <a:t>Hergé</a:t>
            </a:r>
            <a:endParaRPr lang="de-DE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6CB775D2-918A-410A-9214-8875390BE3E9}"/>
              </a:ext>
            </a:extLst>
          </p:cNvPr>
          <p:cNvSpPr txBox="1"/>
          <p:nvPr/>
        </p:nvSpPr>
        <p:spPr>
          <a:xfrm>
            <a:off x="266328" y="4180719"/>
            <a:ext cx="376488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  <a:latin typeface="Ink Free" panose="03080402000500000000" pitchFamily="66" charset="0"/>
              </a:rPr>
              <a:t>Zusatzmaterialien zur</a:t>
            </a:r>
          </a:p>
          <a:p>
            <a:pPr marL="285750" indent="-285750">
              <a:buFontTx/>
              <a:buChar char="-"/>
            </a:pPr>
            <a:r>
              <a:rPr lang="de-DE" dirty="0">
                <a:solidFill>
                  <a:srgbClr val="0070C0"/>
                </a:solidFill>
                <a:latin typeface="Ink Free" panose="03080402000500000000" pitchFamily="66" charset="0"/>
              </a:rPr>
              <a:t>Kontextualisierung</a:t>
            </a:r>
          </a:p>
          <a:p>
            <a:pPr marL="285750" indent="-285750">
              <a:buFontTx/>
              <a:buChar char="-"/>
            </a:pPr>
            <a:r>
              <a:rPr lang="de-DE" dirty="0">
                <a:solidFill>
                  <a:srgbClr val="0070C0"/>
                </a:solidFill>
                <a:latin typeface="Ink Free" panose="03080402000500000000" pitchFamily="66" charset="0"/>
              </a:rPr>
              <a:t>Vertiefung</a:t>
            </a:r>
          </a:p>
          <a:p>
            <a:pPr marL="285750" indent="-285750">
              <a:buFontTx/>
              <a:buChar char="-"/>
            </a:pPr>
            <a:r>
              <a:rPr lang="de-DE" dirty="0">
                <a:solidFill>
                  <a:srgbClr val="0070C0"/>
                </a:solidFill>
                <a:latin typeface="Ink Free" panose="03080402000500000000" pitchFamily="66" charset="0"/>
              </a:rPr>
              <a:t>integrativen Förderung weiterer Kompetenzen</a:t>
            </a:r>
          </a:p>
          <a:p>
            <a:pPr marL="285750" indent="-285750">
              <a:buFontTx/>
              <a:buChar char="-"/>
            </a:pPr>
            <a:endParaRPr lang="de-DE" dirty="0">
              <a:solidFill>
                <a:srgbClr val="0070C0"/>
              </a:solidFill>
              <a:latin typeface="Ink Free" panose="03080402000500000000" pitchFamily="66" charset="0"/>
            </a:endParaRPr>
          </a:p>
          <a:p>
            <a:r>
              <a:rPr lang="de-DE" dirty="0">
                <a:solidFill>
                  <a:srgbClr val="0070C0"/>
                </a:solidFill>
                <a:latin typeface="Ink Free" panose="03080402000500000000" pitchFamily="66" charset="0"/>
              </a:rPr>
              <a:t>komplementär zu HV-Aufgaben</a:t>
            </a:r>
          </a:p>
        </p:txBody>
      </p:sp>
    </p:spTree>
    <p:extLst>
      <p:ext uri="{BB962C8B-B14F-4D97-AF65-F5344CB8AC3E}">
        <p14:creationId xmlns:p14="http://schemas.microsoft.com/office/powerpoint/2010/main" val="3871732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C17F572C-EC4A-4440-8671-99F4D9B8FA90}"/>
              </a:ext>
            </a:extLst>
          </p:cNvPr>
          <p:cNvSpPr txBox="1"/>
          <p:nvPr/>
        </p:nvSpPr>
        <p:spPr>
          <a:xfrm>
            <a:off x="2441739" y="1921046"/>
            <a:ext cx="389118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Angebot an Zusatzmaterialien zur</a:t>
            </a:r>
          </a:p>
          <a:p>
            <a:r>
              <a:rPr lang="de-DE" dirty="0"/>
              <a:t>Vorbereitung und Vertiefung des Hörverstehens</a:t>
            </a:r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Auszüge aus </a:t>
            </a:r>
            <a:r>
              <a:rPr lang="de-DE" i="1" dirty="0" err="1"/>
              <a:t>L‘Arabe</a:t>
            </a:r>
            <a:r>
              <a:rPr lang="de-DE" i="1" dirty="0"/>
              <a:t> du </a:t>
            </a:r>
            <a:r>
              <a:rPr lang="de-DE" i="1" dirty="0" err="1"/>
              <a:t>futur</a:t>
            </a:r>
            <a:endParaRPr lang="de-DE" i="1" dirty="0"/>
          </a:p>
          <a:p>
            <a:endParaRPr lang="de-DE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Artikel über Riad </a:t>
            </a:r>
            <a:r>
              <a:rPr lang="de-DE" dirty="0" err="1"/>
              <a:t>Sattouf</a:t>
            </a:r>
            <a:r>
              <a:rPr lang="de-DE" dirty="0"/>
              <a:t>, </a:t>
            </a:r>
            <a:r>
              <a:rPr lang="de-DE" dirty="0" err="1"/>
              <a:t>Hergé</a:t>
            </a:r>
            <a:endParaRPr lang="de-DE" dirty="0"/>
          </a:p>
          <a:p>
            <a:r>
              <a:rPr lang="de-DE" dirty="0"/>
              <a:t>     und ihre Figuren</a:t>
            </a:r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Artikel über den </a:t>
            </a:r>
            <a:r>
              <a:rPr lang="de-DE" dirty="0" err="1"/>
              <a:t>Graphic</a:t>
            </a:r>
            <a:r>
              <a:rPr lang="de-DE" dirty="0"/>
              <a:t> </a:t>
            </a:r>
            <a:r>
              <a:rPr lang="de-DE" dirty="0" err="1"/>
              <a:t>Novel</a:t>
            </a:r>
            <a:r>
              <a:rPr lang="de-DE" dirty="0"/>
              <a:t> </a:t>
            </a:r>
            <a:r>
              <a:rPr lang="de-DE" i="1" dirty="0" err="1"/>
              <a:t>Madgermanes</a:t>
            </a:r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9727FB3-9E4A-4418-8ED3-C7ECFA784777}"/>
              </a:ext>
            </a:extLst>
          </p:cNvPr>
          <p:cNvSpPr txBox="1"/>
          <p:nvPr/>
        </p:nvSpPr>
        <p:spPr>
          <a:xfrm>
            <a:off x="265472" y="425802"/>
            <a:ext cx="111809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Integrative Einbindung der </a:t>
            </a:r>
            <a:r>
              <a:rPr lang="de-DE" sz="2400" b="1" dirty="0" err="1"/>
              <a:t>Hörverstehensaufgaben</a:t>
            </a:r>
            <a:r>
              <a:rPr lang="de-DE" sz="2400" b="1" dirty="0"/>
              <a:t> – </a:t>
            </a:r>
          </a:p>
          <a:p>
            <a:pPr algn="ctr"/>
            <a:r>
              <a:rPr lang="de-DE" sz="2400" b="1" dirty="0"/>
              <a:t>Aufbau soziokulturellen Orientierungswissens und Förderung weiterer Kompetenzen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F7FB1F2-258B-4DB5-9F2B-B3B7CDA3F787}"/>
              </a:ext>
            </a:extLst>
          </p:cNvPr>
          <p:cNvSpPr txBox="1"/>
          <p:nvPr/>
        </p:nvSpPr>
        <p:spPr>
          <a:xfrm>
            <a:off x="6887782" y="1644047"/>
            <a:ext cx="30627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  <a:p>
            <a:r>
              <a:rPr lang="de-DE" dirty="0"/>
              <a:t>TMK: </a:t>
            </a:r>
            <a:r>
              <a:rPr lang="de-DE" dirty="0" err="1"/>
              <a:t>analyse</a:t>
            </a:r>
            <a:r>
              <a:rPr lang="de-DE" dirty="0"/>
              <a:t> </a:t>
            </a:r>
            <a:r>
              <a:rPr lang="de-DE" dirty="0" err="1"/>
              <a:t>d‘une</a:t>
            </a:r>
            <a:r>
              <a:rPr lang="de-DE" dirty="0"/>
              <a:t> </a:t>
            </a:r>
            <a:r>
              <a:rPr lang="de-DE" dirty="0" err="1"/>
              <a:t>caricature</a:t>
            </a:r>
            <a:r>
              <a:rPr lang="de-DE" dirty="0"/>
              <a:t>/</a:t>
            </a:r>
            <a:r>
              <a:rPr lang="de-DE" dirty="0" err="1"/>
              <a:t>d‘une</a:t>
            </a:r>
            <a:r>
              <a:rPr lang="de-DE" dirty="0"/>
              <a:t> BD</a:t>
            </a:r>
          </a:p>
          <a:p>
            <a:endParaRPr lang="de-DE" dirty="0"/>
          </a:p>
          <a:p>
            <a:r>
              <a:rPr lang="de-DE" dirty="0"/>
              <a:t>Leseverstehen</a:t>
            </a:r>
          </a:p>
          <a:p>
            <a:endParaRPr lang="de-DE" dirty="0"/>
          </a:p>
          <a:p>
            <a:r>
              <a:rPr lang="de-DE" dirty="0"/>
              <a:t>Sprechen: </a:t>
            </a:r>
            <a:r>
              <a:rPr lang="de-DE" dirty="0" err="1"/>
              <a:t>résumé</a:t>
            </a:r>
            <a:r>
              <a:rPr lang="de-DE" dirty="0"/>
              <a:t> …</a:t>
            </a:r>
          </a:p>
          <a:p>
            <a:endParaRPr lang="de-DE" dirty="0"/>
          </a:p>
          <a:p>
            <a:r>
              <a:rPr lang="de-DE" dirty="0"/>
              <a:t>Schreiben: </a:t>
            </a:r>
            <a:r>
              <a:rPr lang="de-DE" dirty="0" err="1"/>
              <a:t>commentaire</a:t>
            </a:r>
            <a:r>
              <a:rPr lang="de-DE" dirty="0"/>
              <a:t> </a:t>
            </a:r>
            <a:r>
              <a:rPr lang="de-DE" dirty="0" err="1"/>
              <a:t>personnel</a:t>
            </a:r>
            <a:r>
              <a:rPr lang="de-DE" dirty="0"/>
              <a:t> …</a:t>
            </a:r>
          </a:p>
          <a:p>
            <a:endParaRPr lang="de-DE" dirty="0"/>
          </a:p>
          <a:p>
            <a:r>
              <a:rPr lang="de-DE" dirty="0"/>
              <a:t>Sprachmittlung</a:t>
            </a:r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87FC0F17-5407-49E1-924C-4E6D12DD117E}"/>
              </a:ext>
            </a:extLst>
          </p:cNvPr>
          <p:cNvSpPr/>
          <p:nvPr/>
        </p:nvSpPr>
        <p:spPr>
          <a:xfrm>
            <a:off x="2441739" y="5565044"/>
            <a:ext cx="639192" cy="4083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9C791A0C-B375-4701-B0A7-5704B635BD3B}"/>
              </a:ext>
            </a:extLst>
          </p:cNvPr>
          <p:cNvSpPr txBox="1"/>
          <p:nvPr/>
        </p:nvSpPr>
        <p:spPr>
          <a:xfrm>
            <a:off x="3295844" y="5446066"/>
            <a:ext cx="52446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Komplementäres</a:t>
            </a:r>
            <a:r>
              <a:rPr lang="de-DE" dirty="0"/>
              <a:t> Verhältnis von </a:t>
            </a:r>
          </a:p>
          <a:p>
            <a:r>
              <a:rPr lang="de-DE" dirty="0" err="1"/>
              <a:t>Hörverstehensaufgaben</a:t>
            </a:r>
            <a:r>
              <a:rPr lang="de-DE" dirty="0"/>
              <a:t> und Texten zur Vorbereitung </a:t>
            </a:r>
          </a:p>
        </p:txBody>
      </p: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88CCEEAE-B83D-43A8-81C7-E907AD6533BD}"/>
              </a:ext>
            </a:extLst>
          </p:cNvPr>
          <p:cNvCxnSpPr/>
          <p:nvPr/>
        </p:nvCxnSpPr>
        <p:spPr>
          <a:xfrm>
            <a:off x="5855968" y="4613584"/>
            <a:ext cx="896645" cy="275207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DC42ED33-0E16-477A-B87A-2CEB2DE4DB8C}"/>
              </a:ext>
            </a:extLst>
          </p:cNvPr>
          <p:cNvCxnSpPr/>
          <p:nvPr/>
        </p:nvCxnSpPr>
        <p:spPr>
          <a:xfrm>
            <a:off x="5909234" y="3880655"/>
            <a:ext cx="843379" cy="400806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C095A238-D3C9-49B5-95C8-E6D48CB82B97}"/>
              </a:ext>
            </a:extLst>
          </p:cNvPr>
          <p:cNvCxnSpPr>
            <a:cxnSpLocks/>
          </p:cNvCxnSpPr>
          <p:nvPr/>
        </p:nvCxnSpPr>
        <p:spPr>
          <a:xfrm flipV="1">
            <a:off x="5918156" y="3592337"/>
            <a:ext cx="856697" cy="96999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55B97172-2389-4296-A480-4AE7EC51FB73}"/>
              </a:ext>
            </a:extLst>
          </p:cNvPr>
          <p:cNvCxnSpPr>
            <a:cxnSpLocks/>
          </p:cNvCxnSpPr>
          <p:nvPr/>
        </p:nvCxnSpPr>
        <p:spPr>
          <a:xfrm flipV="1">
            <a:off x="5878161" y="2956505"/>
            <a:ext cx="905524" cy="614528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0939111B-8708-48D6-B760-AA93226500CC}"/>
              </a:ext>
            </a:extLst>
          </p:cNvPr>
          <p:cNvCxnSpPr>
            <a:cxnSpLocks/>
          </p:cNvCxnSpPr>
          <p:nvPr/>
        </p:nvCxnSpPr>
        <p:spPr>
          <a:xfrm flipV="1">
            <a:off x="5749434" y="2308011"/>
            <a:ext cx="1047566" cy="777055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08EFDD5F-64F3-421E-8297-0900FEAEE5C0}"/>
              </a:ext>
            </a:extLst>
          </p:cNvPr>
          <p:cNvCxnSpPr>
            <a:cxnSpLocks/>
          </p:cNvCxnSpPr>
          <p:nvPr/>
        </p:nvCxnSpPr>
        <p:spPr>
          <a:xfrm>
            <a:off x="5736119" y="3204935"/>
            <a:ext cx="1047566" cy="814542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13F968DD-D2CF-4715-B368-9BFC206C397F}"/>
              </a:ext>
            </a:extLst>
          </p:cNvPr>
          <p:cNvCxnSpPr>
            <a:cxnSpLocks/>
          </p:cNvCxnSpPr>
          <p:nvPr/>
        </p:nvCxnSpPr>
        <p:spPr>
          <a:xfrm>
            <a:off x="5805993" y="3131832"/>
            <a:ext cx="1109711" cy="309179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feld 30">
            <a:extLst>
              <a:ext uri="{FF2B5EF4-FFF2-40B4-BE49-F238E27FC236}">
                <a16:creationId xmlns:a16="http://schemas.microsoft.com/office/drawing/2014/main" id="{DB373757-2B16-4CF4-9595-F3CB8DCA2D9F}"/>
              </a:ext>
            </a:extLst>
          </p:cNvPr>
          <p:cNvSpPr txBox="1"/>
          <p:nvPr/>
        </p:nvSpPr>
        <p:spPr>
          <a:xfrm rot="16200000">
            <a:off x="9300743" y="3501644"/>
            <a:ext cx="466077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800" dirty="0">
                <a:solidFill>
                  <a:schemeClr val="bg1">
                    <a:lumMod val="8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Riad Sattouf, L’Arabe du futur 3. Une jeunesse en Moyen-Orient (1985-1987), Allary Editions 2016, p. 150</a:t>
            </a:r>
            <a:endParaRPr lang="de-DE" sz="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256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B1FE16-55EC-46AD-BCD9-7C126223D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de-DE" sz="2400" b="1" dirty="0">
                <a:latin typeface="+mn-lt"/>
              </a:rPr>
              <a:t>Aufgaben für das grundlegende und das erhöhte Niveau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6192B91-94EB-4DB5-B616-8F150625BF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1680" y="2117539"/>
            <a:ext cx="9308977" cy="2960489"/>
          </a:xfrm>
        </p:spPr>
        <p:txBody>
          <a:bodyPr>
            <a:normAutofit/>
          </a:bodyPr>
          <a:lstStyle/>
          <a:p>
            <a:r>
              <a:rPr lang="de-DE" sz="2000" dirty="0"/>
              <a:t>gleiche Audiodokumente –  unterschiedlich formulierte Aufgaben für BF und LF</a:t>
            </a:r>
          </a:p>
          <a:p>
            <a:pPr marL="0" indent="0">
              <a:buNone/>
            </a:pPr>
            <a:endParaRPr lang="de-DE" sz="2000" dirty="0"/>
          </a:p>
          <a:p>
            <a:r>
              <a:rPr lang="de-DE" sz="2000" dirty="0"/>
              <a:t>LV: unterschiedliche Textgrundlage und Aufgaben:</a:t>
            </a:r>
          </a:p>
          <a:p>
            <a:pPr marL="0" indent="0">
              <a:buNone/>
            </a:pPr>
            <a:r>
              <a:rPr lang="de-DE" sz="2000" dirty="0"/>
              <a:t>    - Länge</a:t>
            </a:r>
          </a:p>
          <a:p>
            <a:pPr marL="0" indent="0">
              <a:buNone/>
            </a:pPr>
            <a:r>
              <a:rPr lang="de-DE" sz="2000" dirty="0"/>
              <a:t>    - Menge der Aufgaben</a:t>
            </a:r>
          </a:p>
          <a:p>
            <a:pPr marL="0" indent="0">
              <a:buNone/>
            </a:pPr>
            <a:r>
              <a:rPr lang="de-DE" sz="2000" dirty="0"/>
              <a:t>    - Aufgabenkomplexität</a:t>
            </a:r>
          </a:p>
        </p:txBody>
      </p:sp>
    </p:spTree>
    <p:extLst>
      <p:ext uri="{BB962C8B-B14F-4D97-AF65-F5344CB8AC3E}">
        <p14:creationId xmlns:p14="http://schemas.microsoft.com/office/powerpoint/2010/main" val="9399888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1112</Words>
  <Application>Microsoft Office PowerPoint</Application>
  <PresentationFormat>Breitbild</PresentationFormat>
  <Paragraphs>188</Paragraphs>
  <Slides>16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Ink Free</vt:lpstr>
      <vt:lpstr>Office</vt:lpstr>
      <vt:lpstr>A l‘écoute de la BD –  une rencontre avec  Riad Sattouf, Hergé et Tintin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Aufgaben für das grundlegende und das erhöhte Niveau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Raphaela Esprester-Bauer</dc:creator>
  <cp:lastModifiedBy>Raphaela Esprester-Bauer</cp:lastModifiedBy>
  <cp:revision>203</cp:revision>
  <dcterms:created xsi:type="dcterms:W3CDTF">2021-01-04T10:40:14Z</dcterms:created>
  <dcterms:modified xsi:type="dcterms:W3CDTF">2021-08-01T09:54:59Z</dcterms:modified>
</cp:coreProperties>
</file>