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93" r:id="rId21"/>
  </p:sldIdLst>
  <p:sldSz cx="10080625" cy="567055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48B10-2637-42B7-BB9D-DDBCDDA93A8D}" v="1" dt="2021-12-21T07:12:48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22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 Grupp" userId="980d996247103062" providerId="LiveId" clId="{E7B48B10-2637-42B7-BB9D-DDBCDDA93A8D}"/>
    <pc:docChg chg="custSel delSld modSld delMainMaster">
      <pc:chgData name="Dieter Grupp" userId="980d996247103062" providerId="LiveId" clId="{E7B48B10-2637-42B7-BB9D-DDBCDDA93A8D}" dt="2021-12-21T07:13:18.422" v="35" actId="1076"/>
      <pc:docMkLst>
        <pc:docMk/>
      </pc:docMkLst>
      <pc:sldChg chg="addSp delSp modSp mod">
        <pc:chgData name="Dieter Grupp" userId="980d996247103062" providerId="LiveId" clId="{E7B48B10-2637-42B7-BB9D-DDBCDDA93A8D}" dt="2021-12-21T07:13:18.422" v="35" actId="1076"/>
        <pc:sldMkLst>
          <pc:docMk/>
          <pc:sldMk cId="0" sldId="265"/>
        </pc:sldMkLst>
        <pc:spChg chg="add mod">
          <ac:chgData name="Dieter Grupp" userId="980d996247103062" providerId="LiveId" clId="{E7B48B10-2637-42B7-BB9D-DDBCDDA93A8D}" dt="2021-12-21T07:13:18.422" v="35" actId="1076"/>
          <ac:spMkLst>
            <pc:docMk/>
            <pc:sldMk cId="0" sldId="265"/>
            <ac:spMk id="2" creationId="{B143AC28-31C0-49A2-8774-680E6CB9EA5B}"/>
          </ac:spMkLst>
        </pc:spChg>
        <pc:spChg chg="mod">
          <ac:chgData name="Dieter Grupp" userId="980d996247103062" providerId="LiveId" clId="{E7B48B10-2637-42B7-BB9D-DDBCDDA93A8D}" dt="2021-12-21T07:12:43.198" v="7" actId="20577"/>
          <ac:spMkLst>
            <pc:docMk/>
            <pc:sldMk cId="0" sldId="265"/>
            <ac:spMk id="308" creationId="{00000000-0000-0000-0000-000000000000}"/>
          </ac:spMkLst>
        </pc:spChg>
        <pc:picChg chg="del">
          <ac:chgData name="Dieter Grupp" userId="980d996247103062" providerId="LiveId" clId="{E7B48B10-2637-42B7-BB9D-DDBCDDA93A8D}" dt="2021-12-21T07:12:15.443" v="1" actId="478"/>
          <ac:picMkLst>
            <pc:docMk/>
            <pc:sldMk cId="0" sldId="265"/>
            <ac:picMk id="309" creationId="{00000000-0000-0000-0000-000000000000}"/>
          </ac:picMkLst>
        </pc:picChg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965685007" sldId="294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4028279752" sldId="295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67515501" sldId="296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887950391" sldId="297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478949933" sldId="298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783580972" sldId="299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775480074" sldId="301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647853515" sldId="302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8492610" sldId="303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128998923" sldId="304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07022399" sldId="305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414049604" sldId="306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351170720" sldId="307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932284515" sldId="308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837576958" sldId="309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105010691" sldId="311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509369857" sldId="312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725560084" sldId="313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596116253" sldId="314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707218317" sldId="315"/>
        </pc:sldMkLst>
      </pc:sldChg>
      <pc:sldMasterChg chg="del delSldLayout">
        <pc:chgData name="Dieter Grupp" userId="980d996247103062" providerId="LiveId" clId="{E7B48B10-2637-42B7-BB9D-DDBCDDA93A8D}" dt="2021-12-21T07:06:16.285" v="0" actId="47"/>
        <pc:sldMasterMkLst>
          <pc:docMk/>
          <pc:sldMasterMk cId="0" sldId="2147483713"/>
        </pc:sldMasterMkLst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4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5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6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7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8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9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0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1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2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3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4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5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2730811893" sldId="2147483726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1142710260" sldId="214748372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7000" y="812520"/>
            <a:ext cx="5345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1490" b="0" strike="noStrike" spc="-1">
                <a:solidFill>
                  <a:srgbClr val="000000"/>
                </a:solidFill>
                <a:latin typeface="Georgia"/>
              </a:rPr>
              <a:t>Folie mittels Klicken verschieben</a:t>
            </a: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810" b="0" strike="noStrike" spc="-1">
                <a:latin typeface="Arial"/>
              </a:rPr>
              <a:t>Format der Notizen mittels Klicken bearbeiten</a:t>
            </a:r>
          </a:p>
        </p:txBody>
      </p:sp>
      <p:sp>
        <p:nvSpPr>
          <p:cNvPr id="25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b="0" strike="noStrike" spc="-1">
                <a:latin typeface="Times New Roman"/>
              </a:rPr>
              <a:t>&lt;Kopfzeile&gt;</a:t>
            </a:r>
          </a:p>
        </p:txBody>
      </p:sp>
      <p:sp>
        <p:nvSpPr>
          <p:cNvPr id="25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25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25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FAF81D7-8E7D-4CCF-8A6E-2BF7810103A9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3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4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4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5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44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7EF5B17C-93D7-41D0-8399-10AF70168C36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360"/>
            <a:ext cx="10079640" cy="2566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dist="255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2"/>
          <p:cNvSpPr/>
          <p:nvPr/>
        </p:nvSpPr>
        <p:spPr>
          <a:xfrm>
            <a:off x="4150080" y="5008320"/>
            <a:ext cx="1775520" cy="211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800" b="0" strike="noStrike" spc="-1">
                <a:solidFill>
                  <a:srgbClr val="656565"/>
                </a:solidFill>
                <a:latin typeface="Arial"/>
              </a:rPr>
              <a:t>www.zsl-bw.de </a:t>
            </a:r>
            <a:fld id="{001ADBD0-F3F4-4368-B16B-542A1056B7A3}" type="datetime1">
              <a:rPr lang="de-DE" sz="800" b="0" strike="noStrike" spc="-1">
                <a:solidFill>
                  <a:srgbClr val="656565"/>
                </a:solidFill>
                <a:latin typeface="Arial"/>
              </a:rPr>
              <a:t>21.12.2021</a:t>
            </a:fld>
            <a:endParaRPr lang="de-DE" sz="800" b="0" strike="noStrike" spc="-1">
              <a:latin typeface="Arial"/>
            </a:endParaRPr>
          </a:p>
        </p:txBody>
      </p:sp>
      <p:pic>
        <p:nvPicPr>
          <p:cNvPr id="43" name="Grafik 7"/>
          <p:cNvPicPr/>
          <p:nvPr/>
        </p:nvPicPr>
        <p:blipFill>
          <a:blip r:embed="rId14"/>
          <a:stretch/>
        </p:blipFill>
        <p:spPr>
          <a:xfrm>
            <a:off x="493920" y="4947840"/>
            <a:ext cx="290160" cy="297360"/>
          </a:xfrm>
          <a:prstGeom prst="rect">
            <a:avLst/>
          </a:prstGeom>
          <a:ln>
            <a:noFill/>
          </a:ln>
        </p:spPr>
      </p:pic>
      <p:pic>
        <p:nvPicPr>
          <p:cNvPr id="44" name="Grafik 1"/>
          <p:cNvPicPr/>
          <p:nvPr/>
        </p:nvPicPr>
        <p:blipFill>
          <a:blip r:embed="rId15"/>
          <a:srcRect l="10221" t="16030" r="10394" b="16030"/>
          <a:stretch/>
        </p:blipFill>
        <p:spPr>
          <a:xfrm>
            <a:off x="8871120" y="4947840"/>
            <a:ext cx="728640" cy="297360"/>
          </a:xfrm>
          <a:prstGeom prst="rect">
            <a:avLst/>
          </a:prstGeom>
          <a:ln>
            <a:noFill/>
          </a:ln>
        </p:spPr>
      </p:pic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504000" y="1526400"/>
            <a:ext cx="9071640" cy="333360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Textmasterformat bearbeiten</a:t>
            </a:r>
          </a:p>
          <a:p>
            <a:pPr marL="864000" lvl="1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Zweite Ebene</a:t>
            </a:r>
          </a:p>
          <a:p>
            <a:pPr marL="1296000" lvl="2" indent="-288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Dritte Ebene</a:t>
            </a:r>
          </a:p>
          <a:p>
            <a:pPr marL="1728000" lvl="3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Vierte Ebene</a:t>
            </a:r>
          </a:p>
          <a:p>
            <a:pPr marL="2160000" lvl="4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595959"/>
                </a:solidFill>
                <a:latin typeface="Arial"/>
              </a:rPr>
              <a:t>Fünfte Ebene</a:t>
            </a:r>
          </a:p>
        </p:txBody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de-DE" sz="4000" b="0" strike="noStrike" spc="-1">
                <a:solidFill>
                  <a:srgbClr val="404040"/>
                </a:solidFill>
                <a:latin typeface="Garamond"/>
              </a:rPr>
              <a:t>Titelmasterformat durch Klicken bearbeiten</a:t>
            </a:r>
            <a:endParaRPr lang="de-DE" sz="400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0" y="0"/>
            <a:ext cx="10079640" cy="2566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dist="255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CustomShape 2"/>
          <p:cNvSpPr/>
          <p:nvPr/>
        </p:nvSpPr>
        <p:spPr>
          <a:xfrm>
            <a:off x="4150080" y="5008320"/>
            <a:ext cx="1775520" cy="211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800" b="0" strike="noStrike" spc="-1">
                <a:solidFill>
                  <a:srgbClr val="656565"/>
                </a:solidFill>
                <a:latin typeface="Arial"/>
              </a:rPr>
              <a:t>www.zsl-bw.de </a:t>
            </a:r>
            <a:fld id="{7D28F9F0-4000-4109-A5E5-8052B02B92DE}" type="datetime1">
              <a:rPr lang="de-DE" sz="800" b="0" strike="noStrike" spc="-1">
                <a:solidFill>
                  <a:srgbClr val="656565"/>
                </a:solidFill>
                <a:latin typeface="Arial"/>
              </a:rPr>
              <a:t>21.12.2021</a:t>
            </a:fld>
            <a:endParaRPr lang="de-DE" sz="800" b="0" strike="noStrike" spc="-1">
              <a:latin typeface="Arial"/>
            </a:endParaRPr>
          </a:p>
        </p:txBody>
      </p:sp>
      <p:pic>
        <p:nvPicPr>
          <p:cNvPr id="85" name="Grafik 7"/>
          <p:cNvPicPr/>
          <p:nvPr/>
        </p:nvPicPr>
        <p:blipFill>
          <a:blip r:embed="rId14"/>
          <a:stretch/>
        </p:blipFill>
        <p:spPr>
          <a:xfrm>
            <a:off x="493920" y="4948200"/>
            <a:ext cx="290160" cy="297360"/>
          </a:xfrm>
          <a:prstGeom prst="rect">
            <a:avLst/>
          </a:prstGeom>
          <a:ln>
            <a:noFill/>
          </a:ln>
        </p:spPr>
      </p:pic>
      <p:pic>
        <p:nvPicPr>
          <p:cNvPr id="86" name="Grafik 1"/>
          <p:cNvPicPr/>
          <p:nvPr/>
        </p:nvPicPr>
        <p:blipFill>
          <a:blip r:embed="rId15"/>
          <a:srcRect l="10221" t="16030" r="10394" b="16030"/>
          <a:stretch/>
        </p:blipFill>
        <p:spPr>
          <a:xfrm>
            <a:off x="8871120" y="4948200"/>
            <a:ext cx="728640" cy="297360"/>
          </a:xfrm>
          <a:prstGeom prst="rect">
            <a:avLst/>
          </a:prstGeom>
          <a:ln>
            <a:noFill/>
          </a:ln>
        </p:spPr>
      </p:pic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Textmasterformat bearbeiten</a:t>
            </a:r>
          </a:p>
          <a:p>
            <a:pPr marL="864000" lvl="1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Zweite Ebene</a:t>
            </a:r>
          </a:p>
          <a:p>
            <a:pPr marL="1296000" lvl="2" indent="-288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Dritte Ebene</a:t>
            </a:r>
          </a:p>
          <a:p>
            <a:pPr marL="1728000" lvl="3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Vierte Ebene</a:t>
            </a:r>
          </a:p>
          <a:p>
            <a:pPr marL="2160000" lvl="4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595959"/>
                </a:solidFill>
                <a:latin typeface="Arial"/>
              </a:rPr>
              <a:t>Fünfte Ebene</a:t>
            </a:r>
          </a:p>
        </p:txBody>
      </p: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de-DE" sz="4000" b="0" strike="noStrike" spc="-1">
                <a:solidFill>
                  <a:srgbClr val="404040"/>
                </a:solidFill>
                <a:latin typeface="Garamond"/>
              </a:rPr>
              <a:t>Titelmasterformat durch Klicken bearbeiten</a:t>
            </a:r>
            <a:endParaRPr lang="de-DE" sz="400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dt"/>
          </p:nvPr>
        </p:nvSpPr>
        <p:spPr>
          <a:xfrm>
            <a:off x="503280" y="5164920"/>
            <a:ext cx="2348280" cy="39096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400" b="0" strike="noStrike" spc="-1">
              <a:latin typeface="Times New Roman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ftr"/>
          </p:nvPr>
        </p:nvSpPr>
        <p:spPr>
          <a:xfrm>
            <a:off x="3447000" y="5164920"/>
            <a:ext cx="3194640" cy="390960"/>
          </a:xfrm>
          <a:prstGeom prst="rect">
            <a:avLst/>
          </a:prstGeom>
        </p:spPr>
        <p:txBody>
          <a:bodyPr lIns="0" tIns="0" rIns="0" bIns="0" anchorCtr="1"/>
          <a:lstStyle/>
          <a:p>
            <a:endParaRPr lang="de-DE" sz="2400" b="0" strike="noStrike" spc="-1">
              <a:latin typeface="Times New Roman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/>
          </p:nvPr>
        </p:nvSpPr>
        <p:spPr>
          <a:xfrm>
            <a:off x="7226640" y="5164920"/>
            <a:ext cx="2348280" cy="39096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8175D148-1C9E-4B88-9565-DD5C18D68ED4}" type="slidenum">
              <a:rPr lang="de-DE" sz="1400" b="0" strike="noStrike" spc="-1">
                <a:solidFill>
                  <a:srgbClr val="000000"/>
                </a:solidFill>
                <a:latin typeface="Times New Roman"/>
                <a:ea typeface="Lucida Sans Unicode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title"/>
          </p:nvPr>
        </p:nvSpPr>
        <p:spPr>
          <a:xfrm>
            <a:off x="503280" y="225720"/>
            <a:ext cx="907128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33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503280" y="1326240"/>
            <a:ext cx="907128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0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39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842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1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62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42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5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0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5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0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5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0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5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432000" y="9720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algn="ctr">
              <a:spcBef>
                <a:spcPts val="1168"/>
              </a:spcBef>
            </a:pPr>
            <a:endParaRPr lang="de-DE" sz="1990" b="0" strike="noStrike" spc="-1">
              <a:solidFill>
                <a:srgbClr val="595959"/>
              </a:solidFill>
              <a:latin typeface="Arial"/>
            </a:endParaRPr>
          </a:p>
          <a:p>
            <a:pPr algn="ctr">
              <a:spcBef>
                <a:spcPts val="1168"/>
              </a:spcBef>
            </a:pPr>
            <a:r>
              <a:rPr lang="de-DE" sz="4000" b="0" i="1" strike="noStrike" spc="-1">
                <a:solidFill>
                  <a:srgbClr val="00000A"/>
                </a:solidFill>
                <a:latin typeface="Arial"/>
                <a:ea typeface="Calibri"/>
              </a:rPr>
              <a:t>Warum in die Ferne schweifen ...?</a:t>
            </a:r>
            <a:endParaRPr lang="de-DE" sz="4000" b="0" strike="noStrike" spc="-1">
              <a:solidFill>
                <a:srgbClr val="595959"/>
              </a:solidFill>
              <a:latin typeface="Arial"/>
            </a:endParaRPr>
          </a:p>
          <a:p>
            <a:pPr algn="ctr">
              <a:spcBef>
                <a:spcPts val="1168"/>
              </a:spcBef>
            </a:pPr>
            <a:r>
              <a:rPr lang="de-DE" sz="4000" b="0" strike="noStrike" spc="-1">
                <a:solidFill>
                  <a:srgbClr val="00000A"/>
                </a:solidFill>
                <a:latin typeface="Arial"/>
                <a:ea typeface="Calibri"/>
              </a:rPr>
              <a:t>Kleinere Gedenkstätten und Gedenkorte in den Unterricht einbinden </a:t>
            </a:r>
            <a:endParaRPr lang="de-DE" sz="4000" b="0" strike="noStrike" spc="-1">
              <a:solidFill>
                <a:srgbClr val="595959"/>
              </a:solidFill>
              <a:latin typeface="Arial"/>
            </a:endParaRPr>
          </a:p>
          <a:p>
            <a:endParaRPr lang="de-DE" sz="4000" b="0" strike="noStrike" spc="-1">
              <a:solidFill>
                <a:srgbClr val="595959"/>
              </a:solidFill>
              <a:latin typeface="Arial"/>
            </a:endParaRPr>
          </a:p>
          <a:p>
            <a:pPr algn="ctr">
              <a:spcBef>
                <a:spcPts val="1168"/>
              </a:spcBef>
            </a:pPr>
            <a:endParaRPr lang="de-DE" sz="400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800" b="0" strike="noStrike" spc="-1">
                <a:solidFill>
                  <a:srgbClr val="000000"/>
                </a:solidFill>
                <a:latin typeface="Georgia"/>
              </a:rPr>
              <a:t>Entscheidungsspielräume und Handlungsmöglichkeiten</a:t>
            </a:r>
            <a:br/>
            <a:r>
              <a:rPr lang="de-DE" sz="2400" b="0" i="1" strike="noStrike" spc="-1">
                <a:solidFill>
                  <a:srgbClr val="000000"/>
                </a:solidFill>
                <a:latin typeface="Georgia"/>
              </a:rPr>
              <a:t>zwischen Zustimmung, Unterdrückung und Widerstand</a:t>
            </a:r>
            <a:endParaRPr lang="de-DE" sz="24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08" name="TextShape 2"/>
          <p:cNvSpPr txBox="1"/>
          <p:nvPr/>
        </p:nvSpPr>
        <p:spPr>
          <a:xfrm>
            <a:off x="504000" y="152676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de-DE" sz="1990" b="0" strike="noStrike" spc="-1" dirty="0">
              <a:solidFill>
                <a:srgbClr val="595959"/>
              </a:solidFill>
              <a:latin typeface="Arial"/>
            </a:endParaRPr>
          </a:p>
        </p:txBody>
      </p:sp>
      <p:sp>
        <p:nvSpPr>
          <p:cNvPr id="310" name="TextShape 3"/>
          <p:cNvSpPr txBox="1"/>
          <p:nvPr/>
        </p:nvSpPr>
        <p:spPr>
          <a:xfrm>
            <a:off x="5688000" y="1584000"/>
            <a:ext cx="4032000" cy="2649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0" strike="noStrike" spc="-1">
                <a:latin typeface="Arial"/>
              </a:rPr>
              <a:t>Wer treibt die Einrichtung des „Kinderheims“ voran? Warum?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Welche Haltung nahmen die Nachbarn ein? Warum?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Gab es Formen der Verweigerung? Welche?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War Widerstand/Hilfe möglich? Wie?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143AC28-31C0-49A2-8774-680E6CB9EA5B}"/>
              </a:ext>
            </a:extLst>
          </p:cNvPr>
          <p:cNvSpPr txBox="1"/>
          <p:nvPr/>
        </p:nvSpPr>
        <p:spPr>
          <a:xfrm>
            <a:off x="596630" y="2604442"/>
            <a:ext cx="1384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Bild ohne Nutzungsrecht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Shape 1"/>
          <p:cNvSpPr txBox="1"/>
          <p:nvPr/>
        </p:nvSpPr>
        <p:spPr>
          <a:xfrm>
            <a:off x="503640" y="178920"/>
            <a:ext cx="9071640" cy="1040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3600" b="0" strike="noStrike" spc="-1">
                <a:solidFill>
                  <a:srgbClr val="000000"/>
                </a:solidFill>
                <a:latin typeface="Georgia"/>
              </a:rPr>
              <a:t>Vom Ereignis zur Struktur: Handlungsmuster und Motive</a:t>
            </a:r>
          </a:p>
        </p:txBody>
      </p:sp>
      <p:pic>
        <p:nvPicPr>
          <p:cNvPr id="312" name="Grafik 311"/>
          <p:cNvPicPr/>
          <p:nvPr/>
        </p:nvPicPr>
        <p:blipFill>
          <a:blip r:embed="rId2"/>
          <a:stretch/>
        </p:blipFill>
        <p:spPr>
          <a:xfrm>
            <a:off x="2447640" y="1000440"/>
            <a:ext cx="5544000" cy="4178160"/>
          </a:xfrm>
          <a:prstGeom prst="rect">
            <a:avLst/>
          </a:prstGeom>
          <a:ln>
            <a:noFill/>
          </a:ln>
        </p:spPr>
      </p:pic>
      <p:sp>
        <p:nvSpPr>
          <p:cNvPr id="313" name="TextShape 2"/>
          <p:cNvSpPr txBox="1"/>
          <p:nvPr/>
        </p:nvSpPr>
        <p:spPr>
          <a:xfrm>
            <a:off x="4175640" y="1655640"/>
            <a:ext cx="1872000" cy="1283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de-DE" sz="2200" b="1" strike="noStrike" spc="-1">
                <a:latin typeface="Arial"/>
              </a:rPr>
              <a:t>Mitmachen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-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Profitieren</a:t>
            </a:r>
            <a:endParaRPr lang="de-DE" sz="2200" b="0" strike="noStrike" spc="-1">
              <a:latin typeface="Arial"/>
            </a:endParaRPr>
          </a:p>
          <a:p>
            <a:endParaRPr lang="de-DE" sz="2200" b="0" strike="noStrike" spc="-1">
              <a:latin typeface="Arial"/>
            </a:endParaRPr>
          </a:p>
        </p:txBody>
      </p:sp>
      <p:sp>
        <p:nvSpPr>
          <p:cNvPr id="314" name="TextShape 3"/>
          <p:cNvSpPr txBox="1"/>
          <p:nvPr/>
        </p:nvSpPr>
        <p:spPr>
          <a:xfrm>
            <a:off x="5581080" y="3276360"/>
            <a:ext cx="1879560" cy="1366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de-DE" sz="2200" b="1" strike="noStrike" spc="-1">
                <a:latin typeface="Arial"/>
              </a:rPr>
              <a:t>Verweigern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-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Widerstand </a:t>
            </a:r>
            <a:endParaRPr lang="de-DE" sz="2200" b="0" strike="noStrike" spc="-1">
              <a:latin typeface="Arial"/>
            </a:endParaRPr>
          </a:p>
        </p:txBody>
      </p:sp>
      <p:sp>
        <p:nvSpPr>
          <p:cNvPr id="315" name="TextShape 4"/>
          <p:cNvSpPr txBox="1"/>
          <p:nvPr/>
        </p:nvSpPr>
        <p:spPr>
          <a:xfrm>
            <a:off x="2807640" y="3302640"/>
            <a:ext cx="2271960" cy="1340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de-DE" sz="2200" b="1" strike="noStrike" spc="-1">
                <a:latin typeface="Arial"/>
              </a:rPr>
              <a:t>Unterdrücken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-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Verfolgen</a:t>
            </a:r>
            <a:endParaRPr lang="de-DE" sz="2200" b="0" strike="noStrike" spc="-1">
              <a:latin typeface="Arial"/>
            </a:endParaRPr>
          </a:p>
        </p:txBody>
      </p:sp>
      <p:sp>
        <p:nvSpPr>
          <p:cNvPr id="316" name="CustomShape 5"/>
          <p:cNvSpPr/>
          <p:nvPr/>
        </p:nvSpPr>
        <p:spPr>
          <a:xfrm>
            <a:off x="6551640" y="132588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ADC5E7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Gruppendynamik</a:t>
            </a:r>
          </a:p>
        </p:txBody>
      </p:sp>
      <p:sp>
        <p:nvSpPr>
          <p:cNvPr id="317" name="CustomShape 6"/>
          <p:cNvSpPr/>
          <p:nvPr/>
        </p:nvSpPr>
        <p:spPr>
          <a:xfrm>
            <a:off x="1943640" y="12542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ADC5E7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Denunziation</a:t>
            </a:r>
          </a:p>
        </p:txBody>
      </p:sp>
      <p:sp>
        <p:nvSpPr>
          <p:cNvPr id="318" name="CustomShape 7"/>
          <p:cNvSpPr/>
          <p:nvPr/>
        </p:nvSpPr>
        <p:spPr>
          <a:xfrm>
            <a:off x="215640" y="33116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FDB94D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Verleumdung</a:t>
            </a:r>
          </a:p>
        </p:txBody>
      </p:sp>
      <p:sp>
        <p:nvSpPr>
          <p:cNvPr id="319" name="CustomShape 8"/>
          <p:cNvSpPr/>
          <p:nvPr/>
        </p:nvSpPr>
        <p:spPr>
          <a:xfrm>
            <a:off x="287640" y="45662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FDB94D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Verhaftung</a:t>
            </a:r>
          </a:p>
        </p:txBody>
      </p:sp>
      <p:sp>
        <p:nvSpPr>
          <p:cNvPr id="320" name="CustomShape 9"/>
          <p:cNvSpPr/>
          <p:nvPr/>
        </p:nvSpPr>
        <p:spPr>
          <a:xfrm>
            <a:off x="7703280" y="302328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89C765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Kein Hitler-Gruß</a:t>
            </a:r>
          </a:p>
        </p:txBody>
      </p:sp>
      <p:sp>
        <p:nvSpPr>
          <p:cNvPr id="321" name="CustomShape 10"/>
          <p:cNvSpPr/>
          <p:nvPr/>
        </p:nvSpPr>
        <p:spPr>
          <a:xfrm>
            <a:off x="7775640" y="40316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89C765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Kritik am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23" name="TextShape 2"/>
          <p:cNvSpPr txBox="1"/>
          <p:nvPr/>
        </p:nvSpPr>
        <p:spPr>
          <a:xfrm>
            <a:off x="504000" y="15264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pic>
        <p:nvPicPr>
          <p:cNvPr id="324" name="Grafik 323"/>
          <p:cNvPicPr/>
          <p:nvPr/>
        </p:nvPicPr>
        <p:blipFill>
          <a:blip r:embed="rId2"/>
          <a:stretch/>
        </p:blipFill>
        <p:spPr>
          <a:xfrm>
            <a:off x="32760" y="1404000"/>
            <a:ext cx="5030640" cy="3792600"/>
          </a:xfrm>
          <a:prstGeom prst="rect">
            <a:avLst/>
          </a:prstGeom>
          <a:ln>
            <a:noFill/>
          </a:ln>
        </p:spPr>
      </p:pic>
      <p:sp>
        <p:nvSpPr>
          <p:cNvPr id="325" name="TextShape 3"/>
          <p:cNvSpPr txBox="1"/>
          <p:nvPr/>
        </p:nvSpPr>
        <p:spPr>
          <a:xfrm>
            <a:off x="2448000" y="486000"/>
            <a:ext cx="6480000" cy="721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990" b="0" strike="noStrike" spc="-1">
                <a:latin typeface="Arial"/>
              </a:rPr>
              <a:t>Dezentrale Gedenkstättenlandschaft in BW</a:t>
            </a:r>
          </a:p>
        </p:txBody>
      </p:sp>
      <p:pic>
        <p:nvPicPr>
          <p:cNvPr id="326" name="Grafik 325"/>
          <p:cNvPicPr/>
          <p:nvPr/>
        </p:nvPicPr>
        <p:blipFill>
          <a:blip r:embed="rId3"/>
          <a:stretch/>
        </p:blipFill>
        <p:spPr>
          <a:xfrm>
            <a:off x="5063400" y="1296000"/>
            <a:ext cx="5016600" cy="4321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3600" b="0" strike="noStrike" spc="-1">
                <a:solidFill>
                  <a:srgbClr val="000000"/>
                </a:solidFill>
                <a:latin typeface="Georgia"/>
              </a:rPr>
              <a:t>Jüdisches Leben vor 1933</a:t>
            </a:r>
          </a:p>
        </p:txBody>
      </p:sp>
      <p:sp>
        <p:nvSpPr>
          <p:cNvPr id="328" name="TextShape 2"/>
          <p:cNvSpPr txBox="1"/>
          <p:nvPr/>
        </p:nvSpPr>
        <p:spPr>
          <a:xfrm>
            <a:off x="504000" y="15264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pic>
        <p:nvPicPr>
          <p:cNvPr id="329" name="Grafik 328"/>
          <p:cNvPicPr/>
          <p:nvPr/>
        </p:nvPicPr>
        <p:blipFill>
          <a:blip r:embed="rId2"/>
          <a:stretch/>
        </p:blipFill>
        <p:spPr>
          <a:xfrm>
            <a:off x="288000" y="1502640"/>
            <a:ext cx="4532760" cy="3843000"/>
          </a:xfrm>
          <a:prstGeom prst="rect">
            <a:avLst/>
          </a:prstGeom>
          <a:ln>
            <a:noFill/>
          </a:ln>
        </p:spPr>
      </p:pic>
      <p:pic>
        <p:nvPicPr>
          <p:cNvPr id="330" name="Grafik 329"/>
          <p:cNvPicPr/>
          <p:nvPr/>
        </p:nvPicPr>
        <p:blipFill>
          <a:blip r:embed="rId3"/>
          <a:stretch/>
        </p:blipFill>
        <p:spPr>
          <a:xfrm>
            <a:off x="6048000" y="1526400"/>
            <a:ext cx="3149640" cy="347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Shape 1"/>
          <p:cNvSpPr txBox="1"/>
          <p:nvPr/>
        </p:nvSpPr>
        <p:spPr>
          <a:xfrm>
            <a:off x="504360" y="252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400" b="0" strike="noStrike" spc="-1">
                <a:solidFill>
                  <a:srgbClr val="000000"/>
                </a:solidFill>
                <a:latin typeface="Georgia"/>
              </a:rPr>
              <a:t>Kleinere Gedenkorte mit digitalen Medien erkunden: actionbound </a:t>
            </a:r>
          </a:p>
        </p:txBody>
      </p:sp>
      <p:sp>
        <p:nvSpPr>
          <p:cNvPr id="332" name="TextShape 2"/>
          <p:cNvSpPr txBox="1"/>
          <p:nvPr/>
        </p:nvSpPr>
        <p:spPr>
          <a:xfrm>
            <a:off x="504000" y="15264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  <p:pic>
        <p:nvPicPr>
          <p:cNvPr id="333" name="Grafik 332"/>
          <p:cNvPicPr/>
          <p:nvPr/>
        </p:nvPicPr>
        <p:blipFill>
          <a:blip r:embed="rId2"/>
          <a:stretch/>
        </p:blipFill>
        <p:spPr>
          <a:xfrm>
            <a:off x="309960" y="1188000"/>
            <a:ext cx="4718520" cy="3942000"/>
          </a:xfrm>
          <a:prstGeom prst="rect">
            <a:avLst/>
          </a:prstGeom>
          <a:ln>
            <a:noFill/>
          </a:ln>
        </p:spPr>
      </p:pic>
      <p:pic>
        <p:nvPicPr>
          <p:cNvPr id="334" name="Grafik 333"/>
          <p:cNvPicPr/>
          <p:nvPr/>
        </p:nvPicPr>
        <p:blipFill>
          <a:blip r:embed="rId3"/>
          <a:stretch/>
        </p:blipFill>
        <p:spPr>
          <a:xfrm>
            <a:off x="1279440" y="893160"/>
            <a:ext cx="8416080" cy="4344840"/>
          </a:xfrm>
          <a:prstGeom prst="rect">
            <a:avLst/>
          </a:prstGeom>
          <a:ln>
            <a:noFill/>
          </a:ln>
        </p:spPr>
      </p:pic>
      <p:pic>
        <p:nvPicPr>
          <p:cNvPr id="335" name="Grafik 334"/>
          <p:cNvPicPr/>
          <p:nvPr/>
        </p:nvPicPr>
        <p:blipFill>
          <a:blip r:embed="rId4"/>
          <a:stretch/>
        </p:blipFill>
        <p:spPr>
          <a:xfrm>
            <a:off x="2520000" y="1350000"/>
            <a:ext cx="7476840" cy="4093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50364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600" b="0" strike="noStrike" spc="-1">
                <a:solidFill>
                  <a:srgbClr val="000000"/>
                </a:solidFill>
                <a:latin typeface="Georgia"/>
              </a:rPr>
              <a:t>Fazit </a:t>
            </a:r>
          </a:p>
        </p:txBody>
      </p:sp>
      <p:sp>
        <p:nvSpPr>
          <p:cNvPr id="337" name="TextShape 2"/>
          <p:cNvSpPr txBox="1"/>
          <p:nvPr/>
        </p:nvSpPr>
        <p:spPr>
          <a:xfrm>
            <a:off x="504000" y="972000"/>
            <a:ext cx="9071640" cy="3888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de-DE" sz="1990" b="0" strike="noStrike" spc="-1">
              <a:solidFill>
                <a:srgbClr val="595959"/>
              </a:solidFill>
              <a:latin typeface="Arial"/>
            </a:endParaRP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Auch kleinere Gedenkstätten/Gedenkorte eignen sich für einen kompetenzorientierten und wertebasierten Geschichtsunterricht.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Die abstrakten Prozesse werden elementarisiert und konkretisiert: Der konkrete Vorgang legt Entscheidungsmöglichkeiten und -situationen offen, nicht nur Ergebnisse. 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Lebensweltbezug und projektorientiertes Arbeiten erzielen eine hohe Lerngruppenorientierung. Geschichtliche Erfahrung wird nah-bar.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000" b="1" strike="noStrike" spc="-1">
                <a:solidFill>
                  <a:srgbClr val="000000"/>
                </a:solidFill>
                <a:latin typeface="Georgia"/>
              </a:rPr>
              <a:t>Unterstützungsangebote durch das Kompetenzzentrum Landeskunde (ZSL)</a:t>
            </a:r>
            <a:endParaRPr lang="de-DE" sz="20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39" name="TextShape 2"/>
          <p:cNvSpPr txBox="1"/>
          <p:nvPr/>
        </p:nvSpPr>
        <p:spPr>
          <a:xfrm>
            <a:off x="3672000" y="1526400"/>
            <a:ext cx="640800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2500" lnSpcReduction="10000"/>
          </a:bodyPr>
          <a:lstStyle/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</a:rPr>
              <a:t>Website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 mit regionalen Informationen zu Partnerinstitutionen, Unterrichtsmaterialien und Best-Practise-Beispielen auf dem Landesbildungsserver (mit Karte)</a:t>
            </a:r>
            <a:endParaRPr lang="de-DE" sz="1800" b="0" strike="noStrike" spc="-1">
              <a:solidFill>
                <a:srgbClr val="595959"/>
              </a:solidFill>
              <a:latin typeface="Arial"/>
            </a:endParaRP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7 </a:t>
            </a:r>
            <a:r>
              <a:rPr lang="de-DE" sz="1800" b="1" strike="noStrike" spc="-1">
                <a:solidFill>
                  <a:srgbClr val="000000"/>
                </a:solidFill>
                <a:latin typeface="Arial"/>
              </a:rPr>
              <a:t>Fachtage Demokratiebildung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 an außerschulischen Geschichtsorten SJ 21/22:</a:t>
            </a:r>
            <a:endParaRPr lang="de-DE" sz="1800" b="0" strike="noStrike" spc="-1">
              <a:solidFill>
                <a:srgbClr val="595959"/>
              </a:solidFill>
              <a:latin typeface="Arial"/>
            </a:endParaRP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November 21: Stuttgart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Februar 22: Konstanz, Sigmaringen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März 22: Heidelberg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April 22: Schwäbisch Hall, Karlsruhe 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Juni 22: Freiburg</a:t>
            </a:r>
          </a:p>
        </p:txBody>
      </p:sp>
      <p:pic>
        <p:nvPicPr>
          <p:cNvPr id="340" name="Grafik 339"/>
          <p:cNvPicPr/>
          <p:nvPr/>
        </p:nvPicPr>
        <p:blipFill>
          <a:blip r:embed="rId2"/>
          <a:stretch/>
        </p:blipFill>
        <p:spPr>
          <a:xfrm>
            <a:off x="360000" y="1454040"/>
            <a:ext cx="3168000" cy="3580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490" b="1" strike="noStrike" spc="-1">
                <a:solidFill>
                  <a:srgbClr val="000000"/>
                </a:solidFill>
                <a:latin typeface="Georgia"/>
              </a:rPr>
              <a:t>Diskussionsfelder Gedenkstättenbesuche:</a:t>
            </a:r>
            <a:br/>
            <a:r>
              <a:rPr lang="de-DE" sz="1490" b="0" strike="noStrike" spc="-1">
                <a:solidFill>
                  <a:srgbClr val="000000"/>
                </a:solidFill>
                <a:latin typeface="Georgia"/>
              </a:rPr>
              <a:t>Wie läuft es bei uns an der Schule? Was läuft gut?</a:t>
            </a:r>
            <a:br/>
            <a:r>
              <a:rPr lang="de-DE" sz="1490" b="0" strike="noStrike" spc="-1">
                <a:solidFill>
                  <a:srgbClr val="000000"/>
                </a:solidFill>
                <a:latin typeface="Georgia"/>
              </a:rPr>
              <a:t>Was könnte verändert werden?</a:t>
            </a:r>
          </a:p>
        </p:txBody>
      </p:sp>
      <p:sp>
        <p:nvSpPr>
          <p:cNvPr id="396" name="TextShape 2"/>
          <p:cNvSpPr txBox="1"/>
          <p:nvPr/>
        </p:nvSpPr>
        <p:spPr>
          <a:xfrm>
            <a:off x="504000" y="15264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97" name="CustomShape 3"/>
          <p:cNvSpPr/>
          <p:nvPr/>
        </p:nvSpPr>
        <p:spPr>
          <a:xfrm>
            <a:off x="4032000" y="2052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8" name="CustomShape 4"/>
          <p:cNvSpPr/>
          <p:nvPr/>
        </p:nvSpPr>
        <p:spPr>
          <a:xfrm>
            <a:off x="4032000" y="2808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CustomShape 5"/>
          <p:cNvSpPr/>
          <p:nvPr/>
        </p:nvSpPr>
        <p:spPr>
          <a:xfrm>
            <a:off x="4032000" y="3618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0" name="CustomShape 6"/>
          <p:cNvSpPr/>
          <p:nvPr/>
        </p:nvSpPr>
        <p:spPr>
          <a:xfrm>
            <a:off x="4032000" y="4374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1" name="TextShape 7"/>
          <p:cNvSpPr txBox="1"/>
          <p:nvPr/>
        </p:nvSpPr>
        <p:spPr>
          <a:xfrm>
            <a:off x="1296000" y="2214000"/>
            <a:ext cx="3024000" cy="471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punktuell, </a:t>
            </a:r>
          </a:p>
          <a:p>
            <a:r>
              <a:rPr lang="de-DE" sz="1350" b="0" strike="noStrike" spc="-1">
                <a:latin typeface="Arial"/>
              </a:rPr>
              <a:t>FS-Beschluss</a:t>
            </a:r>
          </a:p>
        </p:txBody>
      </p:sp>
      <p:sp>
        <p:nvSpPr>
          <p:cNvPr id="402" name="TextShape 8"/>
          <p:cNvSpPr txBox="1"/>
          <p:nvPr/>
        </p:nvSpPr>
        <p:spPr>
          <a:xfrm>
            <a:off x="6624000" y="2160000"/>
            <a:ext cx="295164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dauerhaft, im Schulcurriculum </a:t>
            </a:r>
          </a:p>
        </p:txBody>
      </p:sp>
      <p:sp>
        <p:nvSpPr>
          <p:cNvPr id="403" name="TextShape 9"/>
          <p:cNvSpPr txBox="1"/>
          <p:nvPr/>
        </p:nvSpPr>
        <p:spPr>
          <a:xfrm>
            <a:off x="6624000" y="2808000"/>
            <a:ext cx="2951640" cy="471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Große Gedenkstätten</a:t>
            </a:r>
          </a:p>
          <a:p>
            <a:r>
              <a:rPr lang="de-DE" sz="1350" b="0" strike="noStrike" spc="-1">
                <a:latin typeface="Arial"/>
              </a:rPr>
              <a:t>Dachau, Natzweiler</a:t>
            </a:r>
          </a:p>
        </p:txBody>
      </p:sp>
      <p:sp>
        <p:nvSpPr>
          <p:cNvPr id="404" name="TextShape 10"/>
          <p:cNvSpPr txBox="1"/>
          <p:nvPr/>
        </p:nvSpPr>
        <p:spPr>
          <a:xfrm>
            <a:off x="1296000" y="2862000"/>
            <a:ext cx="2520000" cy="643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so lokal oder regional wie möglich</a:t>
            </a:r>
          </a:p>
        </p:txBody>
      </p:sp>
      <p:sp>
        <p:nvSpPr>
          <p:cNvPr id="405" name="TextShape 11"/>
          <p:cNvSpPr txBox="1"/>
          <p:nvPr/>
        </p:nvSpPr>
        <p:spPr>
          <a:xfrm>
            <a:off x="1296000" y="3706200"/>
            <a:ext cx="216000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Vorbereiteter Besuch</a:t>
            </a:r>
          </a:p>
        </p:txBody>
      </p:sp>
      <p:sp>
        <p:nvSpPr>
          <p:cNvPr id="406" name="TextShape 12"/>
          <p:cNvSpPr txBox="1"/>
          <p:nvPr/>
        </p:nvSpPr>
        <p:spPr>
          <a:xfrm>
            <a:off x="6696000" y="3672000"/>
            <a:ext cx="259200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Projektarbeit, Schülerführung</a:t>
            </a:r>
          </a:p>
        </p:txBody>
      </p:sp>
      <p:sp>
        <p:nvSpPr>
          <p:cNvPr id="407" name="TextShape 13"/>
          <p:cNvSpPr txBox="1"/>
          <p:nvPr/>
        </p:nvSpPr>
        <p:spPr>
          <a:xfrm>
            <a:off x="1296000" y="4428000"/>
            <a:ext cx="2592000" cy="643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 dirty="0">
                <a:latin typeface="Arial"/>
              </a:rPr>
              <a:t>Fachlichkeit, Geschichtsbewusstsein</a:t>
            </a:r>
          </a:p>
        </p:txBody>
      </p:sp>
      <p:sp>
        <p:nvSpPr>
          <p:cNvPr id="408" name="TextShape 14"/>
          <p:cNvSpPr txBox="1"/>
          <p:nvPr/>
        </p:nvSpPr>
        <p:spPr>
          <a:xfrm>
            <a:off x="6768000" y="4374000"/>
            <a:ext cx="280800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Emotionalität, Anteilnahme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57" name="TextShape 2"/>
          <p:cNvSpPr txBox="1"/>
          <p:nvPr/>
        </p:nvSpPr>
        <p:spPr>
          <a:xfrm>
            <a:off x="504000" y="152676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108000" algn="ctr">
              <a:spcBef>
                <a:spcPts val="1168"/>
              </a:spcBef>
              <a:buClr>
                <a:srgbClr val="000000"/>
              </a:buClr>
              <a:buSzPct val="45000"/>
            </a:pPr>
            <a:r>
              <a:rPr lang="de-DE" sz="3600" b="0" strike="noStrike" spc="-1">
                <a:solidFill>
                  <a:srgbClr val="595959"/>
                </a:solidFill>
                <a:latin typeface="Arial"/>
                <a:ea typeface="Microsoft YaHei"/>
              </a:rPr>
              <a:t>„Das gab es auch bei uns?!“: </a:t>
            </a:r>
            <a:endParaRPr lang="de-DE" sz="3600" b="0" strike="noStrike" spc="-1">
              <a:solidFill>
                <a:srgbClr val="595959"/>
              </a:solidFill>
              <a:latin typeface="Arial"/>
            </a:endParaRPr>
          </a:p>
          <a:p>
            <a:pPr marL="108000" algn="ctr">
              <a:spcBef>
                <a:spcPts val="1168"/>
              </a:spcBef>
              <a:buClr>
                <a:srgbClr val="000000"/>
              </a:buClr>
              <a:buSzPct val="45000"/>
            </a:pPr>
            <a:r>
              <a:rPr lang="de-DE" sz="3600" b="0" strike="noStrike" spc="-1" dirty="0">
                <a:solidFill>
                  <a:srgbClr val="595959"/>
                </a:solidFill>
                <a:latin typeface="Arial"/>
              </a:rPr>
              <a:t>Das pädagogisch-didaktische Potenzial kleinerer Gedenkstätten/Gedenkorte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59" name="Grafik 258"/>
          <p:cNvPicPr/>
          <p:nvPr/>
        </p:nvPicPr>
        <p:blipFill>
          <a:blip r:embed="rId2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60" name="TextShape 2"/>
          <p:cNvSpPr txBox="1"/>
          <p:nvPr/>
        </p:nvSpPr>
        <p:spPr>
          <a:xfrm>
            <a:off x="3096000" y="1458000"/>
            <a:ext cx="3312000" cy="858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Friedhof der Ausländerkinder-Pflegestätte Gantenwald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61" name="TextShape 3"/>
          <p:cNvSpPr txBox="1"/>
          <p:nvPr/>
        </p:nvSpPr>
        <p:spPr>
          <a:xfrm>
            <a:off x="3024000" y="4114080"/>
            <a:ext cx="5472000" cy="281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„Hier sieht man ja fast gar nichts“!</a:t>
            </a:r>
          </a:p>
        </p:txBody>
      </p:sp>
      <p:pic>
        <p:nvPicPr>
          <p:cNvPr id="262" name="Grafik 261"/>
          <p:cNvPicPr/>
          <p:nvPr/>
        </p:nvPicPr>
        <p:blipFill>
          <a:blip r:embed="rId3"/>
          <a:stretch/>
        </p:blipFill>
        <p:spPr>
          <a:xfrm>
            <a:off x="6984000" y="2268000"/>
            <a:ext cx="2759760" cy="155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64" name="Grafik 263"/>
          <p:cNvPicPr/>
          <p:nvPr/>
        </p:nvPicPr>
        <p:blipFill>
          <a:blip r:embed="rId2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65" name="TextShape 2"/>
          <p:cNvSpPr txBox="1"/>
          <p:nvPr/>
        </p:nvSpPr>
        <p:spPr>
          <a:xfrm>
            <a:off x="3096000" y="1458000"/>
            <a:ext cx="3312000" cy="858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Friedhof der Ausländerkinder-Pflegestätte Gantenwald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66" name="TextShape 3"/>
          <p:cNvSpPr txBox="1"/>
          <p:nvPr/>
        </p:nvSpPr>
        <p:spPr>
          <a:xfrm>
            <a:off x="3024000" y="4114080"/>
            <a:ext cx="5472000" cy="281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„Hier sieht man ja fast gar nichts“!</a:t>
            </a:r>
          </a:p>
        </p:txBody>
      </p:sp>
      <p:pic>
        <p:nvPicPr>
          <p:cNvPr id="267" name="Grafik 266"/>
          <p:cNvPicPr/>
          <p:nvPr/>
        </p:nvPicPr>
        <p:blipFill>
          <a:blip r:embed="rId3"/>
          <a:stretch/>
        </p:blipFill>
        <p:spPr>
          <a:xfrm>
            <a:off x="6984000" y="2268000"/>
            <a:ext cx="2759760" cy="1552320"/>
          </a:xfrm>
          <a:prstGeom prst="rect">
            <a:avLst/>
          </a:prstGeom>
          <a:ln>
            <a:noFill/>
          </a:ln>
        </p:spPr>
      </p:pic>
      <p:pic>
        <p:nvPicPr>
          <p:cNvPr id="268" name="Grafik 267"/>
          <p:cNvPicPr/>
          <p:nvPr/>
        </p:nvPicPr>
        <p:blipFill>
          <a:blip r:embed="rId4"/>
          <a:stretch/>
        </p:blipFill>
        <p:spPr>
          <a:xfrm>
            <a:off x="186120" y="2106000"/>
            <a:ext cx="5861880" cy="2056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70" name="Grafik 269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71" name="Grafik 270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72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74" name="Grafik 273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75" name="Grafik 274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76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sp>
        <p:nvSpPr>
          <p:cNvPr id="277" name="TextShape 3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79" name="Grafik 278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80" name="Grafik 279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81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pic>
        <p:nvPicPr>
          <p:cNvPr id="282" name="Grafik 281"/>
          <p:cNvPicPr/>
          <p:nvPr/>
        </p:nvPicPr>
        <p:blipFill>
          <a:blip r:embed="rId4"/>
          <a:stretch/>
        </p:blipFill>
        <p:spPr>
          <a:xfrm>
            <a:off x="6264000" y="4229280"/>
            <a:ext cx="3672000" cy="1317960"/>
          </a:xfrm>
          <a:prstGeom prst="rect">
            <a:avLst/>
          </a:prstGeom>
          <a:ln>
            <a:noFill/>
          </a:ln>
        </p:spPr>
      </p:pic>
      <p:sp>
        <p:nvSpPr>
          <p:cNvPr id="283" name="TextShape 3"/>
          <p:cNvSpPr txBox="1"/>
          <p:nvPr/>
        </p:nvSpPr>
        <p:spPr>
          <a:xfrm>
            <a:off x="6382440" y="3467160"/>
            <a:ext cx="35244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Quellenarbeit:</a:t>
            </a:r>
            <a:endParaRPr lang="de-DE" sz="1800" b="0" strike="noStrike" spc="-1">
              <a:latin typeface="Arial"/>
            </a:endParaRPr>
          </a:p>
          <a:p>
            <a:r>
              <a:rPr lang="de-DE" sz="1800" b="1" strike="noStrike" spc="-1">
                <a:latin typeface="Arial"/>
              </a:rPr>
              <a:t>Was ist eine Ausländerkinderpflegestätte?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84" name="TextShape 4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86" name="Grafik 285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87" name="Grafik 286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88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pic>
        <p:nvPicPr>
          <p:cNvPr id="289" name="Grafik 288"/>
          <p:cNvPicPr/>
          <p:nvPr/>
        </p:nvPicPr>
        <p:blipFill>
          <a:blip r:embed="rId4"/>
          <a:stretch/>
        </p:blipFill>
        <p:spPr>
          <a:xfrm>
            <a:off x="6264000" y="4229280"/>
            <a:ext cx="3672000" cy="1317960"/>
          </a:xfrm>
          <a:prstGeom prst="rect">
            <a:avLst/>
          </a:prstGeom>
          <a:ln>
            <a:noFill/>
          </a:ln>
        </p:spPr>
      </p:pic>
      <p:pic>
        <p:nvPicPr>
          <p:cNvPr id="290" name="Grafik 289"/>
          <p:cNvPicPr/>
          <p:nvPr/>
        </p:nvPicPr>
        <p:blipFill>
          <a:blip r:embed="rId5"/>
          <a:stretch/>
        </p:blipFill>
        <p:spPr>
          <a:xfrm>
            <a:off x="7737840" y="758880"/>
            <a:ext cx="1910160" cy="1905120"/>
          </a:xfrm>
          <a:prstGeom prst="rect">
            <a:avLst/>
          </a:prstGeom>
          <a:ln>
            <a:noFill/>
          </a:ln>
        </p:spPr>
      </p:pic>
      <p:sp>
        <p:nvSpPr>
          <p:cNvPr id="291" name="TextShape 3"/>
          <p:cNvSpPr txBox="1"/>
          <p:nvPr/>
        </p:nvSpPr>
        <p:spPr>
          <a:xfrm>
            <a:off x="7632000" y="2628360"/>
            <a:ext cx="2376000" cy="827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417"/>
              </a:spcBef>
            </a:pPr>
            <a:r>
              <a:rPr lang="de-DE" sz="1300" b="0" i="1" strike="noStrike" spc="-1">
                <a:latin typeface="Arial"/>
              </a:rPr>
              <a:t>Eugenia Rossamacha (geb. Zarow), Mutter von Eugen Rossamacha </a:t>
            </a:r>
            <a:endParaRPr lang="de-DE" sz="1300" b="0" strike="noStrike" spc="-1">
              <a:latin typeface="Arial"/>
            </a:endParaRPr>
          </a:p>
          <a:p>
            <a:r>
              <a:rPr lang="de-DE" sz="1300" b="0" i="1" strike="noStrike" spc="-1">
                <a:latin typeface="Arial"/>
              </a:rPr>
              <a:t>* 8.5.1926  + 16.1.1945</a:t>
            </a:r>
            <a:endParaRPr lang="de-DE" sz="1300" b="0" strike="noStrike" spc="-1">
              <a:latin typeface="Arial"/>
            </a:endParaRPr>
          </a:p>
        </p:txBody>
      </p:sp>
      <p:sp>
        <p:nvSpPr>
          <p:cNvPr id="292" name="TextShape 4"/>
          <p:cNvSpPr txBox="1"/>
          <p:nvPr/>
        </p:nvSpPr>
        <p:spPr>
          <a:xfrm>
            <a:off x="4032000" y="784080"/>
            <a:ext cx="3888000" cy="1049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Zwangsarbeit, Rassismus am biographischen Beispiel  </a:t>
            </a:r>
            <a:endParaRPr lang="de-DE" sz="1800" b="0" strike="noStrike" spc="-1">
              <a:latin typeface="Arial"/>
            </a:endParaRPr>
          </a:p>
          <a:p>
            <a:endParaRPr lang="de-DE" sz="1800" b="0" strike="noStrike" spc="-1">
              <a:latin typeface="Arial"/>
            </a:endParaRPr>
          </a:p>
        </p:txBody>
      </p:sp>
      <p:sp>
        <p:nvSpPr>
          <p:cNvPr id="293" name="TextShape 5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  <p:sp>
        <p:nvSpPr>
          <p:cNvPr id="294" name="TextShape 6"/>
          <p:cNvSpPr txBox="1"/>
          <p:nvPr/>
        </p:nvSpPr>
        <p:spPr>
          <a:xfrm>
            <a:off x="6382440" y="3467160"/>
            <a:ext cx="35244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Quellenarbeit:</a:t>
            </a:r>
            <a:endParaRPr lang="de-DE" sz="1800" b="0" strike="noStrike" spc="-1">
              <a:latin typeface="Arial"/>
            </a:endParaRPr>
          </a:p>
          <a:p>
            <a:r>
              <a:rPr lang="de-DE" sz="1800" b="1" strike="noStrike" spc="-1">
                <a:latin typeface="Arial"/>
              </a:rPr>
              <a:t>Was ist eine Ausländerkinderpflegestätte?</a:t>
            </a:r>
            <a:endParaRPr lang="de-DE" sz="1800" b="0" strike="noStrike" spc="-1"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96" name="Grafik 295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97" name="Grafik 296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98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pic>
        <p:nvPicPr>
          <p:cNvPr id="299" name="Grafik 298"/>
          <p:cNvPicPr/>
          <p:nvPr/>
        </p:nvPicPr>
        <p:blipFill>
          <a:blip r:embed="rId4"/>
          <a:stretch/>
        </p:blipFill>
        <p:spPr>
          <a:xfrm>
            <a:off x="6264000" y="4229280"/>
            <a:ext cx="3672000" cy="1317960"/>
          </a:xfrm>
          <a:prstGeom prst="rect">
            <a:avLst/>
          </a:prstGeom>
          <a:ln>
            <a:noFill/>
          </a:ln>
        </p:spPr>
      </p:pic>
      <p:pic>
        <p:nvPicPr>
          <p:cNvPr id="300" name="Grafik 299"/>
          <p:cNvPicPr/>
          <p:nvPr/>
        </p:nvPicPr>
        <p:blipFill>
          <a:blip r:embed="rId5"/>
          <a:stretch/>
        </p:blipFill>
        <p:spPr>
          <a:xfrm>
            <a:off x="7485120" y="758880"/>
            <a:ext cx="2162880" cy="2157120"/>
          </a:xfrm>
          <a:prstGeom prst="rect">
            <a:avLst/>
          </a:prstGeom>
          <a:ln>
            <a:noFill/>
          </a:ln>
        </p:spPr>
      </p:pic>
      <p:sp>
        <p:nvSpPr>
          <p:cNvPr id="301" name="TextShape 3"/>
          <p:cNvSpPr txBox="1"/>
          <p:nvPr/>
        </p:nvSpPr>
        <p:spPr>
          <a:xfrm>
            <a:off x="7416000" y="2970000"/>
            <a:ext cx="2376000" cy="827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417"/>
              </a:spcBef>
            </a:pPr>
            <a:r>
              <a:rPr lang="de-DE" sz="1300" b="0" i="1" strike="noStrike" spc="-1">
                <a:latin typeface="Arial"/>
              </a:rPr>
              <a:t>Eugenia Rossamacha (geb. Zarow), Mutter von Eugen Rossamacha </a:t>
            </a:r>
            <a:endParaRPr lang="de-DE" sz="1300" b="0" strike="noStrike" spc="-1">
              <a:latin typeface="Arial"/>
            </a:endParaRPr>
          </a:p>
          <a:p>
            <a:r>
              <a:rPr lang="de-DE" sz="1300" b="0" i="1" strike="noStrike" spc="-1">
                <a:latin typeface="Arial"/>
              </a:rPr>
              <a:t>* 8.5.1926  + 16.1.1945</a:t>
            </a:r>
            <a:endParaRPr lang="de-DE" sz="1300" b="0" strike="noStrike" spc="-1">
              <a:latin typeface="Arial"/>
            </a:endParaRPr>
          </a:p>
        </p:txBody>
      </p:sp>
      <p:pic>
        <p:nvPicPr>
          <p:cNvPr id="302" name="Grafik 301"/>
          <p:cNvPicPr/>
          <p:nvPr/>
        </p:nvPicPr>
        <p:blipFill>
          <a:blip r:embed="rId6"/>
          <a:stretch/>
        </p:blipFill>
        <p:spPr>
          <a:xfrm>
            <a:off x="144000" y="2118600"/>
            <a:ext cx="2592000" cy="1607400"/>
          </a:xfrm>
          <a:prstGeom prst="rect">
            <a:avLst/>
          </a:prstGeom>
          <a:ln>
            <a:noFill/>
          </a:ln>
        </p:spPr>
      </p:pic>
      <p:sp>
        <p:nvSpPr>
          <p:cNvPr id="303" name="TextShape 4"/>
          <p:cNvSpPr txBox="1"/>
          <p:nvPr/>
        </p:nvSpPr>
        <p:spPr>
          <a:xfrm>
            <a:off x="216000" y="3760200"/>
            <a:ext cx="2304000" cy="111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Aufarbeiten oder Zuschütten? Umstrittene Erinnerungskultur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304" name="TextShape 5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  <p:sp>
        <p:nvSpPr>
          <p:cNvPr id="305" name="TextShape 6"/>
          <p:cNvSpPr txBox="1"/>
          <p:nvPr/>
        </p:nvSpPr>
        <p:spPr>
          <a:xfrm>
            <a:off x="4032000" y="784080"/>
            <a:ext cx="3888000" cy="1049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Zwangsarbeit, Rassismus am biographischen Beispiel  </a:t>
            </a:r>
            <a:endParaRPr lang="de-DE" sz="1800" b="0" strike="noStrike" spc="-1">
              <a:latin typeface="Arial"/>
            </a:endParaRPr>
          </a:p>
          <a:p>
            <a:endParaRPr lang="de-DE" sz="1800" b="0" strike="noStrike" spc="-1">
              <a:latin typeface="Arial"/>
            </a:endParaRPr>
          </a:p>
        </p:txBody>
      </p:sp>
      <p:sp>
        <p:nvSpPr>
          <p:cNvPr id="306" name="TextShape 7"/>
          <p:cNvSpPr txBox="1"/>
          <p:nvPr/>
        </p:nvSpPr>
        <p:spPr>
          <a:xfrm>
            <a:off x="6382440" y="3672000"/>
            <a:ext cx="35244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Quellenarbeit:</a:t>
            </a:r>
            <a:endParaRPr lang="de-DE" sz="1800" b="0" strike="noStrike" spc="-1">
              <a:latin typeface="Arial"/>
            </a:endParaRPr>
          </a:p>
          <a:p>
            <a:r>
              <a:rPr lang="de-DE" sz="1800" b="1" strike="noStrike" spc="-1">
                <a:latin typeface="Arial"/>
              </a:rPr>
              <a:t>Was ist eine Ausländerkinderpflegestätte?</a:t>
            </a:r>
            <a:endParaRPr lang="de-DE" sz="1800" b="0" strike="noStrike" spc="-1"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535</Words>
  <Application>Microsoft Office PowerPoint</Application>
  <PresentationFormat>Benutzerdefiniert</PresentationFormat>
  <Paragraphs>90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17</vt:i4>
      </vt:variant>
    </vt:vector>
  </HeadingPairs>
  <TitlesOfParts>
    <vt:vector size="27" baseType="lpstr">
      <vt:lpstr>Arial</vt:lpstr>
      <vt:lpstr>Garamond</vt:lpstr>
      <vt:lpstr>Georgia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/>
  <dc:description/>
  <cp:lastModifiedBy>Dieter Grupp</cp:lastModifiedBy>
  <cp:revision>15</cp:revision>
  <dcterms:created xsi:type="dcterms:W3CDTF">2021-12-12T15:23:09Z</dcterms:created>
  <dcterms:modified xsi:type="dcterms:W3CDTF">2021-12-21T07:13:28Z</dcterms:modified>
  <dc:language>de-DE</dc:language>
</cp:coreProperties>
</file>