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0080625" cy="7559675"/>
  <p:notesSz cx="7559675" cy="10691813"/>
  <p:defaultTextStyle>
    <a:defPPr>
      <a:defRPr lang="en-GB"/>
    </a:defPPr>
    <a:lvl1pPr algn="l" defTabSz="449263" rtl="0" fontAlgn="base" hangingPunct="0">
      <a:lnSpc>
        <a:spcPct val="94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kern="1200">
        <a:solidFill>
          <a:schemeClr val="tx1"/>
        </a:solidFill>
        <a:latin typeface="Arial" charset="0"/>
        <a:ea typeface="ＭＳ Ｐゴシック" charset="0"/>
        <a:cs typeface="Droid Sans Fallback" charset="0"/>
      </a:defRPr>
    </a:lvl1pPr>
    <a:lvl2pPr marL="742950" indent="-285750" algn="l" defTabSz="449263" rtl="0" fontAlgn="base" hangingPunct="0">
      <a:lnSpc>
        <a:spcPct val="94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kern="1200">
        <a:solidFill>
          <a:schemeClr val="tx1"/>
        </a:solidFill>
        <a:latin typeface="Arial" charset="0"/>
        <a:ea typeface="ＭＳ Ｐゴシック" charset="0"/>
        <a:cs typeface="Droid Sans Fallback" charset="0"/>
      </a:defRPr>
    </a:lvl2pPr>
    <a:lvl3pPr marL="1143000" indent="-228600" algn="l" defTabSz="449263" rtl="0" fontAlgn="base" hangingPunct="0">
      <a:lnSpc>
        <a:spcPct val="94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kern="1200">
        <a:solidFill>
          <a:schemeClr val="tx1"/>
        </a:solidFill>
        <a:latin typeface="Arial" charset="0"/>
        <a:ea typeface="ＭＳ Ｐゴシック" charset="0"/>
        <a:cs typeface="Droid Sans Fallback" charset="0"/>
      </a:defRPr>
    </a:lvl3pPr>
    <a:lvl4pPr marL="1600200" indent="-228600" algn="l" defTabSz="449263" rtl="0" fontAlgn="base" hangingPunct="0">
      <a:lnSpc>
        <a:spcPct val="94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kern="1200">
        <a:solidFill>
          <a:schemeClr val="tx1"/>
        </a:solidFill>
        <a:latin typeface="Arial" charset="0"/>
        <a:ea typeface="ＭＳ Ｐゴシック" charset="0"/>
        <a:cs typeface="Droid Sans Fallback" charset="0"/>
      </a:defRPr>
    </a:lvl4pPr>
    <a:lvl5pPr marL="2057400" indent="-228600" algn="l" defTabSz="449263" rtl="0" fontAlgn="base" hangingPunct="0">
      <a:lnSpc>
        <a:spcPct val="94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kern="1200">
        <a:solidFill>
          <a:schemeClr val="tx1"/>
        </a:solidFill>
        <a:latin typeface="Arial" charset="0"/>
        <a:ea typeface="ＭＳ Ｐゴシック" charset="0"/>
        <a:cs typeface="Droid Sans Fallback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Droid Sans Fallback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Droid Sans Fallback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Droid Sans Fallback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Droid Sans Fallback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2" d="100"/>
          <a:sy n="142" d="100"/>
        </p:scale>
        <p:origin x="-520" y="-10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3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000000"/>
                </a:solidFill>
                <a:latin typeface="Times New Roman" charset="0"/>
                <a:cs typeface="DejaVu Sans" charset="0"/>
              </a:defRPr>
            </a:lvl1pPr>
          </a:lstStyle>
          <a:p>
            <a:endParaRPr lang="de-DE" dirty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3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000000"/>
                </a:solidFill>
                <a:latin typeface="Times New Roman" charset="0"/>
                <a:cs typeface="DejaVu Sans" charset="0"/>
              </a:defRPr>
            </a:lvl1pPr>
          </a:lstStyle>
          <a:p>
            <a:endParaRPr lang="de-DE" dirty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3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000000"/>
                </a:solidFill>
                <a:latin typeface="Times New Roman" charset="0"/>
                <a:cs typeface="DejaVu Sans" charset="0"/>
              </a:defRPr>
            </a:lvl1pPr>
          </a:lstStyle>
          <a:p>
            <a:endParaRPr lang="de-DE" dirty="0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3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000000"/>
                </a:solidFill>
                <a:latin typeface="Times New Roman" charset="0"/>
                <a:cs typeface="DejaVu Sans" charset="0"/>
              </a:defRPr>
            </a:lvl1pPr>
          </a:lstStyle>
          <a:p>
            <a:fld id="{62598B63-96AB-9548-8D73-6B469B59E0DE}" type="slidenum">
              <a:rPr lang="de-DE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713372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8782A56-344D-6348-92DE-6F4246A06F2D}" type="slidenum">
              <a:rPr lang="de-DE"/>
              <a:pPr/>
              <a:t>1</a:t>
            </a:fld>
            <a:endParaRPr lang="de-DE" dirty="0"/>
          </a:p>
        </p:txBody>
      </p:sp>
      <p:sp>
        <p:nvSpPr>
          <p:cNvPr id="10241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10242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89842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02ADADED-5C27-BF42-884B-18C37AC1EC37}" type="slidenum">
              <a:rPr lang="de-DE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54164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50AB087-3FB9-BD41-8E0C-D5885020F889}" type="slidenum">
              <a:rPr lang="de-DE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94874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305675" y="301625"/>
            <a:ext cx="2266950" cy="5849938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0037" cy="5849938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0976760-7173-3B48-878E-225EB98A040E}" type="slidenum">
              <a:rPr lang="de-DE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21862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75000BC-36DA-7F4B-8C93-EB146F8A6FDC}" type="slidenum">
              <a:rPr lang="de-DE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15822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46AC56F-7191-2342-8F30-254B6D21E80D}" type="slidenum">
              <a:rPr lang="de-DE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57043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7700" cy="4383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13338" y="1768475"/>
            <a:ext cx="4459287" cy="4383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CABF2BBA-FB5F-1D4F-9D34-60387D5A96F8}" type="slidenum">
              <a:rPr lang="de-DE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86260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EFC0D001-ADBB-304C-9B30-4FEE29A293AA}" type="slidenum">
              <a:rPr lang="de-DE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37231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954CD32A-1C25-1E45-AC8A-5F9D65DEAF68}" type="slidenum">
              <a:rPr lang="de-DE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48999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0AA5724F-55D9-724C-A317-9C2B34009852}" type="slidenum">
              <a:rPr lang="de-DE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98790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71EAEC7-AE82-0249-829D-149513578DF9}" type="slidenum">
              <a:rPr lang="de-DE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87287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BC37965-D432-D14F-9959-73855BED27CB}" type="slidenum">
              <a:rPr lang="de-DE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60079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9387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Klicken Sie, um das Format des Titeltextes zu bearbeiten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9387" cy="4383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24192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Klicken Sie, um die Formate des Gliederungstextes zu bearbeiten</a:t>
            </a:r>
          </a:p>
          <a:p>
            <a:pPr lvl="1"/>
            <a:r>
              <a:rPr lang="en-GB"/>
              <a:t>Zweite Gliederungsebene</a:t>
            </a:r>
          </a:p>
          <a:p>
            <a:pPr lvl="2"/>
            <a:r>
              <a:rPr lang="en-GB"/>
              <a:t>Dritte Gliederungsebene</a:t>
            </a:r>
          </a:p>
          <a:p>
            <a:pPr lvl="3"/>
            <a:r>
              <a:rPr lang="en-GB"/>
              <a:t>Vierte Gliederungsebene</a:t>
            </a:r>
          </a:p>
          <a:p>
            <a:pPr lvl="4"/>
            <a:r>
              <a:rPr lang="en-GB"/>
              <a:t>Fünfte Gliederungsebene</a:t>
            </a:r>
          </a:p>
          <a:p>
            <a:pPr lvl="4"/>
            <a:r>
              <a:rPr lang="en-GB"/>
              <a:t>Sechste Gliederungsebene</a:t>
            </a:r>
          </a:p>
          <a:p>
            <a:pPr lvl="4"/>
            <a:r>
              <a:rPr lang="en-GB"/>
              <a:t>Siebente Gliederungsebene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3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 sz="1400">
                <a:solidFill>
                  <a:srgbClr val="000000"/>
                </a:solidFill>
                <a:latin typeface="Times New Roman" charset="0"/>
                <a:cs typeface="DejaVu Sans" charset="0"/>
              </a:defRPr>
            </a:lvl1pPr>
          </a:lstStyle>
          <a:p>
            <a:endParaRPr lang="de-DE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3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000000"/>
                </a:solidFill>
                <a:latin typeface="Times New Roman" charset="0"/>
                <a:cs typeface="DejaVu Sans" charset="0"/>
              </a:defRPr>
            </a:lvl1pPr>
          </a:lstStyle>
          <a:p>
            <a:endParaRPr lang="de-DE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3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 sz="1400">
                <a:solidFill>
                  <a:srgbClr val="000000"/>
                </a:solidFill>
                <a:latin typeface="Times New Roman" charset="0"/>
                <a:cs typeface="DejaVu Sans" charset="0"/>
              </a:defRPr>
            </a:lvl1pPr>
          </a:lstStyle>
          <a:p>
            <a:fld id="{9561F725-1C63-694A-A6D9-2BB98EF82FE4}" type="slidenum">
              <a:rPr lang="de-DE"/>
              <a:pPr/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9263" rtl="0" fontAlgn="base" hangingPunct="0">
        <a:lnSpc>
          <a:spcPct val="9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fontAlgn="base" hangingPunct="0">
        <a:lnSpc>
          <a:spcPct val="9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Droid Sans Fallback" charset="0"/>
        </a:defRPr>
      </a:lvl2pPr>
      <a:lvl3pPr marL="1143000" indent="-228600" algn="ctr" defTabSz="449263" rtl="0" fontAlgn="base" hangingPunct="0">
        <a:lnSpc>
          <a:spcPct val="9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Droid Sans Fallback" charset="0"/>
        </a:defRPr>
      </a:lvl3pPr>
      <a:lvl4pPr marL="1600200" indent="-228600" algn="ctr" defTabSz="449263" rtl="0" fontAlgn="base" hangingPunct="0">
        <a:lnSpc>
          <a:spcPct val="9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Droid Sans Fallback" charset="0"/>
        </a:defRPr>
      </a:lvl4pPr>
      <a:lvl5pPr marL="2057400" indent="-228600" algn="ctr" defTabSz="449263" rtl="0" fontAlgn="base" hangingPunct="0">
        <a:lnSpc>
          <a:spcPct val="9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Droid Sans Fallback" charset="0"/>
        </a:defRPr>
      </a:lvl5pPr>
      <a:lvl6pPr marL="2514600" indent="-228600" algn="ctr" defTabSz="449263" rtl="0" fontAlgn="base" hangingPunct="0">
        <a:lnSpc>
          <a:spcPct val="9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Droid Sans Fallback" charset="0"/>
        </a:defRPr>
      </a:lvl6pPr>
      <a:lvl7pPr marL="2971800" indent="-228600" algn="ctr" defTabSz="449263" rtl="0" fontAlgn="base" hangingPunct="0">
        <a:lnSpc>
          <a:spcPct val="9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Droid Sans Fallback" charset="0"/>
        </a:defRPr>
      </a:lvl7pPr>
      <a:lvl8pPr marL="3429000" indent="-228600" algn="ctr" defTabSz="449263" rtl="0" fontAlgn="base" hangingPunct="0">
        <a:lnSpc>
          <a:spcPct val="9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Droid Sans Fallback" charset="0"/>
        </a:defRPr>
      </a:lvl8pPr>
      <a:lvl9pPr marL="3886200" indent="-228600" algn="ctr" defTabSz="449263" rtl="0" fontAlgn="base" hangingPunct="0">
        <a:lnSpc>
          <a:spcPct val="9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Droid Sans Fallback" charset="0"/>
        </a:defRPr>
      </a:lvl9pPr>
    </p:titleStyle>
    <p:bodyStyle>
      <a:lvl1pPr marL="342900" indent="-342900" algn="l" defTabSz="449263" rtl="0" fontAlgn="base" hangingPunct="0">
        <a:lnSpc>
          <a:spcPct val="94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 hangingPunct="0">
        <a:lnSpc>
          <a:spcPct val="94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fontAlgn="base" hangingPunct="0">
        <a:lnSpc>
          <a:spcPct val="94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fontAlgn="base" hangingPunct="0">
        <a:lnSpc>
          <a:spcPct val="94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fontAlgn="base" hangingPunct="0">
        <a:lnSpc>
          <a:spcPct val="94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 hangingPunct="0">
        <a:lnSpc>
          <a:spcPct val="94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 hangingPunct="0">
        <a:lnSpc>
          <a:spcPct val="94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 hangingPunct="0">
        <a:lnSpc>
          <a:spcPct val="94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 hangingPunct="0">
        <a:lnSpc>
          <a:spcPct val="94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  <a:ln/>
        </p:spPr>
        <p:txBody>
          <a:bodyPr tIns="24192"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de-DE" sz="3200" b="1" dirty="0" smtClean="0"/>
              <a:t>Anfänge der europäischen Integration</a:t>
            </a:r>
            <a:endParaRPr lang="de-DE" sz="3200" dirty="0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59792" y="1475581"/>
            <a:ext cx="9070975" cy="5400600"/>
          </a:xfrm>
          <a:ln/>
        </p:spPr>
        <p:txBody>
          <a:bodyPr tIns="15120"/>
          <a:lstStyle/>
          <a:p>
            <a:r>
              <a:rPr lang="de-DE" sz="2000" b="1" dirty="0"/>
              <a:t>3.3.2 BRD und DDR – zwei Staaten, zwei Systeme in der geteilten Welt</a:t>
            </a:r>
            <a:endParaRPr lang="de-DE" sz="2000" dirty="0"/>
          </a:p>
          <a:p>
            <a:r>
              <a:rPr lang="de-DE" sz="2000" dirty="0"/>
              <a:t>Die Schülerinnen und Schüler können (...)</a:t>
            </a:r>
          </a:p>
          <a:p>
            <a:r>
              <a:rPr lang="de-DE" sz="2000" dirty="0"/>
              <a:t>(3) die Anfänge der Europäischen Integration vor dem Hintergrund des Kalten Kriegs analysieren (Supermacht, Deutsch-französische Aussöhnung, Europäische Integration)</a:t>
            </a:r>
          </a:p>
          <a:p>
            <a:pPr marL="0" indent="107950">
              <a:spcAft>
                <a:spcPts val="1413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de-DE" sz="2000" b="1" dirty="0" smtClean="0"/>
              <a:t>Herausforderungen</a:t>
            </a:r>
            <a:r>
              <a:rPr lang="de-DE" sz="2000" b="1" dirty="0"/>
              <a:t>/Schwierigkeiten:</a:t>
            </a:r>
          </a:p>
          <a:p>
            <a:pPr marL="450850">
              <a:spcAft>
                <a:spcPts val="1413"/>
              </a:spcAft>
              <a:buSzPct val="45000"/>
              <a:buFont typeface="Wingdings" charset="2"/>
              <a:buChar char="u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de-DE" sz="2000" dirty="0"/>
              <a:t>Wie reduziert man den Inhalt angemessen im Hinblick auf eine historische wie auch kategoriale Problemstellung?</a:t>
            </a:r>
          </a:p>
          <a:p>
            <a:pPr marL="450850">
              <a:spcAft>
                <a:spcPts val="1413"/>
              </a:spcAft>
              <a:buSzPct val="45000"/>
              <a:buFont typeface="Wingdings" charset="2"/>
              <a:buChar char="u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de-DE" sz="2000" dirty="0"/>
              <a:t>Wie verknüpft man </a:t>
            </a:r>
            <a:r>
              <a:rPr lang="de-DE" sz="2000" dirty="0" smtClean="0"/>
              <a:t>den Inhalt mit </a:t>
            </a:r>
            <a:r>
              <a:rPr lang="de-DE" sz="2000" dirty="0"/>
              <a:t>der Sequenz </a:t>
            </a:r>
            <a:r>
              <a:rPr lang="de-DE" sz="2000" dirty="0" smtClean="0"/>
              <a:t>zur BRD und DDR sinnvoll </a:t>
            </a:r>
            <a:r>
              <a:rPr lang="de-DE" sz="2000" dirty="0"/>
              <a:t>(sachlogisch, für SuS nachvollziehbar, passend zur Sequenzplanung)</a:t>
            </a:r>
            <a:r>
              <a:rPr lang="de-DE" sz="2000" dirty="0" smtClean="0"/>
              <a:t>?</a:t>
            </a:r>
          </a:p>
          <a:p>
            <a:pPr marL="107950" indent="0">
              <a:spcAft>
                <a:spcPts val="1413"/>
              </a:spcAft>
              <a:buSzPct val="4500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de-DE" sz="2000" b="1" dirty="0" smtClean="0"/>
              <a:t>Arbeitsauftrag</a:t>
            </a:r>
            <a:r>
              <a:rPr lang="de-DE" sz="2000" b="1" dirty="0"/>
              <a:t>: </a:t>
            </a:r>
            <a:r>
              <a:rPr lang="de-DE" sz="2000" dirty="0" smtClean="0"/>
              <a:t>Einigen </a:t>
            </a:r>
            <a:r>
              <a:rPr lang="de-DE" sz="2000" dirty="0"/>
              <a:t>Sie sich ausgehend vom vorliegenden Material darauf, welche </a:t>
            </a:r>
            <a:r>
              <a:rPr lang="de-DE" sz="2000" dirty="0" smtClean="0"/>
              <a:t>prozessbezogenen Kompetenzen in einer Doppelstunde besonders </a:t>
            </a:r>
            <a:r>
              <a:rPr lang="de-DE" sz="2000" dirty="0"/>
              <a:t>geübt werden </a:t>
            </a:r>
            <a:r>
              <a:rPr lang="de-DE" sz="2000" dirty="0" smtClean="0"/>
              <a:t>sollen </a:t>
            </a:r>
            <a:r>
              <a:rPr lang="de-DE" sz="2000" dirty="0"/>
              <a:t>und skizzieren Sie mögliche Aufgabenformate. (Vgl. </a:t>
            </a:r>
            <a:r>
              <a:rPr lang="de-DE" sz="2000"/>
              <a:t>M</a:t>
            </a:r>
            <a:r>
              <a:rPr lang="de-DE" sz="2000" smtClean="0"/>
              <a:t>aterialpool</a:t>
            </a:r>
            <a:r>
              <a:rPr lang="de-DE" sz="2000" smtClean="0"/>
              <a:t>) </a:t>
            </a:r>
            <a:r>
              <a:rPr lang="de-DE" sz="2000" dirty="0"/>
              <a:t>Stellen Sie Ihre Ergebnisse im Plenum vor. </a:t>
            </a:r>
          </a:p>
          <a:p>
            <a:pPr marL="0" indent="107950">
              <a:spcAft>
                <a:spcPts val="1413"/>
              </a:spcAft>
              <a:buClrTx/>
              <a:buSz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de-DE" sz="2000" dirty="0"/>
              <a:t> </a:t>
            </a:r>
          </a:p>
          <a:p>
            <a:pPr marL="0" indent="107950">
              <a:spcAft>
                <a:spcPts val="1413"/>
              </a:spcAft>
              <a:buClrTx/>
              <a:buSz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endParaRPr lang="de-DE" sz="2000" dirty="0"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Arial"/>
        <a:ea typeface="ＭＳ Ｐゴシック"/>
        <a:cs typeface="Droid Sans Fallback"/>
      </a:majorFont>
      <a:minorFont>
        <a:latin typeface="Arial"/>
        <a:ea typeface="ＭＳ Ｐゴシック"/>
        <a:cs typeface="Droid Sans Fallback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4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effectLst/>
            <a:latin typeface="Arial" charset="0"/>
            <a:ea typeface="ＭＳ Ｐゴシック" charset="0"/>
            <a:cs typeface="Droid Sans Fallback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4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effectLst/>
            <a:latin typeface="Arial" charset="0"/>
            <a:ea typeface="ＭＳ Ｐゴシック" charset="0"/>
            <a:cs typeface="Droid Sans Fallback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141</Words>
  <Application>Microsoft Macintosh PowerPoint</Application>
  <PresentationFormat>Benutzerdefiniert</PresentationFormat>
  <Paragraphs>10</Paragraphs>
  <Slides>1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Office-Design</vt:lpstr>
      <vt:lpstr>Anfänge der europäischen Integration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Fenster zur Welt: Japan im 2. Weltkrieg </dc:title>
  <dc:subject/>
  <dc:creator/>
  <cp:keywords/>
  <dc:description/>
  <cp:lastModifiedBy>Kerstin Holzgräbe</cp:lastModifiedBy>
  <cp:revision>17</cp:revision>
  <cp:lastPrinted>1601-01-01T00:00:00Z</cp:lastPrinted>
  <dcterms:created xsi:type="dcterms:W3CDTF">2016-12-08T11:21:11Z</dcterms:created>
  <dcterms:modified xsi:type="dcterms:W3CDTF">2017-06-25T06:25:11Z</dcterms:modified>
</cp:coreProperties>
</file>