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2" r:id="rId2"/>
    <p:sldId id="331" r:id="rId3"/>
    <p:sldId id="332" r:id="rId4"/>
    <p:sldId id="334" r:id="rId5"/>
    <p:sldId id="336" r:id="rId6"/>
    <p:sldId id="337" r:id="rId7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7"/>
    <p:restoredTop sz="66777" autoAdjust="0"/>
  </p:normalViewPr>
  <p:slideViewPr>
    <p:cSldViewPr snapToGrid="0">
      <p:cViewPr varScale="1">
        <p:scale>
          <a:sx n="62" d="100"/>
          <a:sy n="62" d="100"/>
        </p:scale>
        <p:origin x="292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F46BAB-B9BB-4A91-9C47-CABBC3A0DA85}" type="datetimeFigureOut">
              <a:rPr lang="de-DE" smtClean="0"/>
              <a:t>05.02.20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43013"/>
            <a:ext cx="5946775" cy="3346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1" y="4776789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9" y="9429750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E7F0F-2143-44DF-9D4A-9CDC0D1B37D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7609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233488" y="560388"/>
            <a:ext cx="4389437" cy="247015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1D9F42-70D4-403A-886C-B131ACFCA0B2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0106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233488" y="560388"/>
            <a:ext cx="4389437" cy="247015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1D9F42-70D4-403A-886C-B131ACFCA0B2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86284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233488" y="560388"/>
            <a:ext cx="4389437" cy="247015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1D9F42-70D4-403A-886C-B131ACFCA0B2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59400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233488" y="560388"/>
            <a:ext cx="4389437" cy="247015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1D9F42-70D4-403A-886C-B131ACFCA0B2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39940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233488" y="560388"/>
            <a:ext cx="4389437" cy="247015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1D9F42-70D4-403A-886C-B131ACFCA0B2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78638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3EF66A-F539-435B-BB64-CAD56F5AC0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A8B0F10-D001-4D7D-BCE6-32D01B5511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E0A6069-0026-43A3-8313-76397F891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7F2D-164C-4D2E-9791-7F62AB12283F}" type="datetimeFigureOut">
              <a:rPr lang="de-DE" smtClean="0"/>
              <a:t>05.02.20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41097FB-B60C-441B-818A-11ECDA742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A1020AD-3439-4262-9F92-4F7CB4D16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A6775-4F2E-4989-B083-DF4AE81F75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6931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E6AE0C-9C19-439F-9E8D-3159BF4B4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A0A5DF6-A4AE-4BD9-911D-3D265D83CF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96EABB0-548A-43DA-9929-6B46C3BF4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7F2D-164C-4D2E-9791-7F62AB12283F}" type="datetimeFigureOut">
              <a:rPr lang="de-DE" smtClean="0"/>
              <a:t>05.02.20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C0C084A-BB94-4B82-B2D1-385FBCA41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AE1F48E-1026-4EE9-B375-907D7B22A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A6775-4F2E-4989-B083-DF4AE81F75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1880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011DFB6-CB76-4FC8-B5D3-0C4B30D343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C304F59-B05B-48AE-ADCA-019DDAD05C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775F4B6-C138-44B9-ADFE-06F26C3C6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7F2D-164C-4D2E-9791-7F62AB12283F}" type="datetimeFigureOut">
              <a:rPr lang="de-DE" smtClean="0"/>
              <a:t>05.02.20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2C94227-98B0-4D5B-AF2F-C31A482AE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F207977-5F72-47CF-9601-FCB4F408A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A6775-4F2E-4989-B083-DF4AE81F75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647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795E25-083C-4F71-A744-D0091E165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F309E18-EDEA-4711-A618-DF4B51DDAF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D297A3C-B4C8-418F-95BF-49A6D1C92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7F2D-164C-4D2E-9791-7F62AB12283F}" type="datetimeFigureOut">
              <a:rPr lang="de-DE" smtClean="0"/>
              <a:t>05.02.20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23B4295-8E36-439A-B5CB-9CE7DF995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88C5540-38D8-47F3-87BE-0BAC46AE1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A6775-4F2E-4989-B083-DF4AE81F75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8935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65D939-4863-4E98-83F2-4B50466F6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8BED880-FA5B-4381-9F27-4B4F64D905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B2F6374-E64B-4A1D-83D4-B777F3886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7F2D-164C-4D2E-9791-7F62AB12283F}" type="datetimeFigureOut">
              <a:rPr lang="de-DE" smtClean="0"/>
              <a:t>05.02.20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F3CE946-ECC7-4E7F-A1D3-F2F997610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41C7DDC-42DA-4DFA-A491-6CF80CD81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A6775-4F2E-4989-B083-DF4AE81F75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0877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6CDC2E-27F7-47E8-9933-CA57AF8FD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EF02DB7-E658-4C87-BFE9-6191D4B6FA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BAA930F-4172-4652-AF0D-A7AC25666E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925A7CD-817A-423B-96B2-EF3B79B86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7F2D-164C-4D2E-9791-7F62AB12283F}" type="datetimeFigureOut">
              <a:rPr lang="de-DE" smtClean="0"/>
              <a:t>05.02.20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FEF16CA-4F00-4B55-BD39-6455CE4D2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4A0E3D6-0F41-4FB4-AFF5-C096620E9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A6775-4F2E-4989-B083-DF4AE81F75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9446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2573F5-56DD-4B55-8997-A7C72C47D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638EAED-7D29-4247-903B-729AEE7C0C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AF95C7D-0581-4424-BF2A-B431B47872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9550DA5-6242-4E58-B2EB-59787D5A92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89FE1E8-E0FA-4C43-AF8E-6FCE3EB23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6A26055-A858-4F15-BE23-F7B2AE404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7F2D-164C-4D2E-9791-7F62AB12283F}" type="datetimeFigureOut">
              <a:rPr lang="de-DE" smtClean="0"/>
              <a:t>05.02.20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72E8A8C-36E2-4EAD-94A1-C4A864975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781455A-764D-4AA2-BF8A-E9F777FA4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A6775-4F2E-4989-B083-DF4AE81F75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3097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146B52-D84D-4532-A712-75906CD1A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5444F87-42CF-47D1-A19F-50A79677D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7F2D-164C-4D2E-9791-7F62AB12283F}" type="datetimeFigureOut">
              <a:rPr lang="de-DE" smtClean="0"/>
              <a:t>05.02.20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DF2A233-8A5B-4B29-B962-A9A3E2AB4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8113CB0-7D09-4094-B74D-18EF2450D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A6775-4F2E-4989-B083-DF4AE81F75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3813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D61E70C-0D49-4124-81B4-C8FC82C3E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7F2D-164C-4D2E-9791-7F62AB12283F}" type="datetimeFigureOut">
              <a:rPr lang="de-DE" smtClean="0"/>
              <a:t>05.02.20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6097481-CBE6-48E1-92AE-6D70058DC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894B586-CAA9-491E-AA8A-FE619CBC3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A6775-4F2E-4989-B083-DF4AE81F75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2536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060362-5561-4C21-B45C-14EC03FA3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BFB9362-2EF1-4BB1-877A-15B0E5EB6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F5E7C2F-B0A3-44DB-92CB-4BA5EF4DC4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89FE331-6DCF-4200-93BF-C59718816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7F2D-164C-4D2E-9791-7F62AB12283F}" type="datetimeFigureOut">
              <a:rPr lang="de-DE" smtClean="0"/>
              <a:t>05.02.20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7C465C6-0B2C-41C1-BBF9-BEEC9195D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A803A67-1BCF-4AD3-817F-37EF29201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A6775-4F2E-4989-B083-DF4AE81F75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2472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F998ED-A176-4083-9A00-9434E616A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C301E89-1FA6-42B8-96A0-7844C53E50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630A352-391F-4D68-AE38-2B5A2B2678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6F97451-4BB9-4F82-9E71-199DA1429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7F2D-164C-4D2E-9791-7F62AB12283F}" type="datetimeFigureOut">
              <a:rPr lang="de-DE" smtClean="0"/>
              <a:t>05.02.20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D66139A-8D4D-4962-94A9-306B8B2C5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BC0E22C-7EF9-4A20-A998-B05CB5508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A6775-4F2E-4989-B083-DF4AE81F75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644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D4C2CDD-BBB2-4B44-94D2-FE7E5793E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4C59A6A-EE4B-4F73-BB22-E53B3A1B56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F671428-63DA-4052-86ED-B97FD616DE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ED7F2D-164C-4D2E-9791-7F62AB12283F}" type="datetimeFigureOut">
              <a:rPr lang="de-DE" smtClean="0"/>
              <a:t>05.02.20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D448F95-109A-4595-9D84-20299B84CE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3FE1BC2-E4E4-4E6B-B324-F11E1DB867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3A6775-4F2E-4989-B083-DF4AE81F75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9652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B059A7-DEC4-4FDD-B0A4-58D39606E5A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1" dirty="0"/>
              <a:t>Progression im </a:t>
            </a:r>
            <a:br>
              <a:rPr lang="de-DE" b="1" dirty="0"/>
            </a:br>
            <a:r>
              <a:rPr lang="de-DE" b="1" dirty="0"/>
              <a:t>Bildungsplan?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6801CE0-A1E3-4425-BC39-1ACE7F85D3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4563" y="4079875"/>
            <a:ext cx="11327364" cy="1655762"/>
          </a:xfrm>
        </p:spPr>
        <p:txBody>
          <a:bodyPr>
            <a:noAutofit/>
          </a:bodyPr>
          <a:lstStyle/>
          <a:p>
            <a:r>
              <a:rPr lang="de-DE" sz="3200" dirty="0"/>
              <a:t>Ein Vergleich der Standards der Kursstufe zwischen dem </a:t>
            </a:r>
          </a:p>
          <a:p>
            <a:r>
              <a:rPr lang="de-DE" sz="3200" dirty="0"/>
              <a:t>2-std. Kurs und dem 5-std. Kurs</a:t>
            </a:r>
          </a:p>
        </p:txBody>
      </p:sp>
    </p:spTree>
    <p:extLst>
      <p:ext uri="{BB962C8B-B14F-4D97-AF65-F5344CB8AC3E}">
        <p14:creationId xmlns:p14="http://schemas.microsoft.com/office/powerpoint/2010/main" val="2733443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B54844BF-DC1F-4DA5-81E4-C8F7A095CF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8100324"/>
              </p:ext>
            </p:extLst>
          </p:nvPr>
        </p:nvGraphicFramePr>
        <p:xfrm>
          <a:off x="444000" y="804436"/>
          <a:ext cx="11304000" cy="48494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52000">
                  <a:extLst>
                    <a:ext uri="{9D8B030D-6E8A-4147-A177-3AD203B41FA5}">
                      <a16:colId xmlns:a16="http://schemas.microsoft.com/office/drawing/2014/main" val="1701121531"/>
                    </a:ext>
                  </a:extLst>
                </a:gridCol>
                <a:gridCol w="5652000">
                  <a:extLst>
                    <a:ext uri="{9D8B030D-6E8A-4147-A177-3AD203B41FA5}">
                      <a16:colId xmlns:a16="http://schemas.microsoft.com/office/drawing/2014/main" val="23265875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11.1 (2-stündig)</a:t>
                      </a:r>
                      <a:endParaRPr lang="de-D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11.1 (5-stündig)</a:t>
                      </a:r>
                      <a:endParaRPr lang="de-D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29912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3.4.1 Wege in die westliche Moderne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3.4.2 Wege in die Moderne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10815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800" dirty="0"/>
                        <a:t>Begriff der Modernisierung erläutern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/>
                        <a:t>Begriff der Modernisierung erläutern</a:t>
                      </a:r>
                      <a:endParaRPr lang="de-DE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3488557"/>
                  </a:ext>
                </a:extLst>
              </a:tr>
              <a:tr h="602466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Dt. Nationalstaatsbildung als nachholende Modernisierung („Revolution von unten“, „Revolution von oben“)</a:t>
                      </a:r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1848/49 als europäisches Phänomen, Nationalstaatsbildung in D und Italien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(„Revolution von unten“, „Revolution von oben“, Verfassungen)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78523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800" dirty="0"/>
                        <a:t>Merkmale der Industrialisierung analysieren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Voraussetzungen und Verlauf der europäischen Industrialisierung am Bsp. Englands, Frühindustrialisierung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2997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800"/>
                        <a:t>Migration als Folge der Industrialisierung</a:t>
                      </a:r>
                      <a:endParaRPr lang="de-DE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5844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800" dirty="0"/>
                        <a:t>politische und wirtschaftliche Modernisierung der USA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/>
                        <a:t>politische und wirtschaftliche Modernisierung der USA</a:t>
                      </a:r>
                      <a:endParaRPr lang="de-DE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43061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die Modernisierung Japans um 1900  (Imperialismus) </a:t>
                      </a:r>
                      <a:endParaRPr lang="de-DE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27374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800" dirty="0"/>
                        <a:t>Wandlungsprozesse des 21. Jh. mit Industriemoderne vergleichen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/>
                        <a:t>Wandlungsprozesse des 21. Jh. mit Industriemoderne vergleichen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835869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4330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B54844BF-DC1F-4DA5-81E4-C8F7A095CF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8880003"/>
              </p:ext>
            </p:extLst>
          </p:nvPr>
        </p:nvGraphicFramePr>
        <p:xfrm>
          <a:off x="526318" y="49117"/>
          <a:ext cx="11304000" cy="65919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52000">
                  <a:extLst>
                    <a:ext uri="{9D8B030D-6E8A-4147-A177-3AD203B41FA5}">
                      <a16:colId xmlns:a16="http://schemas.microsoft.com/office/drawing/2014/main" val="1701121531"/>
                    </a:ext>
                  </a:extLst>
                </a:gridCol>
                <a:gridCol w="5652000">
                  <a:extLst>
                    <a:ext uri="{9D8B030D-6E8A-4147-A177-3AD203B41FA5}">
                      <a16:colId xmlns:a16="http://schemas.microsoft.com/office/drawing/2014/main" val="551842100"/>
                    </a:ext>
                  </a:extLst>
                </a:gridCol>
              </a:tblGrid>
              <a:tr h="3276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11.2 (2-stündig)</a:t>
                      </a:r>
                      <a:endParaRPr lang="de-D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11.2 (5-stündig)</a:t>
                      </a:r>
                      <a:endParaRPr lang="de-D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2991204"/>
                  </a:ext>
                </a:extLst>
              </a:tr>
              <a:tr h="484746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3.4.3 Diktaturen im 20. Jahrhundert als </a:t>
                      </a:r>
                      <a:r>
                        <a:rPr lang="de-DE" sz="1800" b="1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Gegenentwürfe</a:t>
                      </a:r>
                      <a:r>
                        <a:rPr lang="de-DE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zur parlamentarischen Demokratie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3.4.4 Herrschaftsmodelle im 20. Jahrhundert: Bedrohung von Demokratie und Freiheit 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10815112"/>
                  </a:ext>
                </a:extLst>
              </a:tr>
              <a:tr h="5655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Modell </a:t>
                      </a:r>
                      <a:r>
                        <a:rPr lang="de-DE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der liberalen Demokratie und antiliberales Modernisierungskonzept </a:t>
                      </a: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 Sowjetkommunismus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Modell der liberalen Demokratie und </a:t>
                      </a: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antiliberales Modernisierungskonzept des Sowjetkommunismus 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3488557"/>
                  </a:ext>
                </a:extLst>
              </a:tr>
              <a:tr h="565537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das antiliberale Modernisierungskonzept des italienischen Faschismus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299750"/>
                  </a:ext>
                </a:extLst>
              </a:tr>
              <a:tr h="715187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Durchbruch und Scheitern der liberalen parlamentarischen Demokratie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Durchbruch und Scheitern des liberalen Modernisierungskonzepts und der parlamentarischen Demokratie 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584445"/>
                  </a:ext>
                </a:extLst>
              </a:tr>
              <a:tr h="715187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Gründe für die Resistenz gegenüber den antiliberalen Modernisierungskonzepten in der Zwischenkriegszeit am Beispiel Frankreichs und der USA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27374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Ideologie des Nationalsozialismus , Machterwerb und Herrschaftspraxis, Herrschaftspraxis im Stalinismus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Ideologie des Nationalsozialismus , Machterwerb und Herrschaftspraxis, Herrschaftspraxis im Stalinismus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00311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Umgang demokratischer Staaten mit dem Nationalsozialismus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7499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Expansion des faschistischen Italien in Afrika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Expansion des faschistischen Italien in Afrika 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78742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Gemeinsamkeiten und Unterschiede der antiliberalen Modernisierungsdiktaturen / Singularität der nationalsozialistischen Verbrechen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Gemeinsamkeiten und Unterschiede der antiliberalen Modernisierungsdiktaturen / Singularität der nationalsozialistischen Verbrechen 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51216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5707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B54844BF-DC1F-4DA5-81E4-C8F7A095CF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667077"/>
              </p:ext>
            </p:extLst>
          </p:nvPr>
        </p:nvGraphicFramePr>
        <p:xfrm>
          <a:off x="325942" y="71120"/>
          <a:ext cx="11304000" cy="671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52000">
                  <a:extLst>
                    <a:ext uri="{9D8B030D-6E8A-4147-A177-3AD203B41FA5}">
                      <a16:colId xmlns:a16="http://schemas.microsoft.com/office/drawing/2014/main" val="1701121531"/>
                    </a:ext>
                  </a:extLst>
                </a:gridCol>
                <a:gridCol w="5652000">
                  <a:extLst>
                    <a:ext uri="{9D8B030D-6E8A-4147-A177-3AD203B41FA5}">
                      <a16:colId xmlns:a16="http://schemas.microsoft.com/office/drawing/2014/main" val="5518421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12.1 (2-stündig)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12.1 (5-stündig)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29912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800" b="1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3.4.5 West- und Osteuropa nach 1945: Streben nach Wohlstand und Partizipation 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800" b="1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3.4.6 West- und Osteuropa nach 1945: Wege in die postindustrielle Zivilgesellschaft 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10815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Zusammenbruchsgesellschaft</a:t>
                      </a:r>
                      <a:endParaRPr lang="de-D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Zusammenbruchsgesellschaft</a:t>
                      </a:r>
                      <a:endParaRPr lang="de-DE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34885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800" dirty="0"/>
                        <a:t>Grundstrukturen des Kalten Krieges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/>
                        <a:t>Grundstrukturen des Kalten Krieges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2997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de-D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Wiedereinführung des liberaldemokratischen Modells in Westeuropa / Staatssozialismus in Osteuropa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5844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800" dirty="0"/>
                        <a:t>Wirtschaftlicher Aufschwung in Ost- und Westeuropa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/>
                        <a:t>Wirtschaftlicher Aufschwung in Ost- und Westeuropa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5543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Umgang mit Protest in West- und Osteuropa </a:t>
                      </a:r>
                      <a:endParaRPr lang="de-D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Umgang mit Protest in West- und Osteuropa </a:t>
                      </a:r>
                      <a:endParaRPr lang="de-DE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27374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de-D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Kuba-Krise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98474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Entspannungspolitik in den 1960er-Jahren in Ost- und Westeuropa</a:t>
                      </a:r>
                      <a:endParaRPr lang="de-D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Entspannungspolitik in den 1960er-Jahren in Ost- und Westeuropa</a:t>
                      </a:r>
                      <a:endParaRPr lang="de-DE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96352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de-D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Aufbruchsversuche in West und Ost zu mehr Bürgerbeteiligung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26144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wirtschaftlichen Krisen der 70er- und 80er-Jahre/ Beschleunigung der Globalisierung</a:t>
                      </a:r>
                      <a:endParaRPr lang="de-D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wirtschaftlichen Krisen der 70er- und 80er-Jahre/ Beschleunigung der Globalisierung</a:t>
                      </a:r>
                      <a:endParaRPr lang="de-DE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41254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Zusammenbruch des Ostblocks </a:t>
                      </a:r>
                      <a:endParaRPr lang="de-D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Zusammenbruch des Ostblocks </a:t>
                      </a:r>
                      <a:endParaRPr lang="de-DE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Transformation der ehemaligen Ostblockstaaten am Bsp. Ostdeutschlands und der früheren SU</a:t>
                      </a:r>
                      <a:endParaRPr lang="de-D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Deutsche Einheit, Zusammenbruch der SU, GUS</a:t>
                      </a:r>
                      <a:endParaRPr lang="de-DE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Entwicklungsperspektiven Europas </a:t>
                      </a:r>
                      <a:endParaRPr lang="de-D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Entwicklungsperspektiven Europas </a:t>
                      </a:r>
                      <a:endParaRPr lang="de-DE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38634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B54844BF-DC1F-4DA5-81E4-C8F7A095CF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4915504"/>
              </p:ext>
            </p:extLst>
          </p:nvPr>
        </p:nvGraphicFramePr>
        <p:xfrm>
          <a:off x="444000" y="649343"/>
          <a:ext cx="11304000" cy="336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26494">
                  <a:extLst>
                    <a:ext uri="{9D8B030D-6E8A-4147-A177-3AD203B41FA5}">
                      <a16:colId xmlns:a16="http://schemas.microsoft.com/office/drawing/2014/main" val="1701121531"/>
                    </a:ext>
                  </a:extLst>
                </a:gridCol>
                <a:gridCol w="5777506">
                  <a:extLst>
                    <a:ext uri="{9D8B030D-6E8A-4147-A177-3AD203B41FA5}">
                      <a16:colId xmlns:a16="http://schemas.microsoft.com/office/drawing/2014/main" val="5518421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12.2 (2-stündig)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12.2 (5-stündig)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29912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800" b="1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3.4.7 Aktuelle Probleme postkolonialer Räume in historischer Perspektive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800" b="1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3.4.8 Aktuelle Probleme postkolonialer Räume in historischer Perspektive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108151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Entstehung antikolonialer Bewegungen als Folge zerfallender Imperien nach 1918</a:t>
                      </a:r>
                      <a:endParaRPr lang="de-D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Entstehung antikolonialer Bewegungen als Folge zerfallender Imperien nach 1918</a:t>
                      </a:r>
                      <a:endParaRPr lang="de-DE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34885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800" dirty="0"/>
                        <a:t>Formen der Dekolonisierung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/>
                        <a:t>Formen der Dekolonisierung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2997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800" dirty="0"/>
                        <a:t>Dekolonisierungsprozess an einem ausgewählten Raum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/>
                        <a:t>Dekolonisierungsprozess an zwei ausgewählten Räumen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5844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800" dirty="0"/>
                        <a:t>Aktuelle Probleme vor dem Hintergrund von Kolonialismus und Dekolonisierung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/>
                        <a:t>Aktuelle Probleme vor dem Hintergrund von Kolonialismus und Dekolonisierung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20862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0510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E320C6A6-6A46-4394-9D13-29236E9BF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780058" cy="629957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de-DE" sz="3200" b="1" dirty="0"/>
              <a:t>Fazit:</a:t>
            </a:r>
          </a:p>
        </p:txBody>
      </p:sp>
      <p:graphicFrame>
        <p:nvGraphicFramePr>
          <p:cNvPr id="3" name="Tabelle 3">
            <a:extLst>
              <a:ext uri="{FF2B5EF4-FFF2-40B4-BE49-F238E27FC236}">
                <a16:creationId xmlns:a16="http://schemas.microsoft.com/office/drawing/2014/main" id="{B86D31BB-47DF-49F8-90D2-F34D8A9B6D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500791"/>
              </p:ext>
            </p:extLst>
          </p:nvPr>
        </p:nvGraphicFramePr>
        <p:xfrm>
          <a:off x="838199" y="1020930"/>
          <a:ext cx="10780059" cy="557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80059">
                  <a:extLst>
                    <a:ext uri="{9D8B030D-6E8A-4147-A177-3AD203B41FA5}">
                      <a16:colId xmlns:a16="http://schemas.microsoft.com/office/drawing/2014/main" val="30303116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285750" indent="-285750" fontAlgn="t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de-DE" sz="2000" b="0" dirty="0">
                          <a:solidFill>
                            <a:schemeClr val="tx1"/>
                          </a:solidFill>
                        </a:rPr>
                        <a:t>Voraussetzung und Verlauf der europäischen Industrialisierung </a:t>
                      </a:r>
                      <a:r>
                        <a:rPr lang="de-DE" sz="2000" b="0">
                          <a:solidFill>
                            <a:schemeClr val="tx1"/>
                          </a:solidFill>
                        </a:rPr>
                        <a:t>an Bsp. </a:t>
                      </a:r>
                      <a:r>
                        <a:rPr lang="de-DE" sz="2000" b="0" dirty="0">
                          <a:solidFill>
                            <a:schemeClr val="tx1"/>
                          </a:solidFill>
                        </a:rPr>
                        <a:t>Englands</a:t>
                      </a:r>
                    </a:p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de-DE" sz="2000" b="0" dirty="0">
                          <a:solidFill>
                            <a:schemeClr val="tx1"/>
                          </a:solidFill>
                        </a:rPr>
                        <a:t>die </a:t>
                      </a:r>
                      <a:r>
                        <a:rPr lang="de-DE" sz="2000" b="0" dirty="0" err="1">
                          <a:solidFill>
                            <a:schemeClr val="tx1"/>
                          </a:solidFill>
                        </a:rPr>
                        <a:t>europäischen</a:t>
                      </a:r>
                      <a:r>
                        <a:rPr lang="de-DE" sz="2000" b="0" dirty="0">
                          <a:solidFill>
                            <a:schemeClr val="tx1"/>
                          </a:solidFill>
                        </a:rPr>
                        <a:t> Revolutionen von 1848/49 als Versuche politischer Modernisierung </a:t>
                      </a:r>
                    </a:p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de-DE" sz="2000" b="0" dirty="0">
                          <a:solidFill>
                            <a:schemeClr val="tx1"/>
                          </a:solidFill>
                        </a:rPr>
                        <a:t>die italienische und die deutsche Nationalstaatsbildung als Form nachholender Modernisierung </a:t>
                      </a:r>
                    </a:p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de-DE" sz="2000" b="0" dirty="0">
                          <a:solidFill>
                            <a:schemeClr val="tx1"/>
                          </a:solidFill>
                        </a:rPr>
                        <a:t>ambivalente Reaktionen auf die Beschleunigung der Moderne </a:t>
                      </a:r>
                    </a:p>
                    <a:p>
                      <a:pPr marL="285750" indent="-285750" fontAlgn="t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de-DE" sz="2000" b="0" dirty="0">
                          <a:solidFill>
                            <a:schemeClr val="tx1"/>
                          </a:solidFill>
                        </a:rPr>
                        <a:t>Migration als Folge der Industrialisierung </a:t>
                      </a:r>
                    </a:p>
                    <a:p>
                      <a:pPr marL="285750" indent="-285750" fontAlgn="t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de-DE" sz="2000" b="0" dirty="0">
                          <a:solidFill>
                            <a:schemeClr val="tx1"/>
                          </a:solidFill>
                        </a:rPr>
                        <a:t>Fenster zur Welt: die Modernisierung Japans um 1900 </a:t>
                      </a:r>
                    </a:p>
                    <a:p>
                      <a:pPr marL="285750" indent="-285750" fontAlgn="t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de-DE" sz="2000" b="0" dirty="0">
                          <a:solidFill>
                            <a:schemeClr val="tx1"/>
                          </a:solidFill>
                        </a:rPr>
                        <a:t>das antiliberale Modernisierungskonzept des italienischen Faschismus </a:t>
                      </a:r>
                    </a:p>
                    <a:p>
                      <a:pPr marL="285750" indent="-285750" fontAlgn="t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de-DE" sz="2000" b="0" dirty="0" err="1">
                          <a:solidFill>
                            <a:schemeClr val="tx1"/>
                          </a:solidFill>
                        </a:rPr>
                        <a:t>Gründe</a:t>
                      </a:r>
                      <a:r>
                        <a:rPr lang="de-DE" sz="20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2000" b="0" dirty="0" err="1">
                          <a:solidFill>
                            <a:schemeClr val="tx1"/>
                          </a:solidFill>
                        </a:rPr>
                        <a:t>für</a:t>
                      </a:r>
                      <a:r>
                        <a:rPr lang="de-DE" sz="2000" b="0" dirty="0">
                          <a:solidFill>
                            <a:schemeClr val="tx1"/>
                          </a:solidFill>
                        </a:rPr>
                        <a:t> die Resistenz </a:t>
                      </a:r>
                      <a:r>
                        <a:rPr lang="de-DE" sz="2000" b="0" dirty="0" err="1">
                          <a:solidFill>
                            <a:schemeClr val="tx1"/>
                          </a:solidFill>
                        </a:rPr>
                        <a:t>gegenüber</a:t>
                      </a:r>
                      <a:r>
                        <a:rPr lang="de-DE" sz="2000" b="0" dirty="0">
                          <a:solidFill>
                            <a:schemeClr val="tx1"/>
                          </a:solidFill>
                        </a:rPr>
                        <a:t> den antiliberalen Modernisierungskonzepten in der Zwischenkriegszeit am Beispiel Frankreichs und der USA </a:t>
                      </a:r>
                    </a:p>
                    <a:p>
                      <a:pPr marL="285750" indent="-285750" fontAlgn="t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de-DE" sz="2000" b="0" dirty="0">
                          <a:solidFill>
                            <a:schemeClr val="tx1"/>
                          </a:solidFill>
                        </a:rPr>
                        <a:t>den Umgang demokratischer Staaten mit dem Nationalsozialismus </a:t>
                      </a:r>
                    </a:p>
                    <a:p>
                      <a:pPr marL="285750" indent="-285750" fontAlgn="t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de-DE" sz="2000" b="0" dirty="0">
                          <a:solidFill>
                            <a:schemeClr val="tx1"/>
                          </a:solidFill>
                        </a:rPr>
                        <a:t>Gemeinsamkeiten und Unterschiede der antiliberalen Modernisierungsdiktaturen</a:t>
                      </a:r>
                    </a:p>
                    <a:p>
                      <a:pPr marL="285750" indent="-285750" fontAlgn="t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de-DE" sz="2000" b="0" dirty="0" err="1">
                          <a:solidFill>
                            <a:schemeClr val="tx1"/>
                          </a:solidFill>
                        </a:rPr>
                        <a:t>Wiedereinführung</a:t>
                      </a:r>
                      <a:r>
                        <a:rPr lang="de-DE" sz="2000" b="0" dirty="0">
                          <a:solidFill>
                            <a:schemeClr val="tx1"/>
                          </a:solidFill>
                        </a:rPr>
                        <a:t> des liberaldemokratischen Modells in Westeuropa und die Etablierung des Staatssozialismus in Osteuropa durch die </a:t>
                      </a:r>
                      <a:r>
                        <a:rPr lang="de-DE" sz="2000" b="0" dirty="0" err="1">
                          <a:solidFill>
                            <a:schemeClr val="tx1"/>
                          </a:solidFill>
                        </a:rPr>
                        <a:t>Siegermächte</a:t>
                      </a:r>
                      <a:endParaRPr lang="de-DE" sz="2000" b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fontAlgn="t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de-DE" sz="2000" b="0" dirty="0">
                          <a:solidFill>
                            <a:schemeClr val="tx1"/>
                          </a:solidFill>
                        </a:rPr>
                        <a:t>Fenster zur Welt: Auswirkungen des Kalten Krieges auf Kuba</a:t>
                      </a:r>
                    </a:p>
                    <a:p>
                      <a:pPr marL="285750" indent="-285750" fontAlgn="t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de-DE" sz="2000" b="0" dirty="0">
                          <a:solidFill>
                            <a:schemeClr val="tx1"/>
                          </a:solidFill>
                        </a:rPr>
                        <a:t>Dekolonisierungsprozess an zwei </a:t>
                      </a:r>
                      <a:r>
                        <a:rPr lang="de-DE" sz="2000" b="0" dirty="0" err="1">
                          <a:solidFill>
                            <a:schemeClr val="tx1"/>
                          </a:solidFill>
                        </a:rPr>
                        <a:t>ausgewählten</a:t>
                      </a:r>
                      <a:r>
                        <a:rPr lang="de-DE" sz="20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2000" b="0" dirty="0" err="1">
                          <a:solidFill>
                            <a:schemeClr val="tx1"/>
                          </a:solidFill>
                        </a:rPr>
                        <a:t>Räumen</a:t>
                      </a:r>
                      <a:r>
                        <a:rPr lang="de-DE" sz="2000" b="0" dirty="0">
                          <a:solidFill>
                            <a:schemeClr val="tx1"/>
                          </a:solidFill>
                        </a:rPr>
                        <a:t>   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86268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8940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667</Words>
  <Application>Microsoft Macintosh PowerPoint</Application>
  <PresentationFormat>Breitbild</PresentationFormat>
  <Paragraphs>93</Paragraphs>
  <Slides>6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2" baseType="lpstr">
      <vt:lpstr>MS Mincho</vt:lpstr>
      <vt:lpstr>Arial</vt:lpstr>
      <vt:lpstr>Calibri</vt:lpstr>
      <vt:lpstr>Calibri Light</vt:lpstr>
      <vt:lpstr>Times New Roman</vt:lpstr>
      <vt:lpstr>Office</vt:lpstr>
      <vt:lpstr>Progression im  Bildungsplan?</vt:lpstr>
      <vt:lpstr>PowerPoint-Präsentation</vt:lpstr>
      <vt:lpstr>PowerPoint-Präsentation</vt:lpstr>
      <vt:lpstr>PowerPoint-Präsentation</vt:lpstr>
      <vt:lpstr>PowerPoint-Präsentation</vt:lpstr>
      <vt:lpstr>Fazit: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Stefan</dc:creator>
  <cp:lastModifiedBy>Armin Koch</cp:lastModifiedBy>
  <cp:revision>31</cp:revision>
  <cp:lastPrinted>2019-11-20T18:46:39Z</cp:lastPrinted>
  <dcterms:created xsi:type="dcterms:W3CDTF">2019-07-03T10:10:19Z</dcterms:created>
  <dcterms:modified xsi:type="dcterms:W3CDTF">2020-02-05T14:33:57Z</dcterms:modified>
</cp:coreProperties>
</file>