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_rels/notesSlide10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25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6.xml.rels" ContentType="application/vnd.openxmlformats-package.relationships+xml"/>
  <Override PartName="/ppt/notesSlides/_rels/notesSlide33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30.xml.rels" ContentType="application/vnd.openxmlformats-package.relationships+xml"/>
  <Override PartName="/ppt/notesSlides/_rels/notesSlide29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3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38.xml.rels" ContentType="application/vnd.openxmlformats-package.relationships+xml"/>
  <Override PartName="/ppt/notesSlides/_rels/notesSlide23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32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35.xml.rels" ContentType="application/vnd.openxmlformats-package.relationships+xml"/>
  <Override PartName="/ppt/notesSlides/_rels/notesSlide28.xml.rels" ContentType="application/vnd.openxmlformats-package.relationships+xml"/>
  <Override PartName="/ppt/notesSlides/_rels/notesSlide3.xml.rels" ContentType="application/vnd.openxmlformats-package.relationships+xml"/>
  <Override PartName="/ppt/notesSlides/_rels/notesSlide9.xml.rels" ContentType="application/vnd.openxmlformats-package.relationships+xml"/>
  <Override PartName="/ppt/notesSlides/_rels/notesSlide27.xml.rels" ContentType="application/vnd.openxmlformats-package.relationships+xml"/>
  <Override PartName="/ppt/notesSlides/_rels/notesSlide34.xml.rels" ContentType="application/vnd.openxmlformats-package.relationships+xml"/>
  <Override PartName="/ppt/notesSlides/_rels/notesSlide40.xml.rels" ContentType="application/vnd.openxmlformats-package.relationships+xml"/>
  <Override PartName="/ppt/notesSlides/_rels/notesSlide41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7.xml.rels" ContentType="application/vnd.openxmlformats-package.relationships+xml"/>
  <Override PartName="/ppt/notesSlides/_rels/notesSlide24.xml.rels" ContentType="application/vnd.openxmlformats-package.relationships+xml"/>
  <Override PartName="/ppt/notesSlides/_rels/notesSlide39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6.xml.rels" ContentType="application/vnd.openxmlformats-package.relationships+xml"/>
  <Override PartName="/ppt/notesSlides/_rels/notesSlide31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37.xml.rels" ContentType="application/vnd.openxmlformats-package.relationship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9.xml" ContentType="application/vnd.openxmlformats-officedocument.presentationml.notesSlid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56.png" ContentType="image/png"/>
  <Override PartName="/ppt/media/image55.png" ContentType="image/png"/>
  <Override PartName="/ppt/media/image54.png" ContentType="image/png"/>
  <Override PartName="/ppt/media/image53.png" ContentType="image/png"/>
  <Override PartName="/ppt/media/image52.png" ContentType="image/png"/>
  <Override PartName="/ppt/media/image51.png" ContentType="image/png"/>
  <Override PartName="/ppt/media/image50.png" ContentType="image/png"/>
  <Override PartName="/ppt/media/image47.png" ContentType="image/png"/>
  <Override PartName="/ppt/media/image46.png" ContentType="image/png"/>
  <Override PartName="/ppt/media/image44.png" ContentType="image/png"/>
  <Override PartName="/ppt/media/image43.png" ContentType="image/png"/>
  <Override PartName="/ppt/media/image42.png" ContentType="image/png"/>
  <Override PartName="/ppt/media/image41.png" ContentType="image/png"/>
  <Override PartName="/ppt/media/image40.png" ContentType="image/png"/>
  <Override PartName="/ppt/media/image39.png" ContentType="image/png"/>
  <Override PartName="/ppt/media/image30.png" ContentType="image/png"/>
  <Override PartName="/ppt/media/image48.png" ContentType="image/png"/>
  <Override PartName="/ppt/media/image71.png" ContentType="image/png"/>
  <Override PartName="/ppt/media/image29.png" ContentType="image/png"/>
  <Override PartName="/ppt/media/image57.png" ContentType="image/png"/>
  <Override PartName="/ppt/media/image20.png" ContentType="image/png"/>
  <Override PartName="/ppt/media/image21.png" ContentType="image/png"/>
  <Override PartName="/ppt/media/image58.png" ContentType="image/png"/>
  <Override PartName="/ppt/media/image23.png" ContentType="image/png"/>
  <Override PartName="/ppt/media/image60.png" ContentType="image/png"/>
  <Override PartName="/ppt/media/image73.emf" ContentType="image/x-emf"/>
  <Override PartName="/ppt/media/image24.png" ContentType="image/png"/>
  <Override PartName="/ppt/media/image61.png" ContentType="image/png"/>
  <Override PartName="/ppt/media/image14.png" ContentType="image/png"/>
  <Override PartName="/ppt/media/image2.png" ContentType="image/png"/>
  <Override PartName="/ppt/media/image69.png" ContentType="image/png"/>
  <Override PartName="/ppt/media/image32.png" ContentType="image/png"/>
  <Override PartName="/ppt/media/image25.png" ContentType="image/png"/>
  <Override PartName="/ppt/media/image62.png" ContentType="image/png"/>
  <Override PartName="/ppt/media/image76.png" ContentType="image/png"/>
  <Override PartName="/ppt/media/image64.png" ContentType="image/png"/>
  <Override PartName="/ppt/media/image75.png" ContentType="image/png"/>
  <Override PartName="/ppt/media/image26.png" ContentType="image/png"/>
  <Override PartName="/ppt/media/image63.png" ContentType="image/png"/>
  <Override PartName="/ppt/media/image74.png" ContentType="image/png"/>
  <Override PartName="/ppt/media/image72.png" ContentType="image/png"/>
  <Override PartName="/ppt/media/image70.png" ContentType="image/png"/>
  <Override PartName="/ppt/media/image28.png" ContentType="image/png"/>
  <Override PartName="/ppt/media/image68.png" ContentType="image/png"/>
  <Override PartName="/ppt/media/image31.png" ContentType="image/png"/>
  <Override PartName="/ppt/media/image67.png" ContentType="image/png"/>
  <Override PartName="/ppt/media/image66.png" ContentType="image/png"/>
  <Override PartName="/ppt/media/image65.png" ContentType="image/png"/>
  <Override PartName="/ppt/media/image15.png" ContentType="image/png"/>
  <Override PartName="/ppt/media/image3.png" ContentType="image/png"/>
  <Override PartName="/ppt/media/image33.png" ContentType="image/png"/>
  <Override PartName="/ppt/media/image27.png" ContentType="image/png"/>
  <Override PartName="/ppt/media/image16.png" ContentType="image/png"/>
  <Override PartName="/ppt/media/image4.png" ContentType="image/png"/>
  <Override PartName="/ppt/media/image34.png" ContentType="image/png"/>
  <Override PartName="/ppt/media/image17.png" ContentType="image/png"/>
  <Override PartName="/ppt/media/image5.png" ContentType="image/png"/>
  <Override PartName="/ppt/media/image35.png" ContentType="image/png"/>
  <Override PartName="/ppt/media/image18.png" ContentType="image/png"/>
  <Override PartName="/ppt/media/image6.png" ContentType="image/png"/>
  <Override PartName="/ppt/media/image36.png" ContentType="image/png"/>
  <Override PartName="/ppt/media/image19.png" ContentType="image/png"/>
  <Override PartName="/ppt/media/image7.png" ContentType="image/png"/>
  <Override PartName="/ppt/media/image9.emf" ContentType="image/x-emf"/>
  <Override PartName="/ppt/media/image37.png" ContentType="image/png"/>
  <Override PartName="/ppt/media/image12.png" ContentType="image/png"/>
  <Override PartName="/ppt/media/image49.png" ContentType="image/png"/>
  <Override PartName="/ppt/media/image8.png" ContentType="image/png"/>
  <Override PartName="/ppt/media/image38.png" ContentType="image/png"/>
  <Override PartName="/ppt/media/image22.png" ContentType="image/png"/>
  <Override PartName="/ppt/media/image59.png" ContentType="image/png"/>
  <Override PartName="/ppt/media/image10.emf" ContentType="image/x-emf"/>
  <Override PartName="/ppt/media/image45.png" ContentType="image/png"/>
  <Override PartName="/ppt/media/image1.png" ContentType="image/png"/>
  <Override PartName="/ppt/media/image13.png" ContentType="image/png"/>
  <Override PartName="/ppt/media/image11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41.xml.rels" ContentType="application/vnd.openxmlformats-package.relationships+xml"/>
  <Override PartName="/ppt/slides/_rels/slide34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0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30.xml.rels" ContentType="application/vnd.openxmlformats-package.relationships+xml"/>
  <Override PartName="/ppt/slides/_rels/slide23.xml.rels" ContentType="application/vnd.openxmlformats-package.relationships+xml"/>
  <Override PartName="/ppt/slides/_rels/slide38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37.xml.rels" ContentType="application/vnd.openxmlformats-package.relationships+xml"/>
  <Override PartName="/ppt/slides/_rels/slide22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8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4.xml.rels" ContentType="application/vnd.openxmlformats-package.relationships+xml"/>
  <Override PartName="/ppt/slides/_rels/slide39.xml.rels" ContentType="application/vnd.openxmlformats-package.relationships+xml"/>
  <Override PartName="/ppt/slides/_rels/slide31.xml.rels" ContentType="application/vnd.openxmlformats-package.relationships+xml"/>
  <Override PartName="/ppt/slides/_rels/slide15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21.xml.rels" ContentType="application/vnd.openxmlformats-package.relationships+xml"/>
  <Override PartName="/ppt/slides/_rels/slide36.xml.rels" ContentType="application/vnd.openxmlformats-package.relationships+xml"/>
  <Override PartName="/ppt/slides/_rels/slide27.xml.rels" ContentType="application/vnd.openxmlformats-package.relationships+xml"/>
  <Override PartName="/ppt/slides/_rels/slide43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32.xml.rels" ContentType="application/vnd.openxmlformats-package.relationships+xml"/>
  <Override PartName="/ppt/slides/_rels/slide25.xml.rels" ContentType="application/vnd.openxmlformats-package.relationships+xml"/>
  <Override PartName="/ppt/slides/_rels/slide16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.xml" ContentType="application/vnd.openxmlformats-officedocument.presentationml.slide+xml"/>
  <Override PartName="/ppt/slides/slide38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43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42.xml" ContentType="application/vnd.openxmlformats-officedocument.presentationml.slide+xml"/>
  <Override PartName="/ppt/slides/slide4.xml" ContentType="application/vnd.openxmlformats-officedocument.presentationml.slide+xml"/>
  <Override PartName="/ppt/slides/slide41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s/comment15.xml" ContentType="application/vnd.openxmlformats-officedocument.presentationml.comments+xml"/>
  <Override PartName="/ppt/commentAuthors.xml" ContentType="application/vnd.openxmlformats-officedocument.presentationml.commentAuthor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0080625" cy="5670550"/>
  <p:notesSz cx="7772400" cy="10058400"/>
</p:presentation>
</file>

<file path=ppt/commentAuthors.xml><?xml version="1.0" encoding="utf-8"?>
<p:cmAuthorLst xmlns:p="http://schemas.openxmlformats.org/presentationml/2006/main">
  <p:cmAuthor id="0" name="" initials="" lastIdx="1" clrIdx="0"/>
</p:cmAuthorLst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commentAuthors" Target="commentAuthors.xml"/>
</Relationships>
</file>

<file path=ppt/comments/comment15.xml><?xml version="1.0" encoding="utf-8"?>
<p:cmLst xmlns:p="http://schemas.openxmlformats.org/presentationml/2006/main">
  <p:cm authorId="0" dt="2020-02-29T09:43:22.000000000" idx="1">
    <p:pos x="0" y="0"/>
    <p:text>Zeitungsausschnitte → Rechtschreibung korrigieren</p:text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de-DE" sz="4400" spc="-1" strike="noStrike">
                <a:latin typeface="Arial"/>
              </a:rPr>
              <a:t>Folie mittels Klicken verschieben</a:t>
            </a:r>
            <a:endParaRPr b="0" lang="de-DE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Format der Notizen mittels Klicken bearbeiten</a:t>
            </a:r>
            <a:endParaRPr b="0" lang="de-DE" sz="2000" spc="-1" strike="noStrike"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1400" spc="-1" strike="noStrike">
                <a:latin typeface="Times New Roman"/>
              </a:rPr>
              <a:t>&lt;Kopfzeile&gt;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de-DE" sz="1400" spc="-1" strike="noStrike">
                <a:latin typeface="Times New Roman"/>
              </a:rPr>
              <a:t>&lt;Datum/Uhrzeit&gt;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de-DE" sz="1400" spc="-1" strike="noStrike">
                <a:latin typeface="Times New Roman"/>
              </a:rPr>
              <a:t>&lt;Fußzeile&gt;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B3C440B1-633E-4120-B2B4-E90049C73AB2}" type="slidenum">
              <a:rPr b="0" lang="de-DE" sz="1400" spc="-1" strike="noStrike">
                <a:latin typeface="Times New Roman"/>
              </a:rPr>
              <a:t>&lt;Foliennummer&gt;</a:t>
            </a:fld>
            <a:endParaRPr b="0" lang="de-DE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
</Relationships>
</file>

<file path=ppt/notesSlides/_rels/notesSlide25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
</Relationships>
</file>

<file path=ppt/notesSlides/_rels/notesSlide26.xml.rels><?xml version="1.0" encoding="UTF-8"?>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
</Relationships>
</file>

<file path=ppt/notesSlides/_rels/notesSlide27.xml.rels><?xml version="1.0" encoding="UTF-8"?>
<Relationships xmlns="http://schemas.openxmlformats.org/package/2006/relationships"><Relationship Id="rId1" Type="http://schemas.openxmlformats.org/officeDocument/2006/relationships/slide" Target="../slides/slide27.xml"/><Relationship Id="rId2" Type="http://schemas.openxmlformats.org/officeDocument/2006/relationships/notesMaster" Target="../notesMasters/notesMaster1.xml"/>
</Relationships>
</file>

<file path=ppt/notesSlides/_rels/notesSlide28.xml.rels><?xml version="1.0" encoding="UTF-8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
</Relationships>
</file>

<file path=ppt/notesSlides/_rels/notesSlide29.xml.rels><?xml version="1.0" encoding="UTF-8"?>
<Relationships xmlns="http://schemas.openxmlformats.org/package/2006/relationships"><Relationship Id="rId1" Type="http://schemas.openxmlformats.org/officeDocument/2006/relationships/slide" Target="../slides/slide29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30.xml.rels><?xml version="1.0" encoding="UTF-8"?>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
</Relationships>
</file>

<file path=ppt/notesSlides/_rels/notesSlide31.xml.rels><?xml version="1.0" encoding="UTF-8"?>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
</Relationships>
</file>

<file path=ppt/notesSlides/_rels/notesSlide32.xml.rels><?xml version="1.0" encoding="UTF-8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
</Relationships>
</file>

<file path=ppt/notesSlides/_rels/notesSlide33.xml.rels><?xml version="1.0" encoding="UTF-8"?>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
</Relationships>
</file>

<file path=ppt/notesSlides/_rels/notesSlide34.xml.rels><?xml version="1.0" encoding="UTF-8"?>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
</Relationships>
</file>

<file path=ppt/notesSlides/_rels/notesSlide35.xml.rels><?xml version="1.0" encoding="UTF-8"?>
<Relationships xmlns="http://schemas.openxmlformats.org/package/2006/relationships"><Relationship Id="rId1" Type="http://schemas.openxmlformats.org/officeDocument/2006/relationships/slide" Target="../slides/slide35.xml"/><Relationship Id="rId2" Type="http://schemas.openxmlformats.org/officeDocument/2006/relationships/notesMaster" Target="../notesMasters/notesMaster1.xml"/>
</Relationships>
</file>

<file path=ppt/notesSlides/_rels/notesSlide36.xml.rels><?xml version="1.0" encoding="UTF-8"?>
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
</Relationships>
</file>

<file path=ppt/notesSlides/_rels/notesSlide37.xml.rels><?xml version="1.0" encoding="UTF-8"?>
<Relationships xmlns="http://schemas.openxmlformats.org/package/2006/relationships"><Relationship Id="rId1" Type="http://schemas.openxmlformats.org/officeDocument/2006/relationships/slide" Target="../slides/slide37.xml"/><Relationship Id="rId2" Type="http://schemas.openxmlformats.org/officeDocument/2006/relationships/notesMaster" Target="../notesMasters/notesMaster1.xml"/>
</Relationships>
</file>

<file path=ppt/notesSlides/_rels/notesSlide38.xml.rels><?xml version="1.0" encoding="UTF-8"?>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
</Relationships>
</file>

<file path=ppt/notesSlides/_rels/notesSlide39.xml.rels><?xml version="1.0" encoding="UTF-8"?>
<Relationships xmlns="http://schemas.openxmlformats.org/package/2006/relationships"><Relationship Id="rId1" Type="http://schemas.openxmlformats.org/officeDocument/2006/relationships/slide" Target="../slides/slide39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40.xml.rels><?xml version="1.0" encoding="UTF-8"?>
<Relationships xmlns="http://schemas.openxmlformats.org/package/2006/relationships"><Relationship Id="rId1" Type="http://schemas.openxmlformats.org/officeDocument/2006/relationships/slide" Target="../slides/slide40.xml"/><Relationship Id="rId2" Type="http://schemas.openxmlformats.org/officeDocument/2006/relationships/notesMaster" Target="../notesMasters/notesMaster1.xml"/>
</Relationships>
</file>

<file path=ppt/notesSlides/_rels/notesSlide41.xml.rels><?xml version="1.0" encoding="UTF-8"?>
<Relationships xmlns="http://schemas.openxmlformats.org/package/2006/relationships"><Relationship Id="rId1" Type="http://schemas.openxmlformats.org/officeDocument/2006/relationships/slide" Target="../slides/slide41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Vollständige Karikatur stellt die Welt dann zwischen die Pole Terror und Kontrolle und leitet so zum folgenden Tafelbild über.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Im Tafelbild wird das Spannungsfeld von Sicherheit und Freiheit im Verhältnis zu Unsicherheit und Kontrolle deutlich.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Heute würde ich auch an die linken Enden der Pfeile eine Spitze machen, da es ja möglich wäre sich in politischen Entscheidungen oder Haltungen in beide Richtungen zu bewegen.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9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Aus dem voran gegangen Tafelbild wird die Notwendigkeit der Begriffsklärung „Sicherheit“ deutlich, daher an dieser Stelle die Hausaufgabe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0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Dient der Auswertung.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1-stünder Möglichkeit zur mündlichen Wiederholung Urteilsbildung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5-Stünder Möglichkeit zur schriftlichen Ausarbeitung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0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nicht gezeigt (und im Unterricht nicht genutzt).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Materialien können als Zusatzinformationen zur Urteilsbildung heran gezogen werden. (Egffektivität und Legalität)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Stundenablauf: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Schüleri*innen breiten Schnipsel auf Gruppentischen aus.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Erkenntnis: Das ist ja übersichtlich, wir benötigen ein Ordnungssystem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Erarbeitung eines System mit Hilfe des Textmaterials (Daase), zunächst individuell und eindimensional.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Erinnerung an die Konsequenzen für die Materialgestaltung: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Für die Stunde lag das Material in drei Stufen vor: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- gekürzter Originaltext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- gekürzter Originaltext mit fett gedruckten zentralen Begriffen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- Stichwortartige Übersicht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Im Gesamtzusammenhang der Aufgabe wurde auch deutlich, dass auch die inhaltliche Differenzierung nach Interesse (durch das Mitbringen der Schnipsel) der kognitiven Aktivierung förderlich ist. 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Dazu waren auch die mitgebrachten Materialien der Schüler*innen auf verschiedenen Niveaustufen.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Folie wurde in Wildbad nicht gezeigt.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Die Differenzierung hat in der Erarbeitungsphase stattgefunden und ermöglicht die gemeinsame Weiterarbeit mit dem folgenden Arbeitsauftrag.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nicht gezeigt, die Rückfragen haben gezeigt, dass dies besser gewesen wäre. Daher habe ich sie hier wieder eingeblendet.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Deutlich wird, dass die Schülerinnen und Schüler nach der individuellen Arbeit ihre Ergebnisse zusammentragen und mit ihren Materialien arbeiten.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1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Im Ergebnis zeigt sich eine individualisierte Darstellung des erweiterten Sicherheitsbegriffs. (vgl. Basiswissen in der Vorlage zur inhaltlichen Tiefe)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kann als alternativer Einstieg verwendet werden. In Wildbad hatte ich sie nicht gezeigt.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Sicherheitsbegriffe, die im Weißbuch der Bundesregierung aufgeführt sind, sollen in das eigene Modell eingeordnet werden.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Erkenntnis bei den Schülern: Bedrohungen lassen sich nicht nur in einer Dimension einordnen. Wir benötigen mehr Dimensionen, um eine Sicherheitsbedrohung voll zu erfassen.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Hier gut sichtbar am Bsp. Klimawandel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1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Spartanische Darstellung erleichtert dann eine Aussage über das Sicherheitsverständnis der Bundesregierung (internationale, militärische Risiken für den Staat)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2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Erneut: mündliches Operatorentraining im Einstünder, schriftliches Training im Fünfstünder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Im Fünfsünder: Problematisierung des Modells: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Wenn plötzlich alles Sicherheit ist, wie kann die Politik dann so umfassend Sicherheit gewähren?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→ </a:t>
            </a:r>
            <a:r>
              <a:rPr b="0" lang="de-DE" sz="2000" spc="-1" strike="noStrike">
                <a:latin typeface="Arial"/>
              </a:rPr>
              <a:t>Gefahr der Überlastung und des Legitimitätsverlusts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	</a:t>
            </a:r>
            <a:r>
              <a:rPr b="0" lang="de-DE" sz="2000" spc="-1" strike="noStrike">
                <a:latin typeface="Arial"/>
              </a:rPr>
              <a:t>Aktuell im Zusammenhang mit Corona gut sichtbar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2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Rückfragen knüpfen an Interersse und Niveau der Schülerinnen und Schüler an.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Folgenden: Galery-Walk entlang der in den letzten Stunden gestalteten Modelle zur Besprechung der Fragen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2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Unterschiedlichkeit der Problemfragen werden deutlich: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 Unsicheren (oben links)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 Problembewussten (oben Mitte, unten links)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 Analytischen (oben mitte-rechts)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 Lösungsorientierten (oben rechts) 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Deutlich wird an der Sequenz, dass am Ende des Unterrichts die gemeinsame Diskussion stand, ebenso wie am Beginn die gemeinsamen Schnipsel für die Ccollage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3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Entsprechend soll auch für den nächsten Block eine gemeinsame Erfahrung als Ausgangspunkt dienen.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latin typeface="Arial"/>
              </a:rPr>
              <a:t>Dies kann als 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2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3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aus Zeitgründen nicht gezeigt. Ich ging davon aus, dass das Spiel allen bekannt ist.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Rückbezug auf zwei Präsentationen aus vergangenen Veranstaltungen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Zitate aus den jeweiligen Präsentationen wurden im Folgenden Screenshots aus den Präsentationen verdeutlicht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Durch die Analyse der Sicherheitsbedrohung wird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a) an Vergangenes angeknüpft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b) Die Frage, ob es sich beim Knappen Gut um Sicherheit oder Wohlfahrt handelt analytisch vorentlastet (im erweiterten Sicherheitsbegriff Sachdimension: ökonomisch, Referenzdimension: individuell)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Das erleichtert es, im Folgenden Elemente des Spiels auf die internationale Ebene zu übertragen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3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Im Folgenden dann weitere Analyse des Spielgeschehens mit Hilfe von Materialien zu begriffen und Theorien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Anhand der Erfahrungen aus dem Spiel lässt sich leicht eine spieltheoretische Matrix (vgl. Vorlagen zur inhaltlichen Tiefe) erstellen.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Das habe ich auch im Einstünder gemacht.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nicht gezeigt, da sie nur das weitere Vorgehen bei der Analyse verdeutlicht.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 kursiv gedruckten Hinweise sind am Ende die Prüfkriterien für die Denkschulen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4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nicht gezeigt.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Hier tauchen die Vergleichskriterien der voran gegangenen Folie in der Tabelle wieder auf.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4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Am Ende der Sequenz steht ein Konfliktmodell, in dem die wesentlichen Inhalte: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Anarchie, Sicherheitsdilemma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Verschiedenheit der Akteure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Machtstreben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Regellosigkeit vs. Normsetzung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 </a:t>
            </a:r>
            <a:r>
              <a:rPr b="0" lang="de-DE" sz="2000" spc="-1" strike="noStrike">
                <a:latin typeface="Arial"/>
              </a:rPr>
              <a:t>zusammengefasst sind.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Zusammenfassender Arbeitsauftrag: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Einstünder ist das Grundlagenkapitel damit abgeschlossen.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Erneut: Spielsituation am Anfang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Das Zusammenfinden entlang der Rollen: Individuum, Nationalstaat, internationale Organisation und NGO erfordert spielerisch eine erste Analye.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 Rollenkarten geben Charakteristika (Legitimität, Machtressourcen ...) der jeweiligen Akteure wieder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Differenzierungsmaterial wurde von den Schülerinnen und Schülern in dieser Phase vor allem zum Feed-Back eingesetzt → Fehlt uns auf unserer Rollenkarte etwas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Idee: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Rollenverhalten wird verfestigt und kritisch hinterfragt.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Wechselseitige Bedrohungslagen werden erfahren (vgl. Vorlage zur inhaltlichen Tiefe)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Realität: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Chaotische Phase, hat irgendwie funktioniert, ich kann nicht sagen, warum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3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nicht gezeigt und im Untericht nicht verwendet.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Sie hätte zu einer vertiefenden Auseinandersetzung mit der Institution genutzt werden können. 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Vergegenwärtigung der Anforderungen an Binnendifferenzierten Unterricht und Konkretisierung der Planungsfragen mit Blick auf die Sequenz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4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5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Am Ende Begriffsetzung im Sinne des Bildungsplans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4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35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Siehe dazu auch Themenverteilungsplan 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Weitere Konkretisierung der Planung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Classroom-Management auch durch Symbole und Gestaltung des Tafelbildes.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Folgenden: Alles, was auf Tafelgrün ist: Originaltafelbilder aus dem Unterricht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Aufgabe des Staates als These setzen oder erarbeiten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→ </a:t>
            </a:r>
            <a:r>
              <a:rPr b="0" lang="de-DE" sz="2000" spc="-1" strike="noStrike">
                <a:latin typeface="Arial"/>
              </a:rPr>
              <a:t>Abstimmung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solidFill>
                  <a:srgbClr val="faa61a"/>
                </a:solidFill>
                <a:latin typeface="Arial"/>
              </a:rPr>
              <a:t>Was ist?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Einigkeit darin, dass der Staat eine Schutzfunktion hat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Uneinigkeit über die Form, wie diese wahrgenommen werden kann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 </a:t>
            </a:r>
            <a:r>
              <a:rPr b="0" lang="de-DE" sz="2000" spc="-1" strike="noStrike" u="sng">
                <a:uFillTx/>
                <a:latin typeface="Arial"/>
              </a:rPr>
              <a:t>1. Wie soll der Staat uns vor Terrorismus schützen?</a:t>
            </a:r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  <a:p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Durch Sprechblasen werden die didaktischen Überlegungen hinter den Arbeitsaufträgen verdeutlicht.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2000" spc="-1" strike="noStrike">
                <a:latin typeface="Arial"/>
              </a:rPr>
              <a:t>Folie wurde in Wildbad nicht gezeigt.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Unterricht wurde sie verwendet, um den Sicherheitsbegriff zu problematisieren, indem die Gefahr deutlich wird, dass ein Mehr an Sicherheit auch ein Mehr an Kontrolle bedeuten kann. 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Im Unterricht drehte die Diskussion sich dann auch daran, ob man nicht die Informationen der Datenkapitalisten zur Schaffung von Sicherheit nutzen solle.</a:t>
            </a:r>
            <a:endParaRPr b="0" lang="de-DE" sz="2000" spc="-1" strike="noStrike">
              <a:latin typeface="Arial"/>
            </a:endParaRPr>
          </a:p>
          <a:p>
            <a:r>
              <a:rPr b="0" lang="de-DE" sz="2000" spc="-1" strike="noStrike">
                <a:latin typeface="Arial"/>
              </a:rPr>
              <a:t>Diese direkte Betroffenheit hat die Schülerinnen und Schülern dann Kontrolle und Freiheitsverlust als Problem erkennen lassen.</a:t>
            </a:r>
            <a:endParaRPr b="0" lang="de-DE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de-DE" sz="4400" spc="-1" strike="noStrike">
                <a:latin typeface="Arial"/>
              </a:rPr>
              <a:t>Format </a:t>
            </a:r>
            <a:r>
              <a:rPr b="0" lang="de-DE" sz="4400" spc="-1" strike="noStrike">
                <a:latin typeface="Arial"/>
              </a:rPr>
              <a:t>des </a:t>
            </a:r>
            <a:r>
              <a:rPr b="0" lang="de-DE" sz="4400" spc="-1" strike="noStrike">
                <a:latin typeface="Arial"/>
              </a:rPr>
              <a:t>Titeltexte</a:t>
            </a:r>
            <a:r>
              <a:rPr b="0" lang="de-DE" sz="4400" spc="-1" strike="noStrike">
                <a:latin typeface="Arial"/>
              </a:rPr>
              <a:t>s durch </a:t>
            </a:r>
            <a:r>
              <a:rPr b="0" lang="de-DE" sz="4400" spc="-1" strike="noStrike">
                <a:latin typeface="Arial"/>
              </a:rPr>
              <a:t>Klicken </a:t>
            </a:r>
            <a:r>
              <a:rPr b="0" lang="de-DE" sz="4400" spc="-1" strike="noStrike">
                <a:latin typeface="Arial"/>
              </a:rPr>
              <a:t>bearbeite</a:t>
            </a:r>
            <a:r>
              <a:rPr b="0" lang="de-DE" sz="4400" spc="-1" strike="noStrike">
                <a:latin typeface="Arial"/>
              </a:rPr>
              <a:t>n</a:t>
            </a:r>
            <a:endParaRPr b="0" lang="de-DE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 fontScale="94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pc="-1" strike="noStrike">
                <a:latin typeface="Arial"/>
              </a:rPr>
              <a:t>Format des Gliederungstextes durch Klicken bearbeiten</a:t>
            </a:r>
            <a:endParaRPr b="0" lang="de-DE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pc="-1" strike="noStrike">
                <a:latin typeface="Arial"/>
              </a:rPr>
              <a:t>Zweite Gliederungsebene</a:t>
            </a:r>
            <a:endParaRPr b="0" lang="de-DE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pc="-1" strike="noStrike">
                <a:latin typeface="Arial"/>
              </a:rPr>
              <a:t>Dritte Gliederungsebene</a:t>
            </a:r>
            <a:endParaRPr b="0" lang="de-DE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latin typeface="Arial"/>
              </a:rPr>
              <a:t>Vierte Gliederungsebene</a:t>
            </a:r>
            <a:endParaRPr b="0" lang="de-DE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Fünfte Gliederungsebene</a:t>
            </a:r>
            <a:endParaRPr b="0" lang="de-DE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Sechste Gliederungsebene</a:t>
            </a:r>
            <a:endParaRPr b="0" lang="de-DE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Siebte Gliederungsebene</a:t>
            </a:r>
            <a:endParaRPr b="0" lang="de-DE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DE" sz="1400" spc="-1" strike="noStrike">
                <a:latin typeface="Times New Roman"/>
              </a:rPr>
              <a:t>&lt;Datum/Uhrzeit&gt;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de-DE" sz="1400" spc="-1" strike="noStrike">
                <a:latin typeface="Times New Roman"/>
              </a:rPr>
              <a:t>&lt;Fußzeile&gt;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69BCDDA8-6DA0-4E63-BE36-CDED49710DA0}" type="slidenum">
              <a:rPr b="0" lang="de-DE" sz="1400" spc="-1" strike="noStrike">
                <a:latin typeface="Times New Roman"/>
              </a:rPr>
              <a:t>&lt;Foliennummer&gt;</a:t>
            </a:fld>
            <a:endParaRPr b="0" lang="de-DE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6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4" Type="http://schemas.openxmlformats.org/officeDocument/2006/relationships/comments" Target="../comments/comment15.xml"/><Relationship Id="rId5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6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8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image" Target="../media/image51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0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image" Target="../media/image63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image" Target="../media/image6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6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66.png"/><Relationship Id="rId2" Type="http://schemas.openxmlformats.org/officeDocument/2006/relationships/image" Target="../media/image67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7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image" Target="../media/image69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8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image" Target="../media/image7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0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73.emf"/><Relationship Id="rId2" Type="http://schemas.openxmlformats.org/officeDocument/2006/relationships/image" Target="../media/image74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slideLayout" Target="../slideLayouts/slideLayout2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76.png"/><Relationship Id="rId2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pn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1"/>
          <p:cNvSpPr/>
          <p:nvPr/>
        </p:nvSpPr>
        <p:spPr>
          <a:xfrm>
            <a:off x="216000" y="216000"/>
            <a:ext cx="9648000" cy="0"/>
          </a:xfrm>
          <a:prstGeom prst="line">
            <a:avLst/>
          </a:prstGeom>
          <a:ln w="126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48" name="" descr=""/>
          <p:cNvPicPr/>
          <p:nvPr/>
        </p:nvPicPr>
        <p:blipFill>
          <a:blip r:embed="rId1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49" name="CustomShape 2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50" name="CustomShape 3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51" name="CustomShape 4"/>
          <p:cNvSpPr/>
          <p:nvPr/>
        </p:nvSpPr>
        <p:spPr>
          <a:xfrm>
            <a:off x="185400" y="1214640"/>
            <a:ext cx="9732240" cy="2386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0" lang="de-DE" sz="4500" spc="-1" strike="noStrike">
                <a:solidFill>
                  <a:srgbClr val="000000"/>
                </a:solidFill>
                <a:latin typeface="Calibri"/>
                <a:ea typeface="Calibri"/>
              </a:rPr>
              <a:t>Umsetzungsbeispiel zu ausgewählten inhaltsbezogenen Kompetenzen</a:t>
            </a:r>
            <a:br/>
            <a:r>
              <a:rPr b="0" lang="de-DE" sz="3200" spc="-1" strike="noStrike">
                <a:solidFill>
                  <a:srgbClr val="000000"/>
                </a:solidFill>
                <a:latin typeface="Calibri"/>
                <a:ea typeface="Calibri"/>
              </a:rPr>
              <a:t>Sequenz: Sicherheit</a:t>
            </a:r>
            <a:br/>
            <a:endParaRPr b="0" lang="de-DE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05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09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10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12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14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16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17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19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20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21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22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24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25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28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29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30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31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" descr=""/>
          <p:cNvPicPr/>
          <p:nvPr/>
        </p:nvPicPr>
        <p:blipFill>
          <a:blip r:embed="rId1"/>
          <a:srcRect l="12813" t="0" r="12900" b="0"/>
          <a:stretch/>
        </p:blipFill>
        <p:spPr>
          <a:xfrm>
            <a:off x="252000" y="601200"/>
            <a:ext cx="5796000" cy="434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33" name="TextShape 1"/>
          <p:cNvSpPr txBox="1"/>
          <p:nvPr/>
        </p:nvSpPr>
        <p:spPr>
          <a:xfrm>
            <a:off x="6516000" y="684000"/>
            <a:ext cx="3349080" cy="3929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de-DE" sz="1800" spc="-1" strike="noStrike">
                <a:latin typeface="Arial"/>
              </a:rPr>
              <a:t>Als konstruktive Unterstützung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Erleichtert kognitive Aktivierung</a:t>
            </a:r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Nicht ausschließlich in 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Niveaustufen denken</a:t>
            </a:r>
            <a:endParaRPr b="0" lang="de-DE" sz="1800" spc="-1" strike="noStrike">
              <a:latin typeface="Arial"/>
            </a:endParaRPr>
          </a:p>
        </p:txBody>
      </p:sp>
      <p:pic>
        <p:nvPicPr>
          <p:cNvPr id="134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pic>
        <p:nvPicPr>
          <p:cNvPr id="135" name="" descr=""/>
          <p:cNvPicPr/>
          <p:nvPr/>
        </p:nvPicPr>
        <p:blipFill>
          <a:blip r:embed="rId3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36" name="CustomShape 2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37" name="CustomShape 3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38" name="TextShape 4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  <p:sp>
        <p:nvSpPr>
          <p:cNvPr id="139" name="CustomShape 5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" descr=""/>
          <p:cNvPicPr/>
          <p:nvPr/>
        </p:nvPicPr>
        <p:blipFill>
          <a:blip r:embed="rId1"/>
          <a:srcRect l="12813" t="0" r="12900" b="0"/>
          <a:stretch/>
        </p:blipFill>
        <p:spPr>
          <a:xfrm>
            <a:off x="252000" y="601200"/>
            <a:ext cx="5796000" cy="434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1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42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44" name="TextShape 3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  <p:sp>
        <p:nvSpPr>
          <p:cNvPr id="145" name="CustomShape 4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47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50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52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53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54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ine 1"/>
          <p:cNvSpPr/>
          <p:nvPr/>
        </p:nvSpPr>
        <p:spPr>
          <a:xfrm>
            <a:off x="216000" y="216000"/>
            <a:ext cx="9648000" cy="0"/>
          </a:xfrm>
          <a:prstGeom prst="line">
            <a:avLst/>
          </a:prstGeom>
          <a:ln w="126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TextShape 2"/>
          <p:cNvSpPr txBox="1"/>
          <p:nvPr/>
        </p:nvSpPr>
        <p:spPr>
          <a:xfrm>
            <a:off x="1584000" y="4788000"/>
            <a:ext cx="673200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de-DE" sz="1800" spc="-1" strike="noStrike">
                <a:latin typeface="Arial"/>
              </a:rPr>
              <a:t>Der Staat hat die Aufgabe, uns vor Terrorismus zu schützen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54" name="TextShape 3"/>
          <p:cNvSpPr txBox="1"/>
          <p:nvPr/>
        </p:nvSpPr>
        <p:spPr>
          <a:xfrm>
            <a:off x="2464560" y="4576320"/>
            <a:ext cx="5491440" cy="346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de-DE" sz="900" spc="-1" strike="noStrike">
                <a:latin typeface="Arial"/>
              </a:rPr>
              <a:t>https://www.oliverschopf.com/img/archive/archiv_pol_kar/welt/terrorismus/kdw.jpg [eigene Bearbeitung]</a:t>
            </a:r>
            <a:endParaRPr b="0" lang="de-DE" sz="900" spc="-1" strike="noStrike">
              <a:latin typeface="Arial"/>
            </a:endParaRPr>
          </a:p>
        </p:txBody>
      </p:sp>
      <p:pic>
        <p:nvPicPr>
          <p:cNvPr id="55" name="" descr=""/>
          <p:cNvPicPr/>
          <p:nvPr/>
        </p:nvPicPr>
        <p:blipFill>
          <a:blip r:embed="rId1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56" name="CustomShape 4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57" name="CustomShape 5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56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57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58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59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61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62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63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65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66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67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69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71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72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" descr=""/>
          <p:cNvPicPr/>
          <p:nvPr/>
        </p:nvPicPr>
        <p:blipFill>
          <a:blip r:embed="rId1"/>
          <a:srcRect l="12884" t="0" r="12827" b="0"/>
          <a:stretch/>
        </p:blipFill>
        <p:spPr>
          <a:xfrm>
            <a:off x="252000" y="601200"/>
            <a:ext cx="5796000" cy="434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4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75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76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77" name="TextShape 3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eigene Hervorhebung</a:t>
            </a:r>
            <a:endParaRPr b="0" lang="de-DE" sz="900" spc="-1" strike="noStrike">
              <a:latin typeface="Arial"/>
            </a:endParaRPr>
          </a:p>
        </p:txBody>
      </p:sp>
      <p:sp>
        <p:nvSpPr>
          <p:cNvPr id="178" name="CustomShape 4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  <p:sp>
        <p:nvSpPr>
          <p:cNvPr id="179" name="TextShape 5"/>
          <p:cNvSpPr txBox="1"/>
          <p:nvPr/>
        </p:nvSpPr>
        <p:spPr>
          <a:xfrm>
            <a:off x="6300360" y="612000"/>
            <a:ext cx="3652560" cy="3673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Probleme der Versicherheitlichung</a:t>
            </a:r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Notwendigkeit zur Entsicherheit-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lichung</a:t>
            </a:r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</p:txBody>
      </p:sp>
      <p:sp>
        <p:nvSpPr>
          <p:cNvPr id="180" name="CustomShape 6"/>
          <p:cNvSpPr/>
          <p:nvPr/>
        </p:nvSpPr>
        <p:spPr>
          <a:xfrm>
            <a:off x="7776000" y="1620000"/>
            <a:ext cx="648000" cy="1080000"/>
          </a:xfrm>
          <a:custGeom>
            <a:avLst/>
            <a:gdLst/>
            <a:ahLst/>
            <a:rect l="0" t="0" r="r" b="b"/>
            <a:pathLst>
              <a:path w="1801" h="3002">
                <a:moveTo>
                  <a:pt x="450" y="0"/>
                </a:moveTo>
                <a:lnTo>
                  <a:pt x="450" y="2250"/>
                </a:lnTo>
                <a:lnTo>
                  <a:pt x="0" y="2250"/>
                </a:lnTo>
                <a:lnTo>
                  <a:pt x="900" y="3001"/>
                </a:lnTo>
                <a:lnTo>
                  <a:pt x="1800" y="2250"/>
                </a:lnTo>
                <a:lnTo>
                  <a:pt x="1350" y="2250"/>
                </a:lnTo>
                <a:lnTo>
                  <a:pt x="1350" y="0"/>
                </a:lnTo>
                <a:lnTo>
                  <a:pt x="450" y="0"/>
                </a:lnTo>
              </a:path>
            </a:pathLst>
          </a:cu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82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83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84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185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87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88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89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" descr=""/>
          <p:cNvPicPr/>
          <p:nvPr/>
        </p:nvPicPr>
        <p:blipFill>
          <a:blip r:embed="rId1"/>
          <a:srcRect l="12813" t="0" r="12900" b="0"/>
          <a:stretch/>
        </p:blipFill>
        <p:spPr>
          <a:xfrm>
            <a:off x="252000" y="601200"/>
            <a:ext cx="5796000" cy="434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91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92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93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94" name="TextShape 3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  <p:sp>
        <p:nvSpPr>
          <p:cNvPr id="195" name="CustomShape 4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" descr=""/>
          <p:cNvPicPr/>
          <p:nvPr/>
        </p:nvPicPr>
        <p:blipFill>
          <a:blip r:embed="rId1"/>
          <a:srcRect l="12813" t="0" r="12900" b="0"/>
          <a:stretch/>
        </p:blipFill>
        <p:spPr>
          <a:xfrm>
            <a:off x="252000" y="601200"/>
            <a:ext cx="5796000" cy="434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97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98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99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00" name="TextShape 3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  <p:sp>
        <p:nvSpPr>
          <p:cNvPr id="201" name="CustomShape 4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03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04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05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06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Shape 1"/>
          <p:cNvSpPr txBox="1"/>
          <p:nvPr/>
        </p:nvSpPr>
        <p:spPr>
          <a:xfrm>
            <a:off x="288000" y="691920"/>
            <a:ext cx="9648000" cy="1114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1" lang="de-DE" sz="1800" spc="-1" strike="noStrike">
                <a:latin typeface="Arial"/>
              </a:rPr>
              <a:t>Aus dem ZPG-Auftrag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- Umsetzungsbeispiele für inhaltsbezogene Kompetenzen zu ausgewählten Themenfeldern im Leistungs- und Basisfach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- unter Berücksichtigung […] des Umgangs mit Heterogenität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59" name="CustomShape 2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60" name="" descr=""/>
          <p:cNvPicPr/>
          <p:nvPr/>
        </p:nvPicPr>
        <p:blipFill>
          <a:blip r:embed="rId1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61" name="CustomShape 3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62" name="CustomShape 4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08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10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11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13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14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15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16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18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19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20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21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23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26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28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29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30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31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33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34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35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36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38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39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40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41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extShape 1"/>
          <p:cNvSpPr txBox="1"/>
          <p:nvPr/>
        </p:nvSpPr>
        <p:spPr>
          <a:xfrm>
            <a:off x="3556440" y="5301720"/>
            <a:ext cx="4723560" cy="60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de-DE" sz="1800" spc="-1" strike="noStrike">
                <a:latin typeface="Arial"/>
              </a:rPr>
              <a:t>E. Müller: ZPG-Binnendiff-WILDBAD-KURZ</a:t>
            </a:r>
            <a:endParaRPr b="0" lang="de-DE" sz="1800" spc="-1" strike="noStrike">
              <a:latin typeface="Arial"/>
            </a:endParaRPr>
          </a:p>
        </p:txBody>
      </p:sp>
      <p:pic>
        <p:nvPicPr>
          <p:cNvPr id="243" name="" descr=""/>
          <p:cNvPicPr/>
          <p:nvPr/>
        </p:nvPicPr>
        <p:blipFill>
          <a:blip r:embed="rId1"/>
          <a:srcRect l="12813" t="0" r="12900" b="0"/>
          <a:stretch/>
        </p:blipFill>
        <p:spPr>
          <a:xfrm>
            <a:off x="252000" y="601200"/>
            <a:ext cx="5796000" cy="434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44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45" name="CustomShape 2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47" name="TextShape 4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  <p:sp>
        <p:nvSpPr>
          <p:cNvPr id="248" name="CustomShape 5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50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52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53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55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56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57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Line 1"/>
          <p:cNvSpPr/>
          <p:nvPr/>
        </p:nvSpPr>
        <p:spPr>
          <a:xfrm>
            <a:off x="216000" y="216000"/>
            <a:ext cx="9648000" cy="0"/>
          </a:xfrm>
          <a:prstGeom prst="line">
            <a:avLst/>
          </a:prstGeom>
          <a:ln w="126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4" name="TextShape 2"/>
          <p:cNvSpPr txBox="1"/>
          <p:nvPr/>
        </p:nvSpPr>
        <p:spPr>
          <a:xfrm>
            <a:off x="6192000" y="619920"/>
            <a:ext cx="3816000" cy="3081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lang="de-DE" sz="1800" spc="-1" strike="noStrike">
                <a:latin typeface="Arial"/>
              </a:rPr>
              <a:t>Wie lassen sie die (abstrakten) ibKen so unterrichten, 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dass alle Schülerinnen und Schüler</a:t>
            </a:r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pPr marL="216000" indent="-216000">
              <a:spcAft>
                <a:spcPts val="113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selbstständig arbeiten?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spcAft>
                <a:spcPts val="113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kognitiv aktiviert werden?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spcAft>
                <a:spcPts val="113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die gleiche Kernaufgabe bearbeiten können?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spcAft>
                <a:spcPts val="113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die gleiche Problemdiskussion führen können?</a:t>
            </a:r>
            <a:endParaRPr b="0" lang="de-DE" sz="1800" spc="-1" strike="noStrike">
              <a:latin typeface="Arial"/>
            </a:endParaRPr>
          </a:p>
        </p:txBody>
      </p:sp>
      <p:pic>
        <p:nvPicPr>
          <p:cNvPr id="65" name="" descr=""/>
          <p:cNvPicPr/>
          <p:nvPr/>
        </p:nvPicPr>
        <p:blipFill>
          <a:blip r:embed="rId1"/>
          <a:srcRect l="12813" t="0" r="12900" b="3780"/>
          <a:stretch/>
        </p:blipFill>
        <p:spPr>
          <a:xfrm>
            <a:off x="252000" y="601200"/>
            <a:ext cx="5796000" cy="422244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6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67" name="CustomShape 3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68" name="CustomShape 4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69" name="CustomShape 5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  <p:sp>
        <p:nvSpPr>
          <p:cNvPr id="70" name="TextShape 6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59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60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61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262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" descr=""/>
          <p:cNvPicPr/>
          <p:nvPr/>
        </p:nvPicPr>
        <p:blipFill>
          <a:blip r:embed="rId1"/>
          <a:stretch/>
        </p:blipFill>
        <p:spPr>
          <a:xfrm>
            <a:off x="349200" y="601200"/>
            <a:ext cx="9205200" cy="4438800"/>
          </a:xfrm>
          <a:prstGeom prst="rect">
            <a:avLst/>
          </a:prstGeom>
          <a:ln>
            <a:noFill/>
          </a:ln>
        </p:spPr>
      </p:pic>
      <p:pic>
        <p:nvPicPr>
          <p:cNvPr id="264" name="" descr=""/>
          <p:cNvPicPr/>
          <p:nvPr/>
        </p:nvPicPr>
        <p:blipFill>
          <a:blip r:embed="rId2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65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66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67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Fortgang der Einheit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Shape 1"/>
          <p:cNvSpPr txBox="1"/>
          <p:nvPr/>
        </p:nvSpPr>
        <p:spPr>
          <a:xfrm>
            <a:off x="252000" y="601200"/>
            <a:ext cx="9462600" cy="4473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Ist es möglich, möglichst alle Schülerinnen und Schüler auf ihrem Niveau kognitiv zu aktivieren?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i="1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ja, die spielerischen Einstiege ermöglichen allen Schüler*innen auf ihrem Niveau einzusteigen.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endParaRPr b="0" lang="de-DE" sz="1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Erleichtern die bereit gestellten Materialien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latin typeface="Arial"/>
                <a:ea typeface="Noto Sans CJK SC"/>
              </a:rPr>
              <a:t>	</a:t>
            </a:r>
            <a:r>
              <a:rPr b="0" lang="de-DE" sz="1800" spc="-1" strike="noStrike">
                <a:latin typeface="Arial"/>
              </a:rPr>
              <a:t>die kognitive Aktivierung? 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latin typeface="Arial"/>
              </a:rPr>
              <a:t>	</a:t>
            </a:r>
            <a:r>
              <a:rPr b="0" i="1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kognitiv aktiviert sind die Schüler*innen durch die Einstiege. Die Materialien tragen </a:t>
            </a:r>
            <a:r>
              <a:rPr b="0" i="1" lang="de-DE" sz="1800" spc="-1" strike="noStrike">
                <a:latin typeface="Arial"/>
              </a:rPr>
              <a:t>	</a:t>
            </a:r>
            <a:r>
              <a:rPr b="0" i="1" lang="de-DE" sz="1800" spc="-1" strike="noStrike">
                <a:latin typeface="Arial"/>
              </a:rPr>
              <a:t>    die Aktivierung in die Arbeitsphase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latin typeface="Arial"/>
              </a:rPr>
              <a:t>	</a:t>
            </a:r>
            <a:r>
              <a:rPr b="0" lang="de-DE" sz="1800" spc="-1" strike="noStrike">
                <a:latin typeface="Arial"/>
              </a:rPr>
              <a:t>die selbstständige Arbeit?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latin typeface="Arial"/>
              </a:rPr>
              <a:t>	</a:t>
            </a:r>
            <a:r>
              <a:rPr b="0" i="1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teilweise fehlen Routinen, vor allem bei Einstündern: Tendenz zum weniger </a:t>
            </a:r>
            <a:r>
              <a:rPr b="0" i="1" lang="de-DE" sz="1800" spc="-1" strike="noStrike">
                <a:latin typeface="Arial"/>
              </a:rPr>
              <a:t>	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de-DE" sz="1800" spc="-1" strike="noStrike">
                <a:latin typeface="Arial"/>
              </a:rPr>
              <a:t>            </a:t>
            </a:r>
            <a:r>
              <a:rPr b="0" i="1" lang="de-DE" sz="1800" spc="-1" strike="noStrike">
                <a:latin typeface="Arial"/>
              </a:rPr>
              <a:t>textintensiven (nicht notwendig dem einfacheren) Material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567"/>
              </a:spcAft>
            </a:pPr>
            <a:r>
              <a:rPr b="0" lang="de-DE" sz="1800" spc="-1" strike="noStrike">
                <a:latin typeface="Arial"/>
              </a:rPr>
              <a:t>	</a:t>
            </a:r>
            <a:r>
              <a:rPr b="0" lang="de-DE" sz="1800" spc="-1" strike="noStrike">
                <a:latin typeface="Arial"/>
              </a:rPr>
              <a:t>das Führen einer gemeinsamen Problemdiskussion?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567"/>
              </a:spcAft>
            </a:pPr>
            <a:r>
              <a:rPr b="0" lang="de-DE" sz="1800" spc="-1" strike="noStrike">
                <a:latin typeface="Arial"/>
              </a:rPr>
              <a:t>	</a:t>
            </a:r>
            <a:r>
              <a:rPr b="0" i="1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Vor allem die ersten beiden Blöcke haben gezeigt, dass dies möglich ist.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pic>
        <p:nvPicPr>
          <p:cNvPr id="270" name="" descr=""/>
          <p:cNvPicPr/>
          <p:nvPr/>
        </p:nvPicPr>
        <p:blipFill>
          <a:blip r:embed="rId1"/>
          <a:stretch/>
        </p:blipFill>
        <p:spPr>
          <a:xfrm>
            <a:off x="8329320" y="498744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71" name="CustomShape 3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72" name="CustomShape 4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Fragen und Antworten nach dem Unterrichten der Einheit – Teil 1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252000" y="601200"/>
            <a:ext cx="9462600" cy="3633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(Wie) Nutzen die Schülerinnen und Schüler die Differenzierungsangebote?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Breit, vor allem zur Rückversicherung, ob ihre Ergebnisse stimmen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endParaRPr b="0" lang="de-DE" sz="1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Wie war der Arbeitsaufwand?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i="1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Erstaunlich gering, </a:t>
            </a:r>
            <a:endParaRPr b="0" lang="de-DE" sz="1800" spc="-1" strike="noStrike">
              <a:latin typeface="Arial"/>
            </a:endParaRPr>
          </a:p>
          <a:p>
            <a:pPr marL="252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i="1" lang="de-DE" sz="1800" spc="-1" strike="noStrike">
                <a:latin typeface="Arial"/>
              </a:rPr>
              <a:t>Keine zusätzliche Materialsuche</a:t>
            </a:r>
            <a:endParaRPr b="0" lang="de-DE" sz="1800" spc="-1" strike="noStrike">
              <a:latin typeface="Arial"/>
            </a:endParaRPr>
          </a:p>
          <a:p>
            <a:pPr marL="252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i="1" lang="de-DE" sz="1800" spc="-1" strike="noStrike">
                <a:latin typeface="Arial"/>
              </a:rPr>
              <a:t>Strukturierung des Materials ist auch ohne Differenzierung Teil der Vorbereitung der Stunde.</a:t>
            </a:r>
            <a:endParaRPr b="0" lang="de-DE" sz="1800" spc="-1" strike="noStrike">
              <a:latin typeface="Arial"/>
            </a:endParaRPr>
          </a:p>
          <a:p>
            <a:pPr marL="252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i="1" lang="de-DE" sz="1800" spc="-1" strike="noStrike">
                <a:latin typeface="Arial"/>
              </a:rPr>
              <a:t>Formatierungsaufwand für die Erstellung des Materials relativiert sich durch die Möglichkeit, die Einheit wiederholt zu unterrichten.</a:t>
            </a:r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Woran möchte ich noch feilen?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→ </a:t>
            </a:r>
            <a:r>
              <a:rPr b="0" i="1" lang="de-DE" sz="1800" spc="-1" strike="noStrike">
                <a:latin typeface="Arial"/>
              </a:rPr>
              <a:t>Der letzte Block scheint mir noch zu sperrig und zu sehr vom Zufall abhängig.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274" name="CustomShape 2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pic>
        <p:nvPicPr>
          <p:cNvPr id="275" name="" descr=""/>
          <p:cNvPicPr/>
          <p:nvPr/>
        </p:nvPicPr>
        <p:blipFill>
          <a:blip r:embed="rId1"/>
          <a:stretch/>
        </p:blipFill>
        <p:spPr>
          <a:xfrm>
            <a:off x="8329320" y="498744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276" name="CustomShape 3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277" name="CustomShape 4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Fragen und Antworten nach dem Unterrichten der Einheit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Line 1"/>
          <p:cNvSpPr/>
          <p:nvPr/>
        </p:nvSpPr>
        <p:spPr>
          <a:xfrm>
            <a:off x="216000" y="108000"/>
            <a:ext cx="9648000" cy="0"/>
          </a:xfrm>
          <a:prstGeom prst="line">
            <a:avLst/>
          </a:prstGeom>
          <a:ln w="126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TextShape 2"/>
          <p:cNvSpPr txBox="1"/>
          <p:nvPr/>
        </p:nvSpPr>
        <p:spPr>
          <a:xfrm>
            <a:off x="252000" y="601200"/>
            <a:ext cx="9462600" cy="2718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r>
              <a:rPr b="0" i="1" lang="de-DE" sz="1800" spc="-1" strike="noStrike">
                <a:latin typeface="Arial"/>
              </a:rPr>
              <a:t>Fragen zum Unterrichten der Einheit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Ist es möglich, möglichst alle Schülerinnen und Schüler auf ihrem Niveau kognitiv zu aktivieren?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Erleichtern die bereit gestellten Materialien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	</a:t>
            </a:r>
            <a:r>
              <a:rPr b="0" lang="de-DE" sz="1800" spc="-1" strike="noStrike">
                <a:latin typeface="Arial"/>
              </a:rPr>
              <a:t>die selbstständige Arbeit?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	</a:t>
            </a:r>
            <a:r>
              <a:rPr b="0" lang="de-DE" sz="1800" spc="-1" strike="noStrike">
                <a:latin typeface="Arial"/>
              </a:rPr>
              <a:t>die kognitive Aktivierung?</a:t>
            </a:r>
            <a:endParaRPr b="0" lang="de-DE" sz="1800" spc="-1" strike="noStrike">
              <a:latin typeface="Arial"/>
            </a:endParaRPr>
          </a:p>
          <a:p>
            <a:r>
              <a:rPr b="0" lang="de-DE" sz="1800" spc="-1" strike="noStrike">
                <a:latin typeface="Arial"/>
              </a:rPr>
              <a:t>	</a:t>
            </a:r>
            <a:r>
              <a:rPr b="0" lang="de-DE" sz="1800" spc="-1" strike="noStrike">
                <a:latin typeface="Arial"/>
              </a:rPr>
              <a:t>das Führen einer gemeinsamen Problemdiskussion?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(Wie) Nutzen die Schülerinnen und Schüler die Differenzierungsangebote?</a:t>
            </a:r>
            <a:endParaRPr b="0" lang="de-DE" sz="1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latin typeface="Arial"/>
              </a:rPr>
              <a:t>Wie war der Arbeitsaufwand?</a:t>
            </a:r>
            <a:endParaRPr b="0" lang="de-DE" sz="1800" spc="-1" strike="noStrike">
              <a:latin typeface="Arial"/>
            </a:endParaRPr>
          </a:p>
        </p:txBody>
      </p:sp>
      <p:pic>
        <p:nvPicPr>
          <p:cNvPr id="73" name="" descr=""/>
          <p:cNvPicPr/>
          <p:nvPr/>
        </p:nvPicPr>
        <p:blipFill>
          <a:blip r:embed="rId1"/>
          <a:stretch/>
        </p:blipFill>
        <p:spPr>
          <a:xfrm>
            <a:off x="8329320" y="498708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74" name="CustomShape 3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75" name="CustomShape 4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76" name="CustomShape 5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Line 1"/>
          <p:cNvSpPr/>
          <p:nvPr/>
        </p:nvSpPr>
        <p:spPr>
          <a:xfrm>
            <a:off x="216000" y="216000"/>
            <a:ext cx="9648000" cy="0"/>
          </a:xfrm>
          <a:prstGeom prst="line">
            <a:avLst/>
          </a:prstGeom>
          <a:ln w="126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78" name="" descr=""/>
          <p:cNvPicPr/>
          <p:nvPr/>
        </p:nvPicPr>
        <p:blipFill>
          <a:blip r:embed="rId1"/>
          <a:srcRect l="12813" t="0" r="12898" b="0"/>
          <a:stretch/>
        </p:blipFill>
        <p:spPr>
          <a:xfrm>
            <a:off x="252000" y="601200"/>
            <a:ext cx="5796000" cy="41724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9" name="Freeform 2"/>
          <p:cNvSpPr/>
          <p:nvPr/>
        </p:nvSpPr>
        <p:spPr>
          <a:xfrm>
            <a:off x="7206120" y="1549440"/>
            <a:ext cx="576000" cy="315000"/>
          </a:xfrm>
          <a:custGeom>
            <a:avLst/>
            <a:gdLst/>
            <a:ahLst/>
            <a:rect l="0" t="0" r="r" b="b"/>
            <a:pathLst>
              <a:path w="1600" h="875">
                <a:moveTo>
                  <a:pt x="1094" y="675"/>
                </a:moveTo>
                <a:lnTo>
                  <a:pt x="1056" y="681"/>
                </a:lnTo>
                <a:lnTo>
                  <a:pt x="1018" y="686"/>
                </a:lnTo>
                <a:lnTo>
                  <a:pt x="979" y="690"/>
                </a:lnTo>
                <a:lnTo>
                  <a:pt x="940" y="694"/>
                </a:lnTo>
                <a:lnTo>
                  <a:pt x="901" y="696"/>
                </a:lnTo>
                <a:lnTo>
                  <a:pt x="861" y="698"/>
                </a:lnTo>
                <a:lnTo>
                  <a:pt x="821" y="699"/>
                </a:lnTo>
                <a:lnTo>
                  <a:pt x="782" y="699"/>
                </a:lnTo>
                <a:lnTo>
                  <a:pt x="742" y="698"/>
                </a:lnTo>
                <a:lnTo>
                  <a:pt x="702" y="696"/>
                </a:lnTo>
                <a:lnTo>
                  <a:pt x="663" y="694"/>
                </a:lnTo>
                <a:lnTo>
                  <a:pt x="623" y="690"/>
                </a:lnTo>
                <a:lnTo>
                  <a:pt x="585" y="686"/>
                </a:lnTo>
                <a:lnTo>
                  <a:pt x="547" y="681"/>
                </a:lnTo>
                <a:lnTo>
                  <a:pt x="509" y="675"/>
                </a:lnTo>
                <a:lnTo>
                  <a:pt x="472" y="668"/>
                </a:lnTo>
                <a:lnTo>
                  <a:pt x="436" y="661"/>
                </a:lnTo>
                <a:lnTo>
                  <a:pt x="401" y="652"/>
                </a:lnTo>
                <a:lnTo>
                  <a:pt x="367" y="643"/>
                </a:lnTo>
                <a:lnTo>
                  <a:pt x="334" y="634"/>
                </a:lnTo>
                <a:lnTo>
                  <a:pt x="302" y="623"/>
                </a:lnTo>
                <a:lnTo>
                  <a:pt x="272" y="612"/>
                </a:lnTo>
                <a:lnTo>
                  <a:pt x="243" y="600"/>
                </a:lnTo>
                <a:lnTo>
                  <a:pt x="215" y="588"/>
                </a:lnTo>
                <a:lnTo>
                  <a:pt x="188" y="574"/>
                </a:lnTo>
                <a:lnTo>
                  <a:pt x="163" y="561"/>
                </a:lnTo>
                <a:lnTo>
                  <a:pt x="140" y="547"/>
                </a:lnTo>
                <a:lnTo>
                  <a:pt x="118" y="532"/>
                </a:lnTo>
                <a:lnTo>
                  <a:pt x="98" y="518"/>
                </a:lnTo>
                <a:lnTo>
                  <a:pt x="80" y="502"/>
                </a:lnTo>
                <a:lnTo>
                  <a:pt x="63" y="487"/>
                </a:lnTo>
                <a:lnTo>
                  <a:pt x="49" y="470"/>
                </a:lnTo>
                <a:lnTo>
                  <a:pt x="36" y="454"/>
                </a:lnTo>
                <a:lnTo>
                  <a:pt x="25" y="437"/>
                </a:lnTo>
                <a:lnTo>
                  <a:pt x="16" y="420"/>
                </a:lnTo>
                <a:lnTo>
                  <a:pt x="9" y="403"/>
                </a:lnTo>
                <a:lnTo>
                  <a:pt x="4" y="386"/>
                </a:lnTo>
                <a:lnTo>
                  <a:pt x="1" y="368"/>
                </a:lnTo>
                <a:lnTo>
                  <a:pt x="0" y="351"/>
                </a:lnTo>
                <a:lnTo>
                  <a:pt x="1" y="333"/>
                </a:lnTo>
                <a:lnTo>
                  <a:pt x="4" y="316"/>
                </a:lnTo>
                <a:lnTo>
                  <a:pt x="9" y="299"/>
                </a:lnTo>
                <a:lnTo>
                  <a:pt x="16" y="281"/>
                </a:lnTo>
                <a:lnTo>
                  <a:pt x="24" y="264"/>
                </a:lnTo>
                <a:lnTo>
                  <a:pt x="35" y="248"/>
                </a:lnTo>
                <a:lnTo>
                  <a:pt x="48" y="231"/>
                </a:lnTo>
                <a:lnTo>
                  <a:pt x="62" y="215"/>
                </a:lnTo>
                <a:lnTo>
                  <a:pt x="79" y="199"/>
                </a:lnTo>
                <a:lnTo>
                  <a:pt x="97" y="183"/>
                </a:lnTo>
                <a:lnTo>
                  <a:pt x="117" y="168"/>
                </a:lnTo>
                <a:lnTo>
                  <a:pt x="138" y="153"/>
                </a:lnTo>
                <a:lnTo>
                  <a:pt x="161" y="139"/>
                </a:lnTo>
                <a:lnTo>
                  <a:pt x="186" y="126"/>
                </a:lnTo>
                <a:lnTo>
                  <a:pt x="212" y="112"/>
                </a:lnTo>
                <a:lnTo>
                  <a:pt x="240" y="100"/>
                </a:lnTo>
                <a:lnTo>
                  <a:pt x="269" y="88"/>
                </a:lnTo>
                <a:lnTo>
                  <a:pt x="300" y="77"/>
                </a:lnTo>
                <a:lnTo>
                  <a:pt x="332" y="66"/>
                </a:lnTo>
                <a:lnTo>
                  <a:pt x="365" y="56"/>
                </a:lnTo>
                <a:lnTo>
                  <a:pt x="399" y="47"/>
                </a:lnTo>
                <a:lnTo>
                  <a:pt x="434" y="39"/>
                </a:lnTo>
                <a:lnTo>
                  <a:pt x="469" y="31"/>
                </a:lnTo>
                <a:lnTo>
                  <a:pt x="506" y="24"/>
                </a:lnTo>
                <a:lnTo>
                  <a:pt x="544" y="18"/>
                </a:lnTo>
                <a:lnTo>
                  <a:pt x="582" y="13"/>
                </a:lnTo>
                <a:lnTo>
                  <a:pt x="620" y="9"/>
                </a:lnTo>
                <a:lnTo>
                  <a:pt x="659" y="5"/>
                </a:lnTo>
                <a:lnTo>
                  <a:pt x="699" y="3"/>
                </a:lnTo>
                <a:lnTo>
                  <a:pt x="739" y="1"/>
                </a:lnTo>
                <a:lnTo>
                  <a:pt x="778" y="0"/>
                </a:lnTo>
                <a:lnTo>
                  <a:pt x="818" y="0"/>
                </a:lnTo>
                <a:lnTo>
                  <a:pt x="858" y="1"/>
                </a:lnTo>
                <a:lnTo>
                  <a:pt x="898" y="3"/>
                </a:lnTo>
                <a:lnTo>
                  <a:pt x="937" y="5"/>
                </a:lnTo>
                <a:lnTo>
                  <a:pt x="976" y="9"/>
                </a:lnTo>
                <a:lnTo>
                  <a:pt x="1015" y="13"/>
                </a:lnTo>
                <a:lnTo>
                  <a:pt x="1053" y="18"/>
                </a:lnTo>
                <a:lnTo>
                  <a:pt x="1091" y="24"/>
                </a:lnTo>
                <a:lnTo>
                  <a:pt x="1127" y="31"/>
                </a:lnTo>
                <a:lnTo>
                  <a:pt x="1163" y="38"/>
                </a:lnTo>
                <a:lnTo>
                  <a:pt x="1198" y="47"/>
                </a:lnTo>
                <a:lnTo>
                  <a:pt x="1233" y="56"/>
                </a:lnTo>
                <a:lnTo>
                  <a:pt x="1266" y="65"/>
                </a:lnTo>
                <a:lnTo>
                  <a:pt x="1297" y="76"/>
                </a:lnTo>
                <a:lnTo>
                  <a:pt x="1328" y="87"/>
                </a:lnTo>
                <a:lnTo>
                  <a:pt x="1356" y="99"/>
                </a:lnTo>
                <a:lnTo>
                  <a:pt x="1384" y="111"/>
                </a:lnTo>
                <a:lnTo>
                  <a:pt x="1411" y="124"/>
                </a:lnTo>
                <a:lnTo>
                  <a:pt x="1436" y="138"/>
                </a:lnTo>
                <a:lnTo>
                  <a:pt x="1459" y="152"/>
                </a:lnTo>
                <a:lnTo>
                  <a:pt x="1481" y="167"/>
                </a:lnTo>
                <a:lnTo>
                  <a:pt x="1501" y="182"/>
                </a:lnTo>
                <a:lnTo>
                  <a:pt x="1519" y="197"/>
                </a:lnTo>
                <a:lnTo>
                  <a:pt x="1535" y="213"/>
                </a:lnTo>
                <a:lnTo>
                  <a:pt x="1550" y="230"/>
                </a:lnTo>
                <a:lnTo>
                  <a:pt x="1563" y="246"/>
                </a:lnTo>
                <a:lnTo>
                  <a:pt x="1574" y="263"/>
                </a:lnTo>
                <a:lnTo>
                  <a:pt x="1583" y="280"/>
                </a:lnTo>
                <a:lnTo>
                  <a:pt x="1590" y="297"/>
                </a:lnTo>
                <a:lnTo>
                  <a:pt x="1595" y="314"/>
                </a:lnTo>
                <a:lnTo>
                  <a:pt x="1598" y="332"/>
                </a:lnTo>
                <a:lnTo>
                  <a:pt x="1599" y="349"/>
                </a:lnTo>
                <a:lnTo>
                  <a:pt x="1598" y="367"/>
                </a:lnTo>
                <a:lnTo>
                  <a:pt x="1595" y="384"/>
                </a:lnTo>
                <a:lnTo>
                  <a:pt x="1590" y="401"/>
                </a:lnTo>
                <a:lnTo>
                  <a:pt x="1583" y="419"/>
                </a:lnTo>
                <a:lnTo>
                  <a:pt x="1575" y="436"/>
                </a:lnTo>
                <a:lnTo>
                  <a:pt x="1564" y="452"/>
                </a:lnTo>
                <a:lnTo>
                  <a:pt x="1551" y="469"/>
                </a:lnTo>
                <a:lnTo>
                  <a:pt x="1537" y="485"/>
                </a:lnTo>
                <a:lnTo>
                  <a:pt x="1521" y="501"/>
                </a:lnTo>
                <a:lnTo>
                  <a:pt x="1502" y="517"/>
                </a:lnTo>
                <a:lnTo>
                  <a:pt x="1483" y="531"/>
                </a:lnTo>
                <a:lnTo>
                  <a:pt x="1461" y="545"/>
                </a:lnTo>
                <a:lnTo>
                  <a:pt x="1438" y="560"/>
                </a:lnTo>
                <a:lnTo>
                  <a:pt x="1413" y="573"/>
                </a:lnTo>
                <a:lnTo>
                  <a:pt x="1387" y="586"/>
                </a:lnTo>
                <a:lnTo>
                  <a:pt x="1359" y="599"/>
                </a:lnTo>
                <a:lnTo>
                  <a:pt x="1331" y="611"/>
                </a:lnTo>
                <a:lnTo>
                  <a:pt x="1533" y="874"/>
                </a:lnTo>
                <a:lnTo>
                  <a:pt x="1094" y="675"/>
                </a:lnTo>
                <a:close/>
              </a:path>
            </a:pathLst>
          </a:custGeom>
          <a:noFill/>
          <a:ln>
            <a:solidFill>
              <a:srgbClr val="000000"/>
            </a:solidFill>
          </a:ln>
        </p:spPr>
      </p:sp>
      <p:sp>
        <p:nvSpPr>
          <p:cNvPr id="80" name="Freeform 3"/>
          <p:cNvSpPr/>
          <p:nvPr/>
        </p:nvSpPr>
        <p:spPr>
          <a:xfrm>
            <a:off x="7206120" y="1549440"/>
            <a:ext cx="360" cy="360"/>
          </a:xfrm>
          <a:custGeom>
            <a:avLst/>
            <a:gdLst/>
            <a:ahLst/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ffffff"/>
            </a:solidFill>
          </a:ln>
        </p:spPr>
      </p:sp>
      <p:sp>
        <p:nvSpPr>
          <p:cNvPr id="81" name="TextShape 4"/>
          <p:cNvSpPr txBox="1"/>
          <p:nvPr/>
        </p:nvSpPr>
        <p:spPr>
          <a:xfrm>
            <a:off x="6480360" y="576000"/>
            <a:ext cx="3239640" cy="4185720"/>
          </a:xfrm>
          <a:prstGeom prst="rect">
            <a:avLst/>
          </a:prstGeom>
          <a:solidFill>
            <a:srgbClr val="00381f"/>
          </a:solidFill>
          <a:ln>
            <a:noFill/>
          </a:ln>
        </p:spPr>
        <p:txBody>
          <a:bodyPr lIns="90000" rIns="90000" tIns="45000" bIns="45000">
            <a:noAutofit/>
          </a:bodyPr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r>
              <a:rPr b="0" i="1" lang="de-DE" sz="1800" spc="-1" strike="noStrike">
                <a:latin typeface="Arial"/>
              </a:rPr>
              <a:t>Sozialform</a:t>
            </a:r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endParaRPr b="0" lang="de-DE" sz="1800" spc="-1" strike="noStrike">
              <a:latin typeface="Arial"/>
            </a:endParaRPr>
          </a:p>
          <a:p>
            <a:r>
              <a:rPr b="0" i="1" lang="de-DE" sz="1800" spc="-1" strike="noStrike">
                <a:latin typeface="Arial"/>
              </a:rPr>
              <a:t>Operatoren</a:t>
            </a:r>
            <a:endParaRPr b="0" lang="de-DE" sz="1800" spc="-1" strike="noStrike">
              <a:latin typeface="Arial"/>
            </a:endParaRPr>
          </a:p>
          <a:p>
            <a:r>
              <a:rPr b="0" i="1" lang="de-DE" sz="1800" spc="-1" strike="noStrike">
                <a:latin typeface="Arial"/>
              </a:rPr>
              <a:t>Material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de-DE" sz="1800" spc="-1" strike="noStrike">
                <a:latin typeface="Arial"/>
              </a:rPr>
              <a:t>Hinweise: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de-DE" sz="1800" spc="-1" strike="noStrike">
                <a:latin typeface="Arial"/>
              </a:rPr>
              <a:t>Erschließungsfragen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de-DE" sz="1800" spc="-1" strike="noStrike">
                <a:latin typeface="Arial"/>
              </a:rPr>
              <a:t>Strukturierungshilfen</a:t>
            </a:r>
            <a:endParaRPr b="0" lang="de-DE" sz="1800" spc="-1" strike="noStrike">
              <a:latin typeface="Arial"/>
            </a:endParaRPr>
          </a:p>
          <a:p>
            <a:r>
              <a:rPr b="0" i="1" lang="de-DE" sz="1800" spc="-1" strike="noStrike">
                <a:latin typeface="Arial"/>
              </a:rPr>
              <a:t>Hinweise auf zusätzliches Material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82" name="CustomShape 5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83" name="CustomShape 6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84" name="CustomShape 7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Hintergrund der Planung</a:t>
            </a:r>
            <a:endParaRPr b="0" lang="de-DE" sz="2500" spc="-1" strike="noStrike">
              <a:latin typeface="Arial"/>
            </a:endParaRPr>
          </a:p>
        </p:txBody>
      </p:sp>
      <p:pic>
        <p:nvPicPr>
          <p:cNvPr id="85" name="" descr=""/>
          <p:cNvPicPr/>
          <p:nvPr/>
        </p:nvPicPr>
        <p:blipFill>
          <a:blip r:embed="rId2"/>
          <a:stretch/>
        </p:blipFill>
        <p:spPr>
          <a:xfrm>
            <a:off x="6625800" y="1536840"/>
            <a:ext cx="277920" cy="277920"/>
          </a:xfrm>
          <a:prstGeom prst="rect">
            <a:avLst/>
          </a:prstGeom>
          <a:ln>
            <a:noFill/>
          </a:ln>
        </p:spPr>
      </p:pic>
      <p:pic>
        <p:nvPicPr>
          <p:cNvPr id="86" name="" descr=""/>
          <p:cNvPicPr/>
          <p:nvPr/>
        </p:nvPicPr>
        <p:blipFill>
          <a:blip r:embed="rId3"/>
          <a:stretch/>
        </p:blipFill>
        <p:spPr>
          <a:xfrm>
            <a:off x="3286800" y="4260240"/>
            <a:ext cx="968760" cy="372960"/>
          </a:xfrm>
          <a:prstGeom prst="rect">
            <a:avLst/>
          </a:prstGeom>
          <a:ln>
            <a:noFill/>
          </a:ln>
        </p:spPr>
      </p:pic>
      <p:pic>
        <p:nvPicPr>
          <p:cNvPr id="87" name="" descr=""/>
          <p:cNvPicPr/>
          <p:nvPr/>
        </p:nvPicPr>
        <p:blipFill>
          <a:blip r:embed="rId4"/>
          <a:stretch/>
        </p:blipFill>
        <p:spPr>
          <a:xfrm>
            <a:off x="6922800" y="1441080"/>
            <a:ext cx="968760" cy="372960"/>
          </a:xfrm>
          <a:prstGeom prst="rect">
            <a:avLst/>
          </a:prstGeom>
          <a:ln>
            <a:noFill/>
          </a:ln>
        </p:spPr>
      </p:pic>
      <p:pic>
        <p:nvPicPr>
          <p:cNvPr id="88" name="" descr=""/>
          <p:cNvPicPr/>
          <p:nvPr/>
        </p:nvPicPr>
        <p:blipFill>
          <a:blip r:embed="rId5"/>
          <a:stretch/>
        </p:blipFill>
        <p:spPr>
          <a:xfrm>
            <a:off x="8329320" y="498744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89" name="TextShape 8"/>
          <p:cNvSpPr txBox="1"/>
          <p:nvPr/>
        </p:nvSpPr>
        <p:spPr>
          <a:xfrm>
            <a:off x="2664000" y="4977720"/>
            <a:ext cx="3492000" cy="290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de-DE" sz="900" spc="-1" strike="noStrike">
                <a:latin typeface="Arial"/>
              </a:rPr>
              <a:t>E. Müller: ZPG-Binnendiff-WILDBAD-KURZ, Folie 7</a:t>
            </a:r>
            <a:endParaRPr b="0" lang="de-DE" sz="9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91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93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" descr=""/>
          <p:cNvPicPr/>
          <p:nvPr/>
        </p:nvPicPr>
        <p:blipFill>
          <a:blip r:embed="rId1"/>
          <a:stretch/>
        </p:blipFill>
        <p:spPr>
          <a:xfrm>
            <a:off x="1080000" y="600840"/>
            <a:ext cx="7892280" cy="4439160"/>
          </a:xfrm>
          <a:prstGeom prst="rect">
            <a:avLst/>
          </a:prstGeom>
          <a:ln>
            <a:noFill/>
          </a:ln>
        </p:spPr>
      </p:pic>
      <p:pic>
        <p:nvPicPr>
          <p:cNvPr id="95" name="" descr=""/>
          <p:cNvPicPr/>
          <p:nvPr/>
        </p:nvPicPr>
        <p:blipFill>
          <a:blip r:embed="rId2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96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97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98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8328960" y="4986360"/>
            <a:ext cx="1679760" cy="737640"/>
          </a:xfrm>
          <a:prstGeom prst="rect">
            <a:avLst/>
          </a:prstGeom>
          <a:ln>
            <a:noFill/>
          </a:ln>
        </p:spPr>
      </p:pic>
      <p:sp>
        <p:nvSpPr>
          <p:cNvPr id="100" name="CustomShape 1"/>
          <p:cNvSpPr/>
          <p:nvPr/>
        </p:nvSpPr>
        <p:spPr>
          <a:xfrm>
            <a:off x="36000" y="5280120"/>
            <a:ext cx="2340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8b8b8b"/>
                </a:solidFill>
                <a:latin typeface="Arial"/>
                <a:ea typeface="DejaVu Sans"/>
              </a:rPr>
              <a:t>ZPG GK / Lg. 926566 / 26. März 2020</a:t>
            </a:r>
            <a:endParaRPr b="0" lang="de-DE" sz="1000" spc="-1" strike="noStrike">
              <a:latin typeface="Arial"/>
            </a:endParaRPr>
          </a:p>
        </p:txBody>
      </p:sp>
      <p:sp>
        <p:nvSpPr>
          <p:cNvPr id="101" name="CustomShape 2"/>
          <p:cNvSpPr/>
          <p:nvPr/>
        </p:nvSpPr>
        <p:spPr>
          <a:xfrm>
            <a:off x="3744000" y="5280120"/>
            <a:ext cx="2592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de-DE" sz="1000" spc="-1" strike="noStrike">
                <a:solidFill>
                  <a:srgbClr val="000000"/>
                </a:solidFill>
                <a:latin typeface="Arial"/>
                <a:ea typeface="DejaVu Sans"/>
              </a:rPr>
              <a:t>ZPG Gemeinschaftskunde: Kursstufe</a:t>
            </a:r>
            <a:endParaRPr b="0" lang="de-DE" sz="1000" spc="-1" strike="noStrike">
              <a:latin typeface="Arial"/>
            </a:endParaRPr>
          </a:p>
        </p:txBody>
      </p:sp>
      <p:pic>
        <p:nvPicPr>
          <p:cNvPr id="102" name="" descr=""/>
          <p:cNvPicPr/>
          <p:nvPr/>
        </p:nvPicPr>
        <p:blipFill>
          <a:blip r:embed="rId2"/>
          <a:stretch/>
        </p:blipFill>
        <p:spPr>
          <a:xfrm>
            <a:off x="1080000" y="601200"/>
            <a:ext cx="7891200" cy="4438800"/>
          </a:xfrm>
          <a:prstGeom prst="rect">
            <a:avLst/>
          </a:prstGeom>
          <a:ln>
            <a:noFill/>
          </a:ln>
        </p:spPr>
      </p:pic>
      <p:sp>
        <p:nvSpPr>
          <p:cNvPr id="103" name="CustomShape 3"/>
          <p:cNvSpPr/>
          <p:nvPr/>
        </p:nvSpPr>
        <p:spPr>
          <a:xfrm>
            <a:off x="288000" y="51120"/>
            <a:ext cx="9574920" cy="52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de-DE" sz="2500" spc="-1" strike="noStrike">
                <a:solidFill>
                  <a:srgbClr val="000000"/>
                </a:solidFill>
                <a:latin typeface="Arial"/>
                <a:ea typeface="DejaVu Sans"/>
              </a:rPr>
              <a:t>Umsetzung im Unterricht</a:t>
            </a:r>
            <a:endParaRPr b="0" lang="de-DE" sz="2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2020-02-02T08:46:27Z</dcterms:created>
  <dc:creator/>
  <dc:description/>
  <dc:language>de-DE</dc:language>
  <cp:lastModifiedBy/>
  <dcterms:modified xsi:type="dcterms:W3CDTF">2021-01-15T10:48:57Z</dcterms:modified>
  <cp:revision>42</cp:revision>
  <dc:subject/>
  <dc:title/>
</cp:coreProperties>
</file>