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jpeg" ContentType="image/jpeg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45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6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7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28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de-DE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de-DE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slideLayout" Target="../slideLayouts/slideLayout1.xml"/><Relationship Id="rId7" Type="http://schemas.openxmlformats.org/officeDocument/2006/relationships/slideLayout" Target="../slideLayouts/slideLayout2.xml"/><Relationship Id="rId8" Type="http://schemas.openxmlformats.org/officeDocument/2006/relationships/slideLayout" Target="../slideLayouts/slideLayout3.xml"/><Relationship Id="rId9" Type="http://schemas.openxmlformats.org/officeDocument/2006/relationships/slideLayout" Target="../slideLayouts/slideLayout4.xml"/><Relationship Id="rId10" Type="http://schemas.openxmlformats.org/officeDocument/2006/relationships/slideLayout" Target="../slideLayouts/slideLayout5.xml"/><Relationship Id="rId11" Type="http://schemas.openxmlformats.org/officeDocument/2006/relationships/slideLayout" Target="../slideLayouts/slideLayout6.xml"/><Relationship Id="rId12" Type="http://schemas.openxmlformats.org/officeDocument/2006/relationships/slideLayout" Target="../slideLayouts/slideLayout7.xml"/><Relationship Id="rId13" Type="http://schemas.openxmlformats.org/officeDocument/2006/relationships/slideLayout" Target="../slideLayouts/slideLayout8.xml"/><Relationship Id="rId14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hteck 28" hidden="1"/>
          <p:cNvSpPr/>
          <p:nvPr/>
        </p:nvSpPr>
        <p:spPr>
          <a:xfrm>
            <a:off x="0" y="360"/>
            <a:ext cx="10077120" cy="25380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" name="Fußzeilenplatzhalter 4" hidden="1"/>
          <p:cNvSpPr/>
          <p:nvPr/>
        </p:nvSpPr>
        <p:spPr>
          <a:xfrm>
            <a:off x="4150440" y="5008320"/>
            <a:ext cx="177300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www.zsl-bw.de </a:t>
            </a:r>
            <a:fld id="{DF02C78F-766C-44BE-8762-1424B058D3B6}" type="datetime1"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04.07.2023</a:t>
            </a:fld>
            <a:endParaRPr b="0" lang="de-DE" sz="800" spc="-1" strike="noStrike">
              <a:latin typeface="Arial"/>
            </a:endParaRPr>
          </a:p>
        </p:txBody>
      </p:sp>
      <p:pic>
        <p:nvPicPr>
          <p:cNvPr id="2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7640" cy="294840"/>
          </a:xfrm>
          <a:prstGeom prst="rect">
            <a:avLst/>
          </a:prstGeom>
          <a:ln w="0">
            <a:noFill/>
          </a:ln>
        </p:spPr>
      </p:pic>
      <p:pic>
        <p:nvPicPr>
          <p:cNvPr id="3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6120" cy="294840"/>
          </a:xfrm>
          <a:prstGeom prst="rect">
            <a:avLst/>
          </a:prstGeom>
          <a:ln w="0">
            <a:noFill/>
          </a:ln>
        </p:spPr>
      </p:pic>
      <p:sp>
        <p:nvSpPr>
          <p:cNvPr id="4" name="Abgerundetes Rechteck 29"/>
          <p:cNvSpPr/>
          <p:nvPr/>
        </p:nvSpPr>
        <p:spPr>
          <a:xfrm>
            <a:off x="5963760" y="3276000"/>
            <a:ext cx="3373920" cy="19800"/>
          </a:xfrm>
          <a:prstGeom prst="roundRect">
            <a:avLst>
              <a:gd name="adj" fmla="val 16667"/>
            </a:avLst>
          </a:prstGeom>
          <a:solidFill>
            <a:srgbClr val="fffde9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5" name="Rechteck 9"/>
          <p:cNvSpPr/>
          <p:nvPr/>
        </p:nvSpPr>
        <p:spPr>
          <a:xfrm>
            <a:off x="0" y="3017880"/>
            <a:ext cx="10077120" cy="19980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6" name="Grafik 1" descr=""/>
          <p:cNvPicPr/>
          <p:nvPr/>
        </p:nvPicPr>
        <p:blipFill>
          <a:blip r:embed="rId4"/>
          <a:stretch/>
        </p:blipFill>
        <p:spPr>
          <a:xfrm>
            <a:off x="527400" y="334440"/>
            <a:ext cx="358560" cy="491400"/>
          </a:xfrm>
          <a:prstGeom prst="rect">
            <a:avLst/>
          </a:prstGeom>
          <a:ln w="0">
            <a:noFill/>
          </a:ln>
        </p:spPr>
      </p:pic>
      <p:pic>
        <p:nvPicPr>
          <p:cNvPr id="7" name="Grafik 2" descr=""/>
          <p:cNvPicPr/>
          <p:nvPr/>
        </p:nvPicPr>
        <p:blipFill>
          <a:blip r:embed="rId5"/>
          <a:srcRect l="7163" t="15718" r="6803" b="15924"/>
          <a:stretch/>
        </p:blipFill>
        <p:spPr>
          <a:xfrm>
            <a:off x="8289000" y="334440"/>
            <a:ext cx="1415160" cy="49140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hteck 28"/>
          <p:cNvSpPr/>
          <p:nvPr/>
        </p:nvSpPr>
        <p:spPr>
          <a:xfrm>
            <a:off x="0" y="360"/>
            <a:ext cx="10077120" cy="25380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7" name="Fußzeilenplatzhalter 4"/>
          <p:cNvSpPr/>
          <p:nvPr/>
        </p:nvSpPr>
        <p:spPr>
          <a:xfrm>
            <a:off x="4150440" y="5008320"/>
            <a:ext cx="1773000" cy="21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www.zsl-bw.de </a:t>
            </a:r>
            <a:fld id="{6BD4E671-520E-4652-AA11-CB8FDD80354B}" type="datetime1">
              <a:rPr b="0" lang="de-DE" sz="800" spc="-1" strike="noStrike">
                <a:solidFill>
                  <a:srgbClr val="656565"/>
                </a:solidFill>
                <a:latin typeface="Arial"/>
                <a:ea typeface="DejaVu Sans"/>
              </a:rPr>
              <a:t>04.07.2023</a:t>
            </a:fld>
            <a:endParaRPr b="0" lang="de-DE" sz="800" spc="-1" strike="noStrike">
              <a:latin typeface="Arial"/>
            </a:endParaRPr>
          </a:p>
        </p:txBody>
      </p:sp>
      <p:pic>
        <p:nvPicPr>
          <p:cNvPr id="48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7640" cy="294840"/>
          </a:xfrm>
          <a:prstGeom prst="rect">
            <a:avLst/>
          </a:prstGeom>
          <a:ln w="0">
            <a:noFill/>
          </a:ln>
        </p:spPr>
      </p:pic>
      <p:pic>
        <p:nvPicPr>
          <p:cNvPr id="49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6120" cy="294840"/>
          </a:xfrm>
          <a:prstGeom prst="rect">
            <a:avLst/>
          </a:prstGeom>
          <a:ln w="0">
            <a:noFill/>
          </a:ln>
        </p:spPr>
      </p:pic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hteck 28"/>
          <p:cNvSpPr/>
          <p:nvPr/>
        </p:nvSpPr>
        <p:spPr>
          <a:xfrm>
            <a:off x="0" y="360"/>
            <a:ext cx="10077120" cy="25380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89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7640" cy="294840"/>
          </a:xfrm>
          <a:prstGeom prst="rect">
            <a:avLst/>
          </a:prstGeom>
          <a:ln w="0">
            <a:noFill/>
          </a:ln>
        </p:spPr>
      </p:pic>
      <p:pic>
        <p:nvPicPr>
          <p:cNvPr id="90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6120" cy="294840"/>
          </a:xfrm>
          <a:prstGeom prst="rect">
            <a:avLst/>
          </a:prstGeom>
          <a:ln w="0">
            <a:noFill/>
          </a:ln>
        </p:spPr>
      </p:pic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de-DE" sz="4400" spc="-1" strike="noStrike">
                <a:latin typeface="Arial"/>
              </a:rPr>
              <a:t>Format des Titeltextes durch Klicken bearbeiten</a:t>
            </a:r>
            <a:endParaRPr b="0" lang="de-DE" sz="4400" spc="-1" strike="noStrike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d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hteck 28"/>
          <p:cNvSpPr/>
          <p:nvPr/>
        </p:nvSpPr>
        <p:spPr>
          <a:xfrm>
            <a:off x="0" y="360"/>
            <a:ext cx="10077120" cy="253800"/>
          </a:xfrm>
          <a:prstGeom prst="rect">
            <a:avLst/>
          </a:prstGeom>
          <a:solidFill>
            <a:srgbClr val="b80000"/>
          </a:solidFill>
          <a:ln w="50760">
            <a:noFill/>
          </a:ln>
          <a:effectLst>
            <a:outerShdw blurRad="51480" dir="5400000" dist="25560" rotWithShape="0">
              <a:srgbClr val="000000">
                <a:alpha val="40000"/>
              </a:srgbClr>
            </a:outerShdw>
          </a:effectLst>
        </p:spPr>
        <p:style>
          <a:lnRef idx="0"/>
          <a:fillRef idx="0"/>
          <a:effectRef idx="0"/>
          <a:fontRef idx="minor"/>
        </p:style>
      </p:sp>
      <p:pic>
        <p:nvPicPr>
          <p:cNvPr id="130" name="Grafik 7" descr=""/>
          <p:cNvPicPr/>
          <p:nvPr/>
        </p:nvPicPr>
        <p:blipFill>
          <a:blip r:embed="rId2"/>
          <a:stretch/>
        </p:blipFill>
        <p:spPr>
          <a:xfrm>
            <a:off x="493920" y="4948200"/>
            <a:ext cx="287640" cy="294840"/>
          </a:xfrm>
          <a:prstGeom prst="rect">
            <a:avLst/>
          </a:prstGeom>
          <a:ln w="0">
            <a:noFill/>
          </a:ln>
        </p:spPr>
      </p:pic>
      <p:pic>
        <p:nvPicPr>
          <p:cNvPr id="131" name="Grafik 1" descr=""/>
          <p:cNvPicPr/>
          <p:nvPr/>
        </p:nvPicPr>
        <p:blipFill>
          <a:blip r:embed="rId3"/>
          <a:srcRect l="10221" t="16030" r="10394" b="16030"/>
          <a:stretch/>
        </p:blipFill>
        <p:spPr>
          <a:xfrm>
            <a:off x="8870760" y="4948200"/>
            <a:ext cx="726120" cy="294840"/>
          </a:xfrm>
          <a:prstGeom prst="rect">
            <a:avLst/>
          </a:prstGeom>
          <a:ln w="0">
            <a:noFill/>
          </a:ln>
        </p:spPr>
      </p:pic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503640" y="572400"/>
            <a:ext cx="9069120" cy="87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de-DE" sz="1800" spc="-1" strike="noStrike">
                <a:latin typeface="Arial"/>
              </a:rPr>
              <a:t>Format des Titeltextes durch Klicken bearbeiten</a:t>
            </a:r>
            <a:endParaRPr b="0" lang="de-DE" sz="1800" spc="-1" strike="noStrike"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3200" spc="-1" strike="noStrike">
                <a:latin typeface="Arial"/>
              </a:rPr>
              <a:t>Format des Gliederungstextes durch Klicken bearbeiten</a:t>
            </a:r>
            <a:endParaRPr b="0" lang="de-DE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800" spc="-1" strike="noStrike">
                <a:latin typeface="Arial"/>
              </a:rPr>
              <a:t>Zweite Gliederungsebene</a:t>
            </a:r>
            <a:endParaRPr b="0" lang="de-DE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400" spc="-1" strike="noStrike">
                <a:latin typeface="Arial"/>
              </a:rPr>
              <a:t>Dritte Gliederungsebene</a:t>
            </a:r>
            <a:endParaRPr b="0" lang="de-DE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de-DE" sz="2000" spc="-1" strike="noStrike">
                <a:latin typeface="Arial"/>
              </a:rPr>
              <a:t>Vierte Gliederungsebene</a:t>
            </a:r>
            <a:endParaRPr b="0" lang="de-DE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Fünfte Gliederungsebene</a:t>
            </a:r>
            <a:endParaRPr b="0" lang="de-DE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Sechste Gliederungsebene</a:t>
            </a:r>
            <a:endParaRPr b="0" lang="de-DE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000" spc="-1" strike="noStrike">
                <a:latin typeface="Arial"/>
              </a:rPr>
              <a:t>Siebte Gliederungsebene</a:t>
            </a:r>
            <a:endParaRPr b="0" lang="de-DE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el 1"/>
          <p:cNvSpPr/>
          <p:nvPr/>
        </p:nvSpPr>
        <p:spPr>
          <a:xfrm>
            <a:off x="1261800" y="1080000"/>
            <a:ext cx="7555680" cy="149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de-DE" sz="6000" spc="-1" strike="noStrike">
                <a:solidFill>
                  <a:srgbClr val="000000"/>
                </a:solidFill>
                <a:latin typeface="Calibri Light"/>
                <a:ea typeface="DejaVu Sans"/>
              </a:rPr>
              <a:t>Themenverteilungsplan und Beispielcurriculum</a:t>
            </a:r>
            <a:endParaRPr b="0" lang="de-DE" sz="6000" spc="-1" strike="noStrike"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2880000" y="3600000"/>
            <a:ext cx="4677840" cy="122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de-DE" sz="4400" spc="-1" strike="noStrike">
                <a:solidFill>
                  <a:srgbClr val="000000"/>
                </a:solidFill>
                <a:latin typeface="Calibri Light"/>
                <a:ea typeface="DejaVu Sans"/>
              </a:rPr>
              <a:t>Wirtschaftspolitik</a:t>
            </a:r>
            <a:endParaRPr b="0" lang="de-DE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503640" y="572400"/>
            <a:ext cx="9069120" cy="879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1" lang="de-DE" sz="3200" spc="-1" strike="noStrike">
                <a:latin typeface="Calibri Light"/>
              </a:rPr>
              <a:t>Unterschiede zwischen Basis- und Leistungsfach</a:t>
            </a:r>
            <a:endParaRPr b="0" lang="de-DE" sz="3200" spc="-1" strike="noStrike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503640" y="1526760"/>
            <a:ext cx="9069120" cy="3331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Font typeface="Wingdings" charset="2"/>
              <a:buChar char=""/>
            </a:pPr>
            <a:r>
              <a:rPr b="0" lang="de-DE" sz="1800" spc="-1" strike="noStrike">
                <a:latin typeface="Arial"/>
              </a:rPr>
              <a:t> </a:t>
            </a:r>
            <a:r>
              <a:rPr b="0" lang="de-DE" sz="2600" spc="-1" strike="noStrike">
                <a:latin typeface="Calibri Light"/>
              </a:rPr>
              <a:t>Unterschiede: </a:t>
            </a:r>
            <a:r>
              <a:rPr b="0" lang="de-DE" sz="2600" spc="-1" strike="noStrike">
                <a:latin typeface="Calibri Light"/>
              </a:rPr>
              <a:t>	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latin typeface="Calibri Light"/>
              </a:rPr>
              <a:t>Menge der Themenfelder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latin typeface="Calibri Light"/>
              </a:rPr>
              <a:t>Menge der Teilstandards im Themenfeld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latin typeface="Calibri Light"/>
              </a:rPr>
              <a:t>Grundlagenkapitel</a:t>
            </a:r>
            <a:endParaRPr b="0" lang="de-DE" sz="26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Font typeface="Wingdings" charset="2"/>
              <a:buChar char=""/>
            </a:pPr>
            <a:r>
              <a:rPr b="0" lang="de-DE" sz="2600" spc="-1" strike="noStrike">
                <a:latin typeface="Calibri Light"/>
              </a:rPr>
              <a:t> </a:t>
            </a:r>
            <a:r>
              <a:rPr b="0" lang="de-DE" sz="2600" spc="-1" strike="noStrike">
                <a:latin typeface="Calibri Light"/>
              </a:rPr>
              <a:t>Gemeinsamkeiten: </a:t>
            </a:r>
            <a:endParaRPr b="0" lang="de-DE" sz="2600" spc="-1" strike="noStrike"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de-DE" sz="2600" spc="-1" strike="noStrike">
                <a:latin typeface="Calibri Light"/>
              </a:rPr>
              <a:t>Formulierung der Teilstandards</a:t>
            </a:r>
            <a:endParaRPr b="0" lang="de-DE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" descr=""/>
          <p:cNvPicPr/>
          <p:nvPr/>
        </p:nvPicPr>
        <p:blipFill>
          <a:blip r:embed="rId1"/>
          <a:stretch/>
        </p:blipFill>
        <p:spPr>
          <a:xfrm>
            <a:off x="1895760" y="491040"/>
            <a:ext cx="6637680" cy="4491720"/>
          </a:xfrm>
          <a:prstGeom prst="rect">
            <a:avLst/>
          </a:prstGeom>
          <a:ln w="0">
            <a:noFill/>
          </a:ln>
        </p:spPr>
      </p:pic>
      <p:sp>
        <p:nvSpPr>
          <p:cNvPr id="175" name="Legende: Linie 3"/>
          <p:cNvSpPr/>
          <p:nvPr/>
        </p:nvSpPr>
        <p:spPr>
          <a:xfrm flipH="1">
            <a:off x="177120" y="702720"/>
            <a:ext cx="1617480" cy="554760"/>
          </a:xfrm>
          <a:prstGeom prst="borderCallout1">
            <a:avLst>
              <a:gd name="adj1" fmla="val 66875"/>
              <a:gd name="adj2" fmla="val -7947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Verweis auf das Themenfeld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6" name="Legende: Linie 6"/>
          <p:cNvSpPr/>
          <p:nvPr/>
        </p:nvSpPr>
        <p:spPr>
          <a:xfrm flipH="1">
            <a:off x="177120" y="1440000"/>
            <a:ext cx="1617480" cy="717480"/>
          </a:xfrm>
          <a:prstGeom prst="borderCallout1">
            <a:avLst>
              <a:gd name="adj1" fmla="val 7896"/>
              <a:gd name="adj2" fmla="val -158298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Leitfrage für das gesamte Halbjahr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7" name="Legende: Linie 8"/>
          <p:cNvSpPr/>
          <p:nvPr/>
        </p:nvSpPr>
        <p:spPr>
          <a:xfrm flipH="1">
            <a:off x="177120" y="3087720"/>
            <a:ext cx="1617480" cy="509760"/>
          </a:xfrm>
          <a:prstGeom prst="borderCallout1">
            <a:avLst>
              <a:gd name="adj1" fmla="val 118309"/>
              <a:gd name="adj2" fmla="val -123615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ibKs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8" name="Legende: Linie 9"/>
          <p:cNvSpPr/>
          <p:nvPr/>
        </p:nvSpPr>
        <p:spPr>
          <a:xfrm flipH="1">
            <a:off x="177120" y="3780000"/>
            <a:ext cx="1617480" cy="509760"/>
          </a:xfrm>
          <a:prstGeom prst="borderCallout1">
            <a:avLst>
              <a:gd name="adj1" fmla="val 102394"/>
              <a:gd name="adj2" fmla="val -116010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pbKs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79" name="Legende: Linie 11"/>
          <p:cNvSpPr/>
          <p:nvPr/>
        </p:nvSpPr>
        <p:spPr>
          <a:xfrm flipH="1">
            <a:off x="177120" y="2217600"/>
            <a:ext cx="1617480" cy="839880"/>
          </a:xfrm>
          <a:prstGeom prst="borderCallout1">
            <a:avLst>
              <a:gd name="adj1" fmla="val 7445"/>
              <a:gd name="adj2" fmla="val -105625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Verweis auf ibK des Faches WBS als Vorwissen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0" name="Legende: Linie 14"/>
          <p:cNvSpPr/>
          <p:nvPr/>
        </p:nvSpPr>
        <p:spPr>
          <a:xfrm>
            <a:off x="8640000" y="1800000"/>
            <a:ext cx="1257480" cy="1259640"/>
          </a:xfrm>
          <a:prstGeom prst="borderCallout1">
            <a:avLst>
              <a:gd name="adj1" fmla="val 18750"/>
              <a:gd name="adj2" fmla="val -8333"/>
              <a:gd name="adj3" fmla="val 162582"/>
              <a:gd name="adj4" fmla="val -154992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Modelle und Theorien: rot hervorge-hoben  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1" name="Legende: Linie 15"/>
          <p:cNvSpPr/>
          <p:nvPr/>
        </p:nvSpPr>
        <p:spPr>
          <a:xfrm>
            <a:off x="8682840" y="3420000"/>
            <a:ext cx="1214640" cy="1951200"/>
          </a:xfrm>
          <a:prstGeom prst="borderCallout1">
            <a:avLst>
              <a:gd name="adj1" fmla="val 18750"/>
              <a:gd name="adj2" fmla="val -8333"/>
              <a:gd name="adj3" fmla="val 72438"/>
              <a:gd name="adj4" fmla="val -231250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Verweis auf „Umsetzung ausgewählter Operatoren“</a:t>
            </a:r>
            <a:endParaRPr b="0" lang="de-DE" sz="149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KG Gemein-schaftskunde</a:t>
            </a:r>
            <a:endParaRPr b="0" lang="de-DE" sz="1490" spc="-1" strike="noStrike">
              <a:latin typeface="Arial"/>
            </a:endParaRPr>
          </a:p>
        </p:txBody>
      </p:sp>
      <p:sp>
        <p:nvSpPr>
          <p:cNvPr id="182" name="Rectangle 2"/>
          <p:cNvSpPr/>
          <p:nvPr/>
        </p:nvSpPr>
        <p:spPr>
          <a:xfrm>
            <a:off x="1895760" y="116280"/>
            <a:ext cx="10075680" cy="37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3" name="Legende: Linie 16"/>
          <p:cNvSpPr/>
          <p:nvPr/>
        </p:nvSpPr>
        <p:spPr>
          <a:xfrm>
            <a:off x="8640000" y="540000"/>
            <a:ext cx="1257480" cy="621720"/>
          </a:xfrm>
          <a:prstGeom prst="borderCallout1">
            <a:avLst>
              <a:gd name="adj1" fmla="val 34639"/>
              <a:gd name="adj2" fmla="val -17880"/>
              <a:gd name="adj3" fmla="val 179491"/>
              <a:gd name="adj4" fmla="val -36059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Vorschlag Stundenzahl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4" name="Titel 1_ 2"/>
          <p:cNvSpPr/>
          <p:nvPr/>
        </p:nvSpPr>
        <p:spPr>
          <a:xfrm>
            <a:off x="3060000" y="5040000"/>
            <a:ext cx="3716640" cy="59904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0800" rIns="100800" tIns="55080" bIns="55080" anchor="ctr">
            <a:normAutofit fontScale="99000"/>
          </a:bodyPr>
          <a:p>
            <a:pPr algn="ctr">
              <a:lnSpc>
                <a:spcPct val="90000"/>
              </a:lnSpc>
            </a:pPr>
            <a:r>
              <a:rPr b="1" lang="de-DE" sz="3600" spc="-1" strike="noStrike">
                <a:solidFill>
                  <a:srgbClr val="000000"/>
                </a:solidFill>
                <a:latin typeface="Calibri Light"/>
                <a:ea typeface="DejaVu Sans"/>
              </a:rPr>
              <a:t>Lesehinweise</a:t>
            </a:r>
            <a:endParaRPr b="0" lang="de-DE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7" dur="indefinite" restart="never" nodeType="tmRoot">
          <p:childTnLst>
            <p:seq>
              <p:cTn id="28" dur="indefinite" nodeType="mainSeq">
                <p:childTnLst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nodeType="clickEffect" fill="hold" presetClass="entr" presetID="1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1996560" y="704160"/>
            <a:ext cx="6559560" cy="4367880"/>
          </a:xfrm>
          <a:prstGeom prst="rect">
            <a:avLst/>
          </a:prstGeom>
          <a:ln w="0">
            <a:noFill/>
          </a:ln>
        </p:spPr>
      </p:pic>
      <p:sp>
        <p:nvSpPr>
          <p:cNvPr id="186" name="Legende: Linie 2"/>
          <p:cNvSpPr/>
          <p:nvPr/>
        </p:nvSpPr>
        <p:spPr>
          <a:xfrm flipH="1">
            <a:off x="177120" y="1080000"/>
            <a:ext cx="1617480" cy="717480"/>
          </a:xfrm>
          <a:prstGeom prst="borderCallout1">
            <a:avLst>
              <a:gd name="adj1" fmla="val -34332"/>
              <a:gd name="adj2" fmla="val -113285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Berührte Basiskonzepte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7" name="Legende: Linie 4"/>
          <p:cNvSpPr/>
          <p:nvPr/>
        </p:nvSpPr>
        <p:spPr>
          <a:xfrm flipH="1">
            <a:off x="177120" y="2700000"/>
            <a:ext cx="1617480" cy="509760"/>
          </a:xfrm>
          <a:prstGeom prst="borderCallout1">
            <a:avLst>
              <a:gd name="adj1" fmla="val 96629"/>
              <a:gd name="adj2" fmla="val -34014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Teilaspekte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8" name="Legende: Linie 5"/>
          <p:cNvSpPr/>
          <p:nvPr/>
        </p:nvSpPr>
        <p:spPr>
          <a:xfrm flipH="1">
            <a:off x="177120" y="3780000"/>
            <a:ext cx="1617480" cy="509760"/>
          </a:xfrm>
          <a:prstGeom prst="borderCallout1">
            <a:avLst>
              <a:gd name="adj1" fmla="val 149227"/>
              <a:gd name="adj2" fmla="val -113619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pbKs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89" name="Legende: Linie 7"/>
          <p:cNvSpPr/>
          <p:nvPr/>
        </p:nvSpPr>
        <p:spPr>
          <a:xfrm flipH="1">
            <a:off x="177120" y="360000"/>
            <a:ext cx="1617480" cy="537480"/>
          </a:xfrm>
          <a:prstGeom prst="borderCallout1">
            <a:avLst>
              <a:gd name="adj1" fmla="val 57295"/>
              <a:gd name="adj2" fmla="val -17551"/>
              <a:gd name="adj3" fmla="val 28477"/>
              <a:gd name="adj4" fmla="val -4134"/>
            </a:avLst>
          </a:prstGeom>
          <a:solidFill>
            <a:srgbClr val="d5dce4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Leitfragen für Einheiten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90" name="Legende: Linie 12"/>
          <p:cNvSpPr/>
          <p:nvPr/>
        </p:nvSpPr>
        <p:spPr>
          <a:xfrm>
            <a:off x="8682840" y="2006280"/>
            <a:ext cx="1214640" cy="2311200"/>
          </a:xfrm>
          <a:prstGeom prst="borderCallout1">
            <a:avLst>
              <a:gd name="adj1" fmla="val 18750"/>
              <a:gd name="adj2" fmla="val -8333"/>
              <a:gd name="adj3" fmla="val -7420"/>
              <a:gd name="adj4" fmla="val -234772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Verweis auf „Umsetzung ausgewählter Operatoren“</a:t>
            </a:r>
            <a:endParaRPr b="0" lang="de-DE" sz="1490" spc="-1" strike="noStrike"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490" spc="-1" strike="noStrike">
                <a:solidFill>
                  <a:srgbClr val="000000"/>
                </a:solidFill>
                <a:latin typeface="Calibri"/>
                <a:ea typeface="Calibri"/>
              </a:rPr>
              <a:t>KG Gemein-schaftskunde</a:t>
            </a:r>
            <a:endParaRPr b="0" lang="de-DE" sz="1490" spc="-1" strike="noStrike">
              <a:latin typeface="Arial"/>
            </a:endParaRPr>
          </a:p>
        </p:txBody>
      </p:sp>
      <p:sp>
        <p:nvSpPr>
          <p:cNvPr id="191" name="Gerader Verbinder 1"/>
          <p:cNvSpPr/>
          <p:nvPr/>
        </p:nvSpPr>
        <p:spPr>
          <a:xfrm flipH="1">
            <a:off x="5760000" y="2520000"/>
            <a:ext cx="2880000" cy="18000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92" name="Rectangle 1"/>
          <p:cNvSpPr/>
          <p:nvPr/>
        </p:nvSpPr>
        <p:spPr>
          <a:xfrm>
            <a:off x="1895760" y="116280"/>
            <a:ext cx="10075680" cy="37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93" name="Legende: Linie 13"/>
          <p:cNvSpPr/>
          <p:nvPr/>
        </p:nvSpPr>
        <p:spPr>
          <a:xfrm>
            <a:off x="8640000" y="540000"/>
            <a:ext cx="1257480" cy="621720"/>
          </a:xfrm>
          <a:prstGeom prst="borderCallout1">
            <a:avLst>
              <a:gd name="adj1" fmla="val 39884"/>
              <a:gd name="adj2" fmla="val -11825"/>
              <a:gd name="adj3" fmla="val 33775"/>
              <a:gd name="adj4" fmla="val -37303"/>
            </a:avLst>
          </a:prstGeom>
          <a:solidFill>
            <a:srgbClr val="d9e2f3"/>
          </a:solidFill>
          <a:ln w="12700">
            <a:solidFill>
              <a:srgbClr val="1f376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de-DE" sz="1600" spc="-1" strike="noStrike">
                <a:solidFill>
                  <a:srgbClr val="000000"/>
                </a:solidFill>
                <a:latin typeface="Calibri"/>
                <a:ea typeface="Calibri"/>
              </a:rPr>
              <a:t>Vorschlag Stundenzahl</a:t>
            </a:r>
            <a:endParaRPr b="0" lang="de-DE" sz="1600" spc="-1" strike="noStrike">
              <a:latin typeface="Arial"/>
            </a:endParaRPr>
          </a:p>
        </p:txBody>
      </p:sp>
      <p:sp>
        <p:nvSpPr>
          <p:cNvPr id="194" name="Titel 1_ 1"/>
          <p:cNvSpPr/>
          <p:nvPr/>
        </p:nvSpPr>
        <p:spPr>
          <a:xfrm>
            <a:off x="3121200" y="5040000"/>
            <a:ext cx="3716640" cy="599040"/>
          </a:xfrm>
          <a:prstGeom prst="rect">
            <a:avLst/>
          </a:prstGeom>
          <a:noFill/>
          <a:ln w="1908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0800" rIns="100800" tIns="55080" bIns="55080" anchor="ctr">
            <a:normAutofit fontScale="99000"/>
          </a:bodyPr>
          <a:p>
            <a:pPr algn="ctr">
              <a:lnSpc>
                <a:spcPct val="90000"/>
              </a:lnSpc>
            </a:pPr>
            <a:r>
              <a:rPr b="1" lang="de-DE" sz="3600" spc="-1" strike="noStrike">
                <a:solidFill>
                  <a:srgbClr val="000000"/>
                </a:solidFill>
                <a:latin typeface="Calibri Light"/>
                <a:ea typeface="DejaVu Sans"/>
              </a:rPr>
              <a:t>Lesehinweise</a:t>
            </a:r>
            <a:endParaRPr b="0" lang="de-DE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" dur="indefinite" restart="never" nodeType="tmRoot">
          <p:childTnLst>
            <p:seq>
              <p:cTn id="62" dur="indefinite" nodeType="mainSeq">
                <p:childTnLst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nodeType="with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Application>LibreOffice/7.2.3.2$Windows_X86_64 LibreOffice_project/d166454616c1632304285822f9c83ce2e660fd92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2022-11-10T17:43:30Z</dcterms:created>
  <dc:creator/>
  <dc:description/>
  <dc:language>de-DE</dc:language>
  <cp:lastModifiedBy/>
  <dcterms:modified xsi:type="dcterms:W3CDTF">2023-07-04T16:06:15Z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