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2">
  <p:sldMasterIdLst>
    <p:sldMasterId id="2147483741" r:id="rId1"/>
  </p:sldMasterIdLst>
  <p:notesMasterIdLst>
    <p:notesMasterId r:id="rId40"/>
  </p:notesMasterIdLst>
  <p:handoutMasterIdLst>
    <p:handoutMasterId r:id="rId41"/>
  </p:handoutMasterIdLst>
  <p:sldIdLst>
    <p:sldId id="258" r:id="rId2"/>
    <p:sldId id="395" r:id="rId3"/>
    <p:sldId id="386" r:id="rId4"/>
    <p:sldId id="309" r:id="rId5"/>
    <p:sldId id="359" r:id="rId6"/>
    <p:sldId id="360" r:id="rId7"/>
    <p:sldId id="361" r:id="rId8"/>
    <p:sldId id="362" r:id="rId9"/>
    <p:sldId id="363" r:id="rId10"/>
    <p:sldId id="364" r:id="rId11"/>
    <p:sldId id="367" r:id="rId12"/>
    <p:sldId id="366" r:id="rId13"/>
    <p:sldId id="368" r:id="rId14"/>
    <p:sldId id="369" r:id="rId15"/>
    <p:sldId id="370" r:id="rId16"/>
    <p:sldId id="371" r:id="rId17"/>
    <p:sldId id="373" r:id="rId18"/>
    <p:sldId id="372" r:id="rId19"/>
    <p:sldId id="374" r:id="rId20"/>
    <p:sldId id="375" r:id="rId21"/>
    <p:sldId id="376" r:id="rId22"/>
    <p:sldId id="377" r:id="rId23"/>
    <p:sldId id="378" r:id="rId24"/>
    <p:sldId id="384" r:id="rId25"/>
    <p:sldId id="380" r:id="rId26"/>
    <p:sldId id="381" r:id="rId27"/>
    <p:sldId id="382" r:id="rId28"/>
    <p:sldId id="388" r:id="rId29"/>
    <p:sldId id="383" r:id="rId30"/>
    <p:sldId id="385" r:id="rId31"/>
    <p:sldId id="389" r:id="rId32"/>
    <p:sldId id="396" r:id="rId33"/>
    <p:sldId id="397" r:id="rId34"/>
    <p:sldId id="398" r:id="rId35"/>
    <p:sldId id="399" r:id="rId36"/>
    <p:sldId id="400" r:id="rId37"/>
    <p:sldId id="401" r:id="rId38"/>
    <p:sldId id="402" r:id="rId39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CC00"/>
    <a:srgbClr val="CCFF33"/>
    <a:srgbClr val="FFCC66"/>
    <a:srgbClr val="33CC33"/>
    <a:srgbClr val="FF2F2F"/>
    <a:srgbClr val="008000"/>
    <a:srgbClr val="6600FF"/>
    <a:srgbClr val="00FF99"/>
    <a:srgbClr val="FFFF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98" autoAdjust="0"/>
    <p:restoredTop sz="93617" autoAdjust="0"/>
  </p:normalViewPr>
  <p:slideViewPr>
    <p:cSldViewPr>
      <p:cViewPr>
        <p:scale>
          <a:sx n="95" d="100"/>
          <a:sy n="95" d="100"/>
        </p:scale>
        <p:origin x="-1560" y="-24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32951" y="579062"/>
            <a:ext cx="1019560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32950" y="9264869"/>
            <a:ext cx="2361001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32232" y="9264869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2953" y="4715158"/>
            <a:ext cx="4531783" cy="44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Textformatierung des Masters zu bearbeiten.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0189" y="282806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14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 smtClean="0"/>
              <a:t>Titel durch Klicken bearbeiten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E8B86-7985-4A79-82A1-69AEFB857783}" type="datetimeFigureOut">
              <a:rPr lang="de-DE"/>
              <a:pPr>
                <a:defRPr/>
              </a:pPr>
              <a:t>17.09.2017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4C106-E751-461C-A306-6D8B77CD49F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466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5" r:id="rId2"/>
    <p:sldLayoutId id="2147483747" r:id="rId3"/>
    <p:sldLayoutId id="2147483748" r:id="rId4"/>
    <p:sldLayoutId id="214748374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paichinger-schallpegelmesser.de/" TargetMode="Externa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3096344"/>
          </a:xfrm>
        </p:spPr>
        <p:txBody>
          <a:bodyPr/>
          <a:lstStyle/>
          <a:p>
            <a:pPr eaLnBrk="1" hangingPunct="1"/>
            <a:r>
              <a:rPr lang="de-DE" altLang="de-DE" b="1" dirty="0" smtClean="0"/>
              <a:t/>
            </a:r>
            <a:br>
              <a:rPr lang="de-DE" altLang="de-DE" b="1" dirty="0" smtClean="0"/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Experimente mit der App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MechanikZ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(Android und iOS)</a:t>
            </a:r>
            <a:br>
              <a:rPr lang="de-DE" altLang="de-DE" b="1" dirty="0" smtClean="0">
                <a:latin typeface="Arial" pitchFamily="34" charset="0"/>
                <a:cs typeface="Arial" pitchFamily="34" charset="0"/>
              </a:rPr>
            </a:br>
            <a:r>
              <a:rPr lang="de-DE" altLang="de-DE" b="1" dirty="0" smtClean="0"/>
              <a:t/>
            </a:r>
            <a:br>
              <a:rPr lang="de-DE" altLang="de-DE" b="1" dirty="0" smtClean="0"/>
            </a:br>
            <a:endParaRPr lang="de-DE" altLang="de-DE" b="1" dirty="0" smtClean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168059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 smtClean="0"/>
              <a:t>Dr. Markus Ziegler</a:t>
            </a:r>
            <a:br>
              <a:rPr lang="de-DE" dirty="0" smtClean="0"/>
            </a:br>
            <a:r>
              <a:rPr lang="de-DE" dirty="0" smtClean="0"/>
              <a:t>17</a:t>
            </a:r>
            <a:r>
              <a:rPr lang="de-DE" dirty="0" smtClean="0"/>
              <a:t>.09.2017</a:t>
            </a: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07826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Filtereinstellung bei freiem Fall?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69"/>
            <a:ext cx="2839437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3"/>
            <a:ext cx="2839436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feld 1"/>
          <p:cNvSpPr txBox="1"/>
          <p:nvPr/>
        </p:nvSpPr>
        <p:spPr>
          <a:xfrm>
            <a:off x="1473578" y="908720"/>
            <a:ext cx="1792478" cy="46166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Ohne Filter: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6084168" y="908719"/>
            <a:ext cx="2151551" cy="46166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Mit Filter 68%: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827584" y="5777139"/>
            <a:ext cx="7635044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Kein Filter bei starken Beschleunigungsänderungen!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07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Fahrradfahrt in der Aula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457200" lvl="1" indent="0">
              <a:buNone/>
            </a:pPr>
            <a:r>
              <a:rPr lang="de-DE" b="1" dirty="0" smtClean="0"/>
              <a:t>Aufgabe 1:</a:t>
            </a:r>
            <a:r>
              <a:rPr lang="de-DE" dirty="0" smtClean="0"/>
              <a:t> Skizzieren Sie das a(t), s(t) und v(t)-Diagramm einer geradlinigen Fahrradfahrt in der Aula. Hierbei soll das Fahrrad zunächst ca. 20 m beschleunigt werden, anschließend ca. 20 m ohne Antrieb weiterrollen und schließlich bis zum Stillstand abgebremst werden.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r>
              <a:rPr lang="de-DE" b="1" dirty="0" smtClean="0"/>
              <a:t>Aufgabe 2:</a:t>
            </a:r>
            <a:r>
              <a:rPr lang="de-DE" dirty="0" smtClean="0"/>
              <a:t> Überprüfen Sie die Diagramme durch ein Experiment. Materialien: Fahrrad, Smartphone mit App MechanikZ und eine geeignete Halterung für das Smartphone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r>
              <a:rPr lang="de-DE" b="1" dirty="0" smtClean="0"/>
              <a:t>Aufgabe 3:</a:t>
            </a:r>
            <a:r>
              <a:rPr lang="de-DE" dirty="0" smtClean="0"/>
              <a:t> Bestimmen Sie aus den Messdaten näherungsweise den Rollwiderstand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60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Fahrradfahrt in der Aula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94124"/>
            <a:ext cx="4860001" cy="32400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94124"/>
            <a:ext cx="3359999" cy="50400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58729" y="4869158"/>
            <a:ext cx="4466287" cy="1200329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Smartphone: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x-Achse in Fahrtrichtung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epolstert (z.B. Moosgummi)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85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Fahrradfahrt in der Aula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0"/>
            <a:ext cx="2839436" cy="5039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4"/>
            <a:ext cx="2839436" cy="50399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5739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Fahrradfahrt in der Aula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0"/>
            <a:ext cx="2839435" cy="5039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4"/>
            <a:ext cx="2839435" cy="503999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Gerade Verbindung mit Pfeil 3"/>
          <p:cNvCxnSpPr/>
          <p:nvPr/>
        </p:nvCxnSpPr>
        <p:spPr>
          <a:xfrm>
            <a:off x="2369816" y="2132856"/>
            <a:ext cx="4794472" cy="146516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8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Fahrradfahrt in der Aula</a:t>
            </a:r>
            <a:br>
              <a:rPr lang="de-DE" altLang="de-DE" sz="3600" dirty="0" smtClean="0">
                <a:latin typeface="Arial" pitchFamily="34" charset="0"/>
                <a:cs typeface="Arial" pitchFamily="34" charset="0"/>
              </a:rPr>
            </a:br>
            <a:endParaRPr lang="de-DE" altLang="de-DE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081270"/>
            <a:ext cx="2839435" cy="50399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0434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Fahrradfahrt in der Aula: Filter?</a:t>
            </a:r>
            <a:br>
              <a:rPr lang="de-DE" altLang="de-DE" sz="3600" dirty="0" smtClean="0">
                <a:latin typeface="Arial" pitchFamily="34" charset="0"/>
                <a:cs typeface="Arial" pitchFamily="34" charset="0"/>
              </a:rPr>
            </a:br>
            <a:endParaRPr lang="de-DE" altLang="de-DE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0"/>
            <a:ext cx="2839434" cy="50399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4"/>
            <a:ext cx="2839435" cy="50399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feld 1"/>
          <p:cNvSpPr txBox="1"/>
          <p:nvPr/>
        </p:nvSpPr>
        <p:spPr>
          <a:xfrm>
            <a:off x="2177143" y="908720"/>
            <a:ext cx="5060231" cy="461665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Minimierung der Vibrationen in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ax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(t)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59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>
                <a:latin typeface="Arial" pitchFamily="34" charset="0"/>
                <a:cs typeface="Arial" pitchFamily="34" charset="0"/>
              </a:rPr>
              <a:t>Fahrradfahrt in der Aula: Filter?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69"/>
            <a:ext cx="2839436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4"/>
            <a:ext cx="2839436" cy="50399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feld 1"/>
          <p:cNvSpPr txBox="1"/>
          <p:nvPr/>
        </p:nvSpPr>
        <p:spPr>
          <a:xfrm>
            <a:off x="1473578" y="908720"/>
            <a:ext cx="2151551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Mit Filter 68%: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5694278" y="924809"/>
            <a:ext cx="2323072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Mit Filter 100%: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549353" y="5777138"/>
            <a:ext cx="4306461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Filter nützlich bei Vibrationen!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24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Fahrradfahrt in der Aula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1"/>
            <a:ext cx="2839434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4"/>
            <a:ext cx="2839434" cy="50399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396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Fahrradfahrt in der Aula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1"/>
            <a:ext cx="2839433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5"/>
            <a:ext cx="2839434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731088" y="908720"/>
            <a:ext cx="7534435" cy="830997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Näherungsweise sinusförmige Beschleunigung durch </a:t>
            </a:r>
            <a:b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sich änderndes Drehmoment beim Treten: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3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Download und Erweiterungen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lvl="1"/>
            <a:r>
              <a:rPr lang="de-DE" dirty="0" smtClean="0"/>
              <a:t>Links zum Download der kostenlosen App MechanikZ:</a:t>
            </a:r>
            <a:br>
              <a:rPr lang="de-DE" dirty="0" smtClean="0"/>
            </a:br>
            <a:r>
              <a:rPr lang="de-DE" dirty="0" smtClean="0">
                <a:hlinkClick r:id="rId2"/>
              </a:rPr>
              <a:t>www.spaichinger-schallpegelmesser.de</a:t>
            </a:r>
            <a:endParaRPr lang="de-DE" dirty="0" smtClean="0"/>
          </a:p>
          <a:p>
            <a:pPr lvl="1"/>
            <a:r>
              <a:rPr lang="de-DE" dirty="0" smtClean="0"/>
              <a:t>Weitere Experimente und Aktualisierungen der hier vorgestellten Experimente </a:t>
            </a:r>
            <a:r>
              <a:rPr lang="de-DE" dirty="0" smtClean="0"/>
              <a:t>finden Sie </a:t>
            </a:r>
            <a:r>
              <a:rPr lang="de-DE" dirty="0" smtClean="0"/>
              <a:t>unter:</a:t>
            </a:r>
            <a:br>
              <a:rPr lang="de-DE" dirty="0" smtClean="0"/>
            </a:br>
            <a:r>
              <a:rPr lang="de-DE" dirty="0" smtClean="0">
                <a:hlinkClick r:id="rId2"/>
              </a:rPr>
              <a:t>www.spaichinger-schallpegelmesser.de</a:t>
            </a: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marL="914400" lvl="1" indent="-457200">
              <a:buFont typeface="+mj-lt"/>
              <a:buAutoNum type="arabicPeriod"/>
            </a:pPr>
            <a:endParaRPr lang="de-DE" dirty="0" smtClean="0"/>
          </a:p>
          <a:p>
            <a:pPr marL="914400" lvl="1" indent="-457200">
              <a:buFont typeface="+mj-lt"/>
              <a:buAutoNum type="arabicPeriod"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984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>
                <a:latin typeface="Arial" pitchFamily="34" charset="0"/>
                <a:cs typeface="Arial" pitchFamily="34" charset="0"/>
              </a:rPr>
              <a:t>Fahrradfahrt in der Aula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2"/>
            <a:ext cx="2839433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5"/>
            <a:ext cx="2839434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731088" y="908720"/>
            <a:ext cx="7534435" cy="830997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Näherungsweise sinusförmige Beschleunigung durch </a:t>
            </a:r>
            <a:b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sich änderndes Drehmoment beim Treten: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216733" y="4278287"/>
            <a:ext cx="4020460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Tretfrequenz = f/2 = 1,21 Hz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Gerade Verbindung mit Pfeil 3"/>
          <p:cNvCxnSpPr/>
          <p:nvPr/>
        </p:nvCxnSpPr>
        <p:spPr>
          <a:xfrm flipH="1" flipV="1">
            <a:off x="5868144" y="2564904"/>
            <a:ext cx="576064" cy="165618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27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Fahrradfahrt auf schiefer Ebene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064896" cy="4968551"/>
          </a:xfrm>
        </p:spPr>
        <p:txBody>
          <a:bodyPr/>
          <a:lstStyle/>
          <a:p>
            <a:pPr marL="457200" lvl="1" indent="0">
              <a:buNone/>
            </a:pPr>
            <a:r>
              <a:rPr lang="de-DE" b="1" dirty="0" smtClean="0"/>
              <a:t>Aufgabe 1:</a:t>
            </a:r>
            <a:r>
              <a:rPr lang="de-DE" dirty="0" smtClean="0"/>
              <a:t> Skizzieren Sie das a(t), s(t) und v(t)-Diagramm einer geradlinigen Fahrradfahrt auf einer Straße, die näherungsweise eine schiefe Ebene ist. Hierbei soll das Fahrrad vom Stillstand aus ohne Antrieb den Berg hinunter rollen. 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b="1" dirty="0"/>
              <a:t>Aufgabe 2:</a:t>
            </a:r>
            <a:r>
              <a:rPr lang="de-DE" dirty="0"/>
              <a:t> Überprüfen Sie die Diagramme durch ein Experiment. Materialien: Fahrrad, Smartphone mit App MechanikZ und eine geeignete Halterung für das Smartphone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442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Fahrradfahrt auf schiefer Ebene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2"/>
            <a:ext cx="2839432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5"/>
            <a:ext cx="2839433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0465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Ferngesteuertes Spielzeugauto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064896" cy="4968551"/>
          </a:xfrm>
        </p:spPr>
        <p:txBody>
          <a:bodyPr/>
          <a:lstStyle/>
          <a:p>
            <a:pPr marL="457200" lvl="1" indent="0">
              <a:buNone/>
            </a:pPr>
            <a:r>
              <a:rPr lang="de-DE" b="1" dirty="0" smtClean="0"/>
              <a:t>Aufgabe 1:</a:t>
            </a:r>
            <a:r>
              <a:rPr lang="de-DE" dirty="0" smtClean="0"/>
              <a:t> Skizzieren Sie das a(t), s(t) und v(t)-Diagramm einer geradlinigen Fahrt mit einem ferngesteuerten Spielzeugauto in der Aula. Das Spielzeugauto soll hierbei mit maximaler Leistung bis zur Höchstgeschwindigkeit beschleunigt werden. Anschließend soll es ausrollen.</a:t>
            </a:r>
          </a:p>
          <a:p>
            <a:pPr marL="457200" lvl="1" indent="0">
              <a:buNone/>
            </a:pPr>
            <a:endParaRPr lang="de-DE" sz="1000" dirty="0"/>
          </a:p>
          <a:p>
            <a:pPr marL="457200" lvl="1" indent="0">
              <a:buNone/>
            </a:pPr>
            <a:r>
              <a:rPr lang="de-DE" b="1" dirty="0"/>
              <a:t>Aufgabe 2:</a:t>
            </a:r>
            <a:r>
              <a:rPr lang="de-DE" dirty="0"/>
              <a:t> Überprüfen Sie die Diagramme durch ein Experiment. Materialien: </a:t>
            </a:r>
            <a:r>
              <a:rPr lang="de-DE" dirty="0" smtClean="0"/>
              <a:t>Ferngesteuertes Spielzeugauto, </a:t>
            </a:r>
            <a:r>
              <a:rPr lang="de-DE" dirty="0"/>
              <a:t>Smartphone mit App MechanikZ und eine geeignete Halterung für das </a:t>
            </a:r>
            <a:r>
              <a:rPr lang="de-DE" dirty="0" smtClean="0"/>
              <a:t>Smartphone.</a:t>
            </a:r>
            <a:endParaRPr lang="de-DE" dirty="0"/>
          </a:p>
          <a:p>
            <a:pPr marL="457200" lvl="1" indent="0">
              <a:buNone/>
            </a:pPr>
            <a:endParaRPr lang="de-DE" sz="1000" dirty="0" smtClean="0"/>
          </a:p>
          <a:p>
            <a:pPr marL="457200" lvl="1" indent="0">
              <a:buNone/>
            </a:pPr>
            <a:r>
              <a:rPr lang="de-DE" b="1" dirty="0" smtClean="0"/>
              <a:t>Aufgabe 3:</a:t>
            </a:r>
            <a:r>
              <a:rPr lang="de-DE" dirty="0" smtClean="0"/>
              <a:t> In welche Richtung zeigt der Beschleunigungsvektor bei einer Kurvenfahrt? Stellen Sie eine Hypothese auf und überprüfen Sie diese. Zusätzlich zu den Materialien von Aufgabe 2 steht ein </a:t>
            </a:r>
            <a:r>
              <a:rPr lang="de-DE" dirty="0" err="1" smtClean="0"/>
              <a:t>Beamer</a:t>
            </a:r>
            <a:r>
              <a:rPr lang="de-DE" dirty="0" smtClean="0"/>
              <a:t> bereit.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22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>
                <a:latin typeface="Arial" pitchFamily="34" charset="0"/>
                <a:cs typeface="Arial" pitchFamily="34" charset="0"/>
              </a:rPr>
              <a:t>Ferngesteuertes Spielzeugauto</a:t>
            </a:r>
            <a:r>
              <a:rPr lang="de-DE" altLang="de-DE" sz="3600" dirty="0" smtClean="0"/>
              <a:t> 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124744"/>
            <a:ext cx="335999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>
                <a:latin typeface="Arial" pitchFamily="34" charset="0"/>
                <a:cs typeface="Arial" pitchFamily="34" charset="0"/>
              </a:rPr>
              <a:t>Ferngesteuertes Spielzeugauto</a:t>
            </a: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0"/>
            <a:ext cx="2839436" cy="5039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4"/>
            <a:ext cx="2839435" cy="50399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feld 1"/>
          <p:cNvSpPr txBox="1"/>
          <p:nvPr/>
        </p:nvSpPr>
        <p:spPr>
          <a:xfrm>
            <a:off x="1473578" y="908720"/>
            <a:ext cx="1707519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Ohne Filter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5694278" y="924809"/>
            <a:ext cx="2323072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Mit Filter 100%: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549353" y="5777138"/>
            <a:ext cx="4306461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Filter nützlich bei Vibrationen!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61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>
                <a:latin typeface="Arial" pitchFamily="34" charset="0"/>
                <a:cs typeface="Arial" pitchFamily="34" charset="0"/>
              </a:rPr>
              <a:t>Ferngesteuertes Spielzeugauto</a:t>
            </a: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0"/>
            <a:ext cx="2839435" cy="5039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4"/>
            <a:ext cx="2839435" cy="50399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83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>
                <a:latin typeface="Arial" pitchFamily="34" charset="0"/>
                <a:cs typeface="Arial" pitchFamily="34" charset="0"/>
              </a:rPr>
              <a:t>Ferngesteuertes Spielzeugauto</a:t>
            </a: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0"/>
            <a:ext cx="2839435" cy="50399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4"/>
            <a:ext cx="2839434" cy="50399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7595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>
                <a:latin typeface="Arial" pitchFamily="34" charset="0"/>
                <a:cs typeface="Arial" pitchFamily="34" charset="0"/>
              </a:rPr>
              <a:t>Ferngesteuertes Spielzeugauto</a:t>
            </a: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57" y="1078020"/>
            <a:ext cx="3360000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5"/>
            <a:ext cx="2839434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816557" y="908720"/>
            <a:ext cx="7499859" cy="830997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Echtzeitbetrachtung mit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Beamer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Beschleunigungs- oder Kraftvektor bei Kurvenfahrt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Rollreibung Skateboard und Fahrbahn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064896" cy="4968551"/>
          </a:xfrm>
        </p:spPr>
        <p:txBody>
          <a:bodyPr/>
          <a:lstStyle/>
          <a:p>
            <a:pPr marL="457200" lvl="1" indent="0">
              <a:buNone/>
            </a:pPr>
            <a:r>
              <a:rPr lang="de-DE" b="1" dirty="0" smtClean="0"/>
              <a:t>Aufgabe 1: </a:t>
            </a:r>
            <a:r>
              <a:rPr lang="de-DE" dirty="0" smtClean="0"/>
              <a:t>Untersuchen Sie die Rollreibung beim Skateboard und der Fahrbahn.</a:t>
            </a:r>
            <a:endParaRPr lang="de-DE" sz="1000" dirty="0"/>
          </a:p>
          <a:p>
            <a:pPr marL="457200" lvl="1" indent="0">
              <a:buNone/>
            </a:pPr>
            <a:r>
              <a:rPr lang="de-DE" dirty="0" smtClean="0"/>
              <a:t>Zusätzliche Materialien: Gewichtsstücke, Smartphone mit App MechanikZ und geeignete Halterungen für das Smartphone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017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Inhaltsübersicht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Besonderheiten der App MechanikZ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Beispiel: freier Fall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Beispiel: Fahrradfahrt in der Aula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Beispiel: Fahrradfahrt auf einer Straße (schiefe Ebene)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Beispiel: Fahrt eines ferngesteuerten Spielzeugautos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Beispiel: Rollreibung Skateboard und Fahrbahnwagen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Beispiel: Vertikales Federpendel und Tangenteneinblendung</a:t>
            </a:r>
          </a:p>
          <a:p>
            <a:pPr marL="914400" lvl="1" indent="-457200">
              <a:buFont typeface="+mj-lt"/>
              <a:buAutoNum type="arabicPeriod"/>
            </a:pPr>
            <a:endParaRPr lang="de-DE" dirty="0" smtClean="0"/>
          </a:p>
          <a:p>
            <a:pPr marL="914400" lvl="1" indent="-457200">
              <a:buFont typeface="+mj-lt"/>
              <a:buAutoNum type="arabicPeriod"/>
            </a:pPr>
            <a:endParaRPr lang="de-DE" dirty="0" smtClean="0"/>
          </a:p>
          <a:p>
            <a:pPr marL="914400" lvl="1" indent="-457200">
              <a:buFont typeface="+mj-lt"/>
              <a:buAutoNum type="arabicPeriod"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474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Rollreibung Skateboard und Fahrbahn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3359999" cy="5040000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316" y="1124744"/>
            <a:ext cx="335999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2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Vertikales Federpendel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57" y="1078020"/>
            <a:ext cx="3359999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5"/>
            <a:ext cx="2839433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755577" y="908720"/>
            <a:ext cx="7560840" cy="830997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Echtzeitbetrachtung direkt oder mit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Beamer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Beschleunigungs- oder Kraftvektor bei Schwingung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8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Vertikales Federpendel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1"/>
            <a:ext cx="2839434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5"/>
            <a:ext cx="2839433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937324" y="5085184"/>
            <a:ext cx="7515450" cy="1200329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Sehr große Abweichung von der Sinusform, da Standardstartwerte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vy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(0)=0 und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(0)=0 nicht zu einer harmonischen Schwingung passen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Gerade Verbindung mit Pfeil 3"/>
          <p:cNvCxnSpPr/>
          <p:nvPr/>
        </p:nvCxnSpPr>
        <p:spPr>
          <a:xfrm flipV="1">
            <a:off x="4881555" y="4261574"/>
            <a:ext cx="1656184" cy="936103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950099" y="908720"/>
            <a:ext cx="7325430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Auswertung nach der Messung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7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Vertikales Federpendel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1"/>
            <a:ext cx="2839433" cy="50399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6"/>
            <a:ext cx="2839433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937324" y="5085184"/>
            <a:ext cx="7515450" cy="1200329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Sehr große Abweichung von der Sinusform, da Standardstartwerte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vy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(0)=0 und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(0)=0 nicht zu einer harmonischen Schwingung passen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Gerade Verbindung mit Pfeil 3"/>
          <p:cNvCxnSpPr/>
          <p:nvPr/>
        </p:nvCxnSpPr>
        <p:spPr>
          <a:xfrm flipV="1">
            <a:off x="4881555" y="4581128"/>
            <a:ext cx="1418637" cy="61655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950099" y="927101"/>
            <a:ext cx="7338205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Nach Zoom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53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Vertikales Federpendel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2"/>
            <a:ext cx="2839433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6"/>
            <a:ext cx="2839432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236821" y="3356992"/>
            <a:ext cx="5112568" cy="156966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Option „harmonische Schwingung“ liefert geeignete 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Anfangswerte und </a:t>
            </a:r>
            <a:r>
              <a:rPr lang="de-D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eduktion des Integrationsfehlers durch geeigneten Hochpassfilter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Gerade Verbindung mit Pfeil 3"/>
          <p:cNvCxnSpPr/>
          <p:nvPr/>
        </p:nvCxnSpPr>
        <p:spPr>
          <a:xfrm>
            <a:off x="5336214" y="4204538"/>
            <a:ext cx="864096" cy="188295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785639" y="874708"/>
            <a:ext cx="3168352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Durchführung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Sinusfit</a:t>
            </a:r>
            <a:endParaRPr lang="de-DE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Gerade Verbindung mit Pfeil 10"/>
          <p:cNvCxnSpPr/>
          <p:nvPr/>
        </p:nvCxnSpPr>
        <p:spPr>
          <a:xfrm flipH="1">
            <a:off x="1475656" y="4926652"/>
            <a:ext cx="720080" cy="73459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4902958" y="5445224"/>
            <a:ext cx="3905708" cy="830997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Sehr geringe Abweichung 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von 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Sinusform</a:t>
            </a:r>
            <a:endParaRPr lang="de-DE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Gerade Verbindung mit Pfeil 14"/>
          <p:cNvCxnSpPr/>
          <p:nvPr/>
        </p:nvCxnSpPr>
        <p:spPr>
          <a:xfrm>
            <a:off x="4355976" y="4926652"/>
            <a:ext cx="504056" cy="446564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5271636" y="891163"/>
            <a:ext cx="3168352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Ergebnis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Sinusfit</a:t>
            </a:r>
            <a:endParaRPr lang="de-DE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Gerade Verbindung mit Pfeil 15"/>
          <p:cNvCxnSpPr/>
          <p:nvPr/>
        </p:nvCxnSpPr>
        <p:spPr>
          <a:xfrm flipH="1" flipV="1">
            <a:off x="3347864" y="1565176"/>
            <a:ext cx="606127" cy="179181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V="1">
            <a:off x="4580384" y="2573288"/>
            <a:ext cx="1584176" cy="1008112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19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Vertikales Federpendel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2"/>
            <a:ext cx="2839432" cy="50399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2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2843808" y="2132856"/>
            <a:ext cx="2664296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Genaue Frequenz</a:t>
            </a:r>
            <a:endParaRPr lang="de-D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91545" y="908720"/>
            <a:ext cx="7870374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Ergebnis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Sinusfit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mit Option „harmonische Schwingung“</a:t>
            </a:r>
          </a:p>
        </p:txBody>
      </p:sp>
      <p:cxnSp>
        <p:nvCxnSpPr>
          <p:cNvPr id="11" name="Gerade Verbindung mit Pfeil 10"/>
          <p:cNvCxnSpPr/>
          <p:nvPr/>
        </p:nvCxnSpPr>
        <p:spPr>
          <a:xfrm flipH="1">
            <a:off x="1865759" y="2363688"/>
            <a:ext cx="1008112" cy="64604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5112060" y="5445224"/>
            <a:ext cx="3487504" cy="830997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Geringe Abweichung von Sinusform</a:t>
            </a:r>
          </a:p>
        </p:txBody>
      </p:sp>
    </p:spTree>
    <p:extLst>
      <p:ext uri="{BB962C8B-B14F-4D97-AF65-F5344CB8AC3E}">
        <p14:creationId xmlns:p14="http://schemas.microsoft.com/office/powerpoint/2010/main" val="121640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Vertikales Federpendel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3"/>
            <a:ext cx="2839432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1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feld 8"/>
          <p:cNvSpPr txBox="1"/>
          <p:nvPr/>
        </p:nvSpPr>
        <p:spPr>
          <a:xfrm>
            <a:off x="691545" y="908720"/>
            <a:ext cx="7870374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Ergebnis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Sinusfit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mit Option „harmonische Schwingung“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2123728" y="5647261"/>
            <a:ext cx="5184576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eringe 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Abweichung von Sinusform</a:t>
            </a:r>
          </a:p>
        </p:txBody>
      </p:sp>
    </p:spTree>
    <p:extLst>
      <p:ext uri="{BB962C8B-B14F-4D97-AF65-F5344CB8AC3E}">
        <p14:creationId xmlns:p14="http://schemas.microsoft.com/office/powerpoint/2010/main" val="140202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Vertikales Federpendel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3"/>
            <a:ext cx="2839431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1" cy="50399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feld 8"/>
          <p:cNvSpPr txBox="1"/>
          <p:nvPr/>
        </p:nvSpPr>
        <p:spPr>
          <a:xfrm>
            <a:off x="691545" y="908720"/>
            <a:ext cx="7870374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Ergebnis </a:t>
            </a:r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Sinusfit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mit Option „harmonische Schwingung“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2123728" y="5647261"/>
            <a:ext cx="5184576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eringe </a:t>
            </a:r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Abweichung von Sinusform</a:t>
            </a:r>
          </a:p>
        </p:txBody>
      </p:sp>
    </p:spTree>
    <p:extLst>
      <p:ext uri="{BB962C8B-B14F-4D97-AF65-F5344CB8AC3E}">
        <p14:creationId xmlns:p14="http://schemas.microsoft.com/office/powerpoint/2010/main" val="22536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Vertikales Federpendel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73"/>
            <a:ext cx="2839432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7"/>
            <a:ext cx="2839431" cy="50399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feld 8"/>
          <p:cNvSpPr txBox="1"/>
          <p:nvPr/>
        </p:nvSpPr>
        <p:spPr>
          <a:xfrm>
            <a:off x="950099" y="919080"/>
            <a:ext cx="7325428" cy="461665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Einblenden der Tangenten an die Fitschaubilder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615618" y="2492896"/>
            <a:ext cx="1872207" cy="830997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Tangenten-</a:t>
            </a:r>
          </a:p>
          <a:p>
            <a:r>
              <a:rPr lang="de-DE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steigung</a:t>
            </a:r>
            <a:endParaRPr lang="de-DE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Gerade Verbindung mit Pfeil 11"/>
          <p:cNvCxnSpPr/>
          <p:nvPr/>
        </p:nvCxnSpPr>
        <p:spPr>
          <a:xfrm flipH="1" flipV="1">
            <a:off x="3684932" y="1735014"/>
            <a:ext cx="959076" cy="829890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>
            <a:stCxn id="10" idx="3"/>
          </p:cNvCxnSpPr>
          <p:nvPr/>
        </p:nvCxnSpPr>
        <p:spPr>
          <a:xfrm>
            <a:off x="5487825" y="2908395"/>
            <a:ext cx="1964495" cy="754231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58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Besonderheiten von MechanikZ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r>
              <a:rPr lang="de-DE" dirty="0" smtClean="0"/>
              <a:t>Nutzt Beschleunigungssensor und Gyroskop</a:t>
            </a:r>
          </a:p>
          <a:p>
            <a:r>
              <a:rPr lang="de-DE" dirty="0" smtClean="0"/>
              <a:t>Optionen: </a:t>
            </a:r>
          </a:p>
          <a:p>
            <a:pPr lvl="1"/>
            <a:r>
              <a:rPr lang="de-DE" dirty="0" smtClean="0"/>
              <a:t>Beschleunigung mit Gravitation</a:t>
            </a:r>
          </a:p>
          <a:p>
            <a:pPr lvl="1"/>
            <a:r>
              <a:rPr lang="de-DE" dirty="0" smtClean="0"/>
              <a:t>Beschleunigung ohne Gravitation (auf schiefer Ebene)</a:t>
            </a:r>
          </a:p>
          <a:p>
            <a:r>
              <a:rPr lang="de-DE" dirty="0" smtClean="0"/>
              <a:t>3D-Vektordarstellung von Beschleunigung und Kraft</a:t>
            </a:r>
          </a:p>
          <a:p>
            <a:r>
              <a:rPr lang="de-DE" dirty="0" smtClean="0"/>
              <a:t>Schaubilder für:</a:t>
            </a:r>
          </a:p>
          <a:p>
            <a:pPr lvl="1"/>
            <a:r>
              <a:rPr lang="de-DE" dirty="0" err="1" smtClean="0"/>
              <a:t>ax</a:t>
            </a:r>
            <a:r>
              <a:rPr lang="de-DE" dirty="0" smtClean="0"/>
              <a:t>(t), </a:t>
            </a:r>
            <a:r>
              <a:rPr lang="de-DE" dirty="0" err="1" smtClean="0"/>
              <a:t>ay</a:t>
            </a:r>
            <a:r>
              <a:rPr lang="de-DE" dirty="0" smtClean="0"/>
              <a:t>(t), </a:t>
            </a:r>
            <a:r>
              <a:rPr lang="de-DE" dirty="0" err="1" smtClean="0"/>
              <a:t>az</a:t>
            </a:r>
            <a:r>
              <a:rPr lang="de-DE" dirty="0" smtClean="0"/>
              <a:t>(t), a(t)</a:t>
            </a:r>
          </a:p>
          <a:p>
            <a:pPr lvl="1"/>
            <a:r>
              <a:rPr lang="de-DE" dirty="0" err="1" smtClean="0"/>
              <a:t>Fx</a:t>
            </a:r>
            <a:r>
              <a:rPr lang="de-DE" dirty="0"/>
              <a:t>(t</a:t>
            </a:r>
            <a:r>
              <a:rPr lang="de-DE" dirty="0" smtClean="0"/>
              <a:t>), </a:t>
            </a:r>
            <a:r>
              <a:rPr lang="de-DE" dirty="0" err="1" smtClean="0"/>
              <a:t>Fy</a:t>
            </a:r>
            <a:r>
              <a:rPr lang="de-DE" dirty="0" smtClean="0"/>
              <a:t>(t</a:t>
            </a:r>
            <a:r>
              <a:rPr lang="de-DE" dirty="0"/>
              <a:t>), </a:t>
            </a:r>
            <a:r>
              <a:rPr lang="de-DE" dirty="0" err="1" smtClean="0"/>
              <a:t>Fz</a:t>
            </a:r>
            <a:r>
              <a:rPr lang="de-DE" dirty="0" smtClean="0"/>
              <a:t>(t</a:t>
            </a:r>
            <a:r>
              <a:rPr lang="de-DE" dirty="0"/>
              <a:t>), </a:t>
            </a:r>
            <a:r>
              <a:rPr lang="de-DE" dirty="0" smtClean="0"/>
              <a:t>F(t)</a:t>
            </a:r>
          </a:p>
          <a:p>
            <a:pPr lvl="1"/>
            <a:r>
              <a:rPr lang="de-DE" dirty="0" err="1" smtClean="0"/>
              <a:t>vx</a:t>
            </a:r>
            <a:r>
              <a:rPr lang="de-DE" dirty="0" smtClean="0"/>
              <a:t>(t</a:t>
            </a:r>
            <a:r>
              <a:rPr lang="de-DE" dirty="0"/>
              <a:t>), </a:t>
            </a:r>
            <a:r>
              <a:rPr lang="de-DE" dirty="0" err="1" smtClean="0"/>
              <a:t>vy</a:t>
            </a:r>
            <a:r>
              <a:rPr lang="de-DE" dirty="0" smtClean="0"/>
              <a:t>(t</a:t>
            </a:r>
            <a:r>
              <a:rPr lang="de-DE" dirty="0"/>
              <a:t>), </a:t>
            </a:r>
            <a:r>
              <a:rPr lang="de-DE" dirty="0" err="1" smtClean="0"/>
              <a:t>vz</a:t>
            </a:r>
            <a:r>
              <a:rPr lang="de-DE" dirty="0" smtClean="0"/>
              <a:t>(t</a:t>
            </a:r>
            <a:r>
              <a:rPr lang="de-DE" dirty="0"/>
              <a:t>), </a:t>
            </a:r>
            <a:r>
              <a:rPr lang="de-DE" dirty="0" smtClean="0"/>
              <a:t>v(t)</a:t>
            </a:r>
          </a:p>
          <a:p>
            <a:pPr lvl="1"/>
            <a:r>
              <a:rPr lang="de-DE" dirty="0" err="1" smtClean="0"/>
              <a:t>px</a:t>
            </a:r>
            <a:r>
              <a:rPr lang="de-DE" dirty="0" smtClean="0"/>
              <a:t>(t</a:t>
            </a:r>
            <a:r>
              <a:rPr lang="de-DE" dirty="0"/>
              <a:t>), </a:t>
            </a:r>
            <a:r>
              <a:rPr lang="de-DE" dirty="0" err="1" smtClean="0"/>
              <a:t>py</a:t>
            </a:r>
            <a:r>
              <a:rPr lang="de-DE" dirty="0" smtClean="0"/>
              <a:t>(t</a:t>
            </a:r>
            <a:r>
              <a:rPr lang="de-DE" dirty="0"/>
              <a:t>), </a:t>
            </a:r>
            <a:r>
              <a:rPr lang="de-DE" dirty="0" err="1" smtClean="0"/>
              <a:t>pz</a:t>
            </a:r>
            <a:r>
              <a:rPr lang="de-DE" dirty="0" smtClean="0"/>
              <a:t>(t</a:t>
            </a:r>
            <a:r>
              <a:rPr lang="de-DE" dirty="0"/>
              <a:t>), </a:t>
            </a:r>
            <a:r>
              <a:rPr lang="de-DE" dirty="0" smtClean="0"/>
              <a:t>p(t)</a:t>
            </a:r>
          </a:p>
          <a:p>
            <a:pPr lvl="1"/>
            <a:r>
              <a:rPr lang="de-DE" dirty="0" err="1" smtClean="0"/>
              <a:t>sx</a:t>
            </a:r>
            <a:r>
              <a:rPr lang="de-DE" dirty="0" smtClean="0"/>
              <a:t>(t</a:t>
            </a:r>
            <a:r>
              <a:rPr lang="de-DE" dirty="0"/>
              <a:t>), </a:t>
            </a:r>
            <a:r>
              <a:rPr lang="de-DE" dirty="0" err="1" smtClean="0"/>
              <a:t>sy</a:t>
            </a:r>
            <a:r>
              <a:rPr lang="de-DE" dirty="0" smtClean="0"/>
              <a:t>(t</a:t>
            </a:r>
            <a:r>
              <a:rPr lang="de-DE" dirty="0"/>
              <a:t>), </a:t>
            </a:r>
            <a:r>
              <a:rPr lang="de-DE" dirty="0" err="1" smtClean="0"/>
              <a:t>sz</a:t>
            </a:r>
            <a:r>
              <a:rPr lang="de-DE" dirty="0" smtClean="0"/>
              <a:t>(t</a:t>
            </a:r>
            <a:r>
              <a:rPr lang="de-DE" dirty="0"/>
              <a:t>), </a:t>
            </a:r>
            <a:r>
              <a:rPr lang="de-DE" dirty="0" smtClean="0"/>
              <a:t>s(t)</a:t>
            </a:r>
          </a:p>
          <a:p>
            <a:pPr lvl="1"/>
            <a:r>
              <a:rPr lang="de-DE" dirty="0" err="1" smtClean="0">
                <a:ea typeface="Cambria Math"/>
              </a:rPr>
              <a:t>ωx</a:t>
            </a:r>
            <a:r>
              <a:rPr lang="de-DE" dirty="0" smtClean="0">
                <a:ea typeface="Cambria Math"/>
              </a:rPr>
              <a:t>(t), </a:t>
            </a:r>
            <a:r>
              <a:rPr lang="de-DE" dirty="0" err="1" smtClean="0">
                <a:ea typeface="Cambria Math"/>
              </a:rPr>
              <a:t>ωy</a:t>
            </a:r>
            <a:r>
              <a:rPr lang="de-DE" dirty="0" smtClean="0">
                <a:ea typeface="Cambria Math"/>
              </a:rPr>
              <a:t>(t), </a:t>
            </a:r>
            <a:r>
              <a:rPr lang="de-DE" dirty="0" err="1" smtClean="0">
                <a:ea typeface="Cambria Math"/>
              </a:rPr>
              <a:t>ωz</a:t>
            </a:r>
            <a:r>
              <a:rPr lang="de-DE" dirty="0" smtClean="0">
                <a:ea typeface="Cambria Math"/>
              </a:rPr>
              <a:t>(t), ω(t)</a:t>
            </a:r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761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Besonderheiten von MechanikZ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r>
              <a:rPr lang="de-DE" dirty="0">
                <a:ea typeface="Cambria Math"/>
              </a:rPr>
              <a:t>Funktionsfit: Polynome 0. bis 4. Grades und </a:t>
            </a:r>
            <a:r>
              <a:rPr lang="de-DE" dirty="0" smtClean="0">
                <a:ea typeface="Cambria Math"/>
              </a:rPr>
              <a:t>Sinusfunktion</a:t>
            </a:r>
          </a:p>
          <a:p>
            <a:r>
              <a:rPr lang="de-DE" dirty="0" smtClean="0">
                <a:ea typeface="Cambria Math"/>
              </a:rPr>
              <a:t>Tangenten können in Fitschaubilder eingeblendet werden</a:t>
            </a:r>
          </a:p>
          <a:p>
            <a:r>
              <a:rPr lang="de-DE" dirty="0" smtClean="0">
                <a:ea typeface="Cambria Math"/>
              </a:rPr>
              <a:t>Reibung modellieren (Parameter fitten, DGL lösen)</a:t>
            </a:r>
          </a:p>
          <a:p>
            <a:r>
              <a:rPr lang="de-DE" dirty="0" smtClean="0">
                <a:ea typeface="Cambria Math"/>
              </a:rPr>
              <a:t>Tiefpassfilter (auch nach der Messung noch anpassbar)</a:t>
            </a:r>
          </a:p>
          <a:p>
            <a:r>
              <a:rPr lang="de-DE" dirty="0" smtClean="0">
                <a:ea typeface="Cambria Math"/>
              </a:rPr>
              <a:t>Effektive Kalibrierung des Beschleunigungssensors:</a:t>
            </a:r>
          </a:p>
          <a:p>
            <a:pPr lvl="1"/>
            <a:r>
              <a:rPr lang="de-DE" dirty="0" smtClean="0">
                <a:ea typeface="Cambria Math"/>
              </a:rPr>
              <a:t>Skalierungsfehler</a:t>
            </a:r>
          </a:p>
          <a:p>
            <a:pPr lvl="1"/>
            <a:r>
              <a:rPr lang="de-DE" dirty="0" smtClean="0">
                <a:ea typeface="Cambria Math"/>
              </a:rPr>
              <a:t>Nullpunktverschiebung</a:t>
            </a:r>
          </a:p>
          <a:p>
            <a:pPr lvl="1"/>
            <a:r>
              <a:rPr lang="de-DE" dirty="0" err="1" smtClean="0">
                <a:ea typeface="Cambria Math"/>
              </a:rPr>
              <a:t>Nichtorthogonalität</a:t>
            </a:r>
            <a:r>
              <a:rPr lang="de-DE" dirty="0" smtClean="0">
                <a:ea typeface="Cambria Math"/>
              </a:rPr>
              <a:t> der Achsen des  Beschleunigungssensor</a:t>
            </a:r>
          </a:p>
          <a:p>
            <a:r>
              <a:rPr lang="de-DE" dirty="0" smtClean="0">
                <a:ea typeface="Cambria Math"/>
              </a:rPr>
              <a:t>Android und iOS</a:t>
            </a:r>
          </a:p>
          <a:p>
            <a:r>
              <a:rPr lang="de-DE" dirty="0" smtClean="0">
                <a:ea typeface="Cambria Math"/>
              </a:rPr>
              <a:t>Kostenlos, ohne Werbung, keine Übermittlung von Daten</a:t>
            </a:r>
          </a:p>
          <a:p>
            <a:pPr marL="57150" indent="0">
              <a:buNone/>
            </a:pPr>
            <a:r>
              <a:rPr lang="de-DE" b="1" dirty="0" smtClean="0">
                <a:ea typeface="Cambria Math"/>
              </a:rPr>
              <a:t>Einfache</a:t>
            </a:r>
            <a:r>
              <a:rPr lang="de-DE" dirty="0" smtClean="0">
                <a:ea typeface="Cambria Math"/>
              </a:rPr>
              <a:t> und schnelle Messung und </a:t>
            </a:r>
            <a:r>
              <a:rPr lang="de-DE" b="1" dirty="0" smtClean="0">
                <a:ea typeface="Cambria Math"/>
              </a:rPr>
              <a:t>Auswertung</a:t>
            </a:r>
            <a:r>
              <a:rPr lang="de-DE" dirty="0" smtClean="0">
                <a:ea typeface="Cambria Math"/>
              </a:rPr>
              <a:t> ohne Notwendigkeit von Export/Import</a:t>
            </a: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306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>Ist freier Fall gleichmäßig beschleunigt?</a:t>
            </a:r>
            <a:br>
              <a:rPr lang="de-DE" altLang="de-DE" sz="3600" dirty="0" smtClean="0">
                <a:latin typeface="Arial" pitchFamily="34" charset="0"/>
                <a:cs typeface="Arial" pitchFamily="34" charset="0"/>
              </a:rPr>
            </a:br>
            <a:endParaRPr lang="de-DE" altLang="de-DE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3360000" cy="50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24744"/>
            <a:ext cx="2839437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Gerade Verbindung mit Pfeil 5"/>
          <p:cNvCxnSpPr/>
          <p:nvPr/>
        </p:nvCxnSpPr>
        <p:spPr>
          <a:xfrm flipH="1">
            <a:off x="7128284" y="2384884"/>
            <a:ext cx="936104" cy="3600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179512" y="893911"/>
            <a:ext cx="5937844" cy="461665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Smartphone möglichst waagerecht halten </a:t>
            </a:r>
          </a:p>
        </p:txBody>
      </p:sp>
    </p:spTree>
    <p:extLst>
      <p:ext uri="{BB962C8B-B14F-4D97-AF65-F5344CB8AC3E}">
        <p14:creationId xmlns:p14="http://schemas.microsoft.com/office/powerpoint/2010/main" val="344996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06090"/>
          </a:xfrm>
        </p:spPr>
        <p:txBody>
          <a:bodyPr/>
          <a:lstStyle/>
          <a:p>
            <a:r>
              <a:rPr lang="de-DE" altLang="de-DE" sz="3600" dirty="0">
                <a:latin typeface="Arial" pitchFamily="34" charset="0"/>
                <a:cs typeface="Arial" pitchFamily="34" charset="0"/>
              </a:rPr>
              <a:t>Ist freier Fall gleichmäßig beschleunigt?</a:t>
            </a: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3600" dirty="0" smtClean="0">
                <a:latin typeface="Arial" pitchFamily="34" charset="0"/>
                <a:cs typeface="Arial" pitchFamily="34" charset="0"/>
              </a:rPr>
            </a:br>
            <a:endParaRPr lang="de-DE" altLang="de-DE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69"/>
            <a:ext cx="2839437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3"/>
            <a:ext cx="2839437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Gerade Verbindung mit Pfeil 9"/>
          <p:cNvCxnSpPr/>
          <p:nvPr/>
        </p:nvCxnSpPr>
        <p:spPr>
          <a:xfrm flipV="1">
            <a:off x="4716016" y="1916833"/>
            <a:ext cx="1728192" cy="36003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89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06090"/>
          </a:xfrm>
        </p:spPr>
        <p:txBody>
          <a:bodyPr/>
          <a:lstStyle/>
          <a:p>
            <a:r>
              <a:rPr lang="de-DE" altLang="de-DE" sz="3600" dirty="0">
                <a:latin typeface="Arial" pitchFamily="34" charset="0"/>
                <a:cs typeface="Arial" pitchFamily="34" charset="0"/>
              </a:rPr>
              <a:t>Ist freier Fall gleichmäßig beschleunigt?</a:t>
            </a: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3600" dirty="0" smtClean="0">
                <a:latin typeface="Arial" pitchFamily="34" charset="0"/>
                <a:cs typeface="Arial" pitchFamily="34" charset="0"/>
              </a:rPr>
            </a:br>
            <a:endParaRPr lang="de-DE" altLang="de-DE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99" y="1081269"/>
            <a:ext cx="2839436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78023"/>
            <a:ext cx="2839436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Gerade Verbindung mit Pfeil 3"/>
          <p:cNvCxnSpPr/>
          <p:nvPr/>
        </p:nvCxnSpPr>
        <p:spPr>
          <a:xfrm>
            <a:off x="2369817" y="2204864"/>
            <a:ext cx="4485997" cy="20162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04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06090"/>
          </a:xfrm>
        </p:spPr>
        <p:txBody>
          <a:bodyPr/>
          <a:lstStyle/>
          <a:p>
            <a:r>
              <a:rPr lang="de-DE" altLang="de-DE" sz="3600" dirty="0">
                <a:latin typeface="Arial" pitchFamily="34" charset="0"/>
                <a:cs typeface="Arial" pitchFamily="34" charset="0"/>
              </a:rPr>
              <a:t>Ist freier Fall gleichmäßig beschleunigt?</a:t>
            </a:r>
            <a:r>
              <a:rPr lang="de-DE" altLang="de-DE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DE" altLang="de-DE" sz="3600" dirty="0" smtClean="0">
                <a:latin typeface="Arial" pitchFamily="34" charset="0"/>
                <a:cs typeface="Arial" pitchFamily="34" charset="0"/>
              </a:rPr>
            </a:br>
            <a:endParaRPr lang="de-DE" altLang="de-DE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496855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088843"/>
            <a:ext cx="2839436" cy="50399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9073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ZPG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825</Words>
  <Application>Microsoft Office PowerPoint</Application>
  <PresentationFormat>Bildschirmpräsentation (4:3)</PresentationFormat>
  <Paragraphs>293</Paragraphs>
  <Slides>38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39" baseType="lpstr">
      <vt:lpstr>Powerpoint_ZPG</vt:lpstr>
      <vt:lpstr> Experimente mit der App MechanikZ (Android und iOS)  </vt:lpstr>
      <vt:lpstr>Download und Erweiterungen </vt:lpstr>
      <vt:lpstr>Inhaltsübersicht </vt:lpstr>
      <vt:lpstr>Besonderheiten von MechanikZ </vt:lpstr>
      <vt:lpstr>Besonderheiten von MechanikZ </vt:lpstr>
      <vt:lpstr>Ist freier Fall gleichmäßig beschleunigt? </vt:lpstr>
      <vt:lpstr>Ist freier Fall gleichmäßig beschleunigt? </vt:lpstr>
      <vt:lpstr>Ist freier Fall gleichmäßig beschleunigt? </vt:lpstr>
      <vt:lpstr>Ist freier Fall gleichmäßig beschleunigt? </vt:lpstr>
      <vt:lpstr>Filtereinstellung bei freiem Fall?  </vt:lpstr>
      <vt:lpstr>Fahrradfahrt in der Aula </vt:lpstr>
      <vt:lpstr>Fahrradfahrt in der Aula </vt:lpstr>
      <vt:lpstr>Fahrradfahrt in der Aula </vt:lpstr>
      <vt:lpstr>Fahrradfahrt in der Aula </vt:lpstr>
      <vt:lpstr>Fahrradfahrt in der Aula </vt:lpstr>
      <vt:lpstr>Fahrradfahrt in der Aula: Filter? </vt:lpstr>
      <vt:lpstr>Fahrradfahrt in der Aula: Filter?  </vt:lpstr>
      <vt:lpstr>Fahrradfahrt in der Aula </vt:lpstr>
      <vt:lpstr>Fahrradfahrt in der Aula </vt:lpstr>
      <vt:lpstr>Fahrradfahrt in der Aula </vt:lpstr>
      <vt:lpstr>Fahrradfahrt auf schiefer Ebene </vt:lpstr>
      <vt:lpstr>Fahrradfahrt auf schiefer Ebene </vt:lpstr>
      <vt:lpstr>Ferngesteuertes Spielzeugauto </vt:lpstr>
      <vt:lpstr>Ferngesteuertes Spielzeugauto  </vt:lpstr>
      <vt:lpstr>Ferngesteuertes Spielzeugauto  </vt:lpstr>
      <vt:lpstr>Ferngesteuertes Spielzeugauto  </vt:lpstr>
      <vt:lpstr>Ferngesteuertes Spielzeugauto  </vt:lpstr>
      <vt:lpstr>Ferngesteuertes Spielzeugauto  </vt:lpstr>
      <vt:lpstr>Rollreibung Skateboard und Fahrbahn </vt:lpstr>
      <vt:lpstr>Rollreibung Skateboard und Fahrbahn </vt:lpstr>
      <vt:lpstr>Vertikales Federpendel  </vt:lpstr>
      <vt:lpstr>Vertikales Federpendel  </vt:lpstr>
      <vt:lpstr>Vertikales Federpendel  </vt:lpstr>
      <vt:lpstr>Vertikales Federpendel  </vt:lpstr>
      <vt:lpstr>Vertikales Federpendel  </vt:lpstr>
      <vt:lpstr>Vertikales Federpendel  </vt:lpstr>
      <vt:lpstr>Vertikales Federpendel  </vt:lpstr>
      <vt:lpstr>Vertikales Federpendel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Gesundheitsprävention Vermeidung von Hörschäden</dc:title>
  <dc:subject>PowerPoint-Präsentation</dc:subject>
  <dc:creator>Dr. Markus Ziegler</dc:creator>
  <cp:lastModifiedBy>Markus Ziegler</cp:lastModifiedBy>
  <cp:revision>444</cp:revision>
  <cp:lastPrinted>2014-11-07T09:42:53Z</cp:lastPrinted>
  <dcterms:created xsi:type="dcterms:W3CDTF">2015-12-07T07:50:25Z</dcterms:created>
  <dcterms:modified xsi:type="dcterms:W3CDTF">2017-09-17T18:47:05Z</dcterms:modified>
</cp:coreProperties>
</file>