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bookmarkIdSeed="3">
  <p:sldMasterIdLst>
    <p:sldMasterId id="2147483741" r:id="rId1"/>
  </p:sldMasterIdLst>
  <p:notesMasterIdLst>
    <p:notesMasterId r:id="rId16"/>
  </p:notesMasterIdLst>
  <p:handoutMasterIdLst>
    <p:handoutMasterId r:id="rId17"/>
  </p:handoutMasterIdLst>
  <p:sldIdLst>
    <p:sldId id="258" r:id="rId2"/>
    <p:sldId id="261" r:id="rId3"/>
    <p:sldId id="264" r:id="rId4"/>
    <p:sldId id="263" r:id="rId5"/>
    <p:sldId id="262" r:id="rId6"/>
    <p:sldId id="265" r:id="rId7"/>
    <p:sldId id="266" r:id="rId8"/>
    <p:sldId id="270" r:id="rId9"/>
    <p:sldId id="273" r:id="rId10"/>
    <p:sldId id="267" r:id="rId11"/>
    <p:sldId id="268" r:id="rId12"/>
    <p:sldId id="269" r:id="rId13"/>
    <p:sldId id="276" r:id="rId14"/>
    <p:sldId id="275" r:id="rId15"/>
  </p:sldIdLst>
  <p:sldSz cx="9144000" cy="6858000" type="screen4x3"/>
  <p:notesSz cx="6797675" cy="9926638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71">
          <p15:clr>
            <a:srgbClr val="A4A3A4"/>
          </p15:clr>
        </p15:guide>
        <p15:guide id="2" orient="horz" pos="2069">
          <p15:clr>
            <a:srgbClr val="A4A3A4"/>
          </p15:clr>
        </p15:guide>
        <p15:guide id="3" orient="horz" pos="1570">
          <p15:clr>
            <a:srgbClr val="A4A3A4"/>
          </p15:clr>
        </p15:guide>
        <p15:guide id="4" orient="horz" pos="2568">
          <p15:clr>
            <a:srgbClr val="A4A3A4"/>
          </p15:clr>
        </p15:guide>
        <p15:guide id="5" orient="horz" pos="3022">
          <p15:clr>
            <a:srgbClr val="A4A3A4"/>
          </p15:clr>
        </p15:guide>
        <p15:guide id="6" orient="horz" pos="3566">
          <p15:clr>
            <a:srgbClr val="A4A3A4"/>
          </p15:clr>
        </p15:guide>
        <p15:guide id="7" pos="292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2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ollrath, Carmen (KM)" initials="Vo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FFFF00"/>
    <a:srgbClr val="0000CC"/>
    <a:srgbClr val="008000"/>
    <a:srgbClr val="FF2F2F"/>
    <a:srgbClr val="660066"/>
    <a:srgbClr val="6600FF"/>
    <a:srgbClr val="00FF99"/>
    <a:srgbClr val="99CC00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8D230F3-CF80-4859-8CE7-A43EE81993B5}" styleName="Helle Formatvorlage 1 - Akz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38B1855-1B75-4FBE-930C-398BA8C253C6}" styleName="Designformatvorlage 2 - Akz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Helle Formatvorlage 2 - Akz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6D9F66E-5EB9-4882-86FB-DCBF35E3C3E4}" styleName="Mittlere Formatvorlage 4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88" autoAdjust="0"/>
    <p:restoredTop sz="94293" autoAdjust="0"/>
  </p:normalViewPr>
  <p:slideViewPr>
    <p:cSldViewPr>
      <p:cViewPr varScale="1">
        <p:scale>
          <a:sx n="104" d="100"/>
          <a:sy n="104" d="100"/>
        </p:scale>
        <p:origin x="2262" y="108"/>
      </p:cViewPr>
      <p:guideLst>
        <p:guide orient="horz" pos="1071"/>
        <p:guide orient="horz" pos="2069"/>
        <p:guide orient="horz" pos="1570"/>
        <p:guide orient="horz" pos="2568"/>
        <p:guide orient="horz" pos="3022"/>
        <p:guide orient="horz" pos="3566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>
        <p:scale>
          <a:sx n="150" d="100"/>
          <a:sy n="150" d="100"/>
        </p:scale>
        <p:origin x="-756" y="4296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132951" y="579062"/>
            <a:ext cx="1019560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i="1">
                <a:latin typeface="Arial" charset="0"/>
              </a:defRPr>
            </a:lvl1pPr>
          </a:lstStyle>
          <a:p>
            <a:r>
              <a:rPr lang="de-DE" dirty="0"/>
              <a:t>Titel des Vortrags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132950" y="9264869"/>
            <a:ext cx="2361001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000" i="1">
                <a:latin typeface="Arial" charset="0"/>
              </a:defRPr>
            </a:lvl1pPr>
          </a:lstStyle>
          <a:p>
            <a:r>
              <a:rPr lang="de-DE" dirty="0"/>
              <a:t>Vortragender, Anlass, 1. Dezember 2003</a:t>
            </a: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032232" y="9264869"/>
            <a:ext cx="594743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r>
              <a:rPr lang="de-DE" dirty="0"/>
              <a:t>Seite </a:t>
            </a:r>
            <a:fld id="{0A490618-A23A-42F9-955E-4E131AB85C2F}" type="slidenum">
              <a:rPr lang="de-DE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13458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132953" y="4715158"/>
            <a:ext cx="4531783" cy="4466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Klicken Sie, um die Textformatierung des Masters zu bearbeiten.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60189" y="282806"/>
            <a:ext cx="594743" cy="15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>
              <a:defRPr sz="1000" i="1">
                <a:latin typeface="Arial" charset="0"/>
              </a:defRPr>
            </a:lvl1pPr>
          </a:lstStyle>
          <a:p>
            <a:r>
              <a:rPr lang="de-DE" dirty="0"/>
              <a:t>Seite </a:t>
            </a:r>
            <a:fld id="{F8FF1768-1DF2-410F-ABF6-E09C1CB8A556}" type="slidenum">
              <a:rPr lang="de-DE"/>
              <a:pPr/>
              <a:t>‹Nr.›</a:t>
            </a:fld>
            <a:endParaRPr lang="de-DE" dirty="0"/>
          </a:p>
        </p:txBody>
      </p:sp>
      <p:sp>
        <p:nvSpPr>
          <p:cNvPr id="3" name="Kopfzeilenplatzhalter 2"/>
          <p:cNvSpPr>
            <a:spLocks noGrp="1"/>
          </p:cNvSpPr>
          <p:nvPr>
            <p:ph type="hdr" sz="quarter"/>
          </p:nvPr>
        </p:nvSpPr>
        <p:spPr>
          <a:xfrm>
            <a:off x="6" y="0"/>
            <a:ext cx="294614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504245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1pPr>
    <a:lvl2pPr marL="190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2pPr>
    <a:lvl3pPr marL="381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3pPr>
    <a:lvl4pPr marL="5715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4pPr>
    <a:lvl5pPr marL="7620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DE"/>
              <a:t>Seite </a:t>
            </a:r>
            <a:fld id="{F8FF1768-1DF2-410F-ABF6-E09C1CB8A556}" type="slidenum">
              <a:rPr lang="de-DE" smtClean="0"/>
              <a:pPr/>
              <a:t>1</a:t>
            </a:fld>
            <a:endParaRPr lang="de-DE" dirty="0"/>
          </a:p>
        </p:txBody>
      </p:sp>
      <p:sp>
        <p:nvSpPr>
          <p:cNvPr id="5" name="Kopfzeilenplatzhalt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847076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252390" y="908720"/>
            <a:ext cx="8640089" cy="5328592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</p:txBody>
      </p:sp>
      <p:sp>
        <p:nvSpPr>
          <p:cNvPr id="7" name="Titel 1"/>
          <p:cNvSpPr>
            <a:spLocks noGrp="1"/>
          </p:cNvSpPr>
          <p:nvPr>
            <p:ph type="ctrTitle" hasCustomPrompt="1"/>
          </p:nvPr>
        </p:nvSpPr>
        <p:spPr>
          <a:xfrm>
            <a:off x="252389" y="260649"/>
            <a:ext cx="8640089" cy="648072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latin typeface="+mj-lt"/>
              </a:defRPr>
            </a:lvl1pPr>
          </a:lstStyle>
          <a:p>
            <a:r>
              <a:rPr lang="de-DE" dirty="0"/>
              <a:t>Titel durch Klicken bearbeiten</a:t>
            </a:r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35336"/>
            <a:ext cx="493096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/>
              <a:t>Digitale Erhebungen und </a:t>
            </a:r>
            <a:r>
              <a:rPr lang="de-DE" dirty="0" err="1"/>
              <a:t>Lernquiz</a:t>
            </a:r>
            <a:r>
              <a:rPr lang="de-DE" dirty="0"/>
              <a:t> – ZPG VI Physik, 2020</a:t>
            </a:r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4082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/>
              <a:t>Folie </a:t>
            </a:r>
            <a:fld id="{7317BCA4-C291-41D3-9721-8E93A773DD04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17104" y="6470524"/>
            <a:ext cx="4464050" cy="3649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 smtClean="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/>
              <a:t>Titel: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758879" y="646694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de-DE" dirty="0"/>
              <a:t>Folie </a:t>
            </a:r>
            <a:fld id="{B28F9D38-746F-4F66-8DFA-FA7E04203DA6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223838" y="260712"/>
            <a:ext cx="8696325" cy="576000"/>
          </a:xfrm>
          <a:prstGeom prst="rect">
            <a:avLst/>
          </a:prstGeom>
          <a:solidFill>
            <a:srgbClr val="FFFF99"/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Bild 8"/>
          <p:cNvPicPr>
            <a:picLocks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 flipV="1">
            <a:off x="217104" y="6345320"/>
            <a:ext cx="8712968" cy="3600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7" r:id="rId2"/>
  </p:sldLayoutIdLst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hf sldNum="0"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Wingdings" pitchFamily="2" charset="2"/>
        <a:buChar char="§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257300" indent="-342900" algn="l" rtl="0" eaLnBrk="1" fontAlgn="base" hangingPunct="1">
        <a:spcBef>
          <a:spcPct val="20000"/>
        </a:spcBef>
        <a:spcAft>
          <a:spcPct val="0"/>
        </a:spcAft>
        <a:buClr>
          <a:srgbClr val="7F7F7F"/>
        </a:buClr>
        <a:buFont typeface="Arial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-sa/4.0/deed.d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olleverywhere.com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socrative.com/" TargetMode="External"/><Relationship Id="rId2" Type="http://schemas.openxmlformats.org/officeDocument/2006/relationships/hyperlink" Target="https://minnit-bw.de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hyperlink" Target="https://www.mentimeter.com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lickers.com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hoot.it/" TargetMode="External"/><Relationship Id="rId2" Type="http://schemas.openxmlformats.org/officeDocument/2006/relationships/hyperlink" Target="http://www.kahoot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528" y="2130425"/>
            <a:ext cx="8568952" cy="1470025"/>
          </a:xfrm>
        </p:spPr>
        <p:txBody>
          <a:bodyPr/>
          <a:lstStyle/>
          <a:p>
            <a:r>
              <a:rPr lang="de-DE" dirty="0"/>
              <a:t>Digitale Erhebungen und </a:t>
            </a:r>
            <a:r>
              <a:rPr lang="de-DE" dirty="0" err="1"/>
              <a:t>Lernquiz</a:t>
            </a:r>
            <a:r>
              <a:rPr lang="de-DE" dirty="0"/>
              <a:t> </a:t>
            </a:r>
            <a:br>
              <a:rPr lang="de-DE" dirty="0"/>
            </a:br>
            <a:r>
              <a:rPr lang="de-DE" dirty="0"/>
              <a:t>im Physikunterricht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919064"/>
          </a:xfrm>
        </p:spPr>
        <p:txBody>
          <a:bodyPr/>
          <a:lstStyle/>
          <a:p>
            <a:endParaRPr lang="de-DE" dirty="0"/>
          </a:p>
          <a:p>
            <a:r>
              <a:rPr lang="de-DE" dirty="0"/>
              <a:t>Matthias Theis</a:t>
            </a:r>
          </a:p>
          <a:p>
            <a:r>
              <a:rPr lang="de-DE" dirty="0"/>
              <a:t>ZPG VI – Physik</a:t>
            </a:r>
          </a:p>
          <a:p>
            <a:r>
              <a:rPr lang="de-DE" sz="2000"/>
              <a:t>(</a:t>
            </a:r>
            <a:r>
              <a:rPr lang="de-DE" sz="200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 4.0</a:t>
            </a:r>
            <a:r>
              <a:rPr lang="de-DE" sz="2000"/>
              <a:t>)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93604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FE972F58-D054-40C5-91C1-19C63F0485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Beispiele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7806D8A-A8AE-4D1C-8EBB-C5D76F7AEE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Erhebungen und Lernquiz – ZPG VI Physik, 2020</a:t>
            </a:r>
            <a:endParaRPr lang="de-DE" dirty="0"/>
          </a:p>
        </p:txBody>
      </p:sp>
      <p:sp>
        <p:nvSpPr>
          <p:cNvPr id="7" name="Inhaltsplatzhalter 1">
            <a:extLst>
              <a:ext uri="{FF2B5EF4-FFF2-40B4-BE49-F238E27FC236}">
                <a16:creationId xmlns:a16="http://schemas.microsoft.com/office/drawing/2014/main" id="{FA1C82F9-DC96-4A0B-AAE2-894720BBC427}"/>
              </a:ext>
            </a:extLst>
          </p:cNvPr>
          <p:cNvSpPr txBox="1">
            <a:spLocks/>
          </p:cNvSpPr>
          <p:nvPr/>
        </p:nvSpPr>
        <p:spPr>
          <a:xfrm>
            <a:off x="252390" y="908720"/>
            <a:ext cx="8640089" cy="532859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Font typeface="Wingdings" pitchFamily="2" charset="2"/>
              <a:buNone/>
            </a:pPr>
            <a:r>
              <a:rPr lang="de-DE" b="1" dirty="0">
                <a:solidFill>
                  <a:schemeClr val="tx2"/>
                </a:solidFill>
              </a:rPr>
              <a:t>Poll </a:t>
            </a:r>
            <a:r>
              <a:rPr lang="de-DE" b="1" dirty="0" err="1">
                <a:solidFill>
                  <a:schemeClr val="tx2"/>
                </a:solidFill>
              </a:rPr>
              <a:t>Everywhere</a:t>
            </a:r>
            <a:endParaRPr lang="de-DE" b="1" dirty="0">
              <a:solidFill>
                <a:schemeClr val="tx2"/>
              </a:solidFill>
            </a:endParaRPr>
          </a:p>
          <a:p>
            <a:pPr marL="0" indent="0">
              <a:spcAft>
                <a:spcPts val="1200"/>
              </a:spcAft>
              <a:buNone/>
            </a:pPr>
            <a:br>
              <a:rPr lang="de-DE" sz="2000" dirty="0"/>
            </a:br>
            <a:endParaRPr lang="de-DE" sz="2000" dirty="0"/>
          </a:p>
          <a:p>
            <a:pPr>
              <a:spcAft>
                <a:spcPts val="600"/>
              </a:spcAft>
            </a:pPr>
            <a:endParaRPr lang="de-DE" sz="2000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CBD18EDA-8220-45D4-9F75-BC41C2020D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2348880"/>
            <a:ext cx="6084168" cy="36812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9776E2C4-38CA-44AD-A3CD-BE6F1E9BB6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6468" y="1424702"/>
            <a:ext cx="4028827" cy="213638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B6072155-654C-4F12-838F-ACA57FABB341}"/>
              </a:ext>
            </a:extLst>
          </p:cNvPr>
          <p:cNvSpPr txBox="1"/>
          <p:nvPr/>
        </p:nvSpPr>
        <p:spPr>
          <a:xfrm>
            <a:off x="467544" y="6030165"/>
            <a:ext cx="419217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Fragen und Antworten: M. Theis, gezeigte Software: www.polleverywhere.com</a:t>
            </a:r>
          </a:p>
        </p:txBody>
      </p:sp>
    </p:spTree>
    <p:extLst>
      <p:ext uri="{BB962C8B-B14F-4D97-AF65-F5344CB8AC3E}">
        <p14:creationId xmlns:p14="http://schemas.microsoft.com/office/powerpoint/2010/main" val="273690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FE972F58-D054-40C5-91C1-19C63F0485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Beispiele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7806D8A-A8AE-4D1C-8EBB-C5D76F7AEE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Erhebungen und Lernquiz – ZPG VI Physik, 2020</a:t>
            </a:r>
            <a:endParaRPr lang="de-DE" dirty="0"/>
          </a:p>
        </p:txBody>
      </p:sp>
      <p:sp>
        <p:nvSpPr>
          <p:cNvPr id="7" name="Inhaltsplatzhalter 1">
            <a:extLst>
              <a:ext uri="{FF2B5EF4-FFF2-40B4-BE49-F238E27FC236}">
                <a16:creationId xmlns:a16="http://schemas.microsoft.com/office/drawing/2014/main" id="{FA1C82F9-DC96-4A0B-AAE2-894720BBC427}"/>
              </a:ext>
            </a:extLst>
          </p:cNvPr>
          <p:cNvSpPr txBox="1">
            <a:spLocks/>
          </p:cNvSpPr>
          <p:nvPr/>
        </p:nvSpPr>
        <p:spPr>
          <a:xfrm>
            <a:off x="252390" y="908720"/>
            <a:ext cx="8640089" cy="532859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Font typeface="Wingdings" pitchFamily="2" charset="2"/>
              <a:buNone/>
            </a:pPr>
            <a:r>
              <a:rPr lang="de-DE" b="1" dirty="0">
                <a:solidFill>
                  <a:schemeClr val="tx2"/>
                </a:solidFill>
              </a:rPr>
              <a:t>Poll </a:t>
            </a:r>
            <a:r>
              <a:rPr lang="de-DE" b="1" dirty="0" err="1">
                <a:solidFill>
                  <a:schemeClr val="tx2"/>
                </a:solidFill>
              </a:rPr>
              <a:t>Everywhere</a:t>
            </a:r>
            <a:endParaRPr lang="de-DE" b="1" dirty="0">
              <a:solidFill>
                <a:schemeClr val="tx2"/>
              </a:solidFill>
            </a:endParaRPr>
          </a:p>
          <a:p>
            <a:pPr>
              <a:spcAft>
                <a:spcPts val="1200"/>
              </a:spcAft>
            </a:pPr>
            <a:r>
              <a:rPr lang="de-DE" sz="2000" b="1" dirty="0"/>
              <a:t>Gerätebedarf: </a:t>
            </a:r>
            <a:br>
              <a:rPr lang="de-DE" sz="2000" dirty="0"/>
            </a:br>
            <a:r>
              <a:rPr lang="de-DE" sz="2000" dirty="0">
                <a:solidFill>
                  <a:schemeClr val="tx2"/>
                </a:solidFill>
              </a:rPr>
              <a:t>L: </a:t>
            </a:r>
            <a:r>
              <a:rPr lang="de-DE" sz="2000" dirty="0"/>
              <a:t>Gerät mit </a:t>
            </a:r>
            <a:r>
              <a:rPr lang="de-DE" sz="2000" dirty="0" err="1"/>
              <a:t>Beamer</a:t>
            </a:r>
            <a:r>
              <a:rPr lang="de-DE" sz="2000" dirty="0"/>
              <a:t>,		</a:t>
            </a:r>
            <a:r>
              <a:rPr lang="de-DE" sz="2000" dirty="0" err="1">
                <a:solidFill>
                  <a:schemeClr val="tx2"/>
                </a:solidFill>
              </a:rPr>
              <a:t>SuS</a:t>
            </a:r>
            <a:r>
              <a:rPr lang="de-DE" sz="2000" dirty="0">
                <a:solidFill>
                  <a:schemeClr val="tx2"/>
                </a:solidFill>
              </a:rPr>
              <a:t>: </a:t>
            </a:r>
            <a:r>
              <a:rPr lang="de-DE" sz="2000" dirty="0"/>
              <a:t>Tablet, Computer oder Smartphone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Antworten ohne Konto über Browser oder App (Android und iOS)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anonym ohne personenbezogene Daten nutzbar (Achtung bei BYOD)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Erhebungen können mit kostenfreiem Konto erstellt werden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viele verschiedene Fragenformate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Internetzugang für alle notwendig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40 Teilnehmer je Frage in der kostenlosen Education-Version möglich</a:t>
            </a:r>
          </a:p>
          <a:p>
            <a:pPr>
              <a:spcAft>
                <a:spcPts val="1200"/>
              </a:spcAft>
            </a:pPr>
            <a:r>
              <a:rPr lang="de-DE" sz="2000" dirty="0">
                <a:solidFill>
                  <a:schemeClr val="tx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www.polleverywhere.com</a:t>
            </a:r>
            <a:br>
              <a:rPr lang="de-DE" sz="2000" dirty="0"/>
            </a:br>
            <a:endParaRPr lang="de-DE" sz="2000" dirty="0"/>
          </a:p>
          <a:p>
            <a:pPr>
              <a:spcAft>
                <a:spcPts val="600"/>
              </a:spcAft>
            </a:pP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36478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FE972F58-D054-40C5-91C1-19C63F0485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Beispiele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7806D8A-A8AE-4D1C-8EBB-C5D76F7AEE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Erhebungen und Lernquiz – ZPG VI Physik, 2020</a:t>
            </a:r>
            <a:endParaRPr lang="de-DE" dirty="0"/>
          </a:p>
        </p:txBody>
      </p:sp>
      <p:sp>
        <p:nvSpPr>
          <p:cNvPr id="7" name="Inhaltsplatzhalter 1">
            <a:extLst>
              <a:ext uri="{FF2B5EF4-FFF2-40B4-BE49-F238E27FC236}">
                <a16:creationId xmlns:a16="http://schemas.microsoft.com/office/drawing/2014/main" id="{FA1C82F9-DC96-4A0B-AAE2-894720BBC427}"/>
              </a:ext>
            </a:extLst>
          </p:cNvPr>
          <p:cNvSpPr txBox="1">
            <a:spLocks/>
          </p:cNvSpPr>
          <p:nvPr/>
        </p:nvSpPr>
        <p:spPr>
          <a:xfrm>
            <a:off x="252390" y="908720"/>
            <a:ext cx="8640089" cy="532859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Font typeface="Wingdings" pitchFamily="2" charset="2"/>
              <a:buNone/>
            </a:pPr>
            <a:r>
              <a:rPr lang="de-DE" b="1" dirty="0">
                <a:solidFill>
                  <a:schemeClr val="tx2"/>
                </a:solidFill>
              </a:rPr>
              <a:t>Poll </a:t>
            </a:r>
            <a:r>
              <a:rPr lang="de-DE" b="1" dirty="0" err="1">
                <a:solidFill>
                  <a:schemeClr val="tx2"/>
                </a:solidFill>
              </a:rPr>
              <a:t>Everywhere</a:t>
            </a:r>
            <a:r>
              <a:rPr lang="de-DE" b="1" dirty="0">
                <a:solidFill>
                  <a:schemeClr val="tx2"/>
                </a:solidFill>
              </a:rPr>
              <a:t> – mögliche Fragenformate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Multiple-Choice Fragen (auch mehr als 4 Antwortmöglichkeiten)</a:t>
            </a:r>
          </a:p>
          <a:p>
            <a:pPr>
              <a:spcAft>
                <a:spcPts val="1200"/>
              </a:spcAft>
            </a:pPr>
            <a:r>
              <a:rPr lang="de-DE" sz="2000" dirty="0" err="1"/>
              <a:t>Clickable</a:t>
            </a:r>
            <a:r>
              <a:rPr lang="de-DE" sz="2000" dirty="0"/>
              <a:t> Images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Wortwolken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Umfragen (individuelles Antworttempo, Auswertung am Schluss)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Offene Fragen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Stimmungsskala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…</a:t>
            </a:r>
            <a:br>
              <a:rPr lang="de-DE" sz="2000" dirty="0"/>
            </a:br>
            <a:endParaRPr lang="de-DE" sz="2000" dirty="0"/>
          </a:p>
          <a:p>
            <a:pPr>
              <a:spcAft>
                <a:spcPts val="600"/>
              </a:spcAft>
            </a:pP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386770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FE972F58-D054-40C5-91C1-19C63F0485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Beispiele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7806D8A-A8AE-4D1C-8EBB-C5D76F7AEE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Erhebungen und Lernquiz – ZPG VI Physik, 2020</a:t>
            </a:r>
            <a:endParaRPr lang="de-DE" dirty="0"/>
          </a:p>
        </p:txBody>
      </p:sp>
      <p:sp>
        <p:nvSpPr>
          <p:cNvPr id="7" name="Inhaltsplatzhalter 1">
            <a:extLst>
              <a:ext uri="{FF2B5EF4-FFF2-40B4-BE49-F238E27FC236}">
                <a16:creationId xmlns:a16="http://schemas.microsoft.com/office/drawing/2014/main" id="{FA1C82F9-DC96-4A0B-AAE2-894720BBC427}"/>
              </a:ext>
            </a:extLst>
          </p:cNvPr>
          <p:cNvSpPr txBox="1">
            <a:spLocks/>
          </p:cNvSpPr>
          <p:nvPr/>
        </p:nvSpPr>
        <p:spPr>
          <a:xfrm>
            <a:off x="252390" y="908720"/>
            <a:ext cx="8640089" cy="532859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Font typeface="Wingdings" pitchFamily="2" charset="2"/>
              <a:buNone/>
            </a:pPr>
            <a:r>
              <a:rPr lang="de-DE" b="1" dirty="0">
                <a:solidFill>
                  <a:schemeClr val="tx2"/>
                </a:solidFill>
              </a:rPr>
              <a:t>Poll </a:t>
            </a:r>
            <a:r>
              <a:rPr lang="de-DE" b="1" dirty="0" err="1">
                <a:solidFill>
                  <a:schemeClr val="tx2"/>
                </a:solidFill>
              </a:rPr>
              <a:t>Everywhere</a:t>
            </a:r>
            <a:r>
              <a:rPr lang="de-DE" b="1" dirty="0">
                <a:solidFill>
                  <a:schemeClr val="tx2"/>
                </a:solidFill>
              </a:rPr>
              <a:t> – zusätzliche Anwendungsmöglichkeiten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Interessen, Vorkenntnisse erheben</a:t>
            </a:r>
            <a:br>
              <a:rPr lang="de-DE" sz="2000" dirty="0"/>
            </a:br>
            <a:r>
              <a:rPr lang="de-DE" sz="2000" dirty="0">
                <a:sym typeface="Wingdings" panose="05000000000000000000" pitchFamily="2" charset="2"/>
              </a:rPr>
              <a:t> Wortwolken, offene Fragen, …</a:t>
            </a:r>
            <a:endParaRPr lang="de-DE" sz="2000" dirty="0"/>
          </a:p>
          <a:p>
            <a:pPr>
              <a:spcAft>
                <a:spcPts val="1200"/>
              </a:spcAft>
            </a:pPr>
            <a:r>
              <a:rPr lang="de-DE" sz="2000" dirty="0"/>
              <a:t>Diagramme verstehen</a:t>
            </a:r>
            <a:br>
              <a:rPr lang="de-DE" sz="2000" dirty="0"/>
            </a:br>
            <a:r>
              <a:rPr lang="de-DE" sz="2000" dirty="0">
                <a:sym typeface="Wingdings" panose="05000000000000000000" pitchFamily="2" charset="2"/>
              </a:rPr>
              <a:t> </a:t>
            </a:r>
            <a:r>
              <a:rPr lang="de-DE" sz="2000" dirty="0" err="1">
                <a:sym typeface="Wingdings" panose="05000000000000000000" pitchFamily="2" charset="2"/>
              </a:rPr>
              <a:t>Clickable</a:t>
            </a:r>
            <a:r>
              <a:rPr lang="de-DE" sz="2000" dirty="0">
                <a:sym typeface="Wingdings" panose="05000000000000000000" pitchFamily="2" charset="2"/>
              </a:rPr>
              <a:t> Images</a:t>
            </a:r>
            <a:endParaRPr lang="de-DE" sz="2000" dirty="0"/>
          </a:p>
          <a:p>
            <a:pPr>
              <a:spcAft>
                <a:spcPts val="1200"/>
              </a:spcAft>
            </a:pPr>
            <a:r>
              <a:rPr lang="de-DE" sz="2000" dirty="0"/>
              <a:t>Feedback zu einer Unterrichtsstunde</a:t>
            </a:r>
            <a:br>
              <a:rPr lang="de-DE" sz="2000" dirty="0"/>
            </a:br>
            <a:r>
              <a:rPr lang="de-DE" sz="2000" dirty="0">
                <a:sym typeface="Wingdings" panose="05000000000000000000" pitchFamily="2" charset="2"/>
              </a:rPr>
              <a:t> Stimmungsskala</a:t>
            </a:r>
            <a:endParaRPr lang="de-DE" sz="2000" dirty="0"/>
          </a:p>
          <a:p>
            <a:pPr>
              <a:spcAft>
                <a:spcPts val="1200"/>
              </a:spcAft>
            </a:pPr>
            <a:r>
              <a:rPr lang="de-DE" sz="2000" dirty="0" err="1"/>
              <a:t>Lernquiz</a:t>
            </a:r>
            <a:r>
              <a:rPr lang="de-DE" sz="2000" dirty="0"/>
              <a:t> / Umfrage mit individueller Verweildauer bei den Fragen</a:t>
            </a:r>
            <a:br>
              <a:rPr lang="de-DE" sz="2000" dirty="0"/>
            </a:br>
            <a:endParaRPr lang="de-DE" sz="2000" dirty="0"/>
          </a:p>
          <a:p>
            <a:pPr marL="0" indent="0">
              <a:spcAft>
                <a:spcPts val="1200"/>
              </a:spcAft>
              <a:buNone/>
            </a:pPr>
            <a:r>
              <a:rPr lang="de-DE" b="1" dirty="0">
                <a:solidFill>
                  <a:schemeClr val="tx2"/>
                </a:solidFill>
                <a:sym typeface="Wingdings" panose="05000000000000000000" pitchFamily="2" charset="2"/>
              </a:rPr>
              <a:t>Quiz-Tools allgemein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de-DE" sz="2000" b="1" dirty="0">
                <a:sym typeface="Wingdings" panose="05000000000000000000" pitchFamily="2" charset="2"/>
              </a:rPr>
              <a:t> Medieneinsatz nicht weil es geht, sondern wenn es Nutzen bringt</a:t>
            </a:r>
            <a:br>
              <a:rPr lang="de-DE" sz="2000" dirty="0"/>
            </a:br>
            <a:endParaRPr lang="de-DE" sz="2000" dirty="0"/>
          </a:p>
          <a:p>
            <a:pPr>
              <a:spcAft>
                <a:spcPts val="600"/>
              </a:spcAft>
            </a:pP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358475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934095C8-C18A-40B9-BE12-5835757B2CC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de-DE" b="1" dirty="0">
                <a:solidFill>
                  <a:srgbClr val="1F497D"/>
                </a:solidFill>
              </a:rPr>
              <a:t>Beispiele für weitere digitale Quiz- und Feedbacktools</a:t>
            </a:r>
            <a:endParaRPr lang="de-DE" dirty="0"/>
          </a:p>
          <a:p>
            <a:pPr>
              <a:spcAft>
                <a:spcPts val="1200"/>
              </a:spcAft>
            </a:pPr>
            <a:r>
              <a:rPr lang="de-DE" sz="2000" b="1" dirty="0" err="1"/>
              <a:t>minnit</a:t>
            </a:r>
            <a:r>
              <a:rPr lang="de-DE" sz="2000" b="1" dirty="0"/>
              <a:t>'   </a:t>
            </a:r>
            <a:br>
              <a:rPr lang="de-DE" sz="2000" dirty="0"/>
            </a:br>
            <a:r>
              <a:rPr lang="de-DE" sz="2000" dirty="0">
                <a:solidFill>
                  <a:schemeClr val="tx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https://minnit-bw.de/</a:t>
            </a:r>
            <a:r>
              <a:rPr lang="de-DE" sz="2000" dirty="0">
                <a:solidFill>
                  <a:schemeClr val="tx2"/>
                </a:solidFill>
              </a:rPr>
              <a:t> </a:t>
            </a:r>
            <a:br>
              <a:rPr lang="de-DE" sz="2000" dirty="0">
                <a:solidFill>
                  <a:schemeClr val="tx2"/>
                </a:solidFill>
              </a:rPr>
            </a:br>
            <a:r>
              <a:rPr lang="de-DE" sz="2000" dirty="0"/>
              <a:t>Tool des LMZ</a:t>
            </a:r>
          </a:p>
          <a:p>
            <a:pPr>
              <a:spcAft>
                <a:spcPts val="1200"/>
              </a:spcAft>
            </a:pPr>
            <a:r>
              <a:rPr lang="de-DE" sz="2000" b="1" dirty="0" err="1"/>
              <a:t>Socrative</a:t>
            </a:r>
            <a:br>
              <a:rPr lang="de-DE" sz="2000" b="1" dirty="0"/>
            </a:br>
            <a:r>
              <a:rPr lang="de-DE" sz="2000" dirty="0">
                <a:solidFill>
                  <a:schemeClr val="tx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https://socrative.com/</a:t>
            </a:r>
            <a:r>
              <a:rPr lang="de-DE" sz="2000" dirty="0">
                <a:solidFill>
                  <a:schemeClr val="tx2"/>
                </a:solidFill>
              </a:rPr>
              <a:t> </a:t>
            </a:r>
            <a:br>
              <a:rPr lang="de-DE" sz="2000" dirty="0">
                <a:solidFill>
                  <a:schemeClr val="tx2"/>
                </a:solidFill>
              </a:rPr>
            </a:br>
            <a:r>
              <a:rPr lang="de-DE" sz="2000" dirty="0"/>
              <a:t>App auf jedem Gerät benötigt</a:t>
            </a:r>
          </a:p>
          <a:p>
            <a:pPr>
              <a:spcAft>
                <a:spcPts val="1200"/>
              </a:spcAft>
            </a:pPr>
            <a:r>
              <a:rPr lang="de-DE" sz="2000" b="1" dirty="0" err="1"/>
              <a:t>Mentimeter</a:t>
            </a:r>
            <a:br>
              <a:rPr lang="de-DE" sz="2000" dirty="0"/>
            </a:br>
            <a:r>
              <a:rPr lang="de-DE" sz="2000" dirty="0">
                <a:solidFill>
                  <a:schemeClr val="tx2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https://www.mentimeter.com/</a:t>
            </a:r>
            <a:r>
              <a:rPr lang="de-DE" sz="2000" dirty="0">
                <a:solidFill>
                  <a:schemeClr val="tx2"/>
                </a:solidFill>
              </a:rPr>
              <a:t> </a:t>
            </a:r>
            <a:br>
              <a:rPr lang="de-DE" sz="2000" dirty="0">
                <a:solidFill>
                  <a:schemeClr val="tx2"/>
                </a:solidFill>
              </a:rPr>
            </a:br>
            <a:r>
              <a:rPr lang="de-DE" sz="2000" dirty="0"/>
              <a:t>kostenloses Konto: 100 Teilnehmer,</a:t>
            </a:r>
            <a:br>
              <a:rPr lang="de-DE" sz="2000" dirty="0"/>
            </a:br>
            <a:r>
              <a:rPr lang="de-DE" sz="2000" dirty="0"/>
              <a:t>aber nur 2 Fragen</a:t>
            </a:r>
          </a:p>
          <a:p>
            <a:pPr>
              <a:spcAft>
                <a:spcPts val="1200"/>
              </a:spcAft>
            </a:pPr>
            <a:r>
              <a:rPr lang="de-DE" sz="2000" b="1" dirty="0"/>
              <a:t>…</a:t>
            </a:r>
            <a:br>
              <a:rPr lang="de-DE" sz="2000" dirty="0"/>
            </a:br>
            <a:endParaRPr lang="de-DE" sz="2000" dirty="0"/>
          </a:p>
          <a:p>
            <a:endParaRPr lang="de-DE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4052D3E-0D4D-42F0-95C5-21C08F162EE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Beispiele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46B66F9-83D3-4462-B231-F1793653A1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Erhebungen und Lernquiz – ZPG VI Physik, 2020</a:t>
            </a:r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E9FA7C6-B5D5-42DA-AA74-87D838C9E3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4048" y="1611717"/>
            <a:ext cx="3744416" cy="4090579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F04FAC36-3B9A-4893-8060-6E5B158DFDFC}"/>
              </a:ext>
            </a:extLst>
          </p:cNvPr>
          <p:cNvSpPr txBox="1"/>
          <p:nvPr/>
        </p:nvSpPr>
        <p:spPr>
          <a:xfrm>
            <a:off x="4932040" y="5718448"/>
            <a:ext cx="310854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Frage: M. Theis, gezeigte Software: https://minnit-bw.de/ </a:t>
            </a:r>
          </a:p>
        </p:txBody>
      </p:sp>
    </p:spTree>
    <p:extLst>
      <p:ext uri="{BB962C8B-B14F-4D97-AF65-F5344CB8AC3E}">
        <p14:creationId xmlns:p14="http://schemas.microsoft.com/office/powerpoint/2010/main" val="3094536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91668F1D-5D70-45D7-9F58-0FC4B644A1F7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de-DE" b="1" dirty="0">
                <a:solidFill>
                  <a:schemeClr val="tx2"/>
                </a:solidFill>
              </a:rPr>
              <a:t>Was Lehrende interessiert: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Welche Begriffe bringen die SchülerInnen zum Thema XY mit in den Unterricht?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Was wissen die SchülerInnen noch über XY und was muss besonders wiederholt werden?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Was können die SchülerInnen jetzt und was fällt ihnen noch schwer?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Warum ist die Klausur so gut / schlecht ausgefallen? Wie haben die SchülerInnen sich auf die Klausur vorbereitet?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Wie kamen die SchülerInnen mit der anspruchsvollen Stunde / Methode zurecht?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…</a:t>
            </a:r>
            <a:br>
              <a:rPr lang="de-DE" sz="2000" dirty="0"/>
            </a:br>
            <a:endParaRPr lang="de-DE" sz="2000" dirty="0"/>
          </a:p>
          <a:p>
            <a:endParaRPr lang="de-DE" sz="20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C7B0766-1B6B-4CC7-B0A7-0FB9C7AFEB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Feedback für den Unterricht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7FF5E1B-CAA0-4909-9EEE-1EF46891C6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Erhebungen und Lernquiz – ZPG VI Physik, 2020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57101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91668F1D-5D70-45D7-9F58-0FC4B644A1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2391" y="908720"/>
            <a:ext cx="8640089" cy="4392488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de-DE" b="1" dirty="0">
                <a:solidFill>
                  <a:schemeClr val="tx2"/>
                </a:solidFill>
              </a:rPr>
              <a:t>Was bringt Feedback?</a:t>
            </a:r>
          </a:p>
          <a:p>
            <a:pPr marL="0" indent="0"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  <a:buNone/>
            </a:pPr>
            <a:r>
              <a:rPr lang="de-DE" altLang="de-DE" sz="2000" b="1" dirty="0"/>
              <a:t>Hattie Studie</a:t>
            </a:r>
          </a:p>
          <a:p>
            <a:pPr marL="0" indent="0"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  <a:buNone/>
            </a:pPr>
            <a:r>
              <a:rPr lang="de-DE" altLang="de-DE" sz="1800" dirty="0"/>
              <a:t>John Hattie: Lernen sichtbar machen, Schneider-Verlag 2013</a:t>
            </a:r>
          </a:p>
          <a:p>
            <a:pPr marL="0" indent="0"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  <a:buNone/>
            </a:pPr>
            <a:endParaRPr lang="de-DE" altLang="de-DE" sz="2000" b="1" dirty="0"/>
          </a:p>
          <a:p>
            <a:pPr marL="0" indent="0"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  <a:buNone/>
            </a:pPr>
            <a:r>
              <a:rPr lang="de-DE" altLang="de-DE" sz="2000" b="1" dirty="0"/>
              <a:t>Unterrichtsmerkmale mit sehr großem Effekt</a:t>
            </a:r>
          </a:p>
          <a:p>
            <a:pPr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</a:pPr>
            <a:r>
              <a:rPr lang="de-DE" altLang="de-DE" sz="2000" dirty="0" err="1"/>
              <a:t>Lernstandsdiagnose</a:t>
            </a:r>
            <a:r>
              <a:rPr lang="de-DE" altLang="de-DE" sz="2000" dirty="0"/>
              <a:t> (d = 0,90)</a:t>
            </a:r>
          </a:p>
          <a:p>
            <a:pPr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</a:pPr>
            <a:r>
              <a:rPr lang="de-DE" altLang="de-DE" sz="2000" dirty="0">
                <a:solidFill>
                  <a:srgbClr val="C00000"/>
                </a:solidFill>
              </a:rPr>
              <a:t>Feedback (d = 0,75)</a:t>
            </a:r>
          </a:p>
          <a:p>
            <a:pPr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</a:pPr>
            <a:r>
              <a:rPr lang="de-DE" altLang="de-DE" sz="2000" dirty="0"/>
              <a:t>Nachdenken über das eigene Lernen  (d = 0,69)</a:t>
            </a:r>
          </a:p>
          <a:p>
            <a:pPr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</a:pPr>
            <a:r>
              <a:rPr lang="de-DE" altLang="de-DE" sz="2000" dirty="0"/>
              <a:t>Problemorientierter Unterricht (d = 0,61)</a:t>
            </a:r>
          </a:p>
          <a:p>
            <a:pPr>
              <a:spcBef>
                <a:spcPts val="600"/>
              </a:spcBef>
              <a:buClr>
                <a:schemeClr val="tx1">
                  <a:lumMod val="50000"/>
                  <a:lumOff val="50000"/>
                </a:schemeClr>
              </a:buClr>
            </a:pPr>
            <a:r>
              <a:rPr lang="de-DE" altLang="de-DE" sz="2000" dirty="0"/>
              <a:t>Direkte Anleitung (d = 0,59)</a:t>
            </a:r>
          </a:p>
          <a:p>
            <a:pPr marL="0" indent="0">
              <a:spcAft>
                <a:spcPts val="1200"/>
              </a:spcAft>
              <a:buNone/>
            </a:pPr>
            <a:br>
              <a:rPr lang="de-DE" sz="2000" dirty="0"/>
            </a:br>
            <a:endParaRPr lang="de-DE" sz="2000" dirty="0"/>
          </a:p>
          <a:p>
            <a:endParaRPr lang="de-DE" sz="20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C7B0766-1B6B-4CC7-B0A7-0FB9C7AFEB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Feedback für den Unterricht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7FF5E1B-CAA0-4909-9EEE-1EF46891C6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Erhebungen und Lernquiz – ZPG VI Physik, 2020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05282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F50E8AE-5C3C-437C-8FD4-84647AB7821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de-DE" b="1" dirty="0">
                <a:solidFill>
                  <a:schemeClr val="tx2"/>
                </a:solidFill>
              </a:rPr>
              <a:t>Was können digitale Erhebungen besonders gut?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schnelles </a:t>
            </a:r>
            <a:r>
              <a:rPr lang="de-DE" sz="2000" b="1" dirty="0"/>
              <a:t>Auswerten</a:t>
            </a:r>
            <a:r>
              <a:rPr lang="de-DE" sz="2000" dirty="0"/>
              <a:t> der Daten – auch live</a:t>
            </a:r>
          </a:p>
          <a:p>
            <a:pPr>
              <a:spcAft>
                <a:spcPts val="1200"/>
              </a:spcAft>
            </a:pPr>
            <a:r>
              <a:rPr lang="de-DE" sz="2000" b="1" dirty="0"/>
              <a:t>Beteiligung aller </a:t>
            </a:r>
            <a:r>
              <a:rPr lang="de-DE" sz="2000" dirty="0"/>
              <a:t>SchülerInnen an schnellen Rückmeldungen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schnelle </a:t>
            </a:r>
            <a:r>
              <a:rPr lang="de-DE" sz="2000" b="1" dirty="0"/>
              <a:t>anonyme</a:t>
            </a:r>
            <a:r>
              <a:rPr lang="de-DE" sz="2000" dirty="0"/>
              <a:t> Rückmeldungen 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einzelnen SchülerInnen </a:t>
            </a:r>
            <a:r>
              <a:rPr lang="de-DE" sz="2000" b="1" dirty="0"/>
              <a:t>Hinweise zum Lernstand </a:t>
            </a:r>
            <a:r>
              <a:rPr lang="de-DE" sz="2000" dirty="0"/>
              <a:t>geben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Papierstapel einsparen</a:t>
            </a:r>
          </a:p>
          <a:p>
            <a:pPr marL="0" indent="0">
              <a:spcBef>
                <a:spcPts val="2400"/>
              </a:spcBef>
              <a:spcAft>
                <a:spcPts val="1200"/>
              </a:spcAft>
              <a:buNone/>
            </a:pPr>
            <a:r>
              <a:rPr lang="de-DE" b="1" dirty="0">
                <a:solidFill>
                  <a:schemeClr val="tx2"/>
                </a:solidFill>
              </a:rPr>
              <a:t>Welchen Aufwand hat man?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vor dem Unterricht </a:t>
            </a:r>
            <a:r>
              <a:rPr lang="de-DE" sz="2000" b="1" dirty="0"/>
              <a:t>Fragensatz erstellen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in der Regel Anmeldung beim Anbieter nötig</a:t>
            </a:r>
          </a:p>
          <a:p>
            <a:pPr>
              <a:spcAft>
                <a:spcPts val="600"/>
              </a:spcAft>
            </a:pPr>
            <a:endParaRPr lang="de-DE" sz="200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37B87F29-F4CC-42B3-B62C-0855A1F6025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Feedback analog oder digital erheben?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FD822E8-84A1-4530-B3FF-CE30578E06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Erhebungen und Lernquiz – ZPG VI Physik, 2020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0724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BAF78C25-7B90-4726-A4DC-C9493384CDA8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7544" y="1468777"/>
            <a:ext cx="6816277" cy="362358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Titel 2">
            <a:extLst>
              <a:ext uri="{FF2B5EF4-FFF2-40B4-BE49-F238E27FC236}">
                <a16:creationId xmlns:a16="http://schemas.microsoft.com/office/drawing/2014/main" id="{FE972F58-D054-40C5-91C1-19C63F0485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Beispiele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7806D8A-A8AE-4D1C-8EBB-C5D76F7AEE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Erhebungen und Lernquiz – ZPG VI Physik, 2020</a:t>
            </a:r>
            <a:endParaRPr lang="de-DE" dirty="0"/>
          </a:p>
        </p:txBody>
      </p:sp>
      <p:sp>
        <p:nvSpPr>
          <p:cNvPr id="7" name="Inhaltsplatzhalter 1">
            <a:extLst>
              <a:ext uri="{FF2B5EF4-FFF2-40B4-BE49-F238E27FC236}">
                <a16:creationId xmlns:a16="http://schemas.microsoft.com/office/drawing/2014/main" id="{FA1C82F9-DC96-4A0B-AAE2-894720BBC427}"/>
              </a:ext>
            </a:extLst>
          </p:cNvPr>
          <p:cNvSpPr txBox="1">
            <a:spLocks/>
          </p:cNvSpPr>
          <p:nvPr/>
        </p:nvSpPr>
        <p:spPr>
          <a:xfrm>
            <a:off x="251955" y="908721"/>
            <a:ext cx="8640089" cy="532859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Font typeface="Wingdings" pitchFamily="2" charset="2"/>
              <a:buNone/>
            </a:pPr>
            <a:r>
              <a:rPr lang="de-DE" b="1" dirty="0" err="1">
                <a:solidFill>
                  <a:schemeClr val="tx2"/>
                </a:solidFill>
              </a:rPr>
              <a:t>Plickers</a:t>
            </a:r>
            <a:endParaRPr lang="de-DE" b="1" dirty="0">
              <a:solidFill>
                <a:schemeClr val="tx2"/>
              </a:solidFill>
            </a:endParaRPr>
          </a:p>
          <a:p>
            <a:pPr>
              <a:spcAft>
                <a:spcPts val="600"/>
              </a:spcAft>
            </a:pPr>
            <a:endParaRPr lang="de-DE" sz="2000" dirty="0"/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0DCC11A7-4F48-448F-8B27-B1AB7C1021F2}"/>
              </a:ext>
            </a:extLst>
          </p:cNvPr>
          <p:cNvGrpSpPr/>
          <p:nvPr/>
        </p:nvGrpSpPr>
        <p:grpSpPr>
          <a:xfrm rot="15255291">
            <a:off x="5922521" y="3669271"/>
            <a:ext cx="2301537" cy="2304256"/>
            <a:chOff x="6353404" y="3717032"/>
            <a:chExt cx="2301537" cy="2304256"/>
          </a:xfrm>
        </p:grpSpPr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9C61A445-61DF-48B7-922D-77279249BAE1}"/>
                </a:ext>
              </a:extLst>
            </p:cNvPr>
            <p:cNvSpPr/>
            <p:nvPr/>
          </p:nvSpPr>
          <p:spPr>
            <a:xfrm>
              <a:off x="6353404" y="3717032"/>
              <a:ext cx="2301537" cy="230425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2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21" name="Gruppieren 20">
              <a:extLst>
                <a:ext uri="{FF2B5EF4-FFF2-40B4-BE49-F238E27FC236}">
                  <a16:creationId xmlns:a16="http://schemas.microsoft.com/office/drawing/2014/main" id="{DC637B94-0F52-4AD0-9402-7D0EC307457A}"/>
                </a:ext>
              </a:extLst>
            </p:cNvPr>
            <p:cNvGrpSpPr/>
            <p:nvPr/>
          </p:nvGrpSpPr>
          <p:grpSpPr>
            <a:xfrm>
              <a:off x="6742230" y="4149080"/>
              <a:ext cx="1513490" cy="1516356"/>
              <a:chOff x="6742230" y="4149080"/>
              <a:chExt cx="1513490" cy="1516356"/>
            </a:xfrm>
          </p:grpSpPr>
          <p:grpSp>
            <p:nvGrpSpPr>
              <p:cNvPr id="22" name="Gruppieren 21">
                <a:extLst>
                  <a:ext uri="{FF2B5EF4-FFF2-40B4-BE49-F238E27FC236}">
                    <a16:creationId xmlns:a16="http://schemas.microsoft.com/office/drawing/2014/main" id="{147C0825-EB2D-4CF5-9F30-D855043BE32C}"/>
                  </a:ext>
                </a:extLst>
              </p:cNvPr>
              <p:cNvGrpSpPr/>
              <p:nvPr/>
            </p:nvGrpSpPr>
            <p:grpSpPr>
              <a:xfrm>
                <a:off x="6742230" y="4149080"/>
                <a:ext cx="1513490" cy="1516356"/>
                <a:chOff x="6790638" y="4124833"/>
                <a:chExt cx="1513490" cy="1516356"/>
              </a:xfrm>
            </p:grpSpPr>
            <p:sp>
              <p:nvSpPr>
                <p:cNvPr id="24" name="Freihandform: Form 23">
                  <a:extLst>
                    <a:ext uri="{FF2B5EF4-FFF2-40B4-BE49-F238E27FC236}">
                      <a16:creationId xmlns:a16="http://schemas.microsoft.com/office/drawing/2014/main" id="{A303C141-057C-4ACB-A3B0-9AC3ECC84CB5}"/>
                    </a:ext>
                  </a:extLst>
                </p:cNvPr>
                <p:cNvSpPr/>
                <p:nvPr/>
              </p:nvSpPr>
              <p:spPr>
                <a:xfrm>
                  <a:off x="6790638" y="4124833"/>
                  <a:ext cx="1513490" cy="1516356"/>
                </a:xfrm>
                <a:custGeom>
                  <a:avLst/>
                  <a:gdLst>
                    <a:gd name="connsiteX0" fmla="*/ 0 w 1513490"/>
                    <a:gd name="connsiteY0" fmla="*/ 14332 h 1516356"/>
                    <a:gd name="connsiteX1" fmla="*/ 5733 w 1513490"/>
                    <a:gd name="connsiteY1" fmla="*/ 1513489 h 1516356"/>
                    <a:gd name="connsiteX2" fmla="*/ 303845 w 1513490"/>
                    <a:gd name="connsiteY2" fmla="*/ 1513489 h 1516356"/>
                    <a:gd name="connsiteX3" fmla="*/ 303845 w 1513490"/>
                    <a:gd name="connsiteY3" fmla="*/ 1201045 h 1516356"/>
                    <a:gd name="connsiteX4" fmla="*/ 607689 w 1513490"/>
                    <a:gd name="connsiteY4" fmla="*/ 1201045 h 1516356"/>
                    <a:gd name="connsiteX5" fmla="*/ 607689 w 1513490"/>
                    <a:gd name="connsiteY5" fmla="*/ 1507756 h 1516356"/>
                    <a:gd name="connsiteX6" fmla="*/ 908667 w 1513490"/>
                    <a:gd name="connsiteY6" fmla="*/ 1507756 h 1516356"/>
                    <a:gd name="connsiteX7" fmla="*/ 908667 w 1513490"/>
                    <a:gd name="connsiteY7" fmla="*/ 1203912 h 1516356"/>
                    <a:gd name="connsiteX8" fmla="*/ 1201046 w 1513490"/>
                    <a:gd name="connsiteY8" fmla="*/ 1203912 h 1516356"/>
                    <a:gd name="connsiteX9" fmla="*/ 1201046 w 1513490"/>
                    <a:gd name="connsiteY9" fmla="*/ 1516356 h 1516356"/>
                    <a:gd name="connsiteX10" fmla="*/ 1513490 w 1513490"/>
                    <a:gd name="connsiteY10" fmla="*/ 1516356 h 1516356"/>
                    <a:gd name="connsiteX11" fmla="*/ 1513490 w 1513490"/>
                    <a:gd name="connsiteY11" fmla="*/ 0 h 1516356"/>
                    <a:gd name="connsiteX12" fmla="*/ 0 w 1513490"/>
                    <a:gd name="connsiteY12" fmla="*/ 14332 h 1516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13490" h="1516356">
                      <a:moveTo>
                        <a:pt x="0" y="14332"/>
                      </a:moveTo>
                      <a:lnTo>
                        <a:pt x="5733" y="1513489"/>
                      </a:lnTo>
                      <a:lnTo>
                        <a:pt x="303845" y="1513489"/>
                      </a:lnTo>
                      <a:lnTo>
                        <a:pt x="303845" y="1201045"/>
                      </a:lnTo>
                      <a:lnTo>
                        <a:pt x="607689" y="1201045"/>
                      </a:lnTo>
                      <a:lnTo>
                        <a:pt x="607689" y="1507756"/>
                      </a:lnTo>
                      <a:lnTo>
                        <a:pt x="908667" y="1507756"/>
                      </a:lnTo>
                      <a:lnTo>
                        <a:pt x="908667" y="1203912"/>
                      </a:lnTo>
                      <a:lnTo>
                        <a:pt x="1201046" y="1203912"/>
                      </a:lnTo>
                      <a:lnTo>
                        <a:pt x="1201046" y="1516356"/>
                      </a:lnTo>
                      <a:lnTo>
                        <a:pt x="1513490" y="1516356"/>
                      </a:lnTo>
                      <a:lnTo>
                        <a:pt x="1513490" y="0"/>
                      </a:lnTo>
                      <a:lnTo>
                        <a:pt x="0" y="1433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5" name="Rechteck 24">
                  <a:extLst>
                    <a:ext uri="{FF2B5EF4-FFF2-40B4-BE49-F238E27FC236}">
                      <a16:creationId xmlns:a16="http://schemas.microsoft.com/office/drawing/2014/main" id="{29C93C9B-E157-4CBF-932F-3A3DF638F192}"/>
                    </a:ext>
                  </a:extLst>
                </p:cNvPr>
                <p:cNvSpPr/>
                <p:nvPr/>
              </p:nvSpPr>
              <p:spPr>
                <a:xfrm>
                  <a:off x="7403644" y="4653136"/>
                  <a:ext cx="288032" cy="28803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23" name="Rechteck 22">
                <a:extLst>
                  <a:ext uri="{FF2B5EF4-FFF2-40B4-BE49-F238E27FC236}">
                    <a16:creationId xmlns:a16="http://schemas.microsoft.com/office/drawing/2014/main" id="{B54AE9A8-888E-4373-B3D6-99136F4AB9F8}"/>
                  </a:ext>
                </a:extLst>
              </p:cNvPr>
              <p:cNvSpPr/>
              <p:nvPr/>
            </p:nvSpPr>
            <p:spPr>
              <a:xfrm>
                <a:off x="7695978" y="4149080"/>
                <a:ext cx="288032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B2C03605-9217-4755-9E9D-66BE1AD2EBC3}"/>
              </a:ext>
            </a:extLst>
          </p:cNvPr>
          <p:cNvGrpSpPr/>
          <p:nvPr/>
        </p:nvGrpSpPr>
        <p:grpSpPr>
          <a:xfrm>
            <a:off x="6416927" y="3789040"/>
            <a:ext cx="2301537" cy="2304256"/>
            <a:chOff x="6353404" y="3717032"/>
            <a:chExt cx="2301537" cy="2304256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3F34F30A-ED1E-447E-900F-2113B4BD1A36}"/>
                </a:ext>
              </a:extLst>
            </p:cNvPr>
            <p:cNvSpPr/>
            <p:nvPr/>
          </p:nvSpPr>
          <p:spPr>
            <a:xfrm>
              <a:off x="6353404" y="3717032"/>
              <a:ext cx="2301537" cy="230425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2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grpSp>
          <p:nvGrpSpPr>
            <p:cNvPr id="17" name="Gruppieren 16">
              <a:extLst>
                <a:ext uri="{FF2B5EF4-FFF2-40B4-BE49-F238E27FC236}">
                  <a16:creationId xmlns:a16="http://schemas.microsoft.com/office/drawing/2014/main" id="{282B09AD-3722-4A53-AD96-F29DC9E096DB}"/>
                </a:ext>
              </a:extLst>
            </p:cNvPr>
            <p:cNvGrpSpPr/>
            <p:nvPr/>
          </p:nvGrpSpPr>
          <p:grpSpPr>
            <a:xfrm>
              <a:off x="6742230" y="4149080"/>
              <a:ext cx="1513490" cy="1516356"/>
              <a:chOff x="6742230" y="4149080"/>
              <a:chExt cx="1513490" cy="1516356"/>
            </a:xfrm>
          </p:grpSpPr>
          <p:grpSp>
            <p:nvGrpSpPr>
              <p:cNvPr id="12" name="Gruppieren 11">
                <a:extLst>
                  <a:ext uri="{FF2B5EF4-FFF2-40B4-BE49-F238E27FC236}">
                    <a16:creationId xmlns:a16="http://schemas.microsoft.com/office/drawing/2014/main" id="{244D4838-E969-401D-ADDC-236516EDA365}"/>
                  </a:ext>
                </a:extLst>
              </p:cNvPr>
              <p:cNvGrpSpPr/>
              <p:nvPr/>
            </p:nvGrpSpPr>
            <p:grpSpPr>
              <a:xfrm>
                <a:off x="6742230" y="4149080"/>
                <a:ext cx="1513490" cy="1516356"/>
                <a:chOff x="6790638" y="4124833"/>
                <a:chExt cx="1513490" cy="1516356"/>
              </a:xfrm>
            </p:grpSpPr>
            <p:sp>
              <p:nvSpPr>
                <p:cNvPr id="10" name="Freihandform: Form 9">
                  <a:extLst>
                    <a:ext uri="{FF2B5EF4-FFF2-40B4-BE49-F238E27FC236}">
                      <a16:creationId xmlns:a16="http://schemas.microsoft.com/office/drawing/2014/main" id="{2B0CF200-E571-4AB6-AFC9-3EE11A1046B0}"/>
                    </a:ext>
                  </a:extLst>
                </p:cNvPr>
                <p:cNvSpPr/>
                <p:nvPr/>
              </p:nvSpPr>
              <p:spPr>
                <a:xfrm>
                  <a:off x="6790638" y="4124833"/>
                  <a:ext cx="1513490" cy="1516356"/>
                </a:xfrm>
                <a:custGeom>
                  <a:avLst/>
                  <a:gdLst>
                    <a:gd name="connsiteX0" fmla="*/ 0 w 1513490"/>
                    <a:gd name="connsiteY0" fmla="*/ 14332 h 1516356"/>
                    <a:gd name="connsiteX1" fmla="*/ 5733 w 1513490"/>
                    <a:gd name="connsiteY1" fmla="*/ 1513489 h 1516356"/>
                    <a:gd name="connsiteX2" fmla="*/ 303845 w 1513490"/>
                    <a:gd name="connsiteY2" fmla="*/ 1513489 h 1516356"/>
                    <a:gd name="connsiteX3" fmla="*/ 303845 w 1513490"/>
                    <a:gd name="connsiteY3" fmla="*/ 1201045 h 1516356"/>
                    <a:gd name="connsiteX4" fmla="*/ 607689 w 1513490"/>
                    <a:gd name="connsiteY4" fmla="*/ 1201045 h 1516356"/>
                    <a:gd name="connsiteX5" fmla="*/ 607689 w 1513490"/>
                    <a:gd name="connsiteY5" fmla="*/ 1507756 h 1516356"/>
                    <a:gd name="connsiteX6" fmla="*/ 908667 w 1513490"/>
                    <a:gd name="connsiteY6" fmla="*/ 1507756 h 1516356"/>
                    <a:gd name="connsiteX7" fmla="*/ 908667 w 1513490"/>
                    <a:gd name="connsiteY7" fmla="*/ 1203912 h 1516356"/>
                    <a:gd name="connsiteX8" fmla="*/ 1201046 w 1513490"/>
                    <a:gd name="connsiteY8" fmla="*/ 1203912 h 1516356"/>
                    <a:gd name="connsiteX9" fmla="*/ 1201046 w 1513490"/>
                    <a:gd name="connsiteY9" fmla="*/ 1516356 h 1516356"/>
                    <a:gd name="connsiteX10" fmla="*/ 1513490 w 1513490"/>
                    <a:gd name="connsiteY10" fmla="*/ 1516356 h 1516356"/>
                    <a:gd name="connsiteX11" fmla="*/ 1513490 w 1513490"/>
                    <a:gd name="connsiteY11" fmla="*/ 0 h 1516356"/>
                    <a:gd name="connsiteX12" fmla="*/ 0 w 1513490"/>
                    <a:gd name="connsiteY12" fmla="*/ 14332 h 1516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13490" h="1516356">
                      <a:moveTo>
                        <a:pt x="0" y="14332"/>
                      </a:moveTo>
                      <a:lnTo>
                        <a:pt x="5733" y="1513489"/>
                      </a:lnTo>
                      <a:lnTo>
                        <a:pt x="303845" y="1513489"/>
                      </a:lnTo>
                      <a:lnTo>
                        <a:pt x="303845" y="1201045"/>
                      </a:lnTo>
                      <a:lnTo>
                        <a:pt x="607689" y="1201045"/>
                      </a:lnTo>
                      <a:lnTo>
                        <a:pt x="607689" y="1507756"/>
                      </a:lnTo>
                      <a:lnTo>
                        <a:pt x="908667" y="1507756"/>
                      </a:lnTo>
                      <a:lnTo>
                        <a:pt x="908667" y="1203912"/>
                      </a:lnTo>
                      <a:lnTo>
                        <a:pt x="1201046" y="1203912"/>
                      </a:lnTo>
                      <a:lnTo>
                        <a:pt x="1201046" y="1516356"/>
                      </a:lnTo>
                      <a:lnTo>
                        <a:pt x="1513490" y="1516356"/>
                      </a:lnTo>
                      <a:lnTo>
                        <a:pt x="1513490" y="0"/>
                      </a:lnTo>
                      <a:lnTo>
                        <a:pt x="0" y="14332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11" name="Rechteck 10">
                  <a:extLst>
                    <a:ext uri="{FF2B5EF4-FFF2-40B4-BE49-F238E27FC236}">
                      <a16:creationId xmlns:a16="http://schemas.microsoft.com/office/drawing/2014/main" id="{5442D17C-D257-4105-848E-351098B5B4A4}"/>
                    </a:ext>
                  </a:extLst>
                </p:cNvPr>
                <p:cNvSpPr/>
                <p:nvPr/>
              </p:nvSpPr>
              <p:spPr>
                <a:xfrm>
                  <a:off x="7403644" y="4653136"/>
                  <a:ext cx="288032" cy="28803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16" name="Rechteck 15">
                <a:extLst>
                  <a:ext uri="{FF2B5EF4-FFF2-40B4-BE49-F238E27FC236}">
                    <a16:creationId xmlns:a16="http://schemas.microsoft.com/office/drawing/2014/main" id="{66746F55-C2F4-4BA5-BDC2-A917B0892684}"/>
                  </a:ext>
                </a:extLst>
              </p:cNvPr>
              <p:cNvSpPr/>
              <p:nvPr/>
            </p:nvSpPr>
            <p:spPr>
              <a:xfrm>
                <a:off x="7695978" y="4149080"/>
                <a:ext cx="288032" cy="2880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</p:grpSp>
      <p:sp>
        <p:nvSpPr>
          <p:cNvPr id="26" name="Textfeld 25">
            <a:extLst>
              <a:ext uri="{FF2B5EF4-FFF2-40B4-BE49-F238E27FC236}">
                <a16:creationId xmlns:a16="http://schemas.microsoft.com/office/drawing/2014/main" id="{740D5F29-4253-4AFE-8F10-35A55A914636}"/>
              </a:ext>
            </a:extLst>
          </p:cNvPr>
          <p:cNvSpPr txBox="1"/>
          <p:nvPr/>
        </p:nvSpPr>
        <p:spPr>
          <a:xfrm>
            <a:off x="7601078" y="6092325"/>
            <a:ext cx="12041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Abbildung: M. Theis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62FE4FCF-FF88-49D8-ADD0-784FBFFB3BDE}"/>
              </a:ext>
            </a:extLst>
          </p:cNvPr>
          <p:cNvSpPr txBox="1"/>
          <p:nvPr/>
        </p:nvSpPr>
        <p:spPr>
          <a:xfrm>
            <a:off x="425536" y="5115304"/>
            <a:ext cx="380104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Frage und Abbildung: M. Theis, gezeigte Software: www.plickers.com  </a:t>
            </a:r>
          </a:p>
        </p:txBody>
      </p:sp>
    </p:spTree>
    <p:extLst>
      <p:ext uri="{BB962C8B-B14F-4D97-AF65-F5344CB8AC3E}">
        <p14:creationId xmlns:p14="http://schemas.microsoft.com/office/powerpoint/2010/main" val="110622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FE972F58-D054-40C5-91C1-19C63F0485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Beispiele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7806D8A-A8AE-4D1C-8EBB-C5D76F7AEE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Erhebungen und Lernquiz – ZPG VI Physik, 2020</a:t>
            </a:r>
            <a:endParaRPr lang="de-DE" dirty="0"/>
          </a:p>
        </p:txBody>
      </p:sp>
      <p:sp>
        <p:nvSpPr>
          <p:cNvPr id="7" name="Inhaltsplatzhalter 1">
            <a:extLst>
              <a:ext uri="{FF2B5EF4-FFF2-40B4-BE49-F238E27FC236}">
                <a16:creationId xmlns:a16="http://schemas.microsoft.com/office/drawing/2014/main" id="{FA1C82F9-DC96-4A0B-AAE2-894720BBC427}"/>
              </a:ext>
            </a:extLst>
          </p:cNvPr>
          <p:cNvSpPr txBox="1">
            <a:spLocks/>
          </p:cNvSpPr>
          <p:nvPr/>
        </p:nvSpPr>
        <p:spPr>
          <a:xfrm>
            <a:off x="252390" y="908720"/>
            <a:ext cx="8640089" cy="532859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Font typeface="Wingdings" pitchFamily="2" charset="2"/>
              <a:buNone/>
            </a:pPr>
            <a:r>
              <a:rPr lang="de-DE" b="1" dirty="0" err="1">
                <a:solidFill>
                  <a:schemeClr val="tx2"/>
                </a:solidFill>
              </a:rPr>
              <a:t>Plickers</a:t>
            </a:r>
            <a:endParaRPr lang="de-DE" b="1" dirty="0">
              <a:solidFill>
                <a:schemeClr val="tx2"/>
              </a:solidFill>
            </a:endParaRPr>
          </a:p>
          <a:p>
            <a:pPr>
              <a:spcAft>
                <a:spcPts val="1200"/>
              </a:spcAft>
            </a:pPr>
            <a:r>
              <a:rPr lang="de-DE" sz="2000" b="1" dirty="0"/>
              <a:t>Minimaler Gerätebedarf: </a:t>
            </a:r>
            <a:br>
              <a:rPr lang="de-DE" sz="2000" dirty="0"/>
            </a:br>
            <a:r>
              <a:rPr lang="de-DE" sz="2000" dirty="0">
                <a:solidFill>
                  <a:schemeClr val="tx2"/>
                </a:solidFill>
              </a:rPr>
              <a:t>L: </a:t>
            </a:r>
            <a:r>
              <a:rPr lang="de-DE" sz="2000" dirty="0"/>
              <a:t>Smartphone mit Internetzugang plus Gerät mit </a:t>
            </a:r>
            <a:r>
              <a:rPr lang="de-DE" sz="2000" dirty="0" err="1"/>
              <a:t>Beamer</a:t>
            </a:r>
            <a:r>
              <a:rPr lang="de-DE" sz="2000" dirty="0"/>
              <a:t>	</a:t>
            </a:r>
            <a:r>
              <a:rPr lang="de-DE" sz="2000" dirty="0" err="1">
                <a:solidFill>
                  <a:schemeClr val="tx2"/>
                </a:solidFill>
              </a:rPr>
              <a:t>SuS</a:t>
            </a:r>
            <a:r>
              <a:rPr lang="de-DE" sz="2000" dirty="0">
                <a:solidFill>
                  <a:schemeClr val="tx2"/>
                </a:solidFill>
              </a:rPr>
              <a:t>: </a:t>
            </a:r>
            <a:r>
              <a:rPr lang="de-DE" sz="2000" dirty="0"/>
              <a:t>-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SchülerInnen stimmen mit Karten ab</a:t>
            </a:r>
            <a:br>
              <a:rPr lang="de-DE" sz="2000" dirty="0"/>
            </a:br>
            <a:r>
              <a:rPr lang="de-DE" sz="2000" dirty="0"/>
              <a:t>(Karten downloaden und ausdrucken)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kostenlos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ohne personenbezogene Daten nutzbar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Datenschutz beachten: keine Schülernamen, Gesichter ggf. verbergen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nur ein Fragenformat: Fragen mit 2 bis 4 Antwortmöglichkeiten</a:t>
            </a:r>
          </a:p>
          <a:p>
            <a:pPr>
              <a:spcAft>
                <a:spcPts val="1200"/>
              </a:spcAft>
            </a:pPr>
            <a:r>
              <a:rPr lang="de-DE" sz="2000" dirty="0">
                <a:solidFill>
                  <a:schemeClr val="tx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www.plickers.com</a:t>
            </a:r>
            <a:endParaRPr lang="de-DE" sz="2000" dirty="0">
              <a:solidFill>
                <a:schemeClr val="tx2"/>
              </a:solidFill>
            </a:endParaRPr>
          </a:p>
          <a:p>
            <a:pPr marL="0" indent="0">
              <a:spcAft>
                <a:spcPts val="1200"/>
              </a:spcAft>
              <a:buNone/>
            </a:pPr>
            <a:r>
              <a:rPr lang="de-DE" sz="2000" dirty="0"/>
              <a:t> </a:t>
            </a:r>
            <a:br>
              <a:rPr lang="de-DE" sz="2000" dirty="0"/>
            </a:br>
            <a:endParaRPr lang="de-DE" sz="2000" dirty="0"/>
          </a:p>
          <a:p>
            <a:pPr>
              <a:spcAft>
                <a:spcPts val="600"/>
              </a:spcAft>
            </a:pPr>
            <a:endParaRPr lang="de-DE" sz="2000" dirty="0"/>
          </a:p>
        </p:txBody>
      </p:sp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5654FCE3-3AD6-42B5-8979-08A7676120C4}"/>
              </a:ext>
            </a:extLst>
          </p:cNvPr>
          <p:cNvGrpSpPr/>
          <p:nvPr/>
        </p:nvGrpSpPr>
        <p:grpSpPr>
          <a:xfrm>
            <a:off x="5652120" y="2348880"/>
            <a:ext cx="2838344" cy="624349"/>
            <a:chOff x="5508104" y="2407324"/>
            <a:chExt cx="2838344" cy="624349"/>
          </a:xfrm>
        </p:grpSpPr>
        <p:grpSp>
          <p:nvGrpSpPr>
            <p:cNvPr id="13" name="Gruppieren 12">
              <a:extLst>
                <a:ext uri="{FF2B5EF4-FFF2-40B4-BE49-F238E27FC236}">
                  <a16:creationId xmlns:a16="http://schemas.microsoft.com/office/drawing/2014/main" id="{B478AE82-4CE7-437A-8FD7-20B7B141FEE0}"/>
                </a:ext>
              </a:extLst>
            </p:cNvPr>
            <p:cNvGrpSpPr/>
            <p:nvPr/>
          </p:nvGrpSpPr>
          <p:grpSpPr>
            <a:xfrm>
              <a:off x="5508104" y="2420888"/>
              <a:ext cx="610064" cy="610785"/>
              <a:chOff x="6353404" y="3717032"/>
              <a:chExt cx="2301537" cy="2304256"/>
            </a:xfrm>
          </p:grpSpPr>
          <p:sp>
            <p:nvSpPr>
              <p:cNvPr id="14" name="Rechteck 13">
                <a:extLst>
                  <a:ext uri="{FF2B5EF4-FFF2-40B4-BE49-F238E27FC236}">
                    <a16:creationId xmlns:a16="http://schemas.microsoft.com/office/drawing/2014/main" id="{C5ADE44D-CE84-482A-86DF-9433AE6AC454}"/>
                  </a:ext>
                </a:extLst>
              </p:cNvPr>
              <p:cNvSpPr/>
              <p:nvPr/>
            </p:nvSpPr>
            <p:spPr>
              <a:xfrm>
                <a:off x="6353404" y="3717032"/>
                <a:ext cx="2301537" cy="230425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15" name="Gruppieren 14">
                <a:extLst>
                  <a:ext uri="{FF2B5EF4-FFF2-40B4-BE49-F238E27FC236}">
                    <a16:creationId xmlns:a16="http://schemas.microsoft.com/office/drawing/2014/main" id="{2B33AC2C-8F1B-4F0C-ACE5-C0AD7761E304}"/>
                  </a:ext>
                </a:extLst>
              </p:cNvPr>
              <p:cNvGrpSpPr/>
              <p:nvPr/>
            </p:nvGrpSpPr>
            <p:grpSpPr>
              <a:xfrm>
                <a:off x="6742230" y="4149080"/>
                <a:ext cx="1513490" cy="1516356"/>
                <a:chOff x="6742230" y="4149080"/>
                <a:chExt cx="1513490" cy="1516356"/>
              </a:xfrm>
            </p:grpSpPr>
            <p:grpSp>
              <p:nvGrpSpPr>
                <p:cNvPr id="16" name="Gruppieren 15">
                  <a:extLst>
                    <a:ext uri="{FF2B5EF4-FFF2-40B4-BE49-F238E27FC236}">
                      <a16:creationId xmlns:a16="http://schemas.microsoft.com/office/drawing/2014/main" id="{1AD74476-3426-4D1D-BBF1-C717D06E3E32}"/>
                    </a:ext>
                  </a:extLst>
                </p:cNvPr>
                <p:cNvGrpSpPr/>
                <p:nvPr/>
              </p:nvGrpSpPr>
              <p:grpSpPr>
                <a:xfrm>
                  <a:off x="6742230" y="4149080"/>
                  <a:ext cx="1513490" cy="1516356"/>
                  <a:chOff x="6790638" y="4124833"/>
                  <a:chExt cx="1513490" cy="1516356"/>
                </a:xfrm>
              </p:grpSpPr>
              <p:sp>
                <p:nvSpPr>
                  <p:cNvPr id="18" name="Freihandform: Form 17">
                    <a:extLst>
                      <a:ext uri="{FF2B5EF4-FFF2-40B4-BE49-F238E27FC236}">
                        <a16:creationId xmlns:a16="http://schemas.microsoft.com/office/drawing/2014/main" id="{89E9678C-8BC2-4371-B80E-2BDE4AD1ABE7}"/>
                      </a:ext>
                    </a:extLst>
                  </p:cNvPr>
                  <p:cNvSpPr/>
                  <p:nvPr/>
                </p:nvSpPr>
                <p:spPr>
                  <a:xfrm>
                    <a:off x="6790638" y="4124833"/>
                    <a:ext cx="1513490" cy="1516356"/>
                  </a:xfrm>
                  <a:custGeom>
                    <a:avLst/>
                    <a:gdLst>
                      <a:gd name="connsiteX0" fmla="*/ 0 w 1513490"/>
                      <a:gd name="connsiteY0" fmla="*/ 14332 h 1516356"/>
                      <a:gd name="connsiteX1" fmla="*/ 5733 w 1513490"/>
                      <a:gd name="connsiteY1" fmla="*/ 1513489 h 1516356"/>
                      <a:gd name="connsiteX2" fmla="*/ 303845 w 1513490"/>
                      <a:gd name="connsiteY2" fmla="*/ 1513489 h 1516356"/>
                      <a:gd name="connsiteX3" fmla="*/ 303845 w 1513490"/>
                      <a:gd name="connsiteY3" fmla="*/ 1201045 h 1516356"/>
                      <a:gd name="connsiteX4" fmla="*/ 607689 w 1513490"/>
                      <a:gd name="connsiteY4" fmla="*/ 1201045 h 1516356"/>
                      <a:gd name="connsiteX5" fmla="*/ 607689 w 1513490"/>
                      <a:gd name="connsiteY5" fmla="*/ 1507756 h 1516356"/>
                      <a:gd name="connsiteX6" fmla="*/ 908667 w 1513490"/>
                      <a:gd name="connsiteY6" fmla="*/ 1507756 h 1516356"/>
                      <a:gd name="connsiteX7" fmla="*/ 908667 w 1513490"/>
                      <a:gd name="connsiteY7" fmla="*/ 1203912 h 1516356"/>
                      <a:gd name="connsiteX8" fmla="*/ 1201046 w 1513490"/>
                      <a:gd name="connsiteY8" fmla="*/ 1203912 h 1516356"/>
                      <a:gd name="connsiteX9" fmla="*/ 1201046 w 1513490"/>
                      <a:gd name="connsiteY9" fmla="*/ 1516356 h 1516356"/>
                      <a:gd name="connsiteX10" fmla="*/ 1513490 w 1513490"/>
                      <a:gd name="connsiteY10" fmla="*/ 1516356 h 1516356"/>
                      <a:gd name="connsiteX11" fmla="*/ 1513490 w 1513490"/>
                      <a:gd name="connsiteY11" fmla="*/ 0 h 1516356"/>
                      <a:gd name="connsiteX12" fmla="*/ 0 w 1513490"/>
                      <a:gd name="connsiteY12" fmla="*/ 14332 h 1516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513490" h="1516356">
                        <a:moveTo>
                          <a:pt x="0" y="14332"/>
                        </a:moveTo>
                        <a:lnTo>
                          <a:pt x="5733" y="1513489"/>
                        </a:lnTo>
                        <a:lnTo>
                          <a:pt x="303845" y="1513489"/>
                        </a:lnTo>
                        <a:lnTo>
                          <a:pt x="303845" y="1201045"/>
                        </a:lnTo>
                        <a:lnTo>
                          <a:pt x="607689" y="1201045"/>
                        </a:lnTo>
                        <a:lnTo>
                          <a:pt x="607689" y="1507756"/>
                        </a:lnTo>
                        <a:lnTo>
                          <a:pt x="908667" y="1507756"/>
                        </a:lnTo>
                        <a:lnTo>
                          <a:pt x="908667" y="1203912"/>
                        </a:lnTo>
                        <a:lnTo>
                          <a:pt x="1201046" y="1203912"/>
                        </a:lnTo>
                        <a:lnTo>
                          <a:pt x="1201046" y="1516356"/>
                        </a:lnTo>
                        <a:lnTo>
                          <a:pt x="1513490" y="1516356"/>
                        </a:lnTo>
                        <a:lnTo>
                          <a:pt x="1513490" y="0"/>
                        </a:lnTo>
                        <a:lnTo>
                          <a:pt x="0" y="1433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9" name="Rechteck 18">
                    <a:extLst>
                      <a:ext uri="{FF2B5EF4-FFF2-40B4-BE49-F238E27FC236}">
                        <a16:creationId xmlns:a16="http://schemas.microsoft.com/office/drawing/2014/main" id="{A58792FF-CEEE-4F65-9575-2C66FC11DD56}"/>
                      </a:ext>
                    </a:extLst>
                  </p:cNvPr>
                  <p:cNvSpPr/>
                  <p:nvPr/>
                </p:nvSpPr>
                <p:spPr>
                  <a:xfrm>
                    <a:off x="7403644" y="4653136"/>
                    <a:ext cx="288032" cy="28803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17" name="Rechteck 16">
                  <a:extLst>
                    <a:ext uri="{FF2B5EF4-FFF2-40B4-BE49-F238E27FC236}">
                      <a16:creationId xmlns:a16="http://schemas.microsoft.com/office/drawing/2014/main" id="{3B8B78C3-78C2-4F1A-9E8B-08CF7F9D9774}"/>
                    </a:ext>
                  </a:extLst>
                </p:cNvPr>
                <p:cNvSpPr/>
                <p:nvPr/>
              </p:nvSpPr>
              <p:spPr>
                <a:xfrm>
                  <a:off x="7695978" y="4149080"/>
                  <a:ext cx="288032" cy="28803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  <p:grpSp>
          <p:nvGrpSpPr>
            <p:cNvPr id="20" name="Gruppieren 19">
              <a:extLst>
                <a:ext uri="{FF2B5EF4-FFF2-40B4-BE49-F238E27FC236}">
                  <a16:creationId xmlns:a16="http://schemas.microsoft.com/office/drawing/2014/main" id="{6F8DF24C-812B-4459-A59A-0721F37BD79C}"/>
                </a:ext>
              </a:extLst>
            </p:cNvPr>
            <p:cNvGrpSpPr/>
            <p:nvPr/>
          </p:nvGrpSpPr>
          <p:grpSpPr>
            <a:xfrm rot="5400000">
              <a:off x="6250744" y="2412315"/>
              <a:ext cx="610064" cy="610785"/>
              <a:chOff x="6353404" y="3717032"/>
              <a:chExt cx="2301537" cy="2304256"/>
            </a:xfrm>
          </p:grpSpPr>
          <p:sp>
            <p:nvSpPr>
              <p:cNvPr id="21" name="Rechteck 20">
                <a:extLst>
                  <a:ext uri="{FF2B5EF4-FFF2-40B4-BE49-F238E27FC236}">
                    <a16:creationId xmlns:a16="http://schemas.microsoft.com/office/drawing/2014/main" id="{2315A5D4-1E44-477D-8040-73B303FDB825}"/>
                  </a:ext>
                </a:extLst>
              </p:cNvPr>
              <p:cNvSpPr/>
              <p:nvPr/>
            </p:nvSpPr>
            <p:spPr>
              <a:xfrm>
                <a:off x="6353404" y="3717032"/>
                <a:ext cx="2301537" cy="230425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2" name="Gruppieren 21">
                <a:extLst>
                  <a:ext uri="{FF2B5EF4-FFF2-40B4-BE49-F238E27FC236}">
                    <a16:creationId xmlns:a16="http://schemas.microsoft.com/office/drawing/2014/main" id="{7316A37C-BCA8-488B-80EA-F1C1E4F99D9B}"/>
                  </a:ext>
                </a:extLst>
              </p:cNvPr>
              <p:cNvGrpSpPr/>
              <p:nvPr/>
            </p:nvGrpSpPr>
            <p:grpSpPr>
              <a:xfrm>
                <a:off x="6742230" y="4149080"/>
                <a:ext cx="1513490" cy="1516356"/>
                <a:chOff x="6742230" y="4149080"/>
                <a:chExt cx="1513490" cy="1516356"/>
              </a:xfrm>
            </p:grpSpPr>
            <p:grpSp>
              <p:nvGrpSpPr>
                <p:cNvPr id="23" name="Gruppieren 22">
                  <a:extLst>
                    <a:ext uri="{FF2B5EF4-FFF2-40B4-BE49-F238E27FC236}">
                      <a16:creationId xmlns:a16="http://schemas.microsoft.com/office/drawing/2014/main" id="{3D98AB06-BB76-4E88-A65B-65FA9ACB8139}"/>
                    </a:ext>
                  </a:extLst>
                </p:cNvPr>
                <p:cNvGrpSpPr/>
                <p:nvPr/>
              </p:nvGrpSpPr>
              <p:grpSpPr>
                <a:xfrm>
                  <a:off x="6742230" y="4149080"/>
                  <a:ext cx="1513490" cy="1516356"/>
                  <a:chOff x="6790638" y="4124833"/>
                  <a:chExt cx="1513490" cy="1516356"/>
                </a:xfrm>
              </p:grpSpPr>
              <p:sp>
                <p:nvSpPr>
                  <p:cNvPr id="25" name="Freihandform: Form 24">
                    <a:extLst>
                      <a:ext uri="{FF2B5EF4-FFF2-40B4-BE49-F238E27FC236}">
                        <a16:creationId xmlns:a16="http://schemas.microsoft.com/office/drawing/2014/main" id="{703909FF-6819-4CF4-9B16-2B87DE1D0090}"/>
                      </a:ext>
                    </a:extLst>
                  </p:cNvPr>
                  <p:cNvSpPr/>
                  <p:nvPr/>
                </p:nvSpPr>
                <p:spPr>
                  <a:xfrm>
                    <a:off x="6790638" y="4124833"/>
                    <a:ext cx="1513490" cy="1516356"/>
                  </a:xfrm>
                  <a:custGeom>
                    <a:avLst/>
                    <a:gdLst>
                      <a:gd name="connsiteX0" fmla="*/ 0 w 1513490"/>
                      <a:gd name="connsiteY0" fmla="*/ 14332 h 1516356"/>
                      <a:gd name="connsiteX1" fmla="*/ 5733 w 1513490"/>
                      <a:gd name="connsiteY1" fmla="*/ 1513489 h 1516356"/>
                      <a:gd name="connsiteX2" fmla="*/ 303845 w 1513490"/>
                      <a:gd name="connsiteY2" fmla="*/ 1513489 h 1516356"/>
                      <a:gd name="connsiteX3" fmla="*/ 303845 w 1513490"/>
                      <a:gd name="connsiteY3" fmla="*/ 1201045 h 1516356"/>
                      <a:gd name="connsiteX4" fmla="*/ 607689 w 1513490"/>
                      <a:gd name="connsiteY4" fmla="*/ 1201045 h 1516356"/>
                      <a:gd name="connsiteX5" fmla="*/ 607689 w 1513490"/>
                      <a:gd name="connsiteY5" fmla="*/ 1507756 h 1516356"/>
                      <a:gd name="connsiteX6" fmla="*/ 908667 w 1513490"/>
                      <a:gd name="connsiteY6" fmla="*/ 1507756 h 1516356"/>
                      <a:gd name="connsiteX7" fmla="*/ 908667 w 1513490"/>
                      <a:gd name="connsiteY7" fmla="*/ 1203912 h 1516356"/>
                      <a:gd name="connsiteX8" fmla="*/ 1201046 w 1513490"/>
                      <a:gd name="connsiteY8" fmla="*/ 1203912 h 1516356"/>
                      <a:gd name="connsiteX9" fmla="*/ 1201046 w 1513490"/>
                      <a:gd name="connsiteY9" fmla="*/ 1516356 h 1516356"/>
                      <a:gd name="connsiteX10" fmla="*/ 1513490 w 1513490"/>
                      <a:gd name="connsiteY10" fmla="*/ 1516356 h 1516356"/>
                      <a:gd name="connsiteX11" fmla="*/ 1513490 w 1513490"/>
                      <a:gd name="connsiteY11" fmla="*/ 0 h 1516356"/>
                      <a:gd name="connsiteX12" fmla="*/ 0 w 1513490"/>
                      <a:gd name="connsiteY12" fmla="*/ 14332 h 1516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513490" h="1516356">
                        <a:moveTo>
                          <a:pt x="0" y="14332"/>
                        </a:moveTo>
                        <a:lnTo>
                          <a:pt x="5733" y="1513489"/>
                        </a:lnTo>
                        <a:lnTo>
                          <a:pt x="303845" y="1513489"/>
                        </a:lnTo>
                        <a:lnTo>
                          <a:pt x="303845" y="1201045"/>
                        </a:lnTo>
                        <a:lnTo>
                          <a:pt x="607689" y="1201045"/>
                        </a:lnTo>
                        <a:lnTo>
                          <a:pt x="607689" y="1507756"/>
                        </a:lnTo>
                        <a:lnTo>
                          <a:pt x="908667" y="1507756"/>
                        </a:lnTo>
                        <a:lnTo>
                          <a:pt x="908667" y="1203912"/>
                        </a:lnTo>
                        <a:lnTo>
                          <a:pt x="1201046" y="1203912"/>
                        </a:lnTo>
                        <a:lnTo>
                          <a:pt x="1201046" y="1516356"/>
                        </a:lnTo>
                        <a:lnTo>
                          <a:pt x="1513490" y="1516356"/>
                        </a:lnTo>
                        <a:lnTo>
                          <a:pt x="1513490" y="0"/>
                        </a:lnTo>
                        <a:lnTo>
                          <a:pt x="0" y="1433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6" name="Rechteck 25">
                    <a:extLst>
                      <a:ext uri="{FF2B5EF4-FFF2-40B4-BE49-F238E27FC236}">
                        <a16:creationId xmlns:a16="http://schemas.microsoft.com/office/drawing/2014/main" id="{60E32296-B12A-426B-B6E9-3BF1A4941688}"/>
                      </a:ext>
                    </a:extLst>
                  </p:cNvPr>
                  <p:cNvSpPr/>
                  <p:nvPr/>
                </p:nvSpPr>
                <p:spPr>
                  <a:xfrm>
                    <a:off x="7403644" y="4653136"/>
                    <a:ext cx="288032" cy="28803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24" name="Rechteck 23">
                  <a:extLst>
                    <a:ext uri="{FF2B5EF4-FFF2-40B4-BE49-F238E27FC236}">
                      <a16:creationId xmlns:a16="http://schemas.microsoft.com/office/drawing/2014/main" id="{FB058CF2-0F13-4AA2-9C03-1F834201131A}"/>
                    </a:ext>
                  </a:extLst>
                </p:cNvPr>
                <p:cNvSpPr/>
                <p:nvPr/>
              </p:nvSpPr>
              <p:spPr>
                <a:xfrm>
                  <a:off x="7695978" y="4149080"/>
                  <a:ext cx="288032" cy="28803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  <p:grpSp>
          <p:nvGrpSpPr>
            <p:cNvPr id="27" name="Gruppieren 26">
              <a:extLst>
                <a:ext uri="{FF2B5EF4-FFF2-40B4-BE49-F238E27FC236}">
                  <a16:creationId xmlns:a16="http://schemas.microsoft.com/office/drawing/2014/main" id="{B637D366-F0DC-4587-9A1E-5F54F4940557}"/>
                </a:ext>
              </a:extLst>
            </p:cNvPr>
            <p:cNvGrpSpPr/>
            <p:nvPr/>
          </p:nvGrpSpPr>
          <p:grpSpPr>
            <a:xfrm rot="10800000">
              <a:off x="6993383" y="2412315"/>
              <a:ext cx="610064" cy="610785"/>
              <a:chOff x="6353404" y="3717032"/>
              <a:chExt cx="2301537" cy="2304256"/>
            </a:xfrm>
          </p:grpSpPr>
          <p:sp>
            <p:nvSpPr>
              <p:cNvPr id="28" name="Rechteck 27">
                <a:extLst>
                  <a:ext uri="{FF2B5EF4-FFF2-40B4-BE49-F238E27FC236}">
                    <a16:creationId xmlns:a16="http://schemas.microsoft.com/office/drawing/2014/main" id="{7F4001CD-582F-46EE-8E7E-05CCFD0BEB25}"/>
                  </a:ext>
                </a:extLst>
              </p:cNvPr>
              <p:cNvSpPr/>
              <p:nvPr/>
            </p:nvSpPr>
            <p:spPr>
              <a:xfrm>
                <a:off x="6353404" y="3717032"/>
                <a:ext cx="2301537" cy="230425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29" name="Gruppieren 28">
                <a:extLst>
                  <a:ext uri="{FF2B5EF4-FFF2-40B4-BE49-F238E27FC236}">
                    <a16:creationId xmlns:a16="http://schemas.microsoft.com/office/drawing/2014/main" id="{C4A13170-9B18-4D71-AB1A-EE73ABCDD33B}"/>
                  </a:ext>
                </a:extLst>
              </p:cNvPr>
              <p:cNvGrpSpPr/>
              <p:nvPr/>
            </p:nvGrpSpPr>
            <p:grpSpPr>
              <a:xfrm>
                <a:off x="6742230" y="4149080"/>
                <a:ext cx="1513490" cy="1516356"/>
                <a:chOff x="6742230" y="4149080"/>
                <a:chExt cx="1513490" cy="1516356"/>
              </a:xfrm>
            </p:grpSpPr>
            <p:grpSp>
              <p:nvGrpSpPr>
                <p:cNvPr id="30" name="Gruppieren 29">
                  <a:extLst>
                    <a:ext uri="{FF2B5EF4-FFF2-40B4-BE49-F238E27FC236}">
                      <a16:creationId xmlns:a16="http://schemas.microsoft.com/office/drawing/2014/main" id="{9557AE80-C475-4766-87C8-611DBBDDEC85}"/>
                    </a:ext>
                  </a:extLst>
                </p:cNvPr>
                <p:cNvGrpSpPr/>
                <p:nvPr/>
              </p:nvGrpSpPr>
              <p:grpSpPr>
                <a:xfrm>
                  <a:off x="6742230" y="4149080"/>
                  <a:ext cx="1513490" cy="1516356"/>
                  <a:chOff x="6790638" y="4124833"/>
                  <a:chExt cx="1513490" cy="1516356"/>
                </a:xfrm>
              </p:grpSpPr>
              <p:sp>
                <p:nvSpPr>
                  <p:cNvPr id="32" name="Freihandform: Form 31">
                    <a:extLst>
                      <a:ext uri="{FF2B5EF4-FFF2-40B4-BE49-F238E27FC236}">
                        <a16:creationId xmlns:a16="http://schemas.microsoft.com/office/drawing/2014/main" id="{A9981182-2457-4C62-8569-D4DF26BEAEB9}"/>
                      </a:ext>
                    </a:extLst>
                  </p:cNvPr>
                  <p:cNvSpPr/>
                  <p:nvPr/>
                </p:nvSpPr>
                <p:spPr>
                  <a:xfrm>
                    <a:off x="6790638" y="4124833"/>
                    <a:ext cx="1513490" cy="1516356"/>
                  </a:xfrm>
                  <a:custGeom>
                    <a:avLst/>
                    <a:gdLst>
                      <a:gd name="connsiteX0" fmla="*/ 0 w 1513490"/>
                      <a:gd name="connsiteY0" fmla="*/ 14332 h 1516356"/>
                      <a:gd name="connsiteX1" fmla="*/ 5733 w 1513490"/>
                      <a:gd name="connsiteY1" fmla="*/ 1513489 h 1516356"/>
                      <a:gd name="connsiteX2" fmla="*/ 303845 w 1513490"/>
                      <a:gd name="connsiteY2" fmla="*/ 1513489 h 1516356"/>
                      <a:gd name="connsiteX3" fmla="*/ 303845 w 1513490"/>
                      <a:gd name="connsiteY3" fmla="*/ 1201045 h 1516356"/>
                      <a:gd name="connsiteX4" fmla="*/ 607689 w 1513490"/>
                      <a:gd name="connsiteY4" fmla="*/ 1201045 h 1516356"/>
                      <a:gd name="connsiteX5" fmla="*/ 607689 w 1513490"/>
                      <a:gd name="connsiteY5" fmla="*/ 1507756 h 1516356"/>
                      <a:gd name="connsiteX6" fmla="*/ 908667 w 1513490"/>
                      <a:gd name="connsiteY6" fmla="*/ 1507756 h 1516356"/>
                      <a:gd name="connsiteX7" fmla="*/ 908667 w 1513490"/>
                      <a:gd name="connsiteY7" fmla="*/ 1203912 h 1516356"/>
                      <a:gd name="connsiteX8" fmla="*/ 1201046 w 1513490"/>
                      <a:gd name="connsiteY8" fmla="*/ 1203912 h 1516356"/>
                      <a:gd name="connsiteX9" fmla="*/ 1201046 w 1513490"/>
                      <a:gd name="connsiteY9" fmla="*/ 1516356 h 1516356"/>
                      <a:gd name="connsiteX10" fmla="*/ 1513490 w 1513490"/>
                      <a:gd name="connsiteY10" fmla="*/ 1516356 h 1516356"/>
                      <a:gd name="connsiteX11" fmla="*/ 1513490 w 1513490"/>
                      <a:gd name="connsiteY11" fmla="*/ 0 h 1516356"/>
                      <a:gd name="connsiteX12" fmla="*/ 0 w 1513490"/>
                      <a:gd name="connsiteY12" fmla="*/ 14332 h 1516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513490" h="1516356">
                        <a:moveTo>
                          <a:pt x="0" y="14332"/>
                        </a:moveTo>
                        <a:lnTo>
                          <a:pt x="5733" y="1513489"/>
                        </a:lnTo>
                        <a:lnTo>
                          <a:pt x="303845" y="1513489"/>
                        </a:lnTo>
                        <a:lnTo>
                          <a:pt x="303845" y="1201045"/>
                        </a:lnTo>
                        <a:lnTo>
                          <a:pt x="607689" y="1201045"/>
                        </a:lnTo>
                        <a:lnTo>
                          <a:pt x="607689" y="1507756"/>
                        </a:lnTo>
                        <a:lnTo>
                          <a:pt x="908667" y="1507756"/>
                        </a:lnTo>
                        <a:lnTo>
                          <a:pt x="908667" y="1203912"/>
                        </a:lnTo>
                        <a:lnTo>
                          <a:pt x="1201046" y="1203912"/>
                        </a:lnTo>
                        <a:lnTo>
                          <a:pt x="1201046" y="1516356"/>
                        </a:lnTo>
                        <a:lnTo>
                          <a:pt x="1513490" y="1516356"/>
                        </a:lnTo>
                        <a:lnTo>
                          <a:pt x="1513490" y="0"/>
                        </a:lnTo>
                        <a:lnTo>
                          <a:pt x="0" y="1433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33" name="Rechteck 32">
                    <a:extLst>
                      <a:ext uri="{FF2B5EF4-FFF2-40B4-BE49-F238E27FC236}">
                        <a16:creationId xmlns:a16="http://schemas.microsoft.com/office/drawing/2014/main" id="{F25E128A-D45D-4A65-B70A-CCA3F5C66F3F}"/>
                      </a:ext>
                    </a:extLst>
                  </p:cNvPr>
                  <p:cNvSpPr/>
                  <p:nvPr/>
                </p:nvSpPr>
                <p:spPr>
                  <a:xfrm>
                    <a:off x="7403644" y="4653136"/>
                    <a:ext cx="288032" cy="28803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31" name="Rechteck 30">
                  <a:extLst>
                    <a:ext uri="{FF2B5EF4-FFF2-40B4-BE49-F238E27FC236}">
                      <a16:creationId xmlns:a16="http://schemas.microsoft.com/office/drawing/2014/main" id="{F797CFBC-A330-4F6D-B6FB-160C2DA54DCF}"/>
                    </a:ext>
                  </a:extLst>
                </p:cNvPr>
                <p:cNvSpPr/>
                <p:nvPr/>
              </p:nvSpPr>
              <p:spPr>
                <a:xfrm>
                  <a:off x="7695978" y="4149080"/>
                  <a:ext cx="288032" cy="28803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  <p:grpSp>
          <p:nvGrpSpPr>
            <p:cNvPr id="34" name="Gruppieren 33">
              <a:extLst>
                <a:ext uri="{FF2B5EF4-FFF2-40B4-BE49-F238E27FC236}">
                  <a16:creationId xmlns:a16="http://schemas.microsoft.com/office/drawing/2014/main" id="{B5CAFCEF-F7A7-475A-BB4E-154D658ACD49}"/>
                </a:ext>
              </a:extLst>
            </p:cNvPr>
            <p:cNvGrpSpPr/>
            <p:nvPr/>
          </p:nvGrpSpPr>
          <p:grpSpPr>
            <a:xfrm rot="5400000">
              <a:off x="7736024" y="2406963"/>
              <a:ext cx="610064" cy="610785"/>
              <a:chOff x="6353404" y="3717032"/>
              <a:chExt cx="2301537" cy="2304256"/>
            </a:xfrm>
          </p:grpSpPr>
          <p:sp>
            <p:nvSpPr>
              <p:cNvPr id="35" name="Rechteck 34">
                <a:extLst>
                  <a:ext uri="{FF2B5EF4-FFF2-40B4-BE49-F238E27FC236}">
                    <a16:creationId xmlns:a16="http://schemas.microsoft.com/office/drawing/2014/main" id="{A537463D-CC9B-49AA-8D00-F3AB599CF904}"/>
                  </a:ext>
                </a:extLst>
              </p:cNvPr>
              <p:cNvSpPr/>
              <p:nvPr/>
            </p:nvSpPr>
            <p:spPr>
              <a:xfrm>
                <a:off x="6353404" y="3717032"/>
                <a:ext cx="2301537" cy="230425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2"/>
                </a:solidFill>
                <a:miter lim="800000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grpSp>
            <p:nvGrpSpPr>
              <p:cNvPr id="36" name="Gruppieren 35">
                <a:extLst>
                  <a:ext uri="{FF2B5EF4-FFF2-40B4-BE49-F238E27FC236}">
                    <a16:creationId xmlns:a16="http://schemas.microsoft.com/office/drawing/2014/main" id="{BDBE347D-FA8D-4AAA-B77A-4CD7A971489A}"/>
                  </a:ext>
                </a:extLst>
              </p:cNvPr>
              <p:cNvGrpSpPr/>
              <p:nvPr/>
            </p:nvGrpSpPr>
            <p:grpSpPr>
              <a:xfrm>
                <a:off x="6742230" y="4149080"/>
                <a:ext cx="1513490" cy="1516356"/>
                <a:chOff x="6742230" y="4149080"/>
                <a:chExt cx="1513490" cy="1516356"/>
              </a:xfrm>
            </p:grpSpPr>
            <p:grpSp>
              <p:nvGrpSpPr>
                <p:cNvPr id="37" name="Gruppieren 36">
                  <a:extLst>
                    <a:ext uri="{FF2B5EF4-FFF2-40B4-BE49-F238E27FC236}">
                      <a16:creationId xmlns:a16="http://schemas.microsoft.com/office/drawing/2014/main" id="{F4AB121B-2139-4605-905C-3294B8809F91}"/>
                    </a:ext>
                  </a:extLst>
                </p:cNvPr>
                <p:cNvGrpSpPr/>
                <p:nvPr/>
              </p:nvGrpSpPr>
              <p:grpSpPr>
                <a:xfrm>
                  <a:off x="6742230" y="4149080"/>
                  <a:ext cx="1513490" cy="1516356"/>
                  <a:chOff x="6790638" y="4124833"/>
                  <a:chExt cx="1513490" cy="1516356"/>
                </a:xfrm>
              </p:grpSpPr>
              <p:sp>
                <p:nvSpPr>
                  <p:cNvPr id="39" name="Freihandform: Form 38">
                    <a:extLst>
                      <a:ext uri="{FF2B5EF4-FFF2-40B4-BE49-F238E27FC236}">
                        <a16:creationId xmlns:a16="http://schemas.microsoft.com/office/drawing/2014/main" id="{4C84D3CB-D5FA-42E3-8704-17D74233ACEE}"/>
                      </a:ext>
                    </a:extLst>
                  </p:cNvPr>
                  <p:cNvSpPr/>
                  <p:nvPr/>
                </p:nvSpPr>
                <p:spPr>
                  <a:xfrm>
                    <a:off x="6790638" y="4124833"/>
                    <a:ext cx="1513490" cy="1516356"/>
                  </a:xfrm>
                  <a:custGeom>
                    <a:avLst/>
                    <a:gdLst>
                      <a:gd name="connsiteX0" fmla="*/ 0 w 1513490"/>
                      <a:gd name="connsiteY0" fmla="*/ 14332 h 1516356"/>
                      <a:gd name="connsiteX1" fmla="*/ 5733 w 1513490"/>
                      <a:gd name="connsiteY1" fmla="*/ 1513489 h 1516356"/>
                      <a:gd name="connsiteX2" fmla="*/ 303845 w 1513490"/>
                      <a:gd name="connsiteY2" fmla="*/ 1513489 h 1516356"/>
                      <a:gd name="connsiteX3" fmla="*/ 303845 w 1513490"/>
                      <a:gd name="connsiteY3" fmla="*/ 1201045 h 1516356"/>
                      <a:gd name="connsiteX4" fmla="*/ 607689 w 1513490"/>
                      <a:gd name="connsiteY4" fmla="*/ 1201045 h 1516356"/>
                      <a:gd name="connsiteX5" fmla="*/ 607689 w 1513490"/>
                      <a:gd name="connsiteY5" fmla="*/ 1507756 h 1516356"/>
                      <a:gd name="connsiteX6" fmla="*/ 908667 w 1513490"/>
                      <a:gd name="connsiteY6" fmla="*/ 1507756 h 1516356"/>
                      <a:gd name="connsiteX7" fmla="*/ 908667 w 1513490"/>
                      <a:gd name="connsiteY7" fmla="*/ 1203912 h 1516356"/>
                      <a:gd name="connsiteX8" fmla="*/ 1201046 w 1513490"/>
                      <a:gd name="connsiteY8" fmla="*/ 1203912 h 1516356"/>
                      <a:gd name="connsiteX9" fmla="*/ 1201046 w 1513490"/>
                      <a:gd name="connsiteY9" fmla="*/ 1516356 h 1516356"/>
                      <a:gd name="connsiteX10" fmla="*/ 1513490 w 1513490"/>
                      <a:gd name="connsiteY10" fmla="*/ 1516356 h 1516356"/>
                      <a:gd name="connsiteX11" fmla="*/ 1513490 w 1513490"/>
                      <a:gd name="connsiteY11" fmla="*/ 0 h 1516356"/>
                      <a:gd name="connsiteX12" fmla="*/ 0 w 1513490"/>
                      <a:gd name="connsiteY12" fmla="*/ 14332 h 15163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513490" h="1516356">
                        <a:moveTo>
                          <a:pt x="0" y="14332"/>
                        </a:moveTo>
                        <a:lnTo>
                          <a:pt x="5733" y="1513489"/>
                        </a:lnTo>
                        <a:lnTo>
                          <a:pt x="303845" y="1513489"/>
                        </a:lnTo>
                        <a:lnTo>
                          <a:pt x="303845" y="1201045"/>
                        </a:lnTo>
                        <a:lnTo>
                          <a:pt x="607689" y="1201045"/>
                        </a:lnTo>
                        <a:lnTo>
                          <a:pt x="607689" y="1507756"/>
                        </a:lnTo>
                        <a:lnTo>
                          <a:pt x="908667" y="1507756"/>
                        </a:lnTo>
                        <a:lnTo>
                          <a:pt x="908667" y="1203912"/>
                        </a:lnTo>
                        <a:lnTo>
                          <a:pt x="1201046" y="1203912"/>
                        </a:lnTo>
                        <a:lnTo>
                          <a:pt x="1201046" y="1516356"/>
                        </a:lnTo>
                        <a:lnTo>
                          <a:pt x="1513490" y="1516356"/>
                        </a:lnTo>
                        <a:lnTo>
                          <a:pt x="1513490" y="0"/>
                        </a:lnTo>
                        <a:lnTo>
                          <a:pt x="0" y="14332"/>
                        </a:lnTo>
                        <a:close/>
                      </a:path>
                    </a:pathLst>
                  </a:cu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40" name="Rechteck 39">
                    <a:extLst>
                      <a:ext uri="{FF2B5EF4-FFF2-40B4-BE49-F238E27FC236}">
                        <a16:creationId xmlns:a16="http://schemas.microsoft.com/office/drawing/2014/main" id="{318636F0-6533-4FFF-9736-E84B2CF5793A}"/>
                      </a:ext>
                    </a:extLst>
                  </p:cNvPr>
                  <p:cNvSpPr/>
                  <p:nvPr/>
                </p:nvSpPr>
                <p:spPr>
                  <a:xfrm>
                    <a:off x="7403644" y="4653136"/>
                    <a:ext cx="288032" cy="288032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/>
                    </a:solidFill>
                    <a:miter lim="800000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38" name="Rechteck 37">
                  <a:extLst>
                    <a:ext uri="{FF2B5EF4-FFF2-40B4-BE49-F238E27FC236}">
                      <a16:creationId xmlns:a16="http://schemas.microsoft.com/office/drawing/2014/main" id="{A774F28B-ABF8-4F87-8A84-2A3FE3F426E3}"/>
                    </a:ext>
                  </a:extLst>
                </p:cNvPr>
                <p:cNvSpPr/>
                <p:nvPr/>
              </p:nvSpPr>
              <p:spPr>
                <a:xfrm>
                  <a:off x="7695978" y="4149080"/>
                  <a:ext cx="288032" cy="28803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  <a:miter lim="800000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</p:grpSp>
      </p:grpSp>
      <p:sp>
        <p:nvSpPr>
          <p:cNvPr id="5" name="Textfeld 4">
            <a:extLst>
              <a:ext uri="{FF2B5EF4-FFF2-40B4-BE49-F238E27FC236}">
                <a16:creationId xmlns:a16="http://schemas.microsoft.com/office/drawing/2014/main" id="{622510D0-302E-4650-AEBB-4B05C4B2F1DD}"/>
              </a:ext>
            </a:extLst>
          </p:cNvPr>
          <p:cNvSpPr txBox="1"/>
          <p:nvPr/>
        </p:nvSpPr>
        <p:spPr>
          <a:xfrm>
            <a:off x="7384978" y="2995470"/>
            <a:ext cx="12041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Abbildung: M. Theis</a:t>
            </a:r>
          </a:p>
        </p:txBody>
      </p:sp>
    </p:spTree>
    <p:extLst>
      <p:ext uri="{BB962C8B-B14F-4D97-AF65-F5344CB8AC3E}">
        <p14:creationId xmlns:p14="http://schemas.microsoft.com/office/powerpoint/2010/main" val="258346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FE972F58-D054-40C5-91C1-19C63F0485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Beispiele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7806D8A-A8AE-4D1C-8EBB-C5D76F7AEE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Erhebungen und Lernquiz – ZPG VI Physik, 2020</a:t>
            </a:r>
            <a:endParaRPr lang="de-DE" dirty="0"/>
          </a:p>
        </p:txBody>
      </p:sp>
      <p:sp>
        <p:nvSpPr>
          <p:cNvPr id="7" name="Inhaltsplatzhalter 1">
            <a:extLst>
              <a:ext uri="{FF2B5EF4-FFF2-40B4-BE49-F238E27FC236}">
                <a16:creationId xmlns:a16="http://schemas.microsoft.com/office/drawing/2014/main" id="{FA1C82F9-DC96-4A0B-AAE2-894720BBC427}"/>
              </a:ext>
            </a:extLst>
          </p:cNvPr>
          <p:cNvSpPr txBox="1">
            <a:spLocks/>
          </p:cNvSpPr>
          <p:nvPr/>
        </p:nvSpPr>
        <p:spPr>
          <a:xfrm>
            <a:off x="251520" y="919368"/>
            <a:ext cx="8640089" cy="532859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Font typeface="Wingdings" pitchFamily="2" charset="2"/>
              <a:buNone/>
            </a:pPr>
            <a:r>
              <a:rPr lang="de-DE" b="1" dirty="0" err="1">
                <a:solidFill>
                  <a:schemeClr val="tx2"/>
                </a:solidFill>
              </a:rPr>
              <a:t>Plickers</a:t>
            </a:r>
            <a:r>
              <a:rPr lang="de-DE" b="1" dirty="0">
                <a:solidFill>
                  <a:schemeClr val="tx2"/>
                </a:solidFill>
              </a:rPr>
              <a:t> – mögliche Anwendungen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Multiple-Choice-Quiz zur Lernerfolgskontrolle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Multiple-Choice-Quiz bei der Wiederholung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anonyme Umfrage mit direkter </a:t>
            </a:r>
            <a:br>
              <a:rPr lang="de-DE" sz="2000" dirty="0"/>
            </a:br>
            <a:r>
              <a:rPr lang="de-DE" sz="2000" dirty="0"/>
              <a:t>Diskussion der Ergebnisse</a:t>
            </a:r>
            <a:br>
              <a:rPr lang="de-DE" sz="2000" dirty="0"/>
            </a:br>
            <a:r>
              <a:rPr lang="de-DE" sz="2000" dirty="0"/>
              <a:t>(z.B. zum Lernen für eine Klausur)</a:t>
            </a: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br>
              <a:rPr lang="de-DE" sz="2000" dirty="0"/>
            </a:br>
            <a:endParaRPr lang="de-DE" sz="2000" dirty="0"/>
          </a:p>
          <a:p>
            <a:pPr>
              <a:spcAft>
                <a:spcPts val="1200"/>
              </a:spcAft>
            </a:pPr>
            <a:r>
              <a:rPr lang="de-DE" sz="2000" dirty="0"/>
              <a:t>…</a:t>
            </a:r>
            <a:br>
              <a:rPr lang="de-DE" sz="2000" dirty="0"/>
            </a:br>
            <a:endParaRPr lang="de-DE" sz="2000" dirty="0"/>
          </a:p>
          <a:p>
            <a:pPr>
              <a:spcAft>
                <a:spcPts val="600"/>
              </a:spcAft>
            </a:pPr>
            <a:endParaRPr lang="de-DE" sz="2000" dirty="0"/>
          </a:p>
        </p:txBody>
      </p:sp>
      <p:cxnSp>
        <p:nvCxnSpPr>
          <p:cNvPr id="6" name="Gerader Verbinder 5">
            <a:extLst>
              <a:ext uri="{FF2B5EF4-FFF2-40B4-BE49-F238E27FC236}">
                <a16:creationId xmlns:a16="http://schemas.microsoft.com/office/drawing/2014/main" id="{C1F6C9AC-5A0F-451F-8CCB-171AE0BCA1C9}"/>
              </a:ext>
            </a:extLst>
          </p:cNvPr>
          <p:cNvCxnSpPr/>
          <p:nvPr/>
        </p:nvCxnSpPr>
        <p:spPr>
          <a:xfrm>
            <a:off x="6372200" y="3501008"/>
            <a:ext cx="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AC7FB521-7135-42B4-AD34-EFDFF67C5BE4}"/>
              </a:ext>
            </a:extLst>
          </p:cNvPr>
          <p:cNvGrpSpPr/>
          <p:nvPr/>
        </p:nvGrpSpPr>
        <p:grpSpPr>
          <a:xfrm>
            <a:off x="4716016" y="2636912"/>
            <a:ext cx="4104456" cy="2544156"/>
            <a:chOff x="4552683" y="2625914"/>
            <a:chExt cx="4104456" cy="2544156"/>
          </a:xfrm>
        </p:grpSpPr>
        <p:pic>
          <p:nvPicPr>
            <p:cNvPr id="2" name="Grafik 1">
              <a:extLst>
                <a:ext uri="{FF2B5EF4-FFF2-40B4-BE49-F238E27FC236}">
                  <a16:creationId xmlns:a16="http://schemas.microsoft.com/office/drawing/2014/main" id="{018185A9-1084-4DF6-AD0A-9156ED6DFA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552683" y="2625914"/>
              <a:ext cx="4104456" cy="254415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5A55C990-274D-4BBF-86A2-61B0F5AEC9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 l="67637" t="23187" r="30899" b="73082"/>
            <a:stretch/>
          </p:blipFill>
          <p:spPr>
            <a:xfrm>
              <a:off x="6320688" y="3469602"/>
              <a:ext cx="60056" cy="9492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Textfeld 4">
            <a:extLst>
              <a:ext uri="{FF2B5EF4-FFF2-40B4-BE49-F238E27FC236}">
                <a16:creationId xmlns:a16="http://schemas.microsoft.com/office/drawing/2014/main" id="{EF5F43E6-983F-45A1-AE6E-691B99D9242F}"/>
              </a:ext>
            </a:extLst>
          </p:cNvPr>
          <p:cNvSpPr txBox="1"/>
          <p:nvPr/>
        </p:nvSpPr>
        <p:spPr>
          <a:xfrm>
            <a:off x="4625771" y="5181068"/>
            <a:ext cx="31277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Frage: M. Theis, gezeigte Software: www.plickers.com  </a:t>
            </a:r>
          </a:p>
        </p:txBody>
      </p:sp>
    </p:spTree>
    <p:extLst>
      <p:ext uri="{BB962C8B-B14F-4D97-AF65-F5344CB8AC3E}">
        <p14:creationId xmlns:p14="http://schemas.microsoft.com/office/powerpoint/2010/main" val="78999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FE972F58-D054-40C5-91C1-19C63F0485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Beispiele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7806D8A-A8AE-4D1C-8EBB-C5D76F7AEE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Erhebungen und Lernquiz – ZPG VI Physik, 2020</a:t>
            </a:r>
            <a:endParaRPr lang="de-DE" dirty="0"/>
          </a:p>
        </p:txBody>
      </p:sp>
      <p:sp>
        <p:nvSpPr>
          <p:cNvPr id="7" name="Inhaltsplatzhalter 1">
            <a:extLst>
              <a:ext uri="{FF2B5EF4-FFF2-40B4-BE49-F238E27FC236}">
                <a16:creationId xmlns:a16="http://schemas.microsoft.com/office/drawing/2014/main" id="{FA1C82F9-DC96-4A0B-AAE2-894720BBC427}"/>
              </a:ext>
            </a:extLst>
          </p:cNvPr>
          <p:cNvSpPr txBox="1">
            <a:spLocks/>
          </p:cNvSpPr>
          <p:nvPr/>
        </p:nvSpPr>
        <p:spPr>
          <a:xfrm>
            <a:off x="252390" y="908720"/>
            <a:ext cx="8640089" cy="532859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Font typeface="Wingdings" pitchFamily="2" charset="2"/>
              <a:buNone/>
            </a:pPr>
            <a:r>
              <a:rPr lang="de-DE" b="1" dirty="0" err="1">
                <a:solidFill>
                  <a:schemeClr val="tx2"/>
                </a:solidFill>
              </a:rPr>
              <a:t>Kahoot</a:t>
            </a:r>
            <a:endParaRPr lang="de-DE" b="1" dirty="0">
              <a:solidFill>
                <a:schemeClr val="tx2"/>
              </a:solidFill>
            </a:endParaRPr>
          </a:p>
          <a:p>
            <a:pPr marL="0" indent="0">
              <a:spcAft>
                <a:spcPts val="1200"/>
              </a:spcAft>
              <a:buNone/>
            </a:pPr>
            <a:br>
              <a:rPr lang="de-DE" sz="2000" dirty="0"/>
            </a:br>
            <a:endParaRPr lang="de-DE" sz="2000" dirty="0"/>
          </a:p>
          <a:p>
            <a:pPr>
              <a:spcAft>
                <a:spcPts val="600"/>
              </a:spcAft>
            </a:pPr>
            <a:endParaRPr lang="de-DE" sz="2000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598805F5-AC8B-444A-A062-BB5E6A6C7B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714" y="1529103"/>
            <a:ext cx="7434572" cy="379979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80FADD21-62AC-4C8D-B6AC-66193F5A068E}"/>
              </a:ext>
            </a:extLst>
          </p:cNvPr>
          <p:cNvSpPr txBox="1"/>
          <p:nvPr/>
        </p:nvSpPr>
        <p:spPr>
          <a:xfrm>
            <a:off x="4067944" y="3573016"/>
            <a:ext cx="120417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Abbildung: M. Theis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505E2D13-0C7D-4D05-B2C9-3635A8471288}"/>
              </a:ext>
            </a:extLst>
          </p:cNvPr>
          <p:cNvSpPr txBox="1"/>
          <p:nvPr/>
        </p:nvSpPr>
        <p:spPr>
          <a:xfrm>
            <a:off x="782063" y="5328896"/>
            <a:ext cx="369203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>
                <a:latin typeface="Arial" panose="020B0604020202020204" pitchFamily="34" charset="0"/>
                <a:cs typeface="Arial" panose="020B0604020202020204" pitchFamily="34" charset="0"/>
              </a:rPr>
              <a:t>Frage und Abbildung: M. Theis, gezeigte Software: www.kahoot.com</a:t>
            </a:r>
          </a:p>
        </p:txBody>
      </p:sp>
    </p:spTree>
    <p:extLst>
      <p:ext uri="{BB962C8B-B14F-4D97-AF65-F5344CB8AC3E}">
        <p14:creationId xmlns:p14="http://schemas.microsoft.com/office/powerpoint/2010/main" val="315712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FE972F58-D054-40C5-91C1-19C63F04853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/>
              <a:t>Beispiele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7806D8A-A8AE-4D1C-8EBB-C5D76F7AEE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DE"/>
              <a:t>Digitale Erhebungen und Lernquiz – ZPG VI Physik, 2020</a:t>
            </a:r>
            <a:endParaRPr lang="de-DE" dirty="0"/>
          </a:p>
        </p:txBody>
      </p:sp>
      <p:sp>
        <p:nvSpPr>
          <p:cNvPr id="7" name="Inhaltsplatzhalter 1">
            <a:extLst>
              <a:ext uri="{FF2B5EF4-FFF2-40B4-BE49-F238E27FC236}">
                <a16:creationId xmlns:a16="http://schemas.microsoft.com/office/drawing/2014/main" id="{FA1C82F9-DC96-4A0B-AAE2-894720BBC427}"/>
              </a:ext>
            </a:extLst>
          </p:cNvPr>
          <p:cNvSpPr txBox="1">
            <a:spLocks/>
          </p:cNvSpPr>
          <p:nvPr/>
        </p:nvSpPr>
        <p:spPr>
          <a:xfrm>
            <a:off x="252390" y="908720"/>
            <a:ext cx="8640089" cy="5328592"/>
          </a:xfrm>
          <a:prstGeom prst="rect">
            <a:avLst/>
          </a:prstGeom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Wingdings" pitchFamily="2" charset="2"/>
              <a:buChar char="§"/>
              <a:defRPr sz="2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2573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buChar char="•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1200"/>
              </a:spcAft>
              <a:buFont typeface="Wingdings" pitchFamily="2" charset="2"/>
              <a:buNone/>
            </a:pPr>
            <a:r>
              <a:rPr lang="de-DE" b="1" dirty="0" err="1">
                <a:solidFill>
                  <a:schemeClr val="tx2"/>
                </a:solidFill>
              </a:rPr>
              <a:t>Kahoot</a:t>
            </a:r>
            <a:endParaRPr lang="de-DE" b="1" dirty="0">
              <a:solidFill>
                <a:schemeClr val="tx2"/>
              </a:solidFill>
            </a:endParaRPr>
          </a:p>
          <a:p>
            <a:pPr>
              <a:spcAft>
                <a:spcPts val="1200"/>
              </a:spcAft>
            </a:pPr>
            <a:r>
              <a:rPr lang="de-DE" sz="2000" b="1" dirty="0"/>
              <a:t>Gerätebedarf: </a:t>
            </a:r>
            <a:br>
              <a:rPr lang="de-DE" sz="2000" dirty="0"/>
            </a:br>
            <a:r>
              <a:rPr lang="de-DE" sz="2000" dirty="0">
                <a:solidFill>
                  <a:schemeClr val="tx2"/>
                </a:solidFill>
              </a:rPr>
              <a:t>L: </a:t>
            </a:r>
            <a:r>
              <a:rPr lang="de-DE" sz="2000" dirty="0"/>
              <a:t>Gerät mit </a:t>
            </a:r>
            <a:r>
              <a:rPr lang="de-DE" sz="2000" dirty="0" err="1"/>
              <a:t>Beamer</a:t>
            </a:r>
            <a:r>
              <a:rPr lang="de-DE" sz="2000" dirty="0"/>
              <a:t>,		</a:t>
            </a:r>
            <a:r>
              <a:rPr lang="de-DE" sz="2000" dirty="0" err="1">
                <a:solidFill>
                  <a:schemeClr val="tx2"/>
                </a:solidFill>
              </a:rPr>
              <a:t>SuS</a:t>
            </a:r>
            <a:r>
              <a:rPr lang="de-DE" sz="2000" dirty="0">
                <a:solidFill>
                  <a:schemeClr val="tx2"/>
                </a:solidFill>
              </a:rPr>
              <a:t>: </a:t>
            </a:r>
            <a:r>
              <a:rPr lang="de-DE" sz="2000" dirty="0"/>
              <a:t>Tablet, Computer oder Smartphone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Antworten ohne Konto über Browser oder App (Android und iOS)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anonym ohne personenbezogene Daten nutzbar (Achtung bei BYOD)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Quiz kann mit kostenfreiem Konto erstellt werden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Fragenformate: Multiple-Choice-Quiz, mehr Formate gegen Bezahlung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Gamification: Spaß und Spieltrieb … kann überhand nehmen</a:t>
            </a:r>
          </a:p>
          <a:p>
            <a:pPr>
              <a:spcAft>
                <a:spcPts val="1200"/>
              </a:spcAft>
            </a:pPr>
            <a:r>
              <a:rPr lang="de-DE" sz="2000" dirty="0"/>
              <a:t>Fragen erstellen: </a:t>
            </a:r>
            <a:r>
              <a:rPr lang="de-DE" sz="2000" dirty="0">
                <a:solidFill>
                  <a:schemeClr val="tx2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www.kahoot.com</a:t>
            </a:r>
            <a:endParaRPr lang="de-DE" sz="2000" dirty="0">
              <a:solidFill>
                <a:schemeClr val="tx2"/>
              </a:solidFill>
            </a:endParaRPr>
          </a:p>
          <a:p>
            <a:pPr>
              <a:spcAft>
                <a:spcPts val="1200"/>
              </a:spcAft>
            </a:pPr>
            <a:r>
              <a:rPr lang="de-DE" sz="2000" dirty="0"/>
              <a:t>teilnehmen: </a:t>
            </a:r>
            <a:r>
              <a:rPr lang="de-DE" sz="2000" dirty="0">
                <a:solidFill>
                  <a:schemeClr val="tx2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www.kahoot.it</a:t>
            </a:r>
            <a:r>
              <a:rPr lang="de-DE" sz="2000" dirty="0">
                <a:solidFill>
                  <a:schemeClr val="tx2"/>
                </a:solidFill>
              </a:rPr>
              <a:t> </a:t>
            </a:r>
            <a:br>
              <a:rPr lang="de-DE" sz="2000" dirty="0"/>
            </a:br>
            <a:endParaRPr lang="de-DE" sz="2000" dirty="0"/>
          </a:p>
          <a:p>
            <a:pPr>
              <a:spcAft>
                <a:spcPts val="600"/>
              </a:spcAft>
            </a:pP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170240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sign1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5-04-05 G8 BP 2016 Physik-Leitperspektiven-pbK-ibK" id="{6D46AD23-E355-604C-B451-29306F04266A}" vid="{4DAB78A5-37DC-6748-8711-6A30687A6D40}"/>
    </a:ext>
  </a:ext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Powerpoint_ZPG</Template>
  <TotalTime>0</TotalTime>
  <Words>851</Words>
  <Application>Microsoft Office PowerPoint</Application>
  <PresentationFormat>Bildschirmpräsentation (4:3)</PresentationFormat>
  <Paragraphs>124</Paragraphs>
  <Slides>14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14</vt:i4>
      </vt:variant>
    </vt:vector>
  </HeadingPairs>
  <TitlesOfParts>
    <vt:vector size="19" baseType="lpstr">
      <vt:lpstr>Arial</vt:lpstr>
      <vt:lpstr>Calibri</vt:lpstr>
      <vt:lpstr>Times</vt:lpstr>
      <vt:lpstr>Wingdings</vt:lpstr>
      <vt:lpstr>Design1</vt:lpstr>
      <vt:lpstr>Digitale Erhebungen und Lernquiz  im Physikunterricht</vt:lpstr>
      <vt:lpstr>Feedback für den Unterricht</vt:lpstr>
      <vt:lpstr>Feedback für den Unterricht</vt:lpstr>
      <vt:lpstr>Feedback analog oder digital erheben?</vt:lpstr>
      <vt:lpstr>Beispiele</vt:lpstr>
      <vt:lpstr>Beispiele</vt:lpstr>
      <vt:lpstr>Beispiele</vt:lpstr>
      <vt:lpstr>Beispiele</vt:lpstr>
      <vt:lpstr>Beispiele</vt:lpstr>
      <vt:lpstr>Beispiele</vt:lpstr>
      <vt:lpstr>Beispiele</vt:lpstr>
      <vt:lpstr>Beispiele</vt:lpstr>
      <vt:lpstr>Beispiele</vt:lpstr>
      <vt:lpstr>Beispiele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Lernquiz Feedback Kursstufe</dc:title>
  <dc:subject>PowerPoint-Präsentation</dc:subject>
  <dc:creator>Matthias Theis</dc:creator>
  <cp:lastModifiedBy>Matthias Theis</cp:lastModifiedBy>
  <cp:revision>317</cp:revision>
  <cp:lastPrinted>2014-11-07T09:42:53Z</cp:lastPrinted>
  <dcterms:created xsi:type="dcterms:W3CDTF">2017-01-31T07:32:23Z</dcterms:created>
  <dcterms:modified xsi:type="dcterms:W3CDTF">2020-09-02T14:05:52Z</dcterms:modified>
</cp:coreProperties>
</file>