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2">
  <p:sldMasterIdLst>
    <p:sldMasterId id="2147483741" r:id="rId1"/>
  </p:sldMasterIdLst>
  <p:notesMasterIdLst>
    <p:notesMasterId r:id="rId51"/>
  </p:notesMasterIdLst>
  <p:handoutMasterIdLst>
    <p:handoutMasterId r:id="rId52"/>
  </p:handoutMasterIdLst>
  <p:sldIdLst>
    <p:sldId id="258" r:id="rId2"/>
    <p:sldId id="464" r:id="rId3"/>
    <p:sldId id="493" r:id="rId4"/>
    <p:sldId id="537" r:id="rId5"/>
    <p:sldId id="386" r:id="rId6"/>
    <p:sldId id="478" r:id="rId7"/>
    <p:sldId id="538" r:id="rId8"/>
    <p:sldId id="466" r:id="rId9"/>
    <p:sldId id="470" r:id="rId10"/>
    <p:sldId id="468" r:id="rId11"/>
    <p:sldId id="469" r:id="rId12"/>
    <p:sldId id="471" r:id="rId13"/>
    <p:sldId id="472" r:id="rId14"/>
    <p:sldId id="473" r:id="rId15"/>
    <p:sldId id="474" r:id="rId16"/>
    <p:sldId id="475" r:id="rId17"/>
    <p:sldId id="483" r:id="rId18"/>
    <p:sldId id="476" r:id="rId19"/>
    <p:sldId id="539" r:id="rId20"/>
    <p:sldId id="484" r:id="rId21"/>
    <p:sldId id="477" r:id="rId22"/>
    <p:sldId id="480" r:id="rId23"/>
    <p:sldId id="534" r:id="rId24"/>
    <p:sldId id="540" r:id="rId25"/>
    <p:sldId id="479" r:id="rId26"/>
    <p:sldId id="487" r:id="rId27"/>
    <p:sldId id="485" r:id="rId28"/>
    <p:sldId id="488" r:id="rId29"/>
    <p:sldId id="489" r:id="rId30"/>
    <p:sldId id="490" r:id="rId31"/>
    <p:sldId id="491" r:id="rId32"/>
    <p:sldId id="509" r:id="rId33"/>
    <p:sldId id="492" r:id="rId34"/>
    <p:sldId id="526" r:id="rId35"/>
    <p:sldId id="517" r:id="rId36"/>
    <p:sldId id="456" r:id="rId37"/>
    <p:sldId id="458" r:id="rId38"/>
    <p:sldId id="459" r:id="rId39"/>
    <p:sldId id="460" r:id="rId40"/>
    <p:sldId id="461" r:id="rId41"/>
    <p:sldId id="511" r:id="rId42"/>
    <p:sldId id="512" r:id="rId43"/>
    <p:sldId id="513" r:id="rId44"/>
    <p:sldId id="514" r:id="rId45"/>
    <p:sldId id="462" r:id="rId46"/>
    <p:sldId id="463" r:id="rId47"/>
    <p:sldId id="510" r:id="rId48"/>
    <p:sldId id="535" r:id="rId49"/>
    <p:sldId id="536" r:id="rId50"/>
  </p:sldIdLst>
  <p:sldSz cx="9144000" cy="6858000" type="screen4x3"/>
  <p:notesSz cx="6864350" cy="999648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071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1570">
          <p15:clr>
            <a:srgbClr val="A4A3A4"/>
          </p15:clr>
        </p15:guide>
        <p15:guide id="4" orient="horz" pos="2568">
          <p15:clr>
            <a:srgbClr val="A4A3A4"/>
          </p15:clr>
        </p15:guide>
        <p15:guide id="5" orient="horz" pos="3022">
          <p15:clr>
            <a:srgbClr val="A4A3A4"/>
          </p15:clr>
        </p15:guide>
        <p15:guide id="6" orient="horz" pos="3566">
          <p15:clr>
            <a:srgbClr val="A4A3A4"/>
          </p15:clr>
        </p15:guide>
        <p15:guide id="7" pos="2925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ollrath, Carmen (KM)" initials="Vo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33CC33"/>
    <a:srgbClr val="FF2F2F"/>
    <a:srgbClr val="008000"/>
    <a:srgbClr val="6600FF"/>
    <a:srgbClr val="99CC00"/>
    <a:srgbClr val="CCFF33"/>
    <a:srgbClr val="FFCC66"/>
    <a:srgbClr val="00FF99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Designformatvorlage 2 - Akz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C89EF96-8CEA-46FF-86C4-4CE0E7609802}" styleName="Helle Formatvorlage 3 - Akz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329" autoAdjust="0"/>
    <p:restoredTop sz="93617" autoAdjust="0"/>
  </p:normalViewPr>
  <p:slideViewPr>
    <p:cSldViewPr>
      <p:cViewPr varScale="1">
        <p:scale>
          <a:sx n="86" d="100"/>
          <a:sy n="86" d="100"/>
        </p:scale>
        <p:origin x="-1786" y="-77"/>
      </p:cViewPr>
      <p:guideLst>
        <p:guide orient="horz" pos="1071"/>
        <p:guide orient="horz" pos="2069"/>
        <p:guide orient="horz" pos="1570"/>
        <p:guide orient="horz" pos="2568"/>
        <p:guide orient="horz" pos="3022"/>
        <p:guide orient="horz" pos="3566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50" d="100"/>
          <a:sy n="150" d="100"/>
        </p:scale>
        <p:origin x="-756" y="4296"/>
      </p:cViewPr>
      <p:guideLst>
        <p:guide orient="horz" pos="3149"/>
        <p:guide pos="216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144064" y="583137"/>
            <a:ext cx="1029560" cy="15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Titel des Vortrags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144063" y="9330063"/>
            <a:ext cx="2384159" cy="15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Vortragender, Anlass, 1. Dezember 2003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081591" y="9330063"/>
            <a:ext cx="600577" cy="15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0A490618-A23A-42F9-955E-4E131AB85C2F}" type="slidenum">
              <a:rPr lang="de-DE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13458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9300"/>
            <a:ext cx="5000625" cy="3749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44066" y="4748337"/>
            <a:ext cx="4576233" cy="4498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Textformatierung des Masters zu bearbeiten.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64703" y="284796"/>
            <a:ext cx="600577" cy="15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F8FF1768-1DF2-410F-ABF6-E09C1CB8A556}" type="slidenum">
              <a:rPr lang="de-DE"/>
              <a:pPr/>
              <a:t>‹Nr.›</a:t>
            </a:fld>
            <a:endParaRPr lang="de-DE" dirty="0"/>
          </a:p>
        </p:txBody>
      </p:sp>
      <p:sp>
        <p:nvSpPr>
          <p:cNvPr id="3" name="Kopfzeilenplatzhalter 2"/>
          <p:cNvSpPr>
            <a:spLocks noGrp="1"/>
          </p:cNvSpPr>
          <p:nvPr>
            <p:ph type="hdr" sz="quarter"/>
          </p:nvPr>
        </p:nvSpPr>
        <p:spPr>
          <a:xfrm>
            <a:off x="7" y="0"/>
            <a:ext cx="2975042" cy="500384"/>
          </a:xfrm>
          <a:prstGeom prst="rect">
            <a:avLst/>
          </a:prstGeom>
        </p:spPr>
        <p:txBody>
          <a:bodyPr vert="horz" lIns="92181" tIns="46090" rIns="92181" bIns="46090" rtlCol="0"/>
          <a:lstStyle>
            <a:lvl1pPr algn="l">
              <a:defRPr sz="1200"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504245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1pPr>
    <a:lvl2pPr marL="190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2pPr>
    <a:lvl3pPr marL="381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3pPr>
    <a:lvl4pPr marL="571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4pPr>
    <a:lvl5pPr marL="762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App-Einsatz im Unterricht sagt noch nichts</a:t>
            </a:r>
            <a:r>
              <a:rPr lang="de-DE" baseline="0" dirty="0" smtClean="0"/>
              <a:t> über die Qualität des </a:t>
            </a:r>
            <a:r>
              <a:rPr lang="de-DE" baseline="0" smtClean="0"/>
              <a:t>Unterrichts aus. </a:t>
            </a:r>
            <a:r>
              <a:rPr lang="de-DE" smtClean="0"/>
              <a:t>Wie </a:t>
            </a:r>
            <a:r>
              <a:rPr lang="de-DE" dirty="0" smtClean="0"/>
              <a:t>kann Apps gewinnbringend</a:t>
            </a:r>
            <a:r>
              <a:rPr lang="de-DE" baseline="0" dirty="0" smtClean="0"/>
              <a:t> in Unterricht integrieren?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89079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9361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9361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9361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9361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9361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9361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9361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9361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9361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936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App-Einsatz im Unterricht sagt noch nichts</a:t>
            </a:r>
            <a:r>
              <a:rPr lang="de-DE" baseline="0" dirty="0" smtClean="0"/>
              <a:t> über die Qualität des </a:t>
            </a:r>
            <a:r>
              <a:rPr lang="de-DE" baseline="0" smtClean="0"/>
              <a:t>Unterrichts aus. </a:t>
            </a:r>
            <a:r>
              <a:rPr lang="de-DE" smtClean="0"/>
              <a:t>Wie </a:t>
            </a:r>
            <a:r>
              <a:rPr lang="de-DE" dirty="0" smtClean="0"/>
              <a:t>kann Apps gewinnbringend</a:t>
            </a:r>
            <a:r>
              <a:rPr lang="de-DE" baseline="0" dirty="0" smtClean="0"/>
              <a:t> in Unterricht integrieren?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890798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9361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936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Am Anfang</a:t>
            </a:r>
            <a:r>
              <a:rPr lang="de-DE" baseline="0" dirty="0" smtClean="0"/>
              <a:t> steht immer die fachliche Analyse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192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Cos = 1,</a:t>
            </a:r>
            <a:r>
              <a:rPr lang="de-DE" baseline="0" dirty="0" smtClean="0"/>
              <a:t> dann </a:t>
            </a:r>
            <a:r>
              <a:rPr lang="de-DE" baseline="0" dirty="0" err="1" smtClean="0"/>
              <a:t>sDachges</a:t>
            </a:r>
            <a:r>
              <a:rPr lang="de-DE" baseline="0" dirty="0" smtClean="0"/>
              <a:t>=</a:t>
            </a:r>
            <a:r>
              <a:rPr lang="de-DE" baseline="0" dirty="0" err="1" smtClean="0"/>
              <a:t>sDachmax</a:t>
            </a:r>
            <a:endParaRPr lang="de-DE" baseline="0" dirty="0" smtClean="0"/>
          </a:p>
          <a:p>
            <a:r>
              <a:rPr lang="de-DE" baseline="0" dirty="0" smtClean="0"/>
              <a:t>Cos = -1, dann </a:t>
            </a:r>
            <a:r>
              <a:rPr lang="de-DE" baseline="0" dirty="0" err="1" smtClean="0"/>
              <a:t>sDachges</a:t>
            </a:r>
            <a:r>
              <a:rPr lang="de-DE" baseline="0" dirty="0" smtClean="0"/>
              <a:t>= Betrag von Delta s</a:t>
            </a:r>
          </a:p>
          <a:p>
            <a:r>
              <a:rPr lang="de-DE" baseline="0" dirty="0" smtClean="0"/>
              <a:t>Falls sDach1 = sDach2, dann ist  </a:t>
            </a:r>
            <a:r>
              <a:rPr lang="de-DE" baseline="0" dirty="0" err="1" smtClean="0"/>
              <a:t>sDachges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Kosinusförmig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94029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1270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9361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936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12700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73936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74848" y="908720"/>
            <a:ext cx="4038600" cy="495801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65848" y="908720"/>
            <a:ext cx="4038600" cy="495801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Fußzeilenplatzhalter 4"/>
          <p:cNvSpPr txBox="1">
            <a:spLocks/>
          </p:cNvSpPr>
          <p:nvPr userDrawn="1"/>
        </p:nvSpPr>
        <p:spPr>
          <a:xfrm>
            <a:off x="251967" y="6453188"/>
            <a:ext cx="7196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algn="ctr" rtl="0" eaLnBrk="0" fontAlgn="auto" hangingPunct="0">
              <a:spcBef>
                <a:spcPts val="0"/>
              </a:spcBef>
              <a:spcAft>
                <a:spcPts val="0"/>
              </a:spcAft>
              <a:defRPr sz="1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252389" y="260649"/>
            <a:ext cx="8640089" cy="64807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+mj-lt"/>
              </a:defRPr>
            </a:lvl1pPr>
          </a:lstStyle>
          <a:p>
            <a:r>
              <a:rPr lang="de-DE" dirty="0" smtClean="0"/>
              <a:t>Titel durch Klicken bearbeiten</a:t>
            </a:r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Titel:</a:t>
            </a: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 smtClean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Titel:</a:t>
            </a:r>
            <a:endParaRPr lang="de-DE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 smtClean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E8B86-7985-4A79-82A1-69AEFB857783}" type="datetimeFigureOut">
              <a:rPr lang="de-DE"/>
              <a:pPr>
                <a:defRPr/>
              </a:pPr>
              <a:t>08.05.2020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4C106-E751-461C-A306-6D8B77CD49F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4666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Titel: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 smtClean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223838" y="260712"/>
            <a:ext cx="8696325" cy="576000"/>
          </a:xfrm>
          <a:prstGeom prst="rect">
            <a:avLst/>
          </a:prstGeom>
          <a:solidFill>
            <a:srgbClr val="FFFF99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Bild 8"/>
          <p:cNvPicPr>
            <a:picLocks/>
          </p:cNvPicPr>
          <p:nvPr/>
        </p:nvPicPr>
        <p:blipFill>
          <a:blip r:embed="rId7" cstate="print"/>
          <a:stretch>
            <a:fillRect/>
          </a:stretch>
        </p:blipFill>
        <p:spPr>
          <a:xfrm flipV="1">
            <a:off x="217104" y="6345320"/>
            <a:ext cx="8712968" cy="360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5" r:id="rId2"/>
    <p:sldLayoutId id="2147483747" r:id="rId3"/>
    <p:sldLayoutId id="2147483748" r:id="rId4"/>
    <p:sldLayoutId id="2147483749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2573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20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paichinger-schallpegelmesser.de/332_schwebung_mit_gesamtfrequenz_zg.ggb" TargetMode="External"/><Relationship Id="rId2" Type="http://schemas.openxmlformats.org/officeDocument/2006/relationships/hyperlink" Target="https://www.geogebra.org/m/n7ey5jwb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hyperlink" Target="https://www.spaichinger-schallpegelmesser.de/333_ueberlagerung_schwingungen_zg.ggb" TargetMode="External"/><Relationship Id="rId4" Type="http://schemas.openxmlformats.org/officeDocument/2006/relationships/hyperlink" Target="https://www.geogebra.org/m/uzg7jgcc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aichinger-schallpegelmesser.de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paichinger-schallpegelmesser.de/" TargetMode="Externa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spaichinger-schallpegelmesser.de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0.png"/><Relationship Id="rId5" Type="http://schemas.openxmlformats.org/officeDocument/2006/relationships/image" Target="../media/image90.png"/><Relationship Id="rId4" Type="http://schemas.openxmlformats.org/officeDocument/2006/relationships/image" Target="../media/image8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markus-hauenstein.de/sigpro/psyacous/psyacous.htm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de.wikipedia.org/wiki/Frequenzgruppe" TargetMode="External"/><Relationship Id="rId5" Type="http://schemas.openxmlformats.org/officeDocument/2006/relationships/hyperlink" Target="https://de.wikipedia.org/wiki/Binaurale_Beats" TargetMode="External"/><Relationship Id="rId4" Type="http://schemas.openxmlformats.org/officeDocument/2006/relationships/hyperlink" Target="https://www.fairaudio.de/hintergrund/psycho-akustik-artikel-1-dwt/psycho-akustik-artikel-3-dwt/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paichinger-schallpegelmesser.de/331_aufgaben_schwebung_zg.docx" TargetMode="Externa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hyperlink" Target="https://www.spaichinger-schallpegelmesser.de/331_aufgaben_schwebung_zg.docx" TargetMode="Externa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paichinger-schallpegelmesser.de/331_aufgaben_schwebung_zg.docx" TargetMode="External"/><Relationship Id="rId2" Type="http://schemas.openxmlformats.org/officeDocument/2006/relationships/hyperlink" Target="https://www.spaichinger-schallpegelmesser.de/333_ueberlagerung_schwingungen_zg.ggb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0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31_teil2_integration_von_apps_in_den_physikunterricht_zg.pptx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8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3456384"/>
          </a:xfrm>
        </p:spPr>
        <p:txBody>
          <a:bodyPr/>
          <a:lstStyle/>
          <a:p>
            <a:pPr eaLnBrk="1" hangingPunct="1"/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Integration von Apps </a:t>
            </a:r>
            <a:br>
              <a:rPr lang="de-DE" altLang="de-DE" b="1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in den Physikunterricht</a:t>
            </a:r>
            <a:br>
              <a:rPr lang="de-DE" altLang="de-DE" b="1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Teil 1</a:t>
            </a:r>
            <a:br>
              <a:rPr lang="de-DE" altLang="de-DE" b="1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2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sz="2000" b="1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ZPG 6</a:t>
            </a:r>
            <a:r>
              <a:rPr lang="de-DE" altLang="de-DE" b="1" dirty="0" smtClean="0"/>
              <a:t/>
            </a:r>
            <a:br>
              <a:rPr lang="de-DE" altLang="de-DE" b="1" dirty="0" smtClean="0"/>
            </a:br>
            <a:endParaRPr lang="de-DE" altLang="de-DE" b="1" dirty="0" smtClean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259632" y="5157192"/>
            <a:ext cx="6400800" cy="110452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de-DE" dirty="0" smtClean="0"/>
              <a:t>Dr. Markus Ziegler</a:t>
            </a:r>
            <a:br>
              <a:rPr lang="de-DE" dirty="0" smtClean="0"/>
            </a:br>
            <a:r>
              <a:rPr lang="de-DE" dirty="0" smtClean="0"/>
              <a:t>Letzte Änderungen: 07.05.2020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207826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Fachliche Analyse Schwebungen</a:t>
            </a:r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grpSp>
        <p:nvGrpSpPr>
          <p:cNvPr id="26" name="Gruppieren 25"/>
          <p:cNvGrpSpPr/>
          <p:nvPr/>
        </p:nvGrpSpPr>
        <p:grpSpPr>
          <a:xfrm>
            <a:off x="841719" y="1196752"/>
            <a:ext cx="7540200" cy="4831550"/>
            <a:chOff x="842712" y="1037678"/>
            <a:chExt cx="7540200" cy="4831550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712" y="1037678"/>
              <a:ext cx="7540200" cy="42480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4" name="Gerade Verbindung 3"/>
            <p:cNvCxnSpPr/>
            <p:nvPr/>
          </p:nvCxnSpPr>
          <p:spPr>
            <a:xfrm>
              <a:off x="2357508" y="3310104"/>
              <a:ext cx="0" cy="2063112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Gerade Verbindung mit Pfeil 5"/>
            <p:cNvCxnSpPr/>
            <p:nvPr/>
          </p:nvCxnSpPr>
          <p:spPr>
            <a:xfrm flipH="1">
              <a:off x="2357508" y="5226995"/>
              <a:ext cx="1529924" cy="0"/>
            </a:xfrm>
            <a:prstGeom prst="straightConnector1">
              <a:avLst/>
            </a:prstGeom>
            <a:ln w="25400">
              <a:solidFill>
                <a:schemeClr val="accent2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Textfeld 12"/>
                <p:cNvSpPr txBox="1"/>
                <p:nvPr/>
              </p:nvSpPr>
              <p:spPr>
                <a:xfrm>
                  <a:off x="2216965" y="5350047"/>
                  <a:ext cx="1811009" cy="519181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1800" b="0" dirty="0" smtClean="0">
                      <a:solidFill>
                        <a:srgbClr val="C00000"/>
                      </a:solidFill>
                      <a:latin typeface="Arial" pitchFamily="34" charset="0"/>
                      <a:cs typeface="Arial" pitchFamily="34" charset="0"/>
                    </a:rPr>
                    <a:t> </a:t>
                  </a:r>
                  <a14:m>
                    <m:oMath xmlns:m="http://schemas.openxmlformats.org/officeDocument/2006/math">
                      <m:sSub>
                        <m:sSubPr>
                          <m:ctrlPr>
                            <a:rPr lang="de-DE" sz="1800" i="1">
                              <a:solidFill>
                                <a:srgbClr val="C00000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de-DE" sz="1800" b="0" i="1" smtClean="0">
                              <a:solidFill>
                                <a:srgbClr val="C00000"/>
                              </a:solidFill>
                              <a:latin typeface="Cambria Math"/>
                              <a:cs typeface="Arial" pitchFamily="34" charset="0"/>
                            </a:rPr>
                            <m:t>𝑇</m:t>
                          </m:r>
                        </m:e>
                        <m:sub>
                          <m:r>
                            <a:rPr lang="de-DE" sz="1800" i="1">
                              <a:solidFill>
                                <a:srgbClr val="C00000"/>
                              </a:solidFill>
                              <a:latin typeface="Cambria Math"/>
                              <a:cs typeface="Arial" pitchFamily="34" charset="0"/>
                            </a:rPr>
                            <m:t>𝑠</m:t>
                          </m:r>
                        </m:sub>
                      </m:sSub>
                      <m:r>
                        <a:rPr lang="de-DE" sz="1800">
                          <a:solidFill>
                            <a:srgbClr val="C00000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800" i="1" smtClean="0">
                              <a:solidFill>
                                <a:srgbClr val="C00000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r>
                            <a:rPr lang="de-DE" sz="1800" i="1">
                              <a:solidFill>
                                <a:srgbClr val="C00000"/>
                              </a:solidFill>
                              <a:latin typeface="Cambria Math"/>
                              <a:cs typeface="Arial" pitchFamily="34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de-DE" sz="18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de-DE" sz="18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𝑠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lang="de-DE" sz="1800" dirty="0">
                              <a:solidFill>
                                <a:srgbClr val="C00000"/>
                              </a:solidFill>
                              <a:latin typeface="Arial" pitchFamily="34" charset="0"/>
                              <a:cs typeface="Arial" pitchFamily="34" charset="0"/>
                            </a:rPr>
                            <m:t> </m:t>
                          </m:r>
                        </m:den>
                      </m:f>
                      <m:r>
                        <a:rPr lang="de-DE" sz="1800" b="0" i="1" dirty="0" smtClean="0">
                          <a:solidFill>
                            <a:srgbClr val="C00000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de-DE" sz="1800" i="1">
                              <a:solidFill>
                                <a:srgbClr val="C00000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r>
                            <a:rPr lang="de-DE" sz="1800" i="1">
                              <a:solidFill>
                                <a:srgbClr val="C00000"/>
                              </a:solidFill>
                              <a:latin typeface="Cambria Math"/>
                              <a:cs typeface="Arial" pitchFamily="34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de-DE" sz="1800" i="1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sz="18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de-DE" sz="1800" i="1">
                                          <a:solidFill>
                                            <a:srgbClr val="C00000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de-DE" sz="1800" i="1">
                                          <a:solidFill>
                                            <a:srgbClr val="C00000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𝑓</m:t>
                                      </m:r>
                                    </m:e>
                                    <m:sub>
                                      <m:r>
                                        <a:rPr lang="de-DE" sz="1800" i="1">
                                          <a:solidFill>
                                            <a:srgbClr val="C00000"/>
                                          </a:solidFill>
                                          <a:latin typeface="Cambria Math"/>
                                          <a:ea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de-DE" sz="18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−</m:t>
                                  </m:r>
                                  <m:r>
                                    <a:rPr lang="de-DE" sz="18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de-DE" sz="18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a14:m>
                  <a:endParaRPr lang="de-DE" sz="1800" b="0" dirty="0" smtClean="0"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13" name="Textfeld 1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16965" y="5350047"/>
                  <a:ext cx="1811009" cy="519181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b="-4598"/>
                  </a:stretch>
                </a:blipFill>
                <a:ln>
                  <a:solidFill>
                    <a:schemeClr val="bg1"/>
                  </a:solidFill>
                </a:ln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5" name="Gerade Verbindung mit Pfeil 14"/>
            <p:cNvCxnSpPr/>
            <p:nvPr/>
          </p:nvCxnSpPr>
          <p:spPr>
            <a:xfrm flipV="1">
              <a:off x="5406554" y="2682286"/>
              <a:ext cx="0" cy="602698"/>
            </a:xfrm>
            <a:prstGeom prst="straightConnector1">
              <a:avLst/>
            </a:prstGeom>
            <a:ln w="25400">
              <a:solidFill>
                <a:schemeClr val="accent2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feld 18"/>
                <p:cNvSpPr txBox="1"/>
                <p:nvPr/>
              </p:nvSpPr>
              <p:spPr>
                <a:xfrm>
                  <a:off x="5375918" y="2784698"/>
                  <a:ext cx="2037353" cy="369332"/>
                </a:xfrm>
                <a:prstGeom prst="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800" b="0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de-DE" sz="1800" i="1" smtClean="0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de-DE" sz="1800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</a:rPr>
                              <m:t>∆</m:t>
                            </m:r>
                            <m:acc>
                              <m:accPr>
                                <m:chr m:val="̂"/>
                                <m:ctrlPr>
                                  <a:rPr lang="de-DE" sz="18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accPr>
                              <m:e>
                                <m:r>
                                  <a:rPr lang="de-DE" sz="18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  <a:ea typeface="Cambria Math"/>
                                  </a:rPr>
                                  <m:t>𝑠</m:t>
                                </m:r>
                              </m:e>
                            </m:acc>
                          </m:e>
                        </m:d>
                        <m:r>
                          <a:rPr lang="de-DE" sz="1800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=</m:t>
                        </m:r>
                        <m:r>
                          <a:rPr lang="de-DE" sz="1800" b="0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de-DE" sz="18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de-DE" sz="18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̂"/>
                                    <m:ctrlPr>
                                      <a:rPr lang="de-DE" sz="1800" i="1">
                                        <a:solidFill>
                                          <a:srgbClr val="C00000"/>
                                        </a:solidFill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800" i="1">
                                        <a:solidFill>
                                          <a:srgbClr val="C00000"/>
                                        </a:solidFill>
                                        <a:latin typeface="Cambria Math"/>
                                      </a:rPr>
                                      <m:t>𝑠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de-DE" sz="18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sz="18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de-DE" sz="18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̂"/>
                                    <m:ctrlPr>
                                      <a:rPr lang="de-DE" sz="1800" i="1">
                                        <a:solidFill>
                                          <a:srgbClr val="C00000"/>
                                        </a:solidFill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800" i="1">
                                        <a:solidFill>
                                          <a:srgbClr val="C00000"/>
                                        </a:solidFill>
                                        <a:latin typeface="Cambria Math"/>
                                      </a:rPr>
                                      <m:t>𝑠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de-DE" sz="18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</m:oMath>
                    </m:oMathPara>
                  </a14:m>
                  <a:endParaRPr lang="de-DE" sz="1800" b="0" dirty="0" smtClean="0">
                    <a:solidFill>
                      <a:srgbClr val="C0000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19" name="Textfeld 1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75918" y="2784698"/>
                  <a:ext cx="2037353" cy="369332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3226" r="-1786"/>
                  </a:stretch>
                </a:blipFill>
                <a:ln>
                  <a:solidFill>
                    <a:schemeClr val="bg1"/>
                  </a:solidFill>
                </a:ln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0" name="Gerade Verbindung mit Pfeil 19"/>
            <p:cNvCxnSpPr/>
            <p:nvPr/>
          </p:nvCxnSpPr>
          <p:spPr>
            <a:xfrm flipV="1">
              <a:off x="3113100" y="1997718"/>
              <a:ext cx="0" cy="1944216"/>
            </a:xfrm>
            <a:prstGeom prst="straightConnector1">
              <a:avLst/>
            </a:prstGeom>
            <a:ln w="25400">
              <a:solidFill>
                <a:schemeClr val="accent2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Gerade Verbindung 23"/>
            <p:cNvCxnSpPr/>
            <p:nvPr/>
          </p:nvCxnSpPr>
          <p:spPr>
            <a:xfrm>
              <a:off x="3887432" y="3292348"/>
              <a:ext cx="0" cy="2063112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Rechteck 24"/>
                <p:cNvSpPr/>
                <p:nvPr/>
              </p:nvSpPr>
              <p:spPr>
                <a:xfrm>
                  <a:off x="3106190" y="2752802"/>
                  <a:ext cx="2154757" cy="369332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800" b="0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  <m:sSub>
                          <m:sSubPr>
                            <m:ctrlPr>
                              <a:rPr lang="de-DE" sz="1800" i="1" smtClean="0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de-DE" sz="18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accPr>
                              <m:e>
                                <m:r>
                                  <a:rPr lang="de-DE" sz="18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  <a:ea typeface="Cambria Math"/>
                                  </a:rPr>
                                  <m:t>𝑠</m:t>
                                </m:r>
                              </m:e>
                            </m:acc>
                          </m:e>
                          <m:sub>
                            <m:r>
                              <a:rPr lang="de-DE" sz="1800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</a:rPr>
                              <m:t>𝑚𝑎𝑥</m:t>
                            </m:r>
                          </m:sub>
                        </m:sSub>
                        <m:r>
                          <a:rPr lang="de-DE" sz="1800" i="1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=</m:t>
                        </m:r>
                        <m:sSub>
                          <m:sSubPr>
                            <m:ctrlPr>
                              <a:rPr lang="de-DE" sz="18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b="0" i="1" smtClean="0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2(</m:t>
                            </m:r>
                            <m:acc>
                              <m:accPr>
                                <m:chr m:val="̂"/>
                                <m:ctrlPr>
                                  <a:rPr lang="de-DE" sz="18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de-DE" sz="18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𝑠</m:t>
                                </m:r>
                              </m:e>
                            </m:acc>
                          </m:e>
                          <m:sub>
                            <m:r>
                              <a:rPr lang="de-DE" sz="18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de-DE" sz="18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de-DE" sz="18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de-DE" sz="18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de-DE" sz="18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𝑠</m:t>
                                </m:r>
                              </m:e>
                            </m:acc>
                          </m:e>
                          <m:sub>
                            <m:r>
                              <a:rPr lang="de-DE" sz="18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de-DE" sz="18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)</m:t>
                        </m:r>
                      </m:oMath>
                    </m:oMathPara>
                  </a14:m>
                  <a:endParaRPr lang="de-DE" sz="1800" dirty="0"/>
                </a:p>
              </p:txBody>
            </p:sp>
          </mc:Choice>
          <mc:Fallback xmlns="">
            <p:sp>
              <p:nvSpPr>
                <p:cNvPr id="25" name="Rechteck 2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06190" y="2752802"/>
                  <a:ext cx="2154757" cy="36933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t="-5000" r="-847" b="-15000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feld 27"/>
              <p:cNvSpPr txBox="1"/>
              <p:nvPr/>
            </p:nvSpPr>
            <p:spPr>
              <a:xfrm>
                <a:off x="837783" y="1052736"/>
                <a:ext cx="7544135" cy="391902"/>
              </a:xfrm>
              <a:prstGeom prst="rect">
                <a:avLst/>
              </a:prstGeom>
              <a:solidFill>
                <a:schemeClr val="accent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Eigenschaften der Einhüllenden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𝑔𝑒𝑠</m:t>
                        </m:r>
                      </m:sub>
                    </m:sSub>
                    <m:r>
                      <a:rPr lang="de-DE" sz="1800" i="1">
                        <a:solidFill>
                          <a:schemeClr val="bg1"/>
                        </a:solidFill>
                        <a:latin typeface="Cambria Math"/>
                      </a:rPr>
                      <m:t>(</m:t>
                    </m:r>
                    <m:r>
                      <a:rPr lang="de-DE" sz="1800" i="1">
                        <a:solidFill>
                          <a:schemeClr val="bg1"/>
                        </a:solidFill>
                        <a:latin typeface="Cambria Math"/>
                      </a:rPr>
                      <m:t>𝑡</m:t>
                    </m:r>
                    <m:r>
                      <a:rPr lang="de-DE" sz="1800" i="1">
                        <a:solidFill>
                          <a:schemeClr val="bg1"/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de-DE" sz="1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8" name="Textfeld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7783" y="1052736"/>
                <a:ext cx="7544135" cy="39190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188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</a:t>
            </a:r>
            <a:r>
              <a:rPr lang="de-DE" altLang="de-DE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Fachliche Analyse Schwebungen </a:t>
            </a:r>
            <a:endParaRPr lang="de-DE" altLang="de-DE" sz="3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57150" indent="0">
                  <a:buNone/>
                </a:pPr>
                <a:r>
                  <a:rPr lang="de-DE" sz="1800" b="1" dirty="0" smtClean="0"/>
                  <a:t>Phasenwinkel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b="1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b="1" i="1">
                            <a:latin typeface="Cambria Math"/>
                            <a:ea typeface="Cambria Math"/>
                          </a:rPr>
                          <m:t>𝝋</m:t>
                        </m:r>
                      </m:e>
                      <m:sub>
                        <m:r>
                          <a:rPr lang="de-DE" sz="1800" b="1" i="1">
                            <a:latin typeface="Cambria Math"/>
                            <a:ea typeface="Cambria Math"/>
                          </a:rPr>
                          <m:t>𝒈𝒆𝒔</m:t>
                        </m:r>
                      </m:sub>
                    </m:sSub>
                    <m:d>
                      <m:dPr>
                        <m:ctrlPr>
                          <a:rPr lang="de-DE" sz="1800" b="1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de-DE" sz="1800" b="1" i="1">
                            <a:latin typeface="Cambria Math"/>
                            <a:ea typeface="Cambria Math"/>
                          </a:rPr>
                          <m:t>𝒕</m:t>
                        </m:r>
                      </m:e>
                    </m:d>
                    <m:r>
                      <a:rPr lang="de-DE" sz="1800" b="1" i="0" smtClean="0">
                        <a:latin typeface="Cambria Math"/>
                        <a:ea typeface="Cambria Math"/>
                      </a:rPr>
                      <m:t>, </m:t>
                    </m:r>
                  </m:oMath>
                </a14:m>
                <a:r>
                  <a:rPr lang="de-DE" sz="1800" b="1" dirty="0" smtClean="0"/>
                  <a:t>Kreisfrequenz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b="1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b="1" i="1" smtClean="0">
                            <a:latin typeface="Cambria Math"/>
                            <a:ea typeface="Cambria Math"/>
                          </a:rPr>
                          <m:t>𝝎</m:t>
                        </m:r>
                      </m:e>
                      <m:sub>
                        <m:r>
                          <a:rPr lang="de-DE" sz="1800" b="1" i="1">
                            <a:latin typeface="Cambria Math"/>
                            <a:ea typeface="Cambria Math"/>
                          </a:rPr>
                          <m:t>𝒈𝒆𝒔</m:t>
                        </m:r>
                      </m:sub>
                    </m:sSub>
                    <m:d>
                      <m:dPr>
                        <m:ctrlPr>
                          <a:rPr lang="de-DE" sz="1800" b="1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de-DE" sz="1800" b="1" i="1">
                            <a:latin typeface="Cambria Math"/>
                            <a:ea typeface="Cambria Math"/>
                          </a:rPr>
                          <m:t>𝒕</m:t>
                        </m:r>
                      </m:e>
                    </m:d>
                  </m:oMath>
                </a14:m>
                <a:r>
                  <a:rPr lang="de-DE" sz="1800" b="1" dirty="0" smtClean="0"/>
                  <a:t> und Gesamtfrequenz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b="1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b="1" i="1" smtClean="0">
                            <a:latin typeface="Cambria Math"/>
                            <a:ea typeface="Cambria Math"/>
                          </a:rPr>
                          <m:t>𝒇</m:t>
                        </m:r>
                      </m:e>
                      <m:sub>
                        <m:r>
                          <a:rPr lang="de-DE" sz="1800" b="1" i="1">
                            <a:latin typeface="Cambria Math"/>
                            <a:ea typeface="Cambria Math"/>
                          </a:rPr>
                          <m:t>𝒈𝒆𝒔</m:t>
                        </m:r>
                      </m:sub>
                    </m:sSub>
                    <m:d>
                      <m:dPr>
                        <m:ctrlPr>
                          <a:rPr lang="de-DE" sz="1800" b="1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de-DE" sz="1800" b="1" i="1">
                            <a:latin typeface="Cambria Math"/>
                            <a:ea typeface="Cambria Math"/>
                          </a:rPr>
                          <m:t>𝒕</m:t>
                        </m:r>
                      </m:e>
                    </m:d>
                  </m:oMath>
                </a14:m>
                <a:r>
                  <a:rPr lang="de-DE" sz="1800" b="1" dirty="0" smtClean="0"/>
                  <a:t> </a:t>
                </a:r>
              </a:p>
              <a:p>
                <a:pPr marL="57150" indent="0">
                  <a:buNone/>
                </a:pPr>
                <a:r>
                  <a:rPr lang="de-DE" sz="1800" dirty="0" smtClean="0"/>
                  <a:t>Schwebung: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8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de-DE" sz="1800" i="1">
                              <a:latin typeface="Cambria Math"/>
                            </a:rPr>
                            <m:t>𝑠</m:t>
                          </m:r>
                        </m:e>
                        <m:sub>
                          <m:r>
                            <a:rPr lang="de-DE" sz="1800" i="1">
                              <a:latin typeface="Cambria Math"/>
                            </a:rPr>
                            <m:t>𝑔𝑒𝑠</m:t>
                          </m:r>
                        </m:sub>
                      </m:sSub>
                      <m:d>
                        <m:dPr>
                          <m:ctrlPr>
                            <a:rPr lang="de-DE" sz="1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800" i="1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de-DE" sz="18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de-DE" sz="1800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de-DE" sz="1800" i="1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de-DE" sz="1800" i="1">
                                  <a:latin typeface="Cambria Math"/>
                                </a:rPr>
                                <m:t>𝑠</m:t>
                              </m:r>
                            </m:e>
                          </m:acc>
                        </m:e>
                        <m:sub>
                          <m:r>
                            <a:rPr lang="de-DE" sz="1800" b="0" i="1" smtClean="0">
                              <a:latin typeface="Cambria Math"/>
                            </a:rPr>
                            <m:t>𝑔𝑒𝑠</m:t>
                          </m:r>
                        </m:sub>
                      </m:sSub>
                      <m:r>
                        <a:rPr lang="de-DE" sz="1800" b="0" i="1" smtClean="0">
                          <a:latin typeface="Cambria Math"/>
                        </a:rPr>
                        <m:t>(</m:t>
                      </m:r>
                      <m:r>
                        <a:rPr lang="de-DE" sz="1800" b="0" i="1" smtClean="0">
                          <a:latin typeface="Cambria Math"/>
                        </a:rPr>
                        <m:t>𝑡</m:t>
                      </m:r>
                      <m:r>
                        <a:rPr lang="de-DE" sz="1800" b="0" i="1" smtClean="0">
                          <a:latin typeface="Cambria Math"/>
                        </a:rPr>
                        <m:t>)∙</m:t>
                      </m:r>
                      <m:func>
                        <m:funcPr>
                          <m:ctrlPr>
                            <a:rPr lang="de-DE" sz="1800" i="1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DE" sz="1800">
                              <a:latin typeface="Cambria Math"/>
                              <a:ea typeface="Cambria Math"/>
                            </a:rPr>
                            <m:t>sin</m:t>
                          </m:r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⁡(</m:t>
                          </m:r>
                        </m:fName>
                        <m:e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𝑔𝑒𝑠</m:t>
                              </m:r>
                            </m:sub>
                          </m:sSub>
                          <m:d>
                            <m:dPr>
                              <m:ctrlP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  <m:r>
                        <a:rPr lang="de-DE" sz="1800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de-DE" sz="1800" dirty="0" smtClean="0"/>
              </a:p>
              <a:p>
                <a:pPr marL="57150" indent="0">
                  <a:buNone/>
                </a:pPr>
                <a:r>
                  <a:rPr lang="de-DE" sz="1800" dirty="0" smtClean="0"/>
                  <a:t>wobei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de-DE" sz="1800" i="1" smtClean="0">
                              <a:latin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DE" sz="1800" i="0" smtClean="0">
                              <a:latin typeface="Cambria Math"/>
                            </a:rPr>
                            <m:t>tan</m:t>
                          </m:r>
                          <m:r>
                            <a:rPr lang="de-DE" sz="1800" b="0" i="1" smtClean="0">
                              <a:latin typeface="Cambria Math"/>
                            </a:rPr>
                            <m:t>(</m:t>
                          </m:r>
                        </m:fName>
                        <m:e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de-DE" sz="1800" i="1">
                                  <a:latin typeface="Cambria Math"/>
                                </a:rPr>
                                <m:t>𝑔𝑒𝑠</m:t>
                              </m:r>
                            </m:sub>
                          </m:sSub>
                          <m:d>
                            <m:dPr>
                              <m:ctrlPr>
                                <a:rPr lang="de-DE" sz="1800" i="1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de-DE" sz="1800" i="1">
                                  <a:latin typeface="Cambria Math"/>
                                </a:rPr>
                                <m:t>𝑡</m:t>
                              </m:r>
                            </m:e>
                          </m:d>
                          <m:r>
                            <a:rPr lang="de-DE" sz="1800" b="0" i="1" smtClean="0">
                              <a:latin typeface="Cambria Math"/>
                            </a:rPr>
                            <m:t>)</m:t>
                          </m:r>
                        </m:e>
                      </m:func>
                      <m:r>
                        <a:rPr lang="de-DE" sz="1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de-DE" sz="1800" b="0" i="1" smtClean="0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de-DE" sz="1800" i="1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de-DE" sz="1800" i="1">
                                      <a:latin typeface="Cambria Math"/>
                                    </a:rPr>
                                    <m:t>𝑠</m:t>
                                  </m:r>
                                </m:e>
                              </m:acc>
                            </m:e>
                            <m:sub>
                              <m:r>
                                <a:rPr lang="de-DE" sz="18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func>
                            <m:func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DE" sz="1800">
                                  <a:latin typeface="Cambria Math"/>
                                  <a:ea typeface="Cambria Math"/>
                                </a:rPr>
                                <m:t>sin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⁡(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de-DE" sz="1800" b="0" i="1" smtClean="0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func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)+</m:t>
                          </m:r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de-DE" sz="1800" i="1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de-DE" sz="1800" i="1">
                                      <a:latin typeface="Cambria Math"/>
                                    </a:rPr>
                                    <m:t>𝑠</m:t>
                                  </m:r>
                                </m:e>
                              </m:acc>
                            </m:e>
                            <m:sub>
                              <m:r>
                                <a:rPr lang="de-DE" sz="18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func>
                            <m:func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DE" sz="1800">
                                  <a:latin typeface="Cambria Math"/>
                                  <a:ea typeface="Cambria Math"/>
                                </a:rPr>
                                <m:t>sin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⁡(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de-DE" sz="1800" b="0" i="1" smtClean="0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func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de-DE" sz="1800" dirty="0"/>
                            <m:t> </m:t>
                          </m:r>
                        </m:num>
                        <m:den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de-DE" sz="1800" i="1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de-DE" sz="1800" i="1">
                                      <a:latin typeface="Cambria Math"/>
                                    </a:rPr>
                                    <m:t>𝑠</m:t>
                                  </m:r>
                                </m:e>
                              </m:acc>
                            </m:e>
                            <m:sub>
                              <m:r>
                                <a:rPr lang="de-DE" sz="1800" i="1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func>
                            <m:func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DE" sz="1800" b="0" i="0" smtClean="0">
                                  <a:latin typeface="Cambria Math"/>
                                  <a:ea typeface="Cambria Math"/>
                                </a:rPr>
                                <m:t>cos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⁡(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de-DE" sz="1800" b="0" i="1" smtClean="0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func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)+</m:t>
                          </m:r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de-DE" sz="1800" i="1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de-DE" sz="1800" i="1">
                                      <a:latin typeface="Cambria Math"/>
                                    </a:rPr>
                                    <m:t>𝑠</m:t>
                                  </m:r>
                                </m:e>
                              </m:acc>
                            </m:e>
                            <m:sub>
                              <m:r>
                                <a:rPr lang="de-DE" sz="18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func>
                            <m:func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DE" sz="1800" b="0" i="0" smtClean="0">
                                  <a:latin typeface="Cambria Math"/>
                                  <a:ea typeface="Cambria Math"/>
                                </a:rPr>
                                <m:t>cos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⁡(</m:t>
                              </m:r>
                            </m:fName>
                            <m:e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de-DE" sz="1800" b="0" i="1" smtClean="0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func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de-DE" sz="1800" dirty="0"/>
                            <m:t> </m:t>
                          </m:r>
                        </m:den>
                      </m:f>
                    </m:oMath>
                  </m:oMathPara>
                </a14:m>
                <a:endParaRPr lang="de-DE" sz="1800" dirty="0" smtClean="0"/>
              </a:p>
              <a:p>
                <a:pPr marL="57150" indent="0">
                  <a:buNone/>
                </a:pPr>
                <a:r>
                  <a:rPr lang="de-DE" sz="1800" dirty="0" smtClean="0"/>
                  <a:t>damit</a:t>
                </a:r>
              </a:p>
              <a:p>
                <a:pPr marL="57150" indent="0">
                  <a:buNone/>
                </a:pPr>
                <a:endParaRPr lang="de-DE" sz="600" dirty="0" smtClean="0"/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8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de-DE" sz="1800" b="0" i="1">
                              <a:latin typeface="Cambria Math"/>
                              <a:ea typeface="Cambria Math"/>
                            </a:rPr>
                            <m:t>𝜔</m:t>
                          </m:r>
                        </m:e>
                        <m:sub>
                          <m:r>
                            <a:rPr lang="de-DE" sz="1800" b="0" i="1">
                              <a:latin typeface="Cambria Math"/>
                              <a:ea typeface="Cambria Math"/>
                            </a:rPr>
                            <m:t>𝑔𝑒𝑠</m:t>
                          </m:r>
                        </m:sub>
                      </m:sSub>
                      <m:d>
                        <m:dPr>
                          <m:ctrlPr>
                            <a:rPr lang="de-DE" sz="1800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de-DE" sz="1800" b="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  <m:r>
                        <a:rPr lang="de-DE" sz="1800" b="0" i="1" smtClean="0">
                          <a:latin typeface="Cambria Math"/>
                          <a:ea typeface="Cambria Math"/>
                        </a:rPr>
                        <m:t>=</m:t>
                      </m:r>
                      <m:sSub>
                        <m:sSubPr>
                          <m:ctrlPr>
                            <a:rPr lang="de-DE" sz="1800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̇"/>
                              <m:ctrlPr>
                                <a:rPr lang="de-DE" sz="1800" i="1" smtClean="0">
                                  <a:latin typeface="Cambria Math"/>
                                  <a:ea typeface="Cambria Math"/>
                                </a:rPr>
                              </m:ctrlPr>
                            </m:accPr>
                            <m:e>
                              <m:r>
                                <a:rPr lang="de-DE" sz="1800" b="0" i="1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</m:acc>
                        </m:e>
                        <m:sub>
                          <m:r>
                            <a:rPr lang="de-DE" sz="1800" b="0" i="1">
                              <a:latin typeface="Cambria Math"/>
                            </a:rPr>
                            <m:t>𝑔𝑒𝑠</m:t>
                          </m:r>
                        </m:sub>
                      </m:sSub>
                      <m:d>
                        <m:dPr>
                          <m:ctrlPr>
                            <a:rPr lang="de-DE" sz="1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800" i="1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de-DE" sz="18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de-DE" sz="18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de-DE" sz="180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sSup>
                            <m:sSupPr>
                              <m:ctrlPr>
                                <a:rPr lang="de-DE" sz="1800" i="1" smtClean="0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de-DE" sz="180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80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800" b="0" i="1" smtClean="0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de-DE" sz="1800" b="0" i="1" smtClean="0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sSup>
                            <m:sSup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de-DE" sz="18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b="0" i="1" smtClean="0">
                                  <a:latin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sz="1800" b="0" i="1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)∙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800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800" i="1">
                                          <a:latin typeface="Cambria Math"/>
                                        </a:rPr>
                                        <m:t>𝑠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800" i="1" smtClean="0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acc>
                                <m:accPr>
                                  <m:chr m:val="̂"/>
                                  <m:ctrlPr>
                                    <a:rPr lang="de-DE" sz="1800" i="1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de-DE" sz="1800" i="1">
                                      <a:latin typeface="Cambria Math"/>
                                    </a:rPr>
                                    <m:t>𝑠</m:t>
                                  </m:r>
                                </m:e>
                              </m:acc>
                            </m:e>
                            <m:sub>
                              <m:r>
                                <a:rPr lang="de-DE" sz="18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func>
                            <m:func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DE" sz="1800" b="0" i="0" smtClean="0">
                                  <a:latin typeface="Cambria Math"/>
                                  <a:ea typeface="Cambria Math"/>
                                </a:rPr>
                                <m:t>cos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⁡(</m:t>
                              </m:r>
                            </m:fName>
                            <m:e>
                              <m:r>
                                <a:rPr lang="de-DE" sz="1800" i="1" smtClean="0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de-DE" sz="1800" i="1" smtClean="0">
                                  <a:latin typeface="Cambria Math"/>
                                  <a:ea typeface="Cambria Math"/>
                                </a:rPr>
                                <m:t>𝜔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+∆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func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de-DE" sz="1800" dirty="0"/>
                            <m:t> </m:t>
                          </m:r>
                        </m:num>
                        <m:den>
                          <m:sSup>
                            <m:sSup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de-DE" sz="1800" b="0" i="1" smtClean="0">
                                      <a:latin typeface="Cambria Math"/>
                                      <a:ea typeface="Cambria Math"/>
                                    </a:rPr>
                                    <m:t>𝑔𝑒𝑠</m:t>
                                  </m:r>
                                </m:sub>
                              </m:sSub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(</m:t>
                              </m:r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de-DE" sz="1800" dirty="0" smtClean="0"/>
              </a:p>
              <a:p>
                <a:pPr marL="57150" indent="0">
                  <a:buNone/>
                </a:pPr>
                <a:endParaRPr lang="de-DE" sz="600" dirty="0" smtClean="0"/>
              </a:p>
              <a:p>
                <a:pPr marL="57150" indent="0">
                  <a:buNone/>
                </a:pPr>
                <a:r>
                  <a:rPr lang="de-DE" sz="1800" dirty="0"/>
                  <a:t>u</a:t>
                </a:r>
                <a:r>
                  <a:rPr lang="de-DE" sz="1800" dirty="0" smtClean="0"/>
                  <a:t>nd schließlich die  Definition der Gesamtfrequenz:</a:t>
                </a:r>
              </a:p>
              <a:p>
                <a:pPr marL="57150" indent="0">
                  <a:buNone/>
                </a:pPr>
                <a:endParaRPr lang="de-DE" sz="600" dirty="0" smtClean="0"/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8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𝑓</m:t>
                          </m:r>
                        </m:e>
                        <m: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𝑔𝑒𝑠</m:t>
                          </m:r>
                        </m:sub>
                      </m:sSub>
                      <m:d>
                        <m:dPr>
                          <m:ctrlPr>
                            <a:rPr lang="de-DE" sz="1800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  <m:r>
                        <a:rPr lang="de-DE" sz="1800" b="0" i="1" smtClean="0">
                          <a:latin typeface="Cambria Math"/>
                          <a:ea typeface="Cambria Math"/>
                        </a:rPr>
                        <m:t> :</m:t>
                      </m:r>
                      <m:r>
                        <a:rPr lang="de-DE" sz="1800" i="1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de-DE" sz="18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𝑔𝑒𝑠</m:t>
                              </m:r>
                            </m:sub>
                          </m:sSub>
                          <m:d>
                            <m:d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</m:e>
                          </m:d>
                        </m:num>
                        <m:den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𝜋</m:t>
                          </m:r>
                        </m:den>
                      </m:f>
                      <m:r>
                        <a:rPr lang="de-DE" sz="18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de-DE" sz="18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sSup>
                            <m:sSup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sSup>
                            <m:sSup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b="0" i="1" smtClean="0">
                                      <a:latin typeface="Cambria Math"/>
                                      <a:ea typeface="Cambria Math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b="0" i="1" smtClean="0">
                                      <a:latin typeface="Cambria Math"/>
                                      <a:ea typeface="Cambria Math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)∙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800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800" i="1">
                                          <a:latin typeface="Cambria Math"/>
                                        </a:rPr>
                                        <m:t>𝑠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800" i="1" smtClean="0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acc>
                                <m:accPr>
                                  <m:chr m:val="̂"/>
                                  <m:ctrlPr>
                                    <a:rPr lang="de-DE" sz="1800" i="1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de-DE" sz="1800" i="1">
                                      <a:latin typeface="Cambria Math"/>
                                    </a:rPr>
                                    <m:t>𝑠</m:t>
                                  </m:r>
                                </m:e>
                              </m:acc>
                            </m:e>
                            <m:sub>
                              <m:r>
                                <a:rPr lang="de-DE" sz="18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func>
                            <m:func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DE" sz="1800">
                                  <a:latin typeface="Cambria Math"/>
                                  <a:ea typeface="Cambria Math"/>
                                </a:rPr>
                                <m:t>cos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⁡(</m:t>
                              </m:r>
                            </m:fName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𝜔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+∆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func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de-DE" sz="1800" dirty="0"/>
                            <m:t> </m:t>
                          </m:r>
                        </m:num>
                        <m:den>
                          <m:sSup>
                            <m:sSup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𝑔𝑒𝑠</m:t>
                                  </m:r>
                                </m:sub>
                              </m:s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(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)</m:t>
                              </m:r>
                            </m:e>
                            <m:sup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de-DE" sz="1800" dirty="0" smtClean="0"/>
              </a:p>
              <a:p>
                <a:pPr marL="57150" indent="0">
                  <a:buNone/>
                </a:pPr>
                <a:r>
                  <a:rPr lang="de-DE" sz="1800" dirty="0"/>
                  <a:t>m</a:t>
                </a:r>
                <a:r>
                  <a:rPr lang="de-DE" sz="1800" dirty="0" smtClean="0"/>
                  <a:t>it</a:t>
                </a:r>
              </a:p>
              <a:p>
                <a:pPr marL="57150" indent="0">
                  <a:buNone/>
                </a:pPr>
                <a:r>
                  <a:rPr lang="de-DE" sz="1800" dirty="0" smtClean="0">
                    <a:ea typeface="Cambria Math"/>
                  </a:rPr>
                  <a:t>                       </a:t>
                </a:r>
                <a14:m>
                  <m:oMath xmlns:m="http://schemas.openxmlformats.org/officeDocument/2006/math">
                    <m:r>
                      <a:rPr lang="de-DE" sz="1800" i="1">
                        <a:latin typeface="Cambria Math"/>
                        <a:ea typeface="Cambria Math"/>
                      </a:rPr>
                      <m:t>∆</m:t>
                    </m:r>
                    <m:r>
                      <a:rPr lang="de-DE" sz="1800" i="1">
                        <a:latin typeface="Cambria Math"/>
                        <a:ea typeface="Cambria Math"/>
                      </a:rPr>
                      <m:t>𝜔</m:t>
                    </m:r>
                    <m:r>
                      <a:rPr lang="de-DE" sz="1800" b="0" i="1" smtClean="0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r>
                  <a:rPr lang="de-DE" sz="1800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𝜔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  <m:r>
                      <a:rPr lang="de-DE" sz="1800" b="0" i="0" smtClean="0">
                        <a:latin typeface="Cambria Math"/>
                        <a:ea typeface="Cambria Math"/>
                      </a:rPr>
                      <m:t>−</m:t>
                    </m:r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𝜔</m:t>
                        </m:r>
                      </m:e>
                      <m:sub>
                        <m:r>
                          <a:rPr lang="de-DE" sz="18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de-DE" sz="1800" dirty="0" smtClean="0"/>
                  <a:t>        und     </a:t>
                </a:r>
                <a14:m>
                  <m:oMath xmlns:m="http://schemas.openxmlformats.org/officeDocument/2006/math">
                    <m:r>
                      <a:rPr lang="de-DE" sz="1800" i="1">
                        <a:latin typeface="Cambria Math"/>
                        <a:ea typeface="Cambria Math"/>
                      </a:rPr>
                      <m:t>∆</m:t>
                    </m:r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𝜑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0</m:t>
                        </m:r>
                      </m:sub>
                    </m:sSub>
                    <m:r>
                      <a:rPr lang="de-DE" sz="1800" b="0" i="1" smtClean="0"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𝜑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01</m:t>
                        </m:r>
                      </m:sub>
                    </m:sSub>
                    <m:r>
                      <a:rPr lang="de-DE" sz="1800" b="0" i="1" smtClean="0">
                        <a:latin typeface="Cambria Math"/>
                        <a:ea typeface="Cambria Math"/>
                      </a:rPr>
                      <m:t>−</m:t>
                    </m:r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𝜑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0</m:t>
                        </m:r>
                        <m:r>
                          <a:rPr lang="de-DE" sz="1800" b="0" i="1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de-DE" sz="1800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2"/>
                <a:stretch>
                  <a:fillRect t="-613" b="-12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5576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Fachliche Analyse Schwebungen </a:t>
            </a:r>
            <a:endParaRPr lang="de-DE" altLang="de-DE" sz="3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57150" indent="0">
                  <a:buNone/>
                </a:pPr>
                <a:r>
                  <a:rPr lang="de-DE" sz="1800" b="1" dirty="0" smtClean="0"/>
                  <a:t>Eigenschaften der Gesamtfrequenz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b="1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b="1" i="1" smtClean="0">
                            <a:latin typeface="Cambria Math"/>
                            <a:ea typeface="Cambria Math"/>
                          </a:rPr>
                          <m:t>𝒇</m:t>
                        </m:r>
                      </m:e>
                      <m:sub>
                        <m:r>
                          <a:rPr lang="de-DE" sz="1800" b="1" i="1">
                            <a:latin typeface="Cambria Math"/>
                            <a:ea typeface="Cambria Math"/>
                          </a:rPr>
                          <m:t>𝒈𝒆𝒔</m:t>
                        </m:r>
                      </m:sub>
                    </m:sSub>
                    <m:d>
                      <m:dPr>
                        <m:ctrlPr>
                          <a:rPr lang="de-DE" sz="1800" b="1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de-DE" sz="1800" b="1" i="1">
                            <a:latin typeface="Cambria Math"/>
                            <a:ea typeface="Cambria Math"/>
                          </a:rPr>
                          <m:t>𝒕</m:t>
                        </m:r>
                      </m:e>
                    </m:d>
                  </m:oMath>
                </a14:m>
                <a:r>
                  <a:rPr lang="de-DE" sz="1800" b="1" dirty="0" smtClean="0"/>
                  <a:t> </a:t>
                </a:r>
              </a:p>
              <a:p>
                <a:pPr marL="57150" indent="0">
                  <a:buNone/>
                </a:pPr>
                <a:endParaRPr lang="de-DE" sz="600" b="1" dirty="0" smtClean="0"/>
              </a:p>
              <a:p>
                <a:pPr marL="57150" indent="0">
                  <a:buNone/>
                </a:pPr>
                <a:endParaRPr lang="de-DE" sz="600" dirty="0" smtClean="0"/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8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𝑓</m:t>
                          </m:r>
                        </m:e>
                        <m: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𝑔𝑒𝑠</m:t>
                          </m:r>
                        </m:sub>
                      </m:sSub>
                      <m:d>
                        <m:dPr>
                          <m:ctrlPr>
                            <a:rPr lang="de-DE" sz="1800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  <m:r>
                        <a:rPr lang="de-DE" sz="18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de-DE" sz="1800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sSup>
                            <m:sSup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sSup>
                            <m:sSup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b="0" i="1" smtClean="0">
                                      <a:latin typeface="Cambria Math"/>
                                      <a:ea typeface="Cambria Math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b="0" i="1" smtClean="0">
                                      <a:latin typeface="Cambria Math"/>
                                      <a:ea typeface="Cambria Math"/>
                                    </a:rPr>
                                    <m:t>𝑓</m:t>
                                  </m:r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)∙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800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800" i="1">
                                          <a:latin typeface="Cambria Math"/>
                                        </a:rPr>
                                        <m:t>𝑠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800" i="1" smtClean="0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acc>
                                <m:accPr>
                                  <m:chr m:val="̂"/>
                                  <m:ctrlPr>
                                    <a:rPr lang="de-DE" sz="1800" i="1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de-DE" sz="1800" i="1">
                                      <a:latin typeface="Cambria Math"/>
                                    </a:rPr>
                                    <m:t>𝑠</m:t>
                                  </m:r>
                                </m:e>
                              </m:acc>
                            </m:e>
                            <m:sub>
                              <m:r>
                                <a:rPr lang="de-DE" sz="18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func>
                            <m:func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DE" sz="1800">
                                  <a:latin typeface="Cambria Math"/>
                                  <a:ea typeface="Cambria Math"/>
                                </a:rPr>
                                <m:t>cos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⁡(</m:t>
                              </m:r>
                            </m:fName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𝜔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+∆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func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de-DE" sz="1800" dirty="0"/>
                            <m:t> </m:t>
                          </m:r>
                        </m:num>
                        <m:den>
                          <m:sSup>
                            <m:sSup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+</m:t>
                          </m:r>
                          <m:sSup>
                            <m:sSup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2∙</m:t>
                          </m:r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800" i="1">
                                          <a:latin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800" i="1">
                                          <a:latin typeface="Cambria Math"/>
                                        </a:rPr>
                                        <m:t>𝑠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de-DE" sz="1800" i="1" smtClean="0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acc>
                                <m:accPr>
                                  <m:chr m:val="̂"/>
                                  <m:ctrlPr>
                                    <a:rPr lang="de-DE" sz="1800" i="1"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de-DE" sz="1800" i="1">
                                      <a:latin typeface="Cambria Math"/>
                                    </a:rPr>
                                    <m:t>𝑠</m:t>
                                  </m:r>
                                </m:e>
                              </m:acc>
                            </m:e>
                            <m:sub>
                              <m:r>
                                <a:rPr lang="de-DE" sz="1800" i="1">
                                  <a:latin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func>
                            <m:func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DE" sz="1800">
                                  <a:latin typeface="Cambria Math"/>
                                  <a:ea typeface="Cambria Math"/>
                                </a:rPr>
                                <m:t>cos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⁡(</m:t>
                              </m:r>
                            </m:fName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𝜔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+∆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func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de-DE" sz="1800" dirty="0" smtClean="0"/>
              </a:p>
              <a:p>
                <a:pPr marL="57150" indent="0">
                  <a:buNone/>
                </a:pPr>
                <a:endParaRPr lang="de-DE" sz="1800" dirty="0" smtClean="0"/>
              </a:p>
              <a:p>
                <a:pPr marL="57150" indent="0">
                  <a:buNone/>
                </a:pPr>
                <a:endParaRPr lang="de-DE" sz="600" dirty="0" smtClean="0"/>
              </a:p>
              <a:p>
                <a:pPr marL="57150" indent="0">
                  <a:buNone/>
                </a:pPr>
                <a:r>
                  <a:rPr lang="de-DE" sz="1800" dirty="0" smtClean="0"/>
                  <a:t>Für </a:t>
                </a:r>
                <a:r>
                  <a:rPr lang="de-DE" sz="1800" b="1" dirty="0" smtClean="0"/>
                  <a:t>gleiche Amplituden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  <m:r>
                      <a:rPr lang="de-DE" sz="1800"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de-DE" sz="1800" dirty="0"/>
                  <a:t> </a:t>
                </a:r>
                <a:r>
                  <a:rPr lang="de-DE" sz="1800" dirty="0" smtClean="0"/>
                  <a:t>gilt:</a:t>
                </a:r>
              </a:p>
              <a:p>
                <a:pPr marL="57150" indent="0">
                  <a:buNone/>
                </a:pPr>
                <a:endParaRPr lang="de-DE" sz="600" dirty="0" smtClean="0"/>
              </a:p>
              <a:p>
                <a:pPr marL="57150" indent="0">
                  <a:buNone/>
                </a:pPr>
                <a:endParaRPr lang="de-DE" sz="600" dirty="0" smtClean="0"/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800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𝑓</m:t>
                          </m:r>
                        </m:e>
                        <m: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𝑔𝑒𝑠</m:t>
                          </m:r>
                        </m:sub>
                      </m:sSub>
                      <m:d>
                        <m:dPr>
                          <m:ctrlPr>
                            <a:rPr lang="de-DE" sz="1800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𝑡</m:t>
                          </m:r>
                        </m:e>
                      </m:d>
                      <m:r>
                        <a:rPr lang="de-DE" sz="18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de-DE" sz="1800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de-DE" sz="180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de-DE" sz="1800" i="1">
                              <a:latin typeface="Cambria Math"/>
                            </a:rPr>
                            <m:t>(</m:t>
                          </m:r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)∙</m:t>
                          </m:r>
                          <m:sSup>
                            <m:sSup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80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(1+</m:t>
                          </m:r>
                          <m:func>
                            <m:func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DE" sz="1800">
                                  <a:latin typeface="Cambria Math"/>
                                  <a:ea typeface="Cambria Math"/>
                                </a:rPr>
                                <m:t>cos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⁡(</m:t>
                              </m:r>
                            </m:fName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𝜔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+∆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func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)</m:t>
                          </m:r>
                        </m:num>
                        <m:den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2∙</m:t>
                          </m:r>
                          <m:sSup>
                            <m:sSup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de-DE" sz="1800" i="1">
                                          <a:latin typeface="Cambria Math"/>
                                          <a:ea typeface="Cambria Math"/>
                                        </a:rPr>
                                        <m:t>𝑠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p>
                          </m:sSup>
                          <m:r>
                            <a:rPr lang="de-DE" sz="180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(1+</m:t>
                          </m:r>
                          <m:func>
                            <m:func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de-DE" sz="1800">
                                  <a:latin typeface="Cambria Math"/>
                                  <a:ea typeface="Cambria Math"/>
                                </a:rPr>
                                <m:t>cos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⁡(</m:t>
                              </m:r>
                            </m:fName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𝜔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+∆</m:t>
                              </m:r>
                              <m:sSub>
                                <m:sSubPr>
                                  <m:ctrlP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de-DE" sz="1800" i="1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func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)</m:t>
                          </m:r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den>
                      </m:f>
                      <m:r>
                        <a:rPr lang="de-DE" sz="18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de-DE" sz="18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</m:num>
                        <m:den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de-DE" sz="1800" b="0" i="1" smtClean="0"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de-DE" sz="1800" b="0" i="1" smtClean="0">
                          <a:latin typeface="Cambria Math"/>
                          <a:ea typeface="Cambria Math"/>
                        </a:rPr>
                        <m:t>𝑘𝑜𝑛𝑠𝑡𝑎𝑛𝑡</m:t>
                      </m:r>
                    </m:oMath>
                  </m:oMathPara>
                </a14:m>
                <a:endParaRPr lang="de-DE" sz="1800" dirty="0" smtClean="0"/>
              </a:p>
              <a:p>
                <a:pPr marL="57150" indent="0">
                  <a:buNone/>
                </a:pPr>
                <a:endParaRPr lang="de-DE" sz="1800" dirty="0" smtClean="0"/>
              </a:p>
              <a:p>
                <a:pPr marL="57150" indent="0">
                  <a:buNone/>
                </a:pPr>
                <a:endParaRPr lang="de-DE" sz="600" dirty="0" smtClean="0"/>
              </a:p>
              <a:p>
                <a:pPr marL="57150" indent="0">
                  <a:buNone/>
                </a:pPr>
                <a:r>
                  <a:rPr lang="de-DE" sz="1800" dirty="0"/>
                  <a:t>Für </a:t>
                </a:r>
                <a:r>
                  <a:rPr lang="de-DE" sz="1800" b="1" dirty="0" smtClean="0"/>
                  <a:t>ungleiche </a:t>
                </a:r>
                <a:r>
                  <a:rPr lang="de-DE" sz="1800" b="1" dirty="0"/>
                  <a:t>Amplituden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  <m:r>
                      <a:rPr lang="de-DE" sz="1800">
                        <a:latin typeface="Cambria Math"/>
                        <a:ea typeface="Cambria Math"/>
                      </a:rPr>
                      <m:t>≠</m:t>
                    </m:r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de-DE" sz="1800" dirty="0" smtClean="0"/>
                  <a:t> gilt:</a:t>
                </a:r>
                <a:br>
                  <a:rPr lang="de-DE" sz="1800" dirty="0" smtClean="0"/>
                </a:br>
                <a:endParaRPr lang="de-DE" sz="800" dirty="0"/>
              </a:p>
              <a:p>
                <a:pPr indent="-285750"/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𝑔𝑒𝑠</m:t>
                        </m:r>
                      </m:sub>
                    </m:sSub>
                    <m:d>
                      <m:d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de-DE" sz="1800" dirty="0" smtClean="0"/>
                  <a:t> ändert sich periodisch, aber nicht sinusförmig, mit der Periodendauer</a:t>
                </a:r>
                <a:r>
                  <a:rPr lang="de-DE" sz="18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b="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𝑇</m:t>
                        </m:r>
                      </m:e>
                      <m:sub>
                        <m: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𝑠</m:t>
                        </m:r>
                      </m:sub>
                    </m:sSub>
                    <m:r>
                      <a:rPr lang="de-DE" sz="180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de-DE" sz="1800" b="0" i="1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1/</m:t>
                    </m:r>
                    <m:d>
                      <m:dPr>
                        <m:begChr m:val="|"/>
                        <m:endChr m:val="|"/>
                        <m:ctrlP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sz="18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sz="18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sz="18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sz="18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de-DE" sz="18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endParaRPr lang="de-DE" sz="1800" dirty="0" smtClean="0"/>
              </a:p>
              <a:p>
                <a:pPr indent="-285750"/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𝑔𝑒𝑠</m:t>
                        </m:r>
                      </m:sub>
                    </m:sSub>
                    <m:d>
                      <m:d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de-DE" sz="1800" dirty="0" smtClean="0"/>
                  <a:t> liegt näher an der Frequenz des Tons mit größerer Amplitude</a:t>
                </a:r>
                <a:endParaRPr lang="de-DE" sz="1800" dirty="0"/>
              </a:p>
              <a:p>
                <a:pPr marL="57150" indent="0">
                  <a:buNone/>
                </a:pPr>
                <a:endParaRPr lang="de-DE" sz="1800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2"/>
                <a:stretch>
                  <a:fillRect t="-61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667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Fachliche Analyse Schwebungen </a:t>
            </a:r>
            <a:endParaRPr lang="de-DE" altLang="de-DE" sz="3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57150" indent="0">
                  <a:buNone/>
                </a:pPr>
                <a:r>
                  <a:rPr lang="de-DE" sz="2000" b="1" dirty="0" smtClean="0"/>
                  <a:t>Zusammenfassung:  </a:t>
                </a:r>
                <a:r>
                  <a:rPr lang="de-DE" sz="1800" dirty="0" smtClean="0"/>
                  <a:t>Die Überlagerung zweier unterschiedlicher Töne</a:t>
                </a:r>
                <a:endParaRPr lang="de-DE" sz="1800" b="1" dirty="0" smtClean="0"/>
              </a:p>
              <a:p>
                <a:pPr marL="57150" indent="0">
                  <a:buNone/>
                </a:pPr>
                <a:endParaRPr lang="de-DE" sz="1200" b="1" dirty="0" smtClean="0"/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de-DE" sz="1800" b="0" i="1" smtClean="0">
                              <a:latin typeface="Cambria Math"/>
                            </a:rPr>
                            <m:t>𝑠</m:t>
                          </m:r>
                        </m:e>
                        <m:sub>
                          <m:r>
                            <a:rPr lang="de-DE" sz="1800" b="0" i="1" smtClean="0">
                              <a:latin typeface="Cambria Math"/>
                            </a:rPr>
                            <m:t>𝑔𝑒𝑠</m:t>
                          </m:r>
                        </m:sub>
                      </m:sSub>
                      <m:d>
                        <m:dPr>
                          <m:ctrlPr>
                            <a:rPr lang="de-DE" sz="1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800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de-DE" sz="18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de-DE" sz="1800" b="0" i="1" smtClean="0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de-DE" sz="18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de-DE" sz="1800" i="1">
                                  <a:latin typeface="Cambria Math"/>
                                </a:rPr>
                                <m:t>𝑠</m:t>
                              </m:r>
                            </m:e>
                          </m:acc>
                        </m:e>
                        <m:sub>
                          <m:r>
                            <a:rPr lang="de-DE" sz="1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de-DE" sz="1800" b="0" i="1" smtClean="0">
                          <a:latin typeface="Cambria Math"/>
                          <a:ea typeface="Cambria Math"/>
                        </a:rPr>
                        <m:t>∙</m:t>
                      </m:r>
                      <m:func>
                        <m:funcPr>
                          <m:ctrlPr>
                            <a:rPr lang="de-DE" sz="1800" b="0" i="1" smtClean="0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DE" sz="1800" b="0" i="0" smtClean="0">
                              <a:latin typeface="Cambria Math"/>
                              <a:ea typeface="Cambria Math"/>
                            </a:rPr>
                            <m:t>sin</m:t>
                          </m:r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⁡(</m:t>
                          </m:r>
                        </m:fName>
                        <m:e>
                          <m:sSub>
                            <m:sSubPr>
                              <m:ctrlP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01</m:t>
                              </m:r>
                            </m:sub>
                          </m:sSub>
                        </m:e>
                      </m:func>
                      <m:r>
                        <a:rPr lang="de-DE" sz="1800" b="0" i="1" smtClean="0">
                          <a:latin typeface="Cambria Math"/>
                          <a:ea typeface="Cambria Math"/>
                        </a:rPr>
                        <m:t>)+</m:t>
                      </m:r>
                      <m:sSub>
                        <m:sSubPr>
                          <m:ctrlPr>
                            <a:rPr lang="de-DE" sz="1800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de-DE" sz="1800" i="1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de-DE" sz="1800" i="1">
                                  <a:latin typeface="Cambria Math"/>
                                </a:rPr>
                                <m:t>𝑠</m:t>
                              </m:r>
                            </m:e>
                          </m:acc>
                        </m:e>
                        <m:sub>
                          <m:r>
                            <a:rPr lang="de-DE" sz="1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de-DE" sz="1800" i="1">
                          <a:latin typeface="Cambria Math"/>
                          <a:ea typeface="Cambria Math"/>
                        </a:rPr>
                        <m:t>∙</m:t>
                      </m:r>
                      <m:func>
                        <m:funcPr>
                          <m:ctrlPr>
                            <a:rPr lang="de-DE" sz="1800" i="1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DE" sz="1800">
                              <a:latin typeface="Cambria Math"/>
                              <a:ea typeface="Cambria Math"/>
                            </a:rPr>
                            <m:t>sin</m:t>
                          </m:r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⁡(</m:t>
                          </m:r>
                        </m:fName>
                        <m:e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02</m:t>
                              </m:r>
                            </m:sub>
                          </m:sSub>
                        </m:e>
                      </m:func>
                      <m:r>
                        <a:rPr lang="de-DE" sz="1800" i="1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de-DE" sz="1800" dirty="0" smtClean="0"/>
              </a:p>
              <a:p>
                <a:pPr marL="57150" indent="0">
                  <a:buNone/>
                </a:pPr>
                <a:endParaRPr lang="de-DE" sz="1200" dirty="0" smtClean="0"/>
              </a:p>
              <a:p>
                <a:pPr marL="57150" indent="0">
                  <a:buNone/>
                </a:pPr>
                <a:r>
                  <a:rPr lang="de-DE" sz="1800" dirty="0"/>
                  <a:t>m</a:t>
                </a:r>
                <a:r>
                  <a:rPr lang="de-DE" sz="1800" dirty="0" smtClean="0"/>
                  <a:t>it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de-DE" sz="1800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de-DE" sz="1800" i="1">
                        <a:latin typeface="Cambria Math"/>
                        <a:ea typeface="Cambria Math"/>
                      </a:rPr>
                      <m:t>≤</m:t>
                    </m:r>
                    <m:r>
                      <a:rPr lang="de-DE" sz="1800" i="1">
                        <a:latin typeface="Cambria Math"/>
                      </a:rPr>
                      <m:t>15 </m:t>
                    </m:r>
                    <m:r>
                      <m:rPr>
                        <m:nor/>
                      </m:rPr>
                      <a:rPr lang="de-DE" sz="1800">
                        <a:latin typeface="Cambria Math"/>
                      </a:rPr>
                      <m:t>Hz</m:t>
                    </m:r>
                    <m:r>
                      <a:rPr lang="de-DE" sz="1800" i="1">
                        <a:latin typeface="Cambria Math"/>
                      </a:rPr>
                      <m:t> </m:t>
                    </m:r>
                  </m:oMath>
                </a14:m>
                <a:r>
                  <a:rPr lang="de-DE" sz="1800" dirty="0" smtClean="0"/>
                  <a:t> kann als  eine  nichtharmonische Schwingung dargestellt werden:</a:t>
                </a:r>
                <a:endParaRPr lang="de-DE" sz="1200" dirty="0" smtClean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8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de-DE" sz="1800" i="1">
                              <a:latin typeface="Cambria Math"/>
                            </a:rPr>
                            <m:t>𝑠</m:t>
                          </m:r>
                        </m:e>
                        <m:sub>
                          <m:r>
                            <a:rPr lang="de-DE" sz="1800" i="1">
                              <a:latin typeface="Cambria Math"/>
                            </a:rPr>
                            <m:t>𝑔𝑒𝑠</m:t>
                          </m:r>
                        </m:sub>
                      </m:sSub>
                      <m:d>
                        <m:dPr>
                          <m:ctrlPr>
                            <a:rPr lang="de-DE" sz="1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800" i="1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de-DE" sz="18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de-DE" sz="1800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de-DE" sz="1800" i="1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de-DE" sz="1800" i="1">
                                  <a:latin typeface="Cambria Math"/>
                                </a:rPr>
                                <m:t>𝑠</m:t>
                              </m:r>
                            </m:e>
                          </m:acc>
                        </m:e>
                        <m:sub>
                          <m:r>
                            <a:rPr lang="de-DE" sz="1800" b="0" i="1" smtClean="0">
                              <a:latin typeface="Cambria Math"/>
                            </a:rPr>
                            <m:t>𝑔𝑒𝑠</m:t>
                          </m:r>
                        </m:sub>
                      </m:sSub>
                      <m:r>
                        <a:rPr lang="de-DE" sz="1800" b="0" i="1" smtClean="0">
                          <a:latin typeface="Cambria Math"/>
                        </a:rPr>
                        <m:t>(</m:t>
                      </m:r>
                      <m:r>
                        <a:rPr lang="de-DE" sz="1800" b="0" i="1" smtClean="0">
                          <a:latin typeface="Cambria Math"/>
                        </a:rPr>
                        <m:t>𝑡</m:t>
                      </m:r>
                      <m:r>
                        <a:rPr lang="de-DE" sz="1800" b="0" i="1" smtClean="0">
                          <a:latin typeface="Cambria Math"/>
                        </a:rPr>
                        <m:t>)∙</m:t>
                      </m:r>
                      <m:func>
                        <m:funcPr>
                          <m:ctrlPr>
                            <a:rPr lang="de-DE" sz="1800" i="1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DE" sz="1800">
                              <a:latin typeface="Cambria Math"/>
                              <a:ea typeface="Cambria Math"/>
                            </a:rPr>
                            <m:t>sin</m:t>
                          </m:r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⁡(</m:t>
                          </m:r>
                        </m:fName>
                        <m:e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𝑔𝑒𝑠</m:t>
                              </m:r>
                            </m:sub>
                          </m:sSub>
                          <m:d>
                            <m:dPr>
                              <m:ctrlP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  <m:r>
                        <a:rPr lang="de-DE" sz="1800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de-DE" sz="1800" dirty="0" smtClean="0"/>
              </a:p>
              <a:p>
                <a:pPr marL="400050"/>
                <a:r>
                  <a:rPr lang="de-DE" sz="1800" dirty="0" smtClean="0"/>
                  <a:t>Falls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  <m:r>
                      <a:rPr lang="de-DE" sz="1800"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de-DE" sz="1800" dirty="0" smtClean="0"/>
                  <a:t>: </a:t>
                </a:r>
              </a:p>
              <a:p>
                <a:pPr marL="800100" lvl="1"/>
                <a:r>
                  <a:rPr lang="de-DE" sz="1800" dirty="0" smtClean="0"/>
                  <a:t>Schwingung ist periodisch </a:t>
                </a:r>
                <a:r>
                  <a:rPr lang="de-DE" sz="1800" b="1" dirty="0" smtClean="0"/>
                  <a:t>amplitudenmoduliert</a:t>
                </a:r>
                <a:r>
                  <a:rPr lang="de-DE" sz="1800" dirty="0" smtClean="0"/>
                  <a:t> mit </a:t>
                </a:r>
                <a:br>
                  <a:rPr lang="de-DE" sz="1800" dirty="0" smtClean="0"/>
                </a:br>
                <a:r>
                  <a:rPr lang="de-DE" sz="1800" dirty="0" smtClean="0"/>
                  <a:t>Schwebungsfrequenz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𝑠</m:t>
                        </m:r>
                      </m:sub>
                    </m:sSub>
                    <m:r>
                      <a:rPr lang="de-DE" sz="180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sz="18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sz="18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sz="1800" i="1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sz="18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de-DE" sz="18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de-DE" sz="1800" dirty="0" smtClean="0">
                    <a:solidFill>
                      <a:schemeClr val="tx1"/>
                    </a:solidFill>
                  </a:rPr>
                  <a:t> </a:t>
                </a:r>
              </a:p>
              <a:p>
                <a:pPr marL="800100" lvl="1"/>
                <a:r>
                  <a:rPr lang="de-DE" sz="1800" dirty="0" smtClean="0"/>
                  <a:t>Schwingung besitzt </a:t>
                </a:r>
                <a:r>
                  <a:rPr lang="de-DE" sz="1800" b="1" dirty="0" smtClean="0"/>
                  <a:t>konstante Trägerfrequenz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𝑔𝑒𝑠</m:t>
                        </m:r>
                      </m:sub>
                    </m:sSub>
                    <m:r>
                      <a:rPr lang="de-DE" sz="1800" b="0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de-DE" sz="1800" b="1" dirty="0" smtClean="0">
                    <a:solidFill>
                      <a:schemeClr val="tx1"/>
                    </a:solidFill>
                  </a:rPr>
                  <a:t> </a:t>
                </a:r>
              </a:p>
              <a:p>
                <a:pPr marL="400050" lvl="1" indent="-342900">
                  <a:buClr>
                    <a:srgbClr val="7F7F7F"/>
                  </a:buClr>
                  <a:buFont typeface="Wingdings" pitchFamily="2" charset="2"/>
                  <a:buChar char="§"/>
                </a:pPr>
                <a:r>
                  <a:rPr lang="de-DE" sz="1800" dirty="0"/>
                  <a:t>Falls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  <m:r>
                      <a:rPr lang="de-DE" sz="1800">
                        <a:latin typeface="Cambria Math"/>
                        <a:ea typeface="Cambria Math"/>
                      </a:rPr>
                      <m:t>≠</m:t>
                    </m:r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de-DE" sz="1800" dirty="0"/>
                  <a:t>:</a:t>
                </a:r>
                <a:r>
                  <a:rPr lang="de-DE" sz="1800" dirty="0" smtClean="0"/>
                  <a:t> </a:t>
                </a:r>
                <a:r>
                  <a:rPr lang="de-DE" sz="1800" b="1" dirty="0">
                    <a:solidFill>
                      <a:srgbClr val="C00000"/>
                    </a:solidFill>
                  </a:rPr>
                  <a:t>„Unreine Schwebung</a:t>
                </a:r>
                <a:r>
                  <a:rPr lang="de-DE" sz="1800" b="1" dirty="0" smtClean="0">
                    <a:solidFill>
                      <a:srgbClr val="C00000"/>
                    </a:solidFill>
                  </a:rPr>
                  <a:t>“</a:t>
                </a:r>
                <a:endParaRPr lang="de-DE" sz="1800" dirty="0">
                  <a:solidFill>
                    <a:srgbClr val="C00000"/>
                  </a:solidFill>
                </a:endParaRPr>
              </a:p>
              <a:p>
                <a:pPr marL="800100" lvl="1"/>
                <a:r>
                  <a:rPr lang="de-DE" sz="1800" dirty="0"/>
                  <a:t>Schwingung ist </a:t>
                </a:r>
                <a:r>
                  <a:rPr lang="de-DE" sz="1800" dirty="0" smtClean="0"/>
                  <a:t>periodisch </a:t>
                </a:r>
                <a:r>
                  <a:rPr lang="de-DE" sz="1800" b="1" dirty="0" smtClean="0"/>
                  <a:t>amplitudenmoduliert</a:t>
                </a:r>
                <a:r>
                  <a:rPr lang="de-DE" sz="1800" dirty="0" smtClean="0"/>
                  <a:t> </a:t>
                </a:r>
                <a:r>
                  <a:rPr lang="de-DE" sz="1800" dirty="0"/>
                  <a:t>mit Schwebungsfrequenz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𝑠</m:t>
                        </m:r>
                      </m:sub>
                    </m:sSub>
                    <m:r>
                      <a:rPr lang="de-DE" sz="1800" i="1">
                        <a:latin typeface="Cambria Math"/>
                        <a:ea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de-DE" sz="1800" dirty="0"/>
                  <a:t> </a:t>
                </a:r>
              </a:p>
              <a:p>
                <a:pPr marL="800100" lvl="1"/>
                <a:r>
                  <a:rPr lang="de-DE" sz="1800" dirty="0" smtClean="0"/>
                  <a:t>Schwingung ist </a:t>
                </a:r>
                <a:r>
                  <a:rPr lang="de-DE" sz="1800" b="1" dirty="0" smtClean="0"/>
                  <a:t>gleichzeitig</a:t>
                </a:r>
                <a:r>
                  <a:rPr lang="de-DE" sz="1800" dirty="0" smtClean="0"/>
                  <a:t> periodisch </a:t>
                </a:r>
                <a:r>
                  <a:rPr lang="de-DE" sz="1800" b="1" dirty="0" smtClean="0"/>
                  <a:t>frequenzmoduliert  </a:t>
                </a:r>
                <a:r>
                  <a:rPr lang="de-DE" sz="1800" dirty="0" smtClean="0"/>
                  <a:t>mit Periodendauer</a:t>
                </a:r>
                <a:r>
                  <a:rPr lang="de-DE" sz="1800" b="1" dirty="0" smtClean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𝑇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𝑠</m:t>
                        </m:r>
                      </m:sub>
                    </m:sSub>
                    <m:r>
                      <a:rPr lang="de-DE" sz="1800" i="1">
                        <a:latin typeface="Cambria Math"/>
                        <a:ea typeface="Cambria Math"/>
                      </a:rPr>
                      <m:t>=1/</m:t>
                    </m:r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endParaRPr lang="de-DE" sz="20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2"/>
                <a:stretch>
                  <a:fillRect l="-71" t="-491" b="-2209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6988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Fachliche Analyse Schwebungen </a:t>
            </a:r>
            <a:endParaRPr lang="de-DE" altLang="de-DE" sz="36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114300" indent="0">
                  <a:buNone/>
                </a:pPr>
                <a:r>
                  <a:rPr lang="de-DE" sz="2000" b="1" dirty="0" smtClean="0"/>
                  <a:t>Weitere Fragen:</a:t>
                </a:r>
                <a:br>
                  <a:rPr lang="de-DE" sz="2000" b="1" dirty="0" smtClean="0"/>
                </a:br>
                <a:endParaRPr lang="de-DE" sz="2000" b="1" dirty="0" smtClean="0"/>
              </a:p>
              <a:p>
                <a:pPr marL="457200"/>
                <a:r>
                  <a:rPr lang="de-DE" sz="1800" dirty="0" smtClean="0"/>
                  <a:t>Kann die Schwebung mithilfe des Zeigerdiagramms einfacher verstanden werden?</a:t>
                </a:r>
              </a:p>
              <a:p>
                <a:pPr marL="457200"/>
                <a:r>
                  <a:rPr lang="de-DE" sz="1800" dirty="0" smtClean="0"/>
                  <a:t>Wie sieht das Schaubild der Gesamtfrequenz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𝑔𝑒𝑠</m:t>
                        </m:r>
                      </m:sub>
                    </m:sSub>
                    <m:d>
                      <m:d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de-DE" sz="1800" dirty="0" smtClean="0"/>
                  <a:t> aus?</a:t>
                </a:r>
                <a:br>
                  <a:rPr lang="de-DE" sz="1800" dirty="0" smtClean="0"/>
                </a:br>
                <a:endParaRPr lang="de-DE" sz="1800" dirty="0" smtClean="0"/>
              </a:p>
              <a:p>
                <a:pPr marL="114300" indent="0">
                  <a:buNone/>
                </a:pPr>
                <a:r>
                  <a:rPr lang="de-DE" sz="1800" dirty="0" smtClean="0"/>
                  <a:t>Diese Fragen können mithilfe </a:t>
                </a:r>
                <a:r>
                  <a:rPr lang="de-DE" sz="1800" dirty="0" smtClean="0"/>
                  <a:t>folgender </a:t>
                </a:r>
                <a:r>
                  <a:rPr lang="de-DE" sz="1800" dirty="0" smtClean="0"/>
                  <a:t>GeoGebra-Dateien geklärt werden:</a:t>
                </a:r>
              </a:p>
              <a:p>
                <a:pPr marL="457200"/>
                <a:endParaRPr lang="de-DE" sz="1800" dirty="0"/>
              </a:p>
              <a:p>
                <a:pPr marL="457200"/>
                <a:r>
                  <a:rPr lang="de-DE" sz="1800" dirty="0" smtClean="0"/>
                  <a:t>Mit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 smtClean="0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𝑔𝑒𝑠</m:t>
                        </m:r>
                      </m:sub>
                    </m:sSub>
                    <m:d>
                      <m:dPr>
                        <m:ctrlP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  <m:r>
                      <a:rPr lang="de-DE" sz="180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de-DE" sz="1800" dirty="0">
                    <a:solidFill>
                      <a:schemeClr val="tx1"/>
                    </a:solidFill>
                  </a:rPr>
                  <a:t>: </a:t>
                </a:r>
                <a:r>
                  <a:rPr lang="de-DE" sz="1800" dirty="0" smtClean="0">
                    <a:solidFill>
                      <a:schemeClr val="tx1"/>
                    </a:solidFill>
                  </a:rPr>
                  <a:t>		</a:t>
                </a:r>
                <a:r>
                  <a:rPr lang="de-DE" sz="1800" dirty="0" smtClean="0">
                    <a:solidFill>
                      <a:schemeClr val="tx1"/>
                    </a:solidFill>
                    <a:hlinkClick r:id="rId2"/>
                  </a:rPr>
                  <a:t>Schwebung mit Gesamtfrequenz</a:t>
                </a:r>
                <a:r>
                  <a:rPr lang="de-DE" sz="1800" dirty="0" smtClean="0">
                    <a:solidFill>
                      <a:schemeClr val="tx1"/>
                    </a:solidFill>
                  </a:rPr>
                  <a:t> (online)</a:t>
                </a:r>
              </a:p>
              <a:p>
                <a:pPr marL="114300" indent="0">
                  <a:buNone/>
                </a:pPr>
                <a:r>
                  <a:rPr lang="de-DE" sz="1800" dirty="0"/>
                  <a:t>			</a:t>
                </a:r>
                <a:r>
                  <a:rPr lang="de-DE" sz="1800" dirty="0" smtClean="0">
                    <a:hlinkClick r:id="rId3"/>
                  </a:rPr>
                  <a:t>332_schwebung_mit_gesamtfrequenz_zg.ggb</a:t>
                </a:r>
                <a:r>
                  <a:rPr lang="de-DE" sz="1800" dirty="0" smtClean="0"/>
                  <a:t> (offline)</a:t>
                </a:r>
                <a:endParaRPr lang="de-DE" sz="1800" dirty="0" smtClean="0">
                  <a:solidFill>
                    <a:schemeClr val="tx1"/>
                  </a:solidFill>
                </a:endParaRPr>
              </a:p>
              <a:p>
                <a:pPr marL="457200"/>
                <a:r>
                  <a:rPr lang="de-DE" sz="1800" dirty="0" smtClean="0"/>
                  <a:t>Ohne</a:t>
                </a:r>
                <a:r>
                  <a:rPr lang="de-DE" sz="18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𝑔𝑒𝑠</m:t>
                        </m:r>
                      </m:sub>
                    </m:sSub>
                    <m:d>
                      <m:dPr>
                        <m:ctrlP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  <m:r>
                      <a:rPr lang="de-DE" sz="180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de-DE" sz="1800" dirty="0" smtClean="0">
                    <a:solidFill>
                      <a:schemeClr val="tx1"/>
                    </a:solidFill>
                  </a:rPr>
                  <a:t>:	</a:t>
                </a:r>
                <a:r>
                  <a:rPr lang="de-DE" sz="1800" dirty="0" smtClean="0">
                    <a:solidFill>
                      <a:schemeClr val="tx1"/>
                    </a:solidFill>
                    <a:hlinkClick r:id="rId4"/>
                  </a:rPr>
                  <a:t>Überlagerung von Schwingungen</a:t>
                </a:r>
                <a:r>
                  <a:rPr lang="de-DE" sz="1800" dirty="0" smtClean="0">
                    <a:solidFill>
                      <a:schemeClr val="tx1"/>
                    </a:solidFill>
                  </a:rPr>
                  <a:t> (online)	</a:t>
                </a:r>
              </a:p>
              <a:p>
                <a:pPr marL="114300" indent="0">
                  <a:buNone/>
                </a:pPr>
                <a:r>
                  <a:rPr lang="de-DE" sz="1800" dirty="0" smtClean="0"/>
                  <a:t>			</a:t>
                </a:r>
                <a:r>
                  <a:rPr lang="de-DE" sz="1800" dirty="0" smtClean="0">
                    <a:hlinkClick r:id="rId5"/>
                  </a:rPr>
                  <a:t>333_ueberlagerung_schwingungen_zg.ggb</a:t>
                </a:r>
                <a:r>
                  <a:rPr lang="de-DE" sz="1800" dirty="0" smtClean="0"/>
                  <a:t> (offline)</a:t>
                </a:r>
                <a:endParaRPr lang="de-DE" sz="1800" dirty="0"/>
              </a:p>
              <a:p>
                <a:pPr marL="114300" indent="0">
                  <a:buNone/>
                </a:pPr>
                <a:endParaRPr lang="de-DE" sz="1800" dirty="0"/>
              </a:p>
              <a:p>
                <a:pPr marL="114300" indent="0">
                  <a:buNone/>
                </a:pPr>
                <a:endParaRPr lang="de-DE" sz="20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6"/>
                <a:stretch>
                  <a:fillRect t="-49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786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Fachliche Analyse Schwebungen </a:t>
            </a:r>
            <a:endParaRPr lang="de-DE" altLang="de-DE" sz="3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114300" indent="0">
                  <a:buNone/>
                </a:pPr>
                <a:r>
                  <a:rPr lang="de-DE" sz="2000" b="1" dirty="0" smtClean="0"/>
                  <a:t>Psychoakustische Fragen:</a:t>
                </a:r>
              </a:p>
              <a:p>
                <a:pPr marL="114300" indent="0">
                  <a:buNone/>
                </a:pPr>
                <a:endParaRPr lang="de-DE" sz="2000" b="1" dirty="0" smtClean="0"/>
              </a:p>
              <a:p>
                <a:pPr marL="114300" indent="0">
                  <a:buNone/>
                </a:pPr>
                <a:r>
                  <a:rPr lang="de-DE" sz="1800" b="1" dirty="0" smtClean="0"/>
                  <a:t>1. Fall: Zwei unterschiedliche Töne werden gleichzeitig abgespielt:</a:t>
                </a:r>
              </a:p>
              <a:p>
                <a:pPr marL="857250" lvl="1"/>
                <a:r>
                  <a:rPr lang="de-DE" sz="1800" dirty="0" smtClean="0"/>
                  <a:t>Können wir die periodische Änderung der Gesamtfrequenz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𝑔𝑒𝑠</m:t>
                        </m:r>
                      </m:sub>
                    </m:sSub>
                    <m:d>
                      <m:d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de-DE" sz="1800" dirty="0"/>
                  <a:t> </a:t>
                </a:r>
                <a:r>
                  <a:rPr lang="de-DE" sz="1800" dirty="0" smtClean="0"/>
                  <a:t>bei einer unreinen Schwebung hören?</a:t>
                </a:r>
              </a:p>
              <a:p>
                <a:pPr marL="857250" lvl="1"/>
                <a:r>
                  <a:rPr lang="de-DE" sz="1800" dirty="0" smtClean="0"/>
                  <a:t>Ab </a:t>
                </a:r>
                <a:r>
                  <a:rPr lang="de-DE" sz="1800" dirty="0"/>
                  <a:t>welchem Frequenzabstand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de-DE" sz="1800" dirty="0"/>
                  <a:t> hören wir getrennte </a:t>
                </a:r>
                <a:r>
                  <a:rPr lang="de-DE" sz="1800" dirty="0" smtClean="0"/>
                  <a:t>Töne bei gleicher Amplitude?</a:t>
                </a:r>
                <a:endParaRPr lang="de-DE" sz="1800" dirty="0"/>
              </a:p>
              <a:p>
                <a:pPr marL="114300" indent="0">
                  <a:buNone/>
                </a:pPr>
                <a:endParaRPr lang="de-DE" sz="1800" dirty="0"/>
              </a:p>
              <a:p>
                <a:pPr marL="114300" indent="0">
                  <a:buNone/>
                </a:pPr>
                <a:endParaRPr lang="de-DE" sz="20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2"/>
                <a:stretch>
                  <a:fillRect t="-49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feld 4"/>
          <p:cNvSpPr txBox="1"/>
          <p:nvPr/>
        </p:nvSpPr>
        <p:spPr>
          <a:xfrm>
            <a:off x="1187624" y="4005064"/>
            <a:ext cx="6120680" cy="1323439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Dies kann mithilfe des Zwei-Ton-Generators der App Schallanalysator (Android, iOS) oder der Software Spaichinger Schallpegelmesser (Windows-PC) geklärt werden</a:t>
            </a:r>
          </a:p>
          <a:p>
            <a:pPr algn="ctr"/>
            <a:endParaRPr lang="de-DE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Download: </a:t>
            </a:r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www.spaichinger-schallpegelmesser.de</a:t>
            </a:r>
            <a:endParaRPr lang="de-DE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476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Fachliche Analyse Schwebungen </a:t>
            </a: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114300" indent="0">
              <a:buNone/>
            </a:pPr>
            <a:r>
              <a:rPr lang="de-DE" sz="2000" b="1" dirty="0" smtClean="0"/>
              <a:t>Psychoakustische Fragen:</a:t>
            </a:r>
          </a:p>
          <a:p>
            <a:pPr marL="114300" indent="0">
              <a:buNone/>
            </a:pPr>
            <a:endParaRPr lang="de-DE" sz="2000" b="1" dirty="0" smtClean="0"/>
          </a:p>
          <a:p>
            <a:pPr marL="114300" indent="0">
              <a:buNone/>
            </a:pPr>
            <a:r>
              <a:rPr lang="de-DE" sz="1800" b="1" dirty="0"/>
              <a:t>2</a:t>
            </a:r>
            <a:r>
              <a:rPr lang="de-DE" sz="1800" b="1" dirty="0" smtClean="0"/>
              <a:t>. Fall: Nur ein Ton wird abgespielt und dessen Frequenz geändert:</a:t>
            </a:r>
          </a:p>
          <a:p>
            <a:pPr marL="857250" lvl="1"/>
            <a:r>
              <a:rPr lang="de-DE" sz="1800" dirty="0" smtClean="0"/>
              <a:t>Wie groß ist die Frequenzauflösung unseres Gehörs? </a:t>
            </a:r>
            <a:br>
              <a:rPr lang="de-DE" sz="1800" dirty="0" smtClean="0"/>
            </a:br>
            <a:r>
              <a:rPr lang="de-DE" sz="1800" dirty="0" smtClean="0"/>
              <a:t>D.h., wie groß ist die kleinste Frequenzänderung, die wir wahrnehmen können?</a:t>
            </a:r>
          </a:p>
          <a:p>
            <a:pPr marL="114300" indent="0">
              <a:buNone/>
            </a:pPr>
            <a:endParaRPr lang="de-DE" sz="1800" dirty="0"/>
          </a:p>
          <a:p>
            <a:pPr marL="114300" indent="0">
              <a:buNone/>
            </a:pPr>
            <a:endParaRPr lang="de-DE" sz="2000" b="1" dirty="0" smtClean="0">
              <a:solidFill>
                <a:schemeClr val="tx1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1331640" y="3356992"/>
            <a:ext cx="6120680" cy="1323439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Dies kann mithilfe des Ton-Generators der App Schallanalysator (Android, iOS) oder der Software Spaichinger Schallpegelmesser (Windows-PC) geklärt werden</a:t>
            </a:r>
          </a:p>
          <a:p>
            <a:pPr algn="ctr"/>
            <a:endParaRPr lang="de-DE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de-DE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Download: </a:t>
            </a:r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2"/>
              </a:rPr>
              <a:t>www.spaichinger-schallpegelmesser.de</a:t>
            </a:r>
            <a:endParaRPr lang="de-DE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288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Fachliche Analyse Schwebungen </a:t>
            </a:r>
            <a:endParaRPr lang="de-DE" altLang="de-DE" sz="3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114300" indent="0">
                  <a:buNone/>
                </a:pPr>
                <a:r>
                  <a:rPr lang="de-DE" sz="2000" b="1" dirty="0" smtClean="0"/>
                  <a:t>Psychoakustische Fragen:</a:t>
                </a:r>
              </a:p>
              <a:p>
                <a:pPr marL="114300" indent="0">
                  <a:buNone/>
                </a:pPr>
                <a:endParaRPr lang="de-DE" sz="2000" b="1" dirty="0" smtClean="0"/>
              </a:p>
              <a:p>
                <a:pPr marL="114300" indent="0">
                  <a:buNone/>
                </a:pPr>
                <a:r>
                  <a:rPr lang="de-DE" sz="1800" b="1" dirty="0"/>
                  <a:t>3</a:t>
                </a:r>
                <a:r>
                  <a:rPr lang="de-DE" sz="1800" b="1" dirty="0" smtClean="0"/>
                  <a:t>. Fall: Kopfhörer: Ton 1 auf linkem Ohr und Ton 2 auf rechtem Ohr</a:t>
                </a:r>
              </a:p>
              <a:p>
                <a:pPr marL="857250" lvl="1"/>
                <a:r>
                  <a:rPr lang="de-DE" sz="1800" dirty="0" smtClean="0"/>
                  <a:t>Sind hier ebenfalls Schwebungen bei</a:t>
                </a:r>
                <a:r>
                  <a:rPr lang="de-DE" sz="18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de-DE" sz="1800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de-DE" sz="1800" i="1">
                        <a:latin typeface="Cambria Math"/>
                      </a:rPr>
                      <m:t> </m:t>
                    </m:r>
                    <m:r>
                      <a:rPr lang="de-DE" sz="1800" i="1">
                        <a:latin typeface="Cambria Math"/>
                        <a:ea typeface="Cambria Math"/>
                      </a:rPr>
                      <m:t>≤</m:t>
                    </m:r>
                    <m:r>
                      <a:rPr lang="de-DE" sz="1800" i="1">
                        <a:latin typeface="Cambria Math"/>
                      </a:rPr>
                      <m:t>15 </m:t>
                    </m:r>
                    <m:r>
                      <m:rPr>
                        <m:nor/>
                      </m:rPr>
                      <a:rPr lang="de-DE" sz="1800">
                        <a:latin typeface="Cambria Math"/>
                      </a:rPr>
                      <m:t>Hz</m:t>
                    </m:r>
                  </m:oMath>
                </a14:m>
                <a:r>
                  <a:rPr lang="de-DE" sz="1800" dirty="0" smtClean="0"/>
                  <a:t>  zu hören?</a:t>
                </a:r>
              </a:p>
              <a:p>
                <a:pPr marL="857250" lvl="1"/>
                <a:r>
                  <a:rPr lang="de-DE" sz="1800" dirty="0"/>
                  <a:t>Ab welchem Frequenzabstand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de-DE" sz="1800" dirty="0"/>
                  <a:t> hören wir getrennte Töne bei gleicher Amplitude?</a:t>
                </a:r>
              </a:p>
              <a:p>
                <a:pPr marL="571500" lvl="1" indent="0">
                  <a:buNone/>
                </a:pPr>
                <a:r>
                  <a:rPr lang="de-DE" sz="1800" dirty="0" smtClean="0"/>
                  <a:t> </a:t>
                </a:r>
              </a:p>
              <a:p>
                <a:pPr marL="114300" indent="0">
                  <a:buNone/>
                </a:pPr>
                <a:endParaRPr lang="de-DE" sz="1800" dirty="0"/>
              </a:p>
              <a:p>
                <a:pPr marL="114300" indent="0">
                  <a:buNone/>
                </a:pPr>
                <a:endParaRPr lang="de-DE" sz="20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3"/>
                <a:stretch>
                  <a:fillRect t="-49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feld 4"/>
          <p:cNvSpPr txBox="1"/>
          <p:nvPr/>
        </p:nvSpPr>
        <p:spPr>
          <a:xfrm>
            <a:off x="1331640" y="3573016"/>
            <a:ext cx="6120680" cy="156966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Dies kann mithilfe des Ton-Generators der App Schallanalysator (Android, iOS) oder der Software Spaichinger Schallpegelmesser (Windows-PC) geklärt werden</a:t>
            </a:r>
          </a:p>
          <a:p>
            <a:pPr algn="ctr"/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Einstellung: </a:t>
            </a:r>
            <a:r>
              <a:rPr lang="de-DE" sz="16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stereo</a:t>
            </a:r>
            <a:endParaRPr lang="de-DE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de-DE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de-DE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Download: </a:t>
            </a:r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/>
              </a:rPr>
              <a:t>www.spaichinger-schallpegelmesser.de</a:t>
            </a:r>
            <a:endParaRPr lang="de-DE" sz="1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94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Fachliche Analyse Schwebungen </a:t>
            </a:r>
            <a:endParaRPr lang="de-DE" altLang="de-DE" sz="3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114300" indent="0">
                  <a:buNone/>
                </a:pPr>
                <a:r>
                  <a:rPr lang="de-DE" sz="2000" b="1" dirty="0" smtClean="0"/>
                  <a:t>Verblüffende Lösungen zu den psychoakustischen Fragen:</a:t>
                </a:r>
              </a:p>
              <a:p>
                <a:pPr marL="114300" indent="0">
                  <a:buNone/>
                </a:pPr>
                <a:endParaRPr lang="de-DE" sz="2000" b="1" dirty="0" smtClean="0"/>
              </a:p>
              <a:p>
                <a:pPr marL="114300" indent="0">
                  <a:buNone/>
                </a:pPr>
                <a:r>
                  <a:rPr lang="de-DE" sz="1800" b="1" dirty="0" smtClean="0"/>
                  <a:t>1. Fall: Zwei unterschiedliche Töne </a:t>
                </a:r>
                <a:r>
                  <a:rPr lang="de-DE" sz="1800" b="1" dirty="0"/>
                  <a:t>werden gleichzeitig abgespielt:</a:t>
                </a:r>
              </a:p>
              <a:p>
                <a:pPr marL="857250" lvl="1"/>
                <a:r>
                  <a:rPr lang="de-DE" sz="1800" dirty="0"/>
                  <a:t>Können wir die periodische Änderung der Gesamtfrequenz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𝑔𝑒𝑠</m:t>
                        </m:r>
                      </m:sub>
                    </m:sSub>
                    <m:d>
                      <m:d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de-DE" sz="1800" dirty="0"/>
                  <a:t> bei einer unreinen Schwebung hören</a:t>
                </a:r>
                <a:r>
                  <a:rPr lang="de-DE" sz="1800" dirty="0" smtClean="0"/>
                  <a:t>?</a:t>
                </a:r>
              </a:p>
              <a:p>
                <a:pPr marL="571500" lvl="1" indent="0">
                  <a:buNone/>
                </a:pPr>
                <a:r>
                  <a:rPr lang="de-DE" sz="1800" dirty="0" smtClean="0"/>
                  <a:t> </a:t>
                </a:r>
                <a:endParaRPr lang="de-DE" sz="1800" dirty="0"/>
              </a:p>
              <a:p>
                <a:pPr marL="857250" lvl="1"/>
                <a:endParaRPr lang="de-DE" sz="1800" dirty="0" smtClean="0"/>
              </a:p>
              <a:p>
                <a:pPr marL="857250" lvl="1"/>
                <a:r>
                  <a:rPr lang="de-DE" sz="1800" dirty="0" smtClean="0"/>
                  <a:t>Ab </a:t>
                </a:r>
                <a:r>
                  <a:rPr lang="de-DE" sz="1800" dirty="0"/>
                  <a:t>welchem Frequenzabstand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de-DE" sz="1800" dirty="0"/>
                  <a:t> hören wir getrennte Töne bei gleicher Amplitude?</a:t>
                </a:r>
              </a:p>
              <a:p>
                <a:pPr marL="114300" indent="0">
                  <a:buNone/>
                </a:pPr>
                <a:endParaRPr lang="de-DE" sz="2000" b="1" dirty="0" smtClean="0"/>
              </a:p>
              <a:p>
                <a:pPr marL="114300" indent="0">
                  <a:buNone/>
                </a:pPr>
                <a:endParaRPr lang="de-DE" sz="1800" b="1" dirty="0" smtClean="0"/>
              </a:p>
              <a:p>
                <a:pPr marL="114300" indent="0">
                  <a:buNone/>
                </a:pPr>
                <a:endParaRPr lang="de-DE" sz="1800" b="1" dirty="0" smtClean="0"/>
              </a:p>
              <a:p>
                <a:pPr marL="114300" indent="0">
                  <a:buNone/>
                </a:pPr>
                <a:endParaRPr lang="de-DE" sz="1800" b="1" dirty="0" smtClean="0"/>
              </a:p>
              <a:p>
                <a:pPr marL="114300" indent="0">
                  <a:buNone/>
                </a:pPr>
                <a:endParaRPr lang="de-DE" sz="1000" b="1" dirty="0"/>
              </a:p>
              <a:p>
                <a:pPr marL="114300" indent="0">
                  <a:buNone/>
                </a:pPr>
                <a:endParaRPr lang="de-DE" sz="20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3"/>
                <a:stretch>
                  <a:fillRect t="-49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feld 5"/>
          <p:cNvSpPr txBox="1"/>
          <p:nvPr/>
        </p:nvSpPr>
        <p:spPr>
          <a:xfrm>
            <a:off x="3635469" y="2913117"/>
            <a:ext cx="2016224" cy="338554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Antwort: Nein!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feld 6"/>
              <p:cNvSpPr txBox="1"/>
              <p:nvPr/>
            </p:nvSpPr>
            <p:spPr>
              <a:xfrm>
                <a:off x="1259205" y="4365104"/>
                <a:ext cx="6768752" cy="1193981"/>
              </a:xfrm>
              <a:prstGeom prst="rect">
                <a:avLst/>
              </a:prstGeom>
              <a:solidFill>
                <a:schemeClr val="accent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Antwort: </a:t>
                </a:r>
                <a:b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Bei  Mittenfrequenzen bis </a:t>
                </a:r>
                <a14:m>
                  <m:oMath xmlns:m="http://schemas.openxmlformats.org/officeDocument/2006/math">
                    <m:r>
                      <a:rPr lang="de-DE" sz="1600" i="1" dirty="0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5</m:t>
                    </m:r>
                    <m:r>
                      <a:rPr lang="de-DE" sz="1600" b="0" i="1" dirty="0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00</m:t>
                    </m:r>
                    <m:r>
                      <a:rPr lang="de-DE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de-DE" sz="160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Hz</m:t>
                    </m:r>
                  </m:oMath>
                </a14:m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können wir erst bei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600" b="1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6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sz="1600" b="1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sz="1600" b="1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𝒇</m:t>
                                </m:r>
                              </m:e>
                              <m:sub>
                                <m:r>
                                  <a:rPr lang="de-DE" sz="1600" b="1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𝟏</m:t>
                                </m:r>
                              </m:sub>
                            </m:sSub>
                            <m:r>
                              <a:rPr lang="de-DE" sz="16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de-DE" sz="16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𝒇</m:t>
                            </m:r>
                          </m:e>
                          <m:sub>
                            <m:r>
                              <a:rPr lang="de-DE" sz="1600" b="1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𝟐</m:t>
                            </m:r>
                          </m:sub>
                        </m:sSub>
                      </m:e>
                    </m:d>
                    <m:r>
                      <a:rPr lang="de-DE" sz="1600" b="1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≈</m:t>
                    </m:r>
                    <m:r>
                      <a:rPr lang="de-DE" sz="1600" b="1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𝟏𝟎𝟎</m:t>
                    </m:r>
                    <m:r>
                      <a:rPr lang="de-DE" sz="1600" b="1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de-DE" sz="1600" b="1" i="0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Hz</m:t>
                    </m:r>
                  </m:oMath>
                </a14:m>
                <a:r>
                  <a:rPr lang="de-DE" sz="16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deutlich </a:t>
                </a:r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getrennte Töne wahrnehmen! </a:t>
                </a:r>
                <a:b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</a:br>
                <a:endParaRPr lang="de-DE" sz="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  <a:p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Bei Mittenfrequenzen größer </a:t>
                </a:r>
                <a14:m>
                  <m:oMath xmlns:m="http://schemas.openxmlformats.org/officeDocument/2006/math">
                    <m:r>
                      <a:rPr lang="de-DE" sz="1600" i="1" dirty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500</m:t>
                    </m:r>
                    <m:r>
                      <a:rPr lang="de-DE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de-DE" sz="160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Hz</m:t>
                    </m:r>
                  </m:oMath>
                </a14:m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6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6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sz="16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sz="16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de-DE" sz="16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6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de-DE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≈</m:t>
                    </m:r>
                    <m:r>
                      <a:rPr lang="de-DE" sz="16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20%</m:t>
                    </m:r>
                  </m:oMath>
                </a14:m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der Mittenfrequenz</a:t>
                </a:r>
                <a:endParaRPr lang="de-DE" sz="1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7" name="Textfeld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205" y="4365104"/>
                <a:ext cx="6768752" cy="1193981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719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Fachliche Analyse Schwebungen </a:t>
            </a: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114300" indent="0">
              <a:buNone/>
            </a:pPr>
            <a:r>
              <a:rPr lang="de-DE" sz="2000" b="1" dirty="0" smtClean="0"/>
              <a:t>Verblüffende Lösungen zu den psychoakustischen Fragen:</a:t>
            </a:r>
          </a:p>
          <a:p>
            <a:pPr marL="114300" indent="0">
              <a:buNone/>
            </a:pPr>
            <a:endParaRPr lang="de-DE" sz="2000" b="1" dirty="0"/>
          </a:p>
          <a:p>
            <a:pPr marL="114300" indent="0">
              <a:buNone/>
            </a:pPr>
            <a:r>
              <a:rPr lang="de-DE" sz="1800" b="1" dirty="0" smtClean="0"/>
              <a:t>2. Fall: Nur ein Ton wird abgespielt und dessen Frequenz geändert:</a:t>
            </a:r>
          </a:p>
          <a:p>
            <a:pPr marL="857250" lvl="1"/>
            <a:r>
              <a:rPr lang="de-DE" sz="1800" dirty="0" smtClean="0"/>
              <a:t>Wie groß ist die Frequenzauflösung unseres Gehörs? </a:t>
            </a:r>
            <a:br>
              <a:rPr lang="de-DE" sz="1800" dirty="0" smtClean="0"/>
            </a:br>
            <a:r>
              <a:rPr lang="de-DE" sz="1800" dirty="0" smtClean="0"/>
              <a:t>D.h., wie groß ist die kleinste Frequenzänderung, die wir wahrnehmen können?</a:t>
            </a:r>
          </a:p>
          <a:p>
            <a:pPr marL="114300" indent="0">
              <a:buNone/>
            </a:pPr>
            <a:endParaRPr lang="de-DE" sz="1800" dirty="0"/>
          </a:p>
          <a:p>
            <a:pPr marL="114300" indent="0">
              <a:buNone/>
            </a:pPr>
            <a:endParaRPr lang="de-DE" sz="2000" b="1" dirty="0" smtClean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/>
              <p:cNvSpPr txBox="1"/>
              <p:nvPr/>
            </p:nvSpPr>
            <p:spPr>
              <a:xfrm>
                <a:off x="1115616" y="3356992"/>
                <a:ext cx="6768752" cy="614848"/>
              </a:xfrm>
              <a:prstGeom prst="rect">
                <a:avLst/>
              </a:prstGeom>
              <a:solidFill>
                <a:schemeClr val="accent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Antwort:  Bei </a:t>
                </a:r>
                <a14:m>
                  <m:oMath xmlns:m="http://schemas.openxmlformats.org/officeDocument/2006/math">
                    <m:r>
                      <a:rPr lang="de-DE" sz="1600" i="1">
                        <a:solidFill>
                          <a:schemeClr val="bg1"/>
                        </a:solidFill>
                        <a:latin typeface="Cambria Math"/>
                        <a:cs typeface="Arial" pitchFamily="34" charset="0"/>
                      </a:rPr>
                      <m:t>𝑓</m:t>
                    </m:r>
                  </m:oMath>
                </a14:m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bis </a:t>
                </a:r>
                <a14:m>
                  <m:oMath xmlns:m="http://schemas.openxmlformats.org/officeDocument/2006/math">
                    <m:r>
                      <a:rPr lang="de-DE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5</m:t>
                    </m:r>
                    <m:r>
                      <a:rPr lang="de-DE" sz="16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00 </m:t>
                    </m:r>
                    <m:r>
                      <m:rPr>
                        <m:nor/>
                      </m:rPr>
                      <a:rPr lang="de-DE" sz="1600" b="0" i="0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Hz</m:t>
                    </m:r>
                  </m:oMath>
                </a14:m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können wir bereits </a:t>
                </a:r>
                <a14:m>
                  <m:oMath xmlns:m="http://schemas.openxmlformats.org/officeDocument/2006/math">
                    <m:r>
                      <a:rPr lang="de-DE" sz="1600" b="1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∆</m:t>
                    </m:r>
                    <m:r>
                      <a:rPr lang="de-DE" sz="1600" b="1" i="1">
                        <a:solidFill>
                          <a:schemeClr val="bg1"/>
                        </a:solidFill>
                        <a:latin typeface="Cambria Math"/>
                        <a:cs typeface="Arial" pitchFamily="34" charset="0"/>
                      </a:rPr>
                      <m:t>𝒇</m:t>
                    </m:r>
                    <m:r>
                      <a:rPr lang="de-DE" sz="1600" b="1" i="1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≈</m:t>
                    </m:r>
                    <m:r>
                      <m:rPr>
                        <m:nor/>
                      </m:rPr>
                      <a:rPr lang="de-DE" sz="1600" b="1" i="0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1−3 </m:t>
                    </m:r>
                    <m:r>
                      <m:rPr>
                        <m:nor/>
                      </m:rPr>
                      <a:rPr lang="de-DE" sz="1600" b="1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Hz</m:t>
                    </m:r>
                  </m:oMath>
                </a14:m>
                <a:r>
                  <a:rPr lang="de-DE" sz="1600" b="1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wahrnehmen!</a:t>
                </a:r>
              </a:p>
              <a:p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               Bei </a:t>
                </a:r>
                <a14:m>
                  <m:oMath xmlns:m="http://schemas.openxmlformats.org/officeDocument/2006/math">
                    <m:r>
                      <a:rPr lang="de-DE" sz="16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𝑓</m:t>
                    </m:r>
                    <m:r>
                      <a:rPr lang="de-DE" sz="1600" b="0" i="0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&gt;</m:t>
                    </m:r>
                    <m:r>
                      <a:rPr lang="de-DE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500 </m:t>
                    </m:r>
                    <m:r>
                      <m:rPr>
                        <m:nor/>
                      </m:rPr>
                      <a:rPr lang="de-DE" sz="160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Hz</m:t>
                    </m:r>
                  </m:oMath>
                </a14:m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  <a14:m>
                  <m:oMath xmlns:m="http://schemas.openxmlformats.org/officeDocument/2006/math">
                    <m:r>
                      <a:rPr lang="de-DE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∆</m:t>
                    </m:r>
                    <m:r>
                      <a:rPr lang="de-DE" sz="1600" i="1">
                        <a:solidFill>
                          <a:schemeClr val="bg1"/>
                        </a:solidFill>
                        <a:latin typeface="Cambria Math"/>
                        <a:cs typeface="Arial" pitchFamily="34" charset="0"/>
                      </a:rPr>
                      <m:t>𝑓</m:t>
                    </m:r>
                    <m:r>
                      <a:rPr lang="de-DE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≈</m:t>
                    </m:r>
                    <m:r>
                      <m:rPr>
                        <m:nor/>
                      </m:rPr>
                      <a:rPr lang="de-DE" sz="1600" b="0" i="0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0,2% </m:t>
                    </m:r>
                  </m:oMath>
                </a14:m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bis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de-DE" sz="160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0,3</m:t>
                    </m:r>
                    <m:r>
                      <m:rPr>
                        <m:nor/>
                      </m:rPr>
                      <a:rPr lang="de-DE" sz="1600" b="0" i="0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5</m:t>
                    </m:r>
                    <m:r>
                      <m:rPr>
                        <m:nor/>
                      </m:rPr>
                      <a:rPr lang="de-DE" sz="1600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% </m:t>
                    </m:r>
                  </m:oMath>
                </a14:m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von </a:t>
                </a:r>
                <a14:m>
                  <m:oMath xmlns:m="http://schemas.openxmlformats.org/officeDocument/2006/math">
                    <m:r>
                      <a:rPr lang="de-DE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𝑓</m:t>
                    </m:r>
                  </m:oMath>
                </a14:m>
                <a:endParaRPr lang="de-DE" sz="16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" name="Textfeld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3356992"/>
                <a:ext cx="6768752" cy="61484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1592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Kompetenzzuwachs durch Apps?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457200" lvl="1" indent="0">
              <a:buNone/>
            </a:pPr>
            <a:endParaRPr lang="de-DE" sz="2000" dirty="0" smtClean="0"/>
          </a:p>
          <a:p>
            <a:pPr marL="457200" lvl="1" indent="0">
              <a:buNone/>
            </a:pPr>
            <a:r>
              <a:rPr lang="de-DE" sz="2000" dirty="0" smtClean="0"/>
              <a:t>„</a:t>
            </a:r>
            <a:r>
              <a:rPr lang="de-DE" sz="2800" dirty="0" smtClean="0"/>
              <a:t>Es </a:t>
            </a:r>
            <a:r>
              <a:rPr lang="de-DE" sz="2800" dirty="0"/>
              <a:t>ist niemals die App selbst, sondern immer der Unterricht – aber die App muss so gut sein, dass sie guten Unterricht unterstützen kann</a:t>
            </a:r>
            <a:r>
              <a:rPr lang="de-DE" sz="2800" dirty="0" smtClean="0"/>
              <a:t>.“  </a:t>
            </a:r>
          </a:p>
          <a:p>
            <a:pPr marL="457200" lvl="1" indent="0">
              <a:buNone/>
            </a:pPr>
            <a:endParaRPr lang="de-DE" dirty="0" smtClean="0"/>
          </a:p>
          <a:p>
            <a:pPr marL="457200" lvl="1" indent="0">
              <a:buNone/>
            </a:pPr>
            <a:r>
              <a:rPr lang="de-DE" sz="2000" dirty="0" smtClean="0"/>
              <a:t>Hans-Christoph </a:t>
            </a:r>
            <a:r>
              <a:rPr lang="de-DE" sz="2000" dirty="0"/>
              <a:t>Schaub</a:t>
            </a:r>
          </a:p>
          <a:p>
            <a:pPr marL="457200" lvl="1" indent="0">
              <a:buNone/>
            </a:pPr>
            <a:r>
              <a:rPr lang="de-DE" sz="2000" dirty="0" smtClean="0"/>
              <a:t>KM BW</a:t>
            </a:r>
            <a:endParaRPr lang="de-DE" sz="2000" dirty="0"/>
          </a:p>
          <a:p>
            <a:pPr marL="457200" lvl="1" indent="0">
              <a:buNone/>
            </a:pPr>
            <a:r>
              <a:rPr lang="de-DE" sz="2000" dirty="0"/>
              <a:t>Stellvertretende Leitung Referat </a:t>
            </a:r>
            <a:r>
              <a:rPr lang="de-DE" sz="2000" dirty="0" smtClean="0"/>
              <a:t>23</a:t>
            </a:r>
            <a:endParaRPr lang="de-DE" sz="2000" dirty="0"/>
          </a:p>
          <a:p>
            <a:pPr marL="457200" lvl="1" indent="0">
              <a:buNone/>
            </a:pPr>
            <a:r>
              <a:rPr lang="de-DE" sz="2000" dirty="0"/>
              <a:t>Medienpädagogik und digitale Bildung</a:t>
            </a:r>
          </a:p>
          <a:p>
            <a:pPr marL="457200" lvl="1" indent="0">
              <a:buNone/>
            </a:pPr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6810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Fachliche Analyse Schwebungen </a:t>
            </a:r>
            <a:endParaRPr lang="de-DE" altLang="de-DE" sz="3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114300" indent="0">
                  <a:buNone/>
                </a:pPr>
                <a:r>
                  <a:rPr lang="de-DE" sz="2000" b="1" dirty="0"/>
                  <a:t>Verblüffende Lösungen zu den psychoakustischen Fragen</a:t>
                </a:r>
                <a:r>
                  <a:rPr lang="de-DE" sz="2000" b="1" dirty="0" smtClean="0"/>
                  <a:t>:</a:t>
                </a:r>
              </a:p>
              <a:p>
                <a:pPr marL="114300" indent="0">
                  <a:buNone/>
                </a:pPr>
                <a:endParaRPr lang="de-DE" sz="2000" b="1" dirty="0" smtClean="0"/>
              </a:p>
              <a:p>
                <a:pPr marL="114300" indent="0">
                  <a:buNone/>
                </a:pPr>
                <a:r>
                  <a:rPr lang="de-DE" sz="1800" b="1" dirty="0"/>
                  <a:t>3</a:t>
                </a:r>
                <a:r>
                  <a:rPr lang="de-DE" sz="1800" b="1" dirty="0" smtClean="0"/>
                  <a:t>. Fall: Kopfhörer: Ton 1 auf linkem Ohr und Ton 2 auf rechtem Ohr</a:t>
                </a:r>
              </a:p>
              <a:p>
                <a:pPr marL="857250" lvl="1"/>
                <a:r>
                  <a:rPr lang="de-DE" sz="1800" dirty="0" smtClean="0"/>
                  <a:t>Sind hier ebenfalls Schwebungen bei</a:t>
                </a:r>
                <a:r>
                  <a:rPr lang="de-DE" sz="1800" dirty="0"/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de-DE" sz="1800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de-DE" sz="1800" i="1">
                        <a:latin typeface="Cambria Math"/>
                      </a:rPr>
                      <m:t> </m:t>
                    </m:r>
                    <m:r>
                      <a:rPr lang="de-DE" sz="1800" i="1">
                        <a:latin typeface="Cambria Math"/>
                        <a:ea typeface="Cambria Math"/>
                      </a:rPr>
                      <m:t>≤</m:t>
                    </m:r>
                    <m:r>
                      <a:rPr lang="de-DE" sz="1800" i="1">
                        <a:latin typeface="Cambria Math"/>
                      </a:rPr>
                      <m:t>15 </m:t>
                    </m:r>
                    <m:r>
                      <m:rPr>
                        <m:nor/>
                      </m:rPr>
                      <a:rPr lang="de-DE" sz="1800">
                        <a:latin typeface="Cambria Math"/>
                      </a:rPr>
                      <m:t>Hz</m:t>
                    </m:r>
                  </m:oMath>
                </a14:m>
                <a:r>
                  <a:rPr lang="de-DE" sz="1800" dirty="0" smtClean="0"/>
                  <a:t>  zu hören?</a:t>
                </a:r>
              </a:p>
              <a:p>
                <a:pPr marL="571500" lvl="1" indent="0">
                  <a:buNone/>
                </a:pPr>
                <a:endParaRPr lang="de-DE" sz="1800" dirty="0" smtClean="0"/>
              </a:p>
              <a:p>
                <a:pPr marL="857250" lvl="1"/>
                <a:endParaRPr lang="de-DE" sz="1800" dirty="0" smtClean="0"/>
              </a:p>
              <a:p>
                <a:pPr marL="857250" lvl="1"/>
                <a:r>
                  <a:rPr lang="de-DE" sz="1800" dirty="0" smtClean="0"/>
                  <a:t>Ab </a:t>
                </a:r>
                <a:r>
                  <a:rPr lang="de-DE" sz="1800" dirty="0"/>
                  <a:t>welchem Frequenzabstand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de-DE" sz="1800" dirty="0"/>
                  <a:t> hören wir getrennte Töne bei gleicher Amplitude?</a:t>
                </a:r>
              </a:p>
              <a:p>
                <a:pPr marL="571500" lvl="1" indent="0">
                  <a:buNone/>
                </a:pPr>
                <a:r>
                  <a:rPr lang="de-DE" sz="1800" dirty="0" smtClean="0"/>
                  <a:t> </a:t>
                </a:r>
              </a:p>
              <a:p>
                <a:pPr marL="114300" indent="0">
                  <a:buNone/>
                </a:pPr>
                <a:endParaRPr lang="de-DE" sz="1800" dirty="0"/>
              </a:p>
              <a:p>
                <a:pPr marL="114300" indent="0">
                  <a:buNone/>
                </a:pPr>
                <a:endParaRPr lang="de-DE" sz="20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3"/>
                <a:stretch>
                  <a:fillRect t="-49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feld 4"/>
          <p:cNvSpPr txBox="1"/>
          <p:nvPr/>
        </p:nvSpPr>
        <p:spPr>
          <a:xfrm>
            <a:off x="2123728" y="2636912"/>
            <a:ext cx="4608512" cy="338554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Antwort: Ja, bei Frequenzen unterhalb 1500 Hz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/>
              <p:cNvSpPr txBox="1"/>
              <p:nvPr/>
            </p:nvSpPr>
            <p:spPr>
              <a:xfrm>
                <a:off x="1763688" y="3861048"/>
                <a:ext cx="5328592" cy="338554"/>
              </a:xfrm>
              <a:prstGeom prst="rect">
                <a:avLst/>
              </a:prstGeom>
              <a:solidFill>
                <a:schemeClr val="accent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Antwort: Ab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6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de-DE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de-DE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de-DE" sz="1600" i="1">
                        <a:solidFill>
                          <a:schemeClr val="bg1"/>
                        </a:solidFill>
                        <a:latin typeface="Cambria Math"/>
                      </a:rPr>
                      <m:t> </m:t>
                    </m:r>
                    <m:r>
                      <a:rPr lang="de-DE" sz="16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≈</m:t>
                    </m:r>
                    <m:r>
                      <a:rPr lang="de-DE" sz="1600" b="0" i="1" smtClean="0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30</m:t>
                    </m:r>
                    <m:r>
                      <a:rPr lang="de-DE" sz="1600" i="1">
                        <a:solidFill>
                          <a:schemeClr val="bg1"/>
                        </a:solidFill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de-DE" sz="1600">
                        <a:solidFill>
                          <a:schemeClr val="bg1"/>
                        </a:solidFill>
                        <a:latin typeface="Cambria Math"/>
                      </a:rPr>
                      <m:t>Hz</m:t>
                    </m:r>
                  </m:oMath>
                </a14:m>
                <a:r>
                  <a:rPr lang="de-DE" sz="1600" dirty="0" smtClean="0">
                    <a:solidFill>
                      <a:schemeClr val="bg1"/>
                    </a:solidFill>
                  </a:rPr>
                  <a:t> </a:t>
                </a:r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hören wir getrennte Töne </a:t>
                </a:r>
              </a:p>
            </p:txBody>
          </p:sp>
        </mc:Choice>
        <mc:Fallback xmlns="">
          <p:sp>
            <p:nvSpPr>
              <p:cNvPr id="6" name="Textfeld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3861048"/>
                <a:ext cx="5328592" cy="33855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1384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Fachliche Analyse Schwebungen </a:t>
            </a:r>
            <a:endParaRPr lang="de-DE" altLang="de-DE" sz="3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pPr marL="114300" indent="0">
                  <a:buNone/>
                </a:pPr>
                <a:r>
                  <a:rPr lang="de-DE" sz="2000" b="1" dirty="0" smtClean="0"/>
                  <a:t>Psychoakustische Erklärung der verblüffenden Ergebnisse:</a:t>
                </a:r>
              </a:p>
              <a:p>
                <a:pPr marL="114300" indent="0">
                  <a:buNone/>
                </a:pPr>
                <a:endParaRPr lang="de-DE" sz="800" b="1" dirty="0" smtClean="0"/>
              </a:p>
              <a:p>
                <a:pPr marL="114300" indent="0">
                  <a:buNone/>
                </a:pPr>
                <a:r>
                  <a:rPr lang="de-DE" sz="1800" b="1" dirty="0" smtClean="0"/>
                  <a:t>1. Fall: Zwei unterschiedliche Töne </a:t>
                </a:r>
                <a:r>
                  <a:rPr lang="de-DE" sz="1800" b="1" dirty="0"/>
                  <a:t>werden gleichzeitig abgespielt:</a:t>
                </a:r>
              </a:p>
              <a:p>
                <a:pPr marL="457200"/>
                <a:r>
                  <a:rPr lang="de-DE" sz="1800" dirty="0" smtClean="0"/>
                  <a:t>Gehör zerlegt komplexen Schall (auch 2 Töne) in Frequenzgruppen</a:t>
                </a:r>
              </a:p>
              <a:p>
                <a:pPr marL="457200"/>
                <a:r>
                  <a:rPr lang="de-DE" sz="1800" dirty="0"/>
                  <a:t>Breite der angeregten Frequenzgruppe hängt von Mittenfrequenz der beiden Töne </a:t>
                </a:r>
                <a:r>
                  <a:rPr lang="de-DE" sz="1800" dirty="0" smtClean="0"/>
                  <a:t>ab:</a:t>
                </a:r>
              </a:p>
              <a:p>
                <a:pPr marL="857250" lvl="1"/>
                <a:r>
                  <a:rPr lang="de-DE" sz="1600" dirty="0">
                    <a:ea typeface="Cambria Math"/>
                  </a:rPr>
                  <a:t>Breite einer Frequenzgruppe ca. </a:t>
                </a:r>
                <a14:m>
                  <m:oMath xmlns:m="http://schemas.openxmlformats.org/officeDocument/2006/math">
                    <m:r>
                      <a:rPr lang="de-DE" sz="1600" i="1" dirty="0">
                        <a:latin typeface="Cambria Math"/>
                        <a:ea typeface="Cambria Math"/>
                      </a:rPr>
                      <m:t>100</m:t>
                    </m:r>
                    <m:r>
                      <a:rPr lang="de-DE" sz="1600" i="1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de-DE" sz="1600">
                        <a:latin typeface="Cambria Math"/>
                        <a:ea typeface="Cambria Math"/>
                      </a:rPr>
                      <m:t>Hz</m:t>
                    </m:r>
                  </m:oMath>
                </a14:m>
                <a:r>
                  <a:rPr lang="de-DE" sz="1600" dirty="0"/>
                  <a:t> im Frequenzbereich bis </a:t>
                </a:r>
                <a14:m>
                  <m:oMath xmlns:m="http://schemas.openxmlformats.org/officeDocument/2006/math">
                    <m:r>
                      <a:rPr lang="de-DE" sz="1600" i="1" dirty="0">
                        <a:latin typeface="Cambria Math"/>
                        <a:ea typeface="Cambria Math"/>
                      </a:rPr>
                      <m:t>500</m:t>
                    </m:r>
                    <m:r>
                      <a:rPr lang="de-DE" sz="1600" i="1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de-DE" sz="1600">
                        <a:latin typeface="Cambria Math"/>
                        <a:ea typeface="Cambria Math"/>
                      </a:rPr>
                      <m:t>Hz</m:t>
                    </m:r>
                  </m:oMath>
                </a14:m>
                <a:r>
                  <a:rPr lang="de-DE" sz="1600" dirty="0"/>
                  <a:t> </a:t>
                </a:r>
              </a:p>
              <a:p>
                <a:pPr marL="857250" lvl="1"/>
                <a:r>
                  <a:rPr lang="de-DE" sz="1600" dirty="0">
                    <a:ea typeface="Cambria Math"/>
                  </a:rPr>
                  <a:t>Breite einer Frequenzgruppe ca. </a:t>
                </a:r>
                <a14:m>
                  <m:oMath xmlns:m="http://schemas.openxmlformats.org/officeDocument/2006/math">
                    <m:r>
                      <a:rPr lang="de-DE" sz="1600" i="1" dirty="0">
                        <a:latin typeface="Cambria Math"/>
                        <a:ea typeface="Cambria Math"/>
                      </a:rPr>
                      <m:t>20%</m:t>
                    </m:r>
                  </m:oMath>
                </a14:m>
                <a:r>
                  <a:rPr lang="de-DE" sz="1600" dirty="0"/>
                  <a:t> der Mittenfrequenz im Frequenzbereich oberhalb </a:t>
                </a:r>
                <a14:m>
                  <m:oMath xmlns:m="http://schemas.openxmlformats.org/officeDocument/2006/math">
                    <m:r>
                      <a:rPr lang="de-DE" sz="1600" i="1" dirty="0">
                        <a:latin typeface="Cambria Math"/>
                        <a:ea typeface="Cambria Math"/>
                      </a:rPr>
                      <m:t>500</m:t>
                    </m:r>
                    <m:r>
                      <a:rPr lang="de-DE" sz="1600" i="1">
                        <a:latin typeface="Cambria Math"/>
                        <a:ea typeface="Cambria Math"/>
                      </a:rPr>
                      <m:t> </m:t>
                    </m:r>
                    <m:r>
                      <m:rPr>
                        <m:nor/>
                      </m:rPr>
                      <a:rPr lang="de-DE" sz="1600">
                        <a:latin typeface="Cambria Math"/>
                        <a:ea typeface="Cambria Math"/>
                      </a:rPr>
                      <m:t>Hz</m:t>
                    </m:r>
                  </m:oMath>
                </a14:m>
                <a:endParaRPr lang="de-DE" sz="1600" dirty="0"/>
              </a:p>
              <a:p>
                <a:pPr marL="457200"/>
                <a:r>
                  <a:rPr lang="de-DE" sz="1800" dirty="0" smtClean="0"/>
                  <a:t>Absolute Lage der Frequenzgruppe wird durch Mittenfrequenz der beiden Töne festgelegt: Mitte der Frequenzgruppe wird auf Mittenfrequenz der Töne gelegt</a:t>
                </a:r>
              </a:p>
              <a:p>
                <a:pPr marL="114300" indent="0">
                  <a:buNone/>
                </a:pPr>
                <a:endParaRPr lang="de-DE" sz="1800" dirty="0" smtClean="0"/>
              </a:p>
              <a:p>
                <a:pPr marL="400050" indent="-285750"/>
                <a:endParaRPr lang="de-DE" sz="1800" dirty="0" smtClean="0"/>
              </a:p>
              <a:p>
                <a:pPr marL="400050" indent="-285750"/>
                <a:r>
                  <a:rPr lang="de-DE" sz="1800" dirty="0" smtClean="0"/>
                  <a:t>Befinden </a:t>
                </a:r>
                <a:r>
                  <a:rPr lang="de-DE" sz="1800" dirty="0"/>
                  <a:t>sich 2 Töne in der selben Frequenzgruppe, dann werden diese zu einem Höreindruck zusammengefasst. </a:t>
                </a:r>
                <a:r>
                  <a:rPr lang="de-DE" sz="1800" dirty="0" smtClean="0"/>
                  <a:t/>
                </a:r>
                <a:br>
                  <a:rPr lang="de-DE" sz="1800" dirty="0" smtClean="0"/>
                </a:br>
                <a:r>
                  <a:rPr lang="de-DE" sz="1800" dirty="0" smtClean="0"/>
                  <a:t>→ </a:t>
                </a:r>
                <a:r>
                  <a:rPr lang="de-DE" sz="1800" dirty="0"/>
                  <a:t>Keine getrennte Wahrnehmung der </a:t>
                </a:r>
                <a:r>
                  <a:rPr lang="de-DE" sz="1800" dirty="0" smtClean="0"/>
                  <a:t>Töne</a:t>
                </a:r>
              </a:p>
              <a:p>
                <a:pPr marL="114300" indent="0">
                  <a:buNone/>
                </a:pPr>
                <a:endParaRPr lang="de-DE" sz="1000" b="1" dirty="0"/>
              </a:p>
              <a:p>
                <a:pPr marL="114300" indent="0">
                  <a:buNone/>
                </a:pPr>
                <a:endParaRPr lang="de-DE" sz="20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3"/>
                <a:stretch>
                  <a:fillRect t="-367" b="-3427"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Gruppieren 23"/>
          <p:cNvGrpSpPr/>
          <p:nvPr/>
        </p:nvGrpSpPr>
        <p:grpSpPr>
          <a:xfrm>
            <a:off x="1835696" y="4555637"/>
            <a:ext cx="6856464" cy="1012492"/>
            <a:chOff x="1835696" y="4555637"/>
            <a:chExt cx="6856464" cy="1012492"/>
          </a:xfrm>
        </p:grpSpPr>
        <p:cxnSp>
          <p:nvCxnSpPr>
            <p:cNvPr id="4" name="Gerade Verbindung mit Pfeil 3"/>
            <p:cNvCxnSpPr/>
            <p:nvPr/>
          </p:nvCxnSpPr>
          <p:spPr>
            <a:xfrm flipV="1">
              <a:off x="1835696" y="4741802"/>
              <a:ext cx="6395894" cy="5844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Rechteck 4"/>
            <p:cNvSpPr/>
            <p:nvPr/>
          </p:nvSpPr>
          <p:spPr>
            <a:xfrm>
              <a:off x="3851920" y="4606450"/>
              <a:ext cx="1296144" cy="360040"/>
            </a:xfrm>
            <a:prstGeom prst="rect">
              <a:avLst/>
            </a:prstGeom>
            <a:solidFill>
              <a:srgbClr val="FFFF99">
                <a:alpha val="23922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7" name="Gerade Verbindung 6"/>
            <p:cNvCxnSpPr/>
            <p:nvPr/>
          </p:nvCxnSpPr>
          <p:spPr>
            <a:xfrm flipV="1">
              <a:off x="4067944" y="4713235"/>
              <a:ext cx="0" cy="115575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 Verbindung 13"/>
            <p:cNvCxnSpPr/>
            <p:nvPr/>
          </p:nvCxnSpPr>
          <p:spPr>
            <a:xfrm flipV="1">
              <a:off x="4932040" y="4695793"/>
              <a:ext cx="0" cy="14012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Gerade Verbindung 18"/>
            <p:cNvCxnSpPr/>
            <p:nvPr/>
          </p:nvCxnSpPr>
          <p:spPr>
            <a:xfrm flipV="1">
              <a:off x="4499992" y="4713235"/>
              <a:ext cx="0" cy="140129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feld 20"/>
                <p:cNvSpPr txBox="1"/>
                <p:nvPr/>
              </p:nvSpPr>
              <p:spPr>
                <a:xfrm>
                  <a:off x="3851920" y="4901337"/>
                  <a:ext cx="531043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800" b="0" i="1" smtClean="0">
                                <a:latin typeface="Cambria Math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de-DE" sz="1800" b="0" i="1" smtClean="0">
                                <a:latin typeface="Cambria Math"/>
                                <a:cs typeface="Arial" pitchFamily="34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b="0" i="1" smtClean="0">
                                <a:latin typeface="Cambria Math"/>
                                <a:cs typeface="Arial" pitchFamily="34" charset="0"/>
                              </a:rPr>
                              <m:t>1</m:t>
                            </m:r>
                          </m:sub>
                        </m:sSub>
                      </m:oMath>
                    </m:oMathPara>
                  </a14:m>
                  <a:endParaRPr lang="de-DE" sz="1800" b="0" i="1" dirty="0" smtClean="0">
                    <a:latin typeface="Arial" pitchFamily="34" charset="0"/>
                    <a:cs typeface="Arial" pitchFamily="34" charset="0"/>
                  </a:endParaRPr>
                </a:p>
                <a:p>
                  <a:endParaRPr lang="de-DE" sz="1800" i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21" name="Textfeld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51920" y="4901337"/>
                  <a:ext cx="531043" cy="646331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feld 21"/>
                <p:cNvSpPr txBox="1"/>
                <p:nvPr/>
              </p:nvSpPr>
              <p:spPr>
                <a:xfrm>
                  <a:off x="4666518" y="4921798"/>
                  <a:ext cx="542521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800" b="0" i="1" smtClean="0">
                                <a:latin typeface="Cambria Math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de-DE" sz="1800" b="0" i="1" smtClean="0">
                                <a:latin typeface="Cambria Math"/>
                                <a:cs typeface="Arial" pitchFamily="34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b="0" i="1" smtClean="0">
                                <a:latin typeface="Cambria Math"/>
                                <a:cs typeface="Arial" pitchFamily="34" charset="0"/>
                              </a:rPr>
                              <m:t>2</m:t>
                            </m:r>
                          </m:sub>
                        </m:sSub>
                      </m:oMath>
                    </m:oMathPara>
                  </a14:m>
                  <a:endParaRPr lang="de-DE" sz="1800" b="0" i="1" dirty="0" smtClean="0">
                    <a:latin typeface="Arial" pitchFamily="34" charset="0"/>
                    <a:cs typeface="Arial" pitchFamily="34" charset="0"/>
                  </a:endParaRPr>
                </a:p>
                <a:p>
                  <a:endParaRPr lang="de-DE" sz="1800" i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22" name="Textfeld 2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66518" y="4921798"/>
                  <a:ext cx="542521" cy="646331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3" name="Textfeld 22"/>
                <p:cNvSpPr txBox="1"/>
                <p:nvPr/>
              </p:nvSpPr>
              <p:spPr>
                <a:xfrm>
                  <a:off x="4228731" y="4898760"/>
                  <a:ext cx="575735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de-DE" sz="1800" b="0" i="1" smtClean="0">
                                <a:latin typeface="Cambria Math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de-DE" sz="1800" b="0" i="1" smtClean="0">
                                <a:latin typeface="Cambria Math"/>
                                <a:cs typeface="Arial" pitchFamily="34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b="0" i="1" smtClean="0">
                                <a:latin typeface="Cambria Math"/>
                                <a:cs typeface="Arial" pitchFamily="34" charset="0"/>
                              </a:rPr>
                              <m:t>𝑀</m:t>
                            </m:r>
                          </m:sub>
                        </m:sSub>
                      </m:oMath>
                    </m:oMathPara>
                  </a14:m>
                  <a:endParaRPr lang="de-DE" sz="1800" b="0" i="1" dirty="0" smtClean="0">
                    <a:latin typeface="Arial" pitchFamily="34" charset="0"/>
                    <a:cs typeface="Arial" pitchFamily="34" charset="0"/>
                  </a:endParaRPr>
                </a:p>
                <a:p>
                  <a:endParaRPr lang="de-DE" sz="1800" i="1" dirty="0">
                    <a:latin typeface="Arial" pitchFamily="34" charset="0"/>
                    <a:cs typeface="Arial" pitchFamily="34" charset="0"/>
                  </a:endParaRPr>
                </a:p>
              </p:txBody>
            </p:sp>
          </mc:Choice>
          <mc:Fallback xmlns="">
            <p:sp>
              <p:nvSpPr>
                <p:cNvPr id="23" name="Textfeld 2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28731" y="4898760"/>
                  <a:ext cx="575735" cy="646331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feld 19"/>
                <p:cNvSpPr txBox="1"/>
                <p:nvPr/>
              </p:nvSpPr>
              <p:spPr>
                <a:xfrm>
                  <a:off x="8316416" y="4555637"/>
                  <a:ext cx="37574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de-DE" sz="1800" b="0" i="1" smtClean="0">
                            <a:latin typeface="Cambria Math"/>
                          </a:rPr>
                          <m:t>𝑓</m:t>
                        </m:r>
                      </m:oMath>
                    </m:oMathPara>
                  </a14:m>
                  <a:endParaRPr lang="de-DE" sz="1800" dirty="0"/>
                </a:p>
              </p:txBody>
            </p:sp>
          </mc:Choice>
          <mc:Fallback xmlns="">
            <p:sp>
              <p:nvSpPr>
                <p:cNvPr id="20" name="Textfeld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316416" y="4555637"/>
                  <a:ext cx="375744" cy="369332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b="-13115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530764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Fachliche Analyse Schwebungen </a:t>
            </a:r>
            <a:endParaRPr lang="de-DE" altLang="de-DE" sz="3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114300" indent="0">
                  <a:buNone/>
                </a:pPr>
                <a:r>
                  <a:rPr lang="de-DE" sz="2000" b="1" dirty="0" smtClean="0"/>
                  <a:t>Psychoakustische Erklärung der verblüffenden Ergebnisse:</a:t>
                </a:r>
              </a:p>
              <a:p>
                <a:pPr marL="114300" indent="0">
                  <a:buNone/>
                </a:pPr>
                <a:endParaRPr lang="de-DE" sz="1000" b="1" dirty="0"/>
              </a:p>
              <a:p>
                <a:pPr marL="114300" indent="0">
                  <a:buNone/>
                </a:pPr>
                <a:r>
                  <a:rPr lang="de-DE" sz="1800" b="1" dirty="0"/>
                  <a:t>2. Fall: Nur ein Ton wird abgespielt und dessen Frequenz geändert:</a:t>
                </a:r>
              </a:p>
              <a:p>
                <a:pPr marL="400050" indent="-285750"/>
                <a:r>
                  <a:rPr lang="de-DE" sz="1800" dirty="0"/>
                  <a:t>Jeweils nur ein Ton in der Frequenzgruppe → keine </a:t>
                </a:r>
                <a:r>
                  <a:rPr lang="de-DE" sz="1800" dirty="0" smtClean="0"/>
                  <a:t>Überlagerungen innerhalb der Frequenzgruppe  → </a:t>
                </a:r>
                <a:r>
                  <a:rPr lang="de-DE" sz="1800" dirty="0"/>
                  <a:t>Frequenzauflösung ist sehr genau</a:t>
                </a:r>
                <a:r>
                  <a:rPr lang="de-DE" sz="1800" dirty="0" smtClean="0"/>
                  <a:t>.</a:t>
                </a:r>
              </a:p>
              <a:p>
                <a:pPr marL="114300" indent="0">
                  <a:buNone/>
                </a:pPr>
                <a:endParaRPr lang="de-DE" sz="1800" dirty="0" smtClean="0"/>
              </a:p>
              <a:p>
                <a:pPr marL="114300" indent="0">
                  <a:buNone/>
                </a:pPr>
                <a:endParaRPr lang="de-DE" sz="1800" dirty="0"/>
              </a:p>
              <a:p>
                <a:pPr marL="114300" indent="0">
                  <a:buNone/>
                </a:pPr>
                <a:r>
                  <a:rPr lang="de-DE" sz="1800" b="1" dirty="0"/>
                  <a:t>3. Fall: Kopfhörer: Ton 1 auf linkem Ohr und Ton 2 auf rechtem Ohr</a:t>
                </a:r>
              </a:p>
              <a:p>
                <a:pPr marL="400050" indent="-285750"/>
                <a:r>
                  <a:rPr lang="de-DE" sz="1800" dirty="0" smtClean="0"/>
                  <a:t>Überlagerung findet erst im Gehirn statt</a:t>
                </a:r>
              </a:p>
              <a:p>
                <a:pPr marL="400050" indent="-285750"/>
                <a:r>
                  <a:rPr lang="de-DE" sz="1800" dirty="0" smtClean="0"/>
                  <a:t>Frequenzgruppen spielen hier keine Rolle </a:t>
                </a:r>
                <a:br>
                  <a:rPr lang="de-DE" sz="1800" dirty="0" smtClean="0"/>
                </a:br>
                <a:r>
                  <a:rPr lang="de-DE" sz="1800" dirty="0" smtClean="0"/>
                  <a:t>→ getrennte </a:t>
                </a:r>
                <a:r>
                  <a:rPr lang="de-DE" sz="1800" dirty="0"/>
                  <a:t>Wahrnehmung der </a:t>
                </a:r>
                <a:r>
                  <a:rPr lang="de-DE" sz="1800" dirty="0" smtClean="0"/>
                  <a:t>Töne bereits frühzeitig ab</a:t>
                </a:r>
                <a:r>
                  <a:rPr lang="de-DE" sz="1800" dirty="0" smtClean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de-DE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de-DE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de-DE" sz="1800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r>
                      <a:rPr lang="de-DE" sz="1800" i="1">
                        <a:solidFill>
                          <a:schemeClr val="tx1"/>
                        </a:solidFill>
                        <a:latin typeface="Cambria Math"/>
                        <a:ea typeface="Cambria Math"/>
                      </a:rPr>
                      <m:t>≈30</m:t>
                    </m:r>
                    <m:r>
                      <a:rPr lang="de-DE" sz="1800" i="1">
                        <a:solidFill>
                          <a:schemeClr val="tx1"/>
                        </a:solidFill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de-DE" sz="1800">
                        <a:solidFill>
                          <a:schemeClr val="tx1"/>
                        </a:solidFill>
                        <a:latin typeface="Cambria Math"/>
                      </a:rPr>
                      <m:t>Hz</m:t>
                    </m:r>
                  </m:oMath>
                </a14:m>
                <a:r>
                  <a:rPr lang="de-DE" sz="1800" dirty="0">
                    <a:solidFill>
                      <a:schemeClr val="tx1"/>
                    </a:solidFill>
                  </a:rPr>
                  <a:t> </a:t>
                </a:r>
              </a:p>
              <a:p>
                <a:pPr marL="114300" indent="0">
                  <a:buNone/>
                </a:pPr>
                <a:r>
                  <a:rPr lang="de-DE" sz="1800" dirty="0" smtClean="0"/>
                  <a:t> </a:t>
                </a:r>
                <a:endParaRPr lang="de-DE" sz="1800" dirty="0"/>
              </a:p>
              <a:p>
                <a:pPr marL="114300" indent="0">
                  <a:buNone/>
                </a:pPr>
                <a:endParaRPr lang="de-DE" sz="2000" b="1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3"/>
                <a:stretch>
                  <a:fillRect t="-491" r="-64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3673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Vertiefung Psychoakustik </a:t>
            </a: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114300" indent="0">
              <a:buNone/>
            </a:pPr>
            <a:r>
              <a:rPr lang="de-DE" sz="2000" b="1" dirty="0" smtClean="0"/>
              <a:t>Beispiele für Quellen zur Grundlage und Vertiefung Psychoakustik:</a:t>
            </a:r>
            <a:br>
              <a:rPr lang="de-DE" sz="2000" b="1" dirty="0" smtClean="0"/>
            </a:br>
            <a:endParaRPr lang="de-DE" sz="1000" b="1" dirty="0"/>
          </a:p>
          <a:p>
            <a:pPr marL="400050" indent="-285750"/>
            <a:r>
              <a:rPr lang="de-DE" sz="1800" dirty="0">
                <a:hlinkClick r:id="rId3"/>
              </a:rPr>
              <a:t>http://</a:t>
            </a:r>
            <a:r>
              <a:rPr lang="de-DE" sz="1800" dirty="0" smtClean="0">
                <a:hlinkClick r:id="rId3"/>
              </a:rPr>
              <a:t>markus-hauenstein.de/sigpro/psyacous/psyacous.htm</a:t>
            </a:r>
            <a:endParaRPr lang="de-DE" sz="1800" dirty="0" smtClean="0"/>
          </a:p>
          <a:p>
            <a:pPr marL="400050" indent="-285750"/>
            <a:r>
              <a:rPr lang="de-DE" sz="1800" dirty="0">
                <a:hlinkClick r:id="rId4"/>
              </a:rPr>
              <a:t>https://www.fairaudio.de/hintergrund/psycho-akustik-artikel-1-dwt/psycho-akustik-artikel-3-dwt</a:t>
            </a:r>
            <a:r>
              <a:rPr lang="de-DE" sz="1800" dirty="0" smtClean="0">
                <a:hlinkClick r:id="rId4"/>
              </a:rPr>
              <a:t>/</a:t>
            </a:r>
            <a:endParaRPr lang="de-DE" sz="1800" dirty="0"/>
          </a:p>
          <a:p>
            <a:pPr marL="400050" indent="-285750"/>
            <a:r>
              <a:rPr lang="de-DE" sz="1800" dirty="0">
                <a:hlinkClick r:id="rId5"/>
              </a:rPr>
              <a:t>https://</a:t>
            </a:r>
            <a:r>
              <a:rPr lang="de-DE" sz="1800" dirty="0" smtClean="0">
                <a:hlinkClick r:id="rId5"/>
              </a:rPr>
              <a:t>de.wikipedia.org/wiki/Binaurale_Beats</a:t>
            </a:r>
            <a:endParaRPr lang="de-DE" sz="1800" dirty="0"/>
          </a:p>
          <a:p>
            <a:pPr marL="400050" indent="-285750"/>
            <a:r>
              <a:rPr lang="de-DE" sz="1800" dirty="0" smtClean="0">
                <a:hlinkClick r:id="rId6"/>
              </a:rPr>
              <a:t>https</a:t>
            </a:r>
            <a:r>
              <a:rPr lang="de-DE" sz="1800" dirty="0">
                <a:hlinkClick r:id="rId6"/>
              </a:rPr>
              <a:t>://</a:t>
            </a:r>
            <a:r>
              <a:rPr lang="de-DE" sz="1800" dirty="0" smtClean="0">
                <a:hlinkClick r:id="rId6"/>
              </a:rPr>
              <a:t>de.wikipedia.org/wiki/Frequenzgruppe</a:t>
            </a:r>
            <a:endParaRPr lang="de-DE" sz="1800" dirty="0" smtClean="0"/>
          </a:p>
          <a:p>
            <a:pPr marL="400050" indent="-285750"/>
            <a:r>
              <a:rPr lang="de-DE" sz="1800" dirty="0" smtClean="0"/>
              <a:t>Eberhardt Zwicker: </a:t>
            </a:r>
            <a:r>
              <a:rPr lang="de-DE" sz="1800" dirty="0"/>
              <a:t>„Psychoakustik“ Springer Verlag 1982, </a:t>
            </a:r>
            <a:r>
              <a:rPr lang="de-DE" sz="1800" dirty="0" smtClean="0"/>
              <a:t>insbesondere Seiten </a:t>
            </a:r>
            <a:r>
              <a:rPr lang="de-DE" sz="1800" dirty="0"/>
              <a:t>46 – </a:t>
            </a:r>
            <a:r>
              <a:rPr lang="de-DE" sz="1800" dirty="0" smtClean="0"/>
              <a:t>67</a:t>
            </a:r>
          </a:p>
          <a:p>
            <a:pPr marL="400050" indent="-285750"/>
            <a:r>
              <a:rPr lang="de-DE" sz="1800" dirty="0" smtClean="0"/>
              <a:t>Jürgen </a:t>
            </a:r>
            <a:r>
              <a:rPr lang="de-DE" sz="1800" dirty="0" err="1"/>
              <a:t>Hellbrück</a:t>
            </a:r>
            <a:r>
              <a:rPr lang="de-DE" sz="1800" dirty="0"/>
              <a:t>, Wolfgang </a:t>
            </a:r>
            <a:r>
              <a:rPr lang="de-DE" sz="1800" dirty="0" err="1" smtClean="0"/>
              <a:t>Ellermeier</a:t>
            </a:r>
            <a:r>
              <a:rPr lang="de-DE" sz="1800" dirty="0" smtClean="0"/>
              <a:t>: „Hören </a:t>
            </a:r>
            <a:r>
              <a:rPr lang="de-DE" sz="1800" dirty="0"/>
              <a:t>– Physiologie, Psychologie und </a:t>
            </a:r>
            <a:r>
              <a:rPr lang="de-DE" sz="1800" dirty="0" smtClean="0"/>
              <a:t>Pathologie“ </a:t>
            </a:r>
            <a:r>
              <a:rPr lang="de-DE" sz="1800" dirty="0" err="1" smtClean="0"/>
              <a:t>Hogrefe</a:t>
            </a:r>
            <a:r>
              <a:rPr lang="de-DE" sz="1800" dirty="0" smtClean="0"/>
              <a:t>-Verlag, 2</a:t>
            </a:r>
            <a:r>
              <a:rPr lang="de-DE" sz="1800" dirty="0"/>
              <a:t>. </a:t>
            </a:r>
            <a:r>
              <a:rPr lang="de-DE" sz="1800" dirty="0" smtClean="0"/>
              <a:t>Auflage, insbesondere Seiten 86 - 88</a:t>
            </a:r>
          </a:p>
          <a:p>
            <a:pPr marL="400050" indent="-285750"/>
            <a:endParaRPr lang="de-DE" sz="1800" dirty="0"/>
          </a:p>
          <a:p>
            <a:pPr marL="400050" indent="-285750"/>
            <a:endParaRPr lang="de-DE" sz="1800" dirty="0" smtClean="0"/>
          </a:p>
          <a:p>
            <a:pPr marL="400050" indent="-285750"/>
            <a:endParaRPr lang="de-DE" sz="1800" dirty="0"/>
          </a:p>
          <a:p>
            <a:pPr marL="400050" indent="-285750"/>
            <a:endParaRPr lang="de-DE" sz="1800" dirty="0" smtClean="0"/>
          </a:p>
          <a:p>
            <a:pPr marL="400050" indent="-285750"/>
            <a:endParaRPr lang="de-DE" sz="1800" dirty="0"/>
          </a:p>
          <a:p>
            <a:pPr marL="114300" indent="0">
              <a:buNone/>
            </a:pPr>
            <a:endParaRPr lang="de-DE" sz="20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8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</a:t>
            </a:r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Didaktische </a:t>
            </a:r>
            <a:r>
              <a:rPr lang="de-DE" altLang="de-DE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Analyse Schwebungen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457200" lvl="1" indent="0">
              <a:buNone/>
            </a:pPr>
            <a:endParaRPr lang="de-DE" b="1" dirty="0" smtClean="0"/>
          </a:p>
          <a:p>
            <a:r>
              <a:rPr lang="de-DE" sz="2200" dirty="0" smtClean="0">
                <a:solidFill>
                  <a:schemeClr val="bg1">
                    <a:lumMod val="65000"/>
                  </a:schemeClr>
                </a:solidFill>
              </a:rPr>
              <a:t>Am Anfang der Planung einer Unterrichtssequenz steht der Bildungsplan</a:t>
            </a:r>
          </a:p>
          <a:p>
            <a:r>
              <a:rPr lang="de-DE" sz="2200" dirty="0" smtClean="0">
                <a:solidFill>
                  <a:schemeClr val="bg1">
                    <a:lumMod val="65000"/>
                  </a:schemeClr>
                </a:solidFill>
              </a:rPr>
              <a:t>Anschließend folgt die </a:t>
            </a:r>
            <a:r>
              <a:rPr lang="de-DE" sz="2200" b="1" dirty="0">
                <a:solidFill>
                  <a:schemeClr val="bg1">
                    <a:lumMod val="65000"/>
                  </a:schemeClr>
                </a:solidFill>
              </a:rPr>
              <a:t>f</a:t>
            </a:r>
            <a:r>
              <a:rPr lang="de-DE" sz="2200" b="1" dirty="0" smtClean="0">
                <a:solidFill>
                  <a:schemeClr val="bg1">
                    <a:lumMod val="65000"/>
                  </a:schemeClr>
                </a:solidFill>
              </a:rPr>
              <a:t>achliche Analyse </a:t>
            </a:r>
            <a:r>
              <a:rPr lang="de-DE" sz="2200" dirty="0" smtClean="0">
                <a:solidFill>
                  <a:schemeClr val="bg1">
                    <a:lumMod val="65000"/>
                  </a:schemeClr>
                </a:solidFill>
              </a:rPr>
              <a:t>des physikalischen Inhalts</a:t>
            </a:r>
          </a:p>
          <a:p>
            <a:r>
              <a:rPr lang="de-DE" sz="2200" dirty="0" smtClean="0"/>
              <a:t>Dann kommt die </a:t>
            </a:r>
            <a:r>
              <a:rPr lang="de-DE" sz="2200" b="1" dirty="0" smtClean="0"/>
              <a:t>didaktische Analyse</a:t>
            </a:r>
          </a:p>
          <a:p>
            <a:pPr marL="457200" lvl="1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0553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Didaktische Analyse Schwebungen </a:t>
            </a:r>
            <a:endParaRPr lang="de-DE" altLang="de-DE" sz="3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114300" indent="0">
                  <a:buNone/>
                </a:pPr>
                <a:r>
                  <a:rPr lang="de-DE" sz="2000" b="1" dirty="0" smtClean="0">
                    <a:solidFill>
                      <a:schemeClr val="tx1"/>
                    </a:solidFill>
                  </a:rPr>
                  <a:t>Leitfrage: Was sind die wesentlichen Eigenschaften von Schwebungen, die </a:t>
                </a:r>
                <a:r>
                  <a:rPr lang="de-DE" sz="2000" b="1" dirty="0" smtClean="0"/>
                  <a:t>Schülerinnen und Schüler</a:t>
                </a:r>
                <a:r>
                  <a:rPr lang="de-DE" sz="2000" b="1" dirty="0" smtClean="0">
                    <a:solidFill>
                      <a:schemeClr val="tx1"/>
                    </a:solidFill>
                  </a:rPr>
                  <a:t> kennen sollten?</a:t>
                </a:r>
              </a:p>
              <a:p>
                <a:pPr marL="114300" indent="0">
                  <a:buNone/>
                </a:pPr>
                <a:endParaRPr lang="de-DE" sz="2000" dirty="0" smtClean="0">
                  <a:solidFill>
                    <a:schemeClr val="tx1"/>
                  </a:solidFill>
                </a:endParaRPr>
              </a:p>
              <a:p>
                <a:pPr marL="457200"/>
                <a:r>
                  <a:rPr lang="de-DE" sz="2000" dirty="0" smtClean="0">
                    <a:solidFill>
                      <a:schemeClr val="tx1"/>
                    </a:solidFill>
                  </a:rPr>
                  <a:t>Überlegungen zur Schwebungsfrequenz:</a:t>
                </a:r>
              </a:p>
              <a:p>
                <a:pPr marL="857250" lvl="1"/>
                <a:r>
                  <a:rPr lang="de-DE" sz="1800" dirty="0" smtClean="0"/>
                  <a:t>Schwebungsfrequenz ist gut hörbar (Stimmgabeln, Tongeneratoren), also zentral</a:t>
                </a:r>
              </a:p>
              <a:p>
                <a:pPr marL="857250" lvl="1"/>
                <a:r>
                  <a:rPr lang="de-DE" sz="1800" dirty="0" smtClean="0">
                    <a:solidFill>
                      <a:schemeClr val="tx1"/>
                    </a:solidFill>
                  </a:rPr>
                  <a:t>Schwebungsfrequenz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de-DE" sz="1800" dirty="0" smtClean="0">
                    <a:solidFill>
                      <a:schemeClr val="tx1"/>
                    </a:solidFill>
                  </a:rPr>
                  <a:t> ist bei reinen und unreinen Schwebungen gleich,</a:t>
                </a:r>
                <a:br>
                  <a:rPr lang="de-DE" sz="1800" dirty="0" smtClean="0">
                    <a:solidFill>
                      <a:schemeClr val="tx1"/>
                    </a:solidFill>
                  </a:rPr>
                </a:br>
                <a:r>
                  <a:rPr lang="de-DE" sz="1800" dirty="0" smtClean="0">
                    <a:solidFill>
                      <a:schemeClr val="tx1"/>
                    </a:solidFill>
                  </a:rPr>
                  <a:t>also </a:t>
                </a:r>
                <a:r>
                  <a:rPr lang="de-DE" sz="1800" b="1" dirty="0" smtClean="0">
                    <a:solidFill>
                      <a:schemeClr val="tx1"/>
                    </a:solidFill>
                  </a:rPr>
                  <a:t>allgemeingültig</a:t>
                </a:r>
                <a:r>
                  <a:rPr lang="de-DE" sz="1800" dirty="0" smtClean="0">
                    <a:solidFill>
                      <a:schemeClr val="tx1"/>
                    </a:solidFill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𝑠</m:t>
                        </m:r>
                      </m:sub>
                    </m:sSub>
                    <m:r>
                      <a:rPr lang="de-DE" sz="1800" i="1">
                        <a:latin typeface="Cambria Math"/>
                        <a:ea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endParaRPr lang="de-DE" sz="1800" dirty="0" smtClean="0">
                  <a:solidFill>
                    <a:schemeClr val="tx1"/>
                  </a:solidFill>
                </a:endParaRPr>
              </a:p>
              <a:p>
                <a:pPr marL="857250" lvl="1"/>
                <a:r>
                  <a:rPr lang="de-DE" sz="1800" dirty="0" smtClean="0">
                    <a:solidFill>
                      <a:schemeClr val="tx1"/>
                    </a:solidFill>
                  </a:rPr>
                  <a:t>Schwebungsfrequenz lässt sich experimentell bestimmen</a:t>
                </a:r>
              </a:p>
              <a:p>
                <a:pPr marL="857250" lvl="1"/>
                <a:r>
                  <a:rPr lang="de-DE" sz="1800" dirty="0" smtClean="0"/>
                  <a:t>Schwebungsfrequenz lässt sich mit dem Zeigermodell gut erklären</a:t>
                </a:r>
              </a:p>
              <a:p>
                <a:pPr marL="571500" lvl="1" indent="0">
                  <a:buNone/>
                </a:pPr>
                <a:endParaRPr lang="de-DE" sz="1800" dirty="0" smtClean="0">
                  <a:solidFill>
                    <a:schemeClr val="tx1"/>
                  </a:solidFill>
                </a:endParaRPr>
              </a:p>
              <a:p>
                <a:pPr marL="114300" indent="0">
                  <a:buNone/>
                </a:pPr>
                <a:endParaRPr lang="de-DE" sz="20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3"/>
                <a:stretch>
                  <a:fillRect t="-49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feld 4"/>
          <p:cNvSpPr txBox="1"/>
          <p:nvPr/>
        </p:nvSpPr>
        <p:spPr>
          <a:xfrm>
            <a:off x="899591" y="4646044"/>
            <a:ext cx="6967611" cy="338554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Folgerung: </a:t>
            </a:r>
            <a:r>
              <a:rPr lang="de-DE" sz="16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Schwebungsfrequenz sollte in der Schule thematisiert werden</a:t>
            </a:r>
          </a:p>
        </p:txBody>
      </p:sp>
    </p:spTree>
    <p:extLst>
      <p:ext uri="{BB962C8B-B14F-4D97-AF65-F5344CB8AC3E}">
        <p14:creationId xmlns:p14="http://schemas.microsoft.com/office/powerpoint/2010/main" val="100400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Didaktische Analyse Schwebungen </a:t>
            </a:r>
            <a:endParaRPr lang="de-DE" altLang="de-DE" sz="3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114300" indent="0">
                  <a:buNone/>
                </a:pPr>
                <a:r>
                  <a:rPr lang="de-DE" sz="2000" b="1" dirty="0" smtClean="0">
                    <a:solidFill>
                      <a:schemeClr val="tx1"/>
                    </a:solidFill>
                  </a:rPr>
                  <a:t>Leitfrage: Was sind die wesentlichen Eigenschaften von Schwebungen, die </a:t>
                </a:r>
                <a:r>
                  <a:rPr lang="de-DE" sz="2000" b="1" dirty="0"/>
                  <a:t>Schülerinnen und Schüler</a:t>
                </a:r>
                <a:r>
                  <a:rPr lang="de-DE" sz="2000" b="1" dirty="0" smtClean="0">
                    <a:solidFill>
                      <a:schemeClr val="tx1"/>
                    </a:solidFill>
                  </a:rPr>
                  <a:t> kennen sollten?</a:t>
                </a:r>
                <a:endParaRPr lang="de-DE" sz="2000" dirty="0" smtClean="0">
                  <a:solidFill>
                    <a:schemeClr val="tx1"/>
                  </a:solidFill>
                </a:endParaRPr>
              </a:p>
              <a:p>
                <a:pPr marL="114300" indent="0">
                  <a:buNone/>
                </a:pPr>
                <a:endParaRPr lang="de-DE" sz="2000" dirty="0" smtClean="0">
                  <a:solidFill>
                    <a:schemeClr val="tx1"/>
                  </a:solidFill>
                </a:endParaRPr>
              </a:p>
              <a:p>
                <a:pPr marL="457200"/>
                <a:r>
                  <a:rPr lang="de-DE" sz="2000" dirty="0" smtClean="0">
                    <a:solidFill>
                      <a:schemeClr val="tx1"/>
                    </a:solidFill>
                  </a:rPr>
                  <a:t>Überlegungen zur Gesamtfrequenz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de-DE" sz="2000" i="1">
                            <a:latin typeface="Cambria Math"/>
                            <a:ea typeface="Cambria Math"/>
                          </a:rPr>
                          <m:t>𝑔𝑒𝑠</m:t>
                        </m:r>
                      </m:sub>
                    </m:sSub>
                    <m:d>
                      <m:dPr>
                        <m:ctrlPr>
                          <a:rPr lang="de-DE" sz="2000" i="1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de-DE" sz="2000" i="1">
                            <a:latin typeface="Cambria Math"/>
                            <a:ea typeface="Cambria Math"/>
                          </a:rPr>
                          <m:t>𝑡</m:t>
                        </m:r>
                      </m:e>
                    </m:d>
                    <m:r>
                      <a:rPr lang="de-DE" sz="2000" i="1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de-DE" sz="2000" dirty="0" smtClean="0">
                    <a:solidFill>
                      <a:schemeClr val="tx1"/>
                    </a:solidFill>
                  </a:rPr>
                  <a:t>:</a:t>
                </a:r>
              </a:p>
              <a:p>
                <a:pPr marL="857250" lvl="1"/>
                <a:r>
                  <a:rPr lang="de-DE" sz="1800" dirty="0" smtClean="0">
                    <a:solidFill>
                      <a:schemeClr val="tx1"/>
                    </a:solidFill>
                  </a:rPr>
                  <a:t>Analyse der </a:t>
                </a:r>
                <a:r>
                  <a:rPr lang="de-DE" sz="1800" dirty="0"/>
                  <a:t>Gesamtfrequenz </a:t>
                </a:r>
                <a:r>
                  <a:rPr lang="de-DE" sz="1800" dirty="0" smtClean="0">
                    <a:solidFill>
                      <a:schemeClr val="tx1"/>
                    </a:solidFill>
                  </a:rPr>
                  <a:t>für die </a:t>
                </a:r>
                <a:r>
                  <a:rPr lang="de-DE" sz="1800" b="1" dirty="0" smtClean="0">
                    <a:solidFill>
                      <a:schemeClr val="tx1"/>
                    </a:solidFill>
                  </a:rPr>
                  <a:t>unreine</a:t>
                </a:r>
                <a:r>
                  <a:rPr lang="de-DE" sz="1800" dirty="0" smtClean="0">
                    <a:solidFill>
                      <a:schemeClr val="tx1"/>
                    </a:solidFill>
                  </a:rPr>
                  <a:t> Schwebung zu schwierig</a:t>
                </a:r>
              </a:p>
              <a:p>
                <a:pPr marL="857250" lvl="1"/>
                <a:r>
                  <a:rPr lang="de-DE" sz="1800" dirty="0"/>
                  <a:t>Ist eine zeitabhängige Gesamtfrequenz sinnvoll</a:t>
                </a:r>
                <a:r>
                  <a:rPr lang="de-DE" sz="1800" dirty="0" smtClean="0"/>
                  <a:t>?</a:t>
                </a:r>
                <a:endParaRPr lang="de-DE" sz="1800" dirty="0" smtClean="0">
                  <a:solidFill>
                    <a:schemeClr val="tx1"/>
                  </a:solidFill>
                </a:endParaRPr>
              </a:p>
              <a:p>
                <a:pPr marL="857250" lvl="1"/>
                <a:r>
                  <a:rPr lang="de-DE" sz="1800" dirty="0" smtClean="0"/>
                  <a:t>Untersuchung der Gesamtfrequenz für </a:t>
                </a:r>
                <a:r>
                  <a:rPr lang="de-DE" sz="1800" b="1" dirty="0" smtClean="0"/>
                  <a:t>reine</a:t>
                </a:r>
                <a:r>
                  <a:rPr lang="de-DE" sz="1800" dirty="0" smtClean="0"/>
                  <a:t> Schwebungen möglich. </a:t>
                </a:r>
                <a:br>
                  <a:rPr lang="de-DE" sz="1800" dirty="0" smtClean="0"/>
                </a:br>
                <a:r>
                  <a:rPr lang="de-DE" sz="1800" b="1" dirty="0" smtClean="0"/>
                  <a:t>Dies ist allerdings nur ein Spezialfall, kommt im Alltag (fast) nie vor! keine Allgemeingültigkeit</a:t>
                </a:r>
                <a:r>
                  <a:rPr lang="de-DE" sz="1800" dirty="0" smtClean="0"/>
                  <a:t>!</a:t>
                </a:r>
              </a:p>
              <a:p>
                <a:pPr marL="114300" indent="0">
                  <a:buNone/>
                </a:pPr>
                <a:endParaRPr lang="de-DE" sz="20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3"/>
                <a:stretch>
                  <a:fillRect t="-49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/>
              <p:cNvSpPr txBox="1"/>
              <p:nvPr/>
            </p:nvSpPr>
            <p:spPr>
              <a:xfrm>
                <a:off x="1115616" y="4293096"/>
                <a:ext cx="6983961" cy="358560"/>
              </a:xfrm>
              <a:prstGeom prst="rect">
                <a:avLst/>
              </a:prstGeom>
              <a:solidFill>
                <a:schemeClr val="accent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Folgerung:  Keine Thematisierung  von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6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6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de-DE" sz="16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𝑔𝑒𝑠</m:t>
                        </m:r>
                      </m:sub>
                    </m:sSub>
                  </m:oMath>
                </a14:m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in der Schule </a:t>
                </a:r>
              </a:p>
            </p:txBody>
          </p:sp>
        </mc:Choice>
        <mc:Fallback xmlns="">
          <p:sp>
            <p:nvSpPr>
              <p:cNvPr id="4" name="Textfeld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293096"/>
                <a:ext cx="6983961" cy="35856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639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Didaktische Analyse Schwebungen </a:t>
            </a:r>
            <a:endParaRPr lang="de-DE" altLang="de-DE" sz="3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114300" indent="0">
                  <a:buNone/>
                </a:pPr>
                <a:r>
                  <a:rPr lang="de-DE" sz="2000" b="1" dirty="0" smtClean="0">
                    <a:solidFill>
                      <a:schemeClr val="tx1"/>
                    </a:solidFill>
                  </a:rPr>
                  <a:t>Leitfrage: Was sind die wesentlichen Eigenschaften von Schwebungen, die </a:t>
                </a:r>
                <a:r>
                  <a:rPr lang="de-DE" sz="2000" b="1" dirty="0"/>
                  <a:t>Schülerinnen und Schüler</a:t>
                </a:r>
                <a:r>
                  <a:rPr lang="de-DE" sz="2000" b="1" dirty="0" smtClean="0">
                    <a:solidFill>
                      <a:schemeClr val="tx1"/>
                    </a:solidFill>
                  </a:rPr>
                  <a:t> kennen sollten?</a:t>
                </a:r>
                <a:endParaRPr lang="de-DE" sz="2000" dirty="0" smtClean="0">
                  <a:solidFill>
                    <a:schemeClr val="tx1"/>
                  </a:solidFill>
                </a:endParaRPr>
              </a:p>
              <a:p>
                <a:pPr marL="457200"/>
                <a:r>
                  <a:rPr lang="de-DE" sz="2000" dirty="0" smtClean="0">
                    <a:solidFill>
                      <a:schemeClr val="tx1"/>
                    </a:solidFill>
                  </a:rPr>
                  <a:t>Überlegungen zur Psychoakustik:</a:t>
                </a:r>
              </a:p>
              <a:p>
                <a:pPr marL="857250" lvl="1"/>
                <a:r>
                  <a:rPr lang="de-DE" sz="1800" b="1" dirty="0" smtClean="0">
                    <a:solidFill>
                      <a:schemeClr val="tx1"/>
                    </a:solidFill>
                  </a:rPr>
                  <a:t>Unterschied</a:t>
                </a:r>
                <a:r>
                  <a:rPr lang="de-DE" sz="1800" dirty="0" smtClean="0">
                    <a:solidFill>
                      <a:schemeClr val="tx1"/>
                    </a:solidFill>
                  </a:rPr>
                  <a:t> zwischen </a:t>
                </a:r>
                <a:r>
                  <a:rPr lang="de-DE" sz="1800" b="1" dirty="0" smtClean="0">
                    <a:solidFill>
                      <a:schemeClr val="tx1"/>
                    </a:solidFill>
                  </a:rPr>
                  <a:t>Messung</a:t>
                </a:r>
                <a:r>
                  <a:rPr lang="de-DE" sz="1800" dirty="0" smtClean="0">
                    <a:solidFill>
                      <a:schemeClr val="tx1"/>
                    </a:solidFill>
                  </a:rPr>
                  <a:t> und </a:t>
                </a:r>
                <a:r>
                  <a:rPr lang="de-DE" sz="1800" b="1" dirty="0" smtClean="0">
                    <a:solidFill>
                      <a:schemeClr val="tx1"/>
                    </a:solidFill>
                  </a:rPr>
                  <a:t>Sinneseindruck</a:t>
                </a:r>
                <a:r>
                  <a:rPr lang="de-DE" sz="1800" dirty="0" smtClean="0">
                    <a:solidFill>
                      <a:schemeClr val="tx1"/>
                    </a:solidFill>
                  </a:rPr>
                  <a:t>:</a:t>
                </a:r>
              </a:p>
              <a:p>
                <a:pPr marL="1371600" lvl="2"/>
                <a:r>
                  <a:rPr lang="de-DE" sz="1800" dirty="0" smtClean="0"/>
                  <a:t>Messung: Überlagerung von 2 harmonischen Schwingungen mit unterschiedlichen Frequenzen </a:t>
                </a:r>
                <a:r>
                  <a:rPr lang="de-DE" sz="1800" dirty="0"/>
                  <a:t>(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de-DE" sz="1800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de-DE" sz="1800" i="1">
                        <a:latin typeface="Cambria Math"/>
                      </a:rPr>
                      <m:t> </m:t>
                    </m:r>
                    <m:r>
                      <a:rPr lang="de-DE" sz="1800" i="1">
                        <a:latin typeface="Cambria Math"/>
                        <a:ea typeface="Cambria Math"/>
                      </a:rPr>
                      <m:t>≤</m:t>
                    </m:r>
                    <m:r>
                      <a:rPr lang="de-DE" sz="1800" i="1">
                        <a:latin typeface="Cambria Math"/>
                      </a:rPr>
                      <m:t>15 </m:t>
                    </m:r>
                    <m:r>
                      <m:rPr>
                        <m:nor/>
                      </m:rPr>
                      <a:rPr lang="de-DE" sz="1800">
                        <a:latin typeface="Cambria Math"/>
                      </a:rPr>
                      <m:t>Hz</m:t>
                    </m:r>
                  </m:oMath>
                </a14:m>
                <a:r>
                  <a:rPr lang="de-DE" sz="1800" dirty="0" smtClean="0">
                    <a:solidFill>
                      <a:schemeClr val="tx1"/>
                    </a:solidFill>
                  </a:rPr>
                  <a:t>)</a:t>
                </a:r>
              </a:p>
              <a:p>
                <a:pPr marL="1371600" lvl="2"/>
                <a:r>
                  <a:rPr lang="de-DE" sz="1800" dirty="0" smtClean="0"/>
                  <a:t>Sinneseindruck: Eine Schwingung mit periodischer Lautstärkeänderung</a:t>
                </a:r>
              </a:p>
              <a:p>
                <a:pPr marL="1371600" lvl="2"/>
                <a:r>
                  <a:rPr lang="de-DE" sz="1800" dirty="0" smtClean="0"/>
                  <a:t>Achtung! Dies ist eine </a:t>
                </a:r>
                <a:r>
                  <a:rPr lang="de-DE" sz="1800" b="1" dirty="0" smtClean="0"/>
                  <a:t>Lernschwierigkeit</a:t>
                </a:r>
                <a:r>
                  <a:rPr lang="de-DE" sz="1800" dirty="0" smtClean="0"/>
                  <a:t>!</a:t>
                </a:r>
              </a:p>
              <a:p>
                <a:pPr marL="1028700" lvl="2" indent="0">
                  <a:buNone/>
                </a:pPr>
                <a:r>
                  <a:rPr lang="de-DE" sz="1800" dirty="0" smtClean="0">
                    <a:solidFill>
                      <a:schemeClr val="tx1"/>
                    </a:solidFill>
                  </a:rPr>
                  <a:t/>
                </a:r>
                <a:br>
                  <a:rPr lang="de-DE" sz="1800" dirty="0" smtClean="0">
                    <a:solidFill>
                      <a:schemeClr val="tx1"/>
                    </a:solidFill>
                  </a:rPr>
                </a:br>
                <a:endParaRPr lang="de-DE" sz="1800" dirty="0" smtClean="0">
                  <a:solidFill>
                    <a:schemeClr val="tx1"/>
                  </a:solidFill>
                </a:endParaRPr>
              </a:p>
              <a:p>
                <a:pPr marL="114300" indent="0">
                  <a:buNone/>
                </a:pPr>
                <a:endParaRPr lang="de-DE" sz="800" dirty="0"/>
              </a:p>
              <a:p>
                <a:pPr marL="857250" lvl="1"/>
                <a:r>
                  <a:rPr lang="de-DE" sz="1800" dirty="0" smtClean="0">
                    <a:solidFill>
                      <a:schemeClr val="tx1"/>
                    </a:solidFill>
                  </a:rPr>
                  <a:t>Frequenzauflösung des Gehörs bei einem Ton im Gegensatz zur Frequenzauflösung bei zwei gleichzeitigen Tönen</a:t>
                </a:r>
              </a:p>
              <a:p>
                <a:pPr marL="857250" lvl="1"/>
                <a:r>
                  <a:rPr lang="de-DE" sz="1800" dirty="0" smtClean="0"/>
                  <a:t>weitere</a:t>
                </a:r>
                <a:r>
                  <a:rPr lang="de-DE" sz="1800" dirty="0" smtClean="0">
                    <a:solidFill>
                      <a:schemeClr val="tx1"/>
                    </a:solidFill>
                  </a:rPr>
                  <a:t> psychoakustische Effekte</a:t>
                </a:r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3"/>
                <a:stretch>
                  <a:fillRect t="-49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feld 3"/>
          <p:cNvSpPr txBox="1"/>
          <p:nvPr/>
        </p:nvSpPr>
        <p:spPr>
          <a:xfrm>
            <a:off x="1259632" y="4077072"/>
            <a:ext cx="6624736" cy="584775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Folgerung:  Zentral zum Verständnis von Schwebungen </a:t>
            </a:r>
          </a:p>
          <a:p>
            <a:pPr algn="ctr"/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Muss in der Schule daher ausführlich thematisiert werden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1259632" y="5878602"/>
            <a:ext cx="6624736" cy="338554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Interessant, aber nicht unbedingt  notwendig</a:t>
            </a:r>
          </a:p>
        </p:txBody>
      </p:sp>
    </p:spTree>
    <p:extLst>
      <p:ext uri="{BB962C8B-B14F-4D97-AF65-F5344CB8AC3E}">
        <p14:creationId xmlns:p14="http://schemas.microsoft.com/office/powerpoint/2010/main" val="4118177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Didaktische Analyse Schwebungen </a:t>
            </a: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114300" indent="0">
              <a:buNone/>
            </a:pPr>
            <a:r>
              <a:rPr lang="de-DE" sz="2000" b="1" dirty="0" smtClean="0">
                <a:solidFill>
                  <a:schemeClr val="tx1"/>
                </a:solidFill>
              </a:rPr>
              <a:t>Leitfrage: </a:t>
            </a:r>
            <a:r>
              <a:rPr lang="de-DE" sz="2000" b="1" dirty="0" smtClean="0"/>
              <a:t>Welche prozessbezogenen Kompetenzen können anhand dieses Inhalts gut trainiert werden</a:t>
            </a:r>
            <a:r>
              <a:rPr lang="de-DE" sz="2000" b="1" dirty="0" smtClean="0">
                <a:solidFill>
                  <a:schemeClr val="tx1"/>
                </a:solidFill>
              </a:rPr>
              <a:t>?</a:t>
            </a:r>
          </a:p>
          <a:p>
            <a:pPr marL="114300" indent="0">
              <a:buNone/>
            </a:pPr>
            <a:endParaRPr lang="de-DE" sz="2000" dirty="0" smtClean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de-DE" sz="1800" dirty="0" smtClean="0">
                <a:solidFill>
                  <a:schemeClr val="tx1"/>
                </a:solidFill>
              </a:rPr>
              <a:t>Dazu muss man sich erst einen Überblick über das </a:t>
            </a:r>
            <a:r>
              <a:rPr lang="de-DE" sz="1800" b="1" dirty="0" smtClean="0">
                <a:solidFill>
                  <a:schemeClr val="tx1"/>
                </a:solidFill>
              </a:rPr>
              <a:t>vorhandene Material</a:t>
            </a:r>
            <a:r>
              <a:rPr lang="de-DE" sz="1800" dirty="0" smtClean="0">
                <a:solidFill>
                  <a:schemeClr val="tx1"/>
                </a:solidFill>
              </a:rPr>
              <a:t> verschaffen:</a:t>
            </a:r>
          </a:p>
          <a:p>
            <a:pPr marL="400050" indent="-285750"/>
            <a:r>
              <a:rPr lang="de-DE" sz="1800" dirty="0" smtClean="0"/>
              <a:t>2 gleiche </a:t>
            </a:r>
            <a:r>
              <a:rPr lang="de-DE" sz="1800" b="1" dirty="0" smtClean="0"/>
              <a:t>Stimmgabeln</a:t>
            </a:r>
            <a:r>
              <a:rPr lang="de-DE" sz="1800" dirty="0" smtClean="0"/>
              <a:t>, </a:t>
            </a:r>
            <a:r>
              <a:rPr lang="de-DE" sz="1800" b="1" dirty="0" smtClean="0"/>
              <a:t>eine</a:t>
            </a:r>
            <a:r>
              <a:rPr lang="de-DE" sz="1800" dirty="0" smtClean="0"/>
              <a:t> davon etwas </a:t>
            </a:r>
            <a:r>
              <a:rPr lang="de-DE" sz="1800" b="1" dirty="0" smtClean="0"/>
              <a:t>verstimmt</a:t>
            </a:r>
            <a:r>
              <a:rPr lang="de-DE" sz="1800" dirty="0" smtClean="0"/>
              <a:t> durch Zusatzmassen</a:t>
            </a:r>
          </a:p>
          <a:p>
            <a:pPr marL="400050" lvl="1">
              <a:buClr>
                <a:srgbClr val="7F7F7F"/>
              </a:buClr>
              <a:buFont typeface="Wingdings" pitchFamily="2" charset="2"/>
              <a:buChar char="§"/>
            </a:pPr>
            <a:r>
              <a:rPr lang="de-DE" sz="1800" b="1" dirty="0" smtClean="0">
                <a:solidFill>
                  <a:schemeClr val="tx1"/>
                </a:solidFill>
              </a:rPr>
              <a:t>Tongenerator</a:t>
            </a:r>
            <a:r>
              <a:rPr lang="de-DE" sz="1800" dirty="0" smtClean="0">
                <a:solidFill>
                  <a:schemeClr val="tx1"/>
                </a:solidFill>
              </a:rPr>
              <a:t> zur </a:t>
            </a:r>
            <a:r>
              <a:rPr lang="de-DE" sz="1800" b="1" dirty="0" smtClean="0">
                <a:solidFill>
                  <a:schemeClr val="tx1"/>
                </a:solidFill>
              </a:rPr>
              <a:t>gleichzeitigen</a:t>
            </a:r>
            <a:r>
              <a:rPr lang="de-DE" sz="1800" dirty="0" smtClean="0">
                <a:solidFill>
                  <a:schemeClr val="tx1"/>
                </a:solidFill>
              </a:rPr>
              <a:t> Erzeugung </a:t>
            </a:r>
            <a:r>
              <a:rPr lang="de-DE" sz="1800" b="1" dirty="0" smtClean="0">
                <a:solidFill>
                  <a:schemeClr val="tx1"/>
                </a:solidFill>
              </a:rPr>
              <a:t>zweier Töne</a:t>
            </a:r>
            <a:r>
              <a:rPr lang="de-DE" sz="1800" dirty="0" smtClean="0">
                <a:solidFill>
                  <a:schemeClr val="tx1"/>
                </a:solidFill>
              </a:rPr>
              <a:t>: Zum Beispiel</a:t>
            </a:r>
            <a:br>
              <a:rPr lang="de-DE" sz="1800" dirty="0" smtClean="0">
                <a:solidFill>
                  <a:schemeClr val="tx1"/>
                </a:solidFill>
              </a:rPr>
            </a:br>
            <a:r>
              <a:rPr lang="de-DE" sz="1800" dirty="0"/>
              <a:t>App </a:t>
            </a:r>
            <a:r>
              <a:rPr lang="de-DE" sz="1800" dirty="0" smtClean="0"/>
              <a:t>Schallanalysator seit Version 2.2 </a:t>
            </a:r>
            <a:r>
              <a:rPr lang="de-DE" sz="1800" dirty="0"/>
              <a:t>(iOS, Android) oder </a:t>
            </a: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>Spaichinger Schallpegelmesser seit Version 4.3 </a:t>
            </a:r>
            <a:r>
              <a:rPr lang="de-DE" sz="1800" dirty="0"/>
              <a:t>(für Windows-Notebooks</a:t>
            </a:r>
            <a:r>
              <a:rPr lang="de-DE" sz="1800" dirty="0" smtClean="0"/>
              <a:t>)</a:t>
            </a:r>
          </a:p>
          <a:p>
            <a:pPr marL="400050" lvl="1">
              <a:buClr>
                <a:srgbClr val="7F7F7F"/>
              </a:buClr>
              <a:buFont typeface="Wingdings" pitchFamily="2" charset="2"/>
              <a:buChar char="§"/>
            </a:pPr>
            <a:r>
              <a:rPr lang="de-DE" sz="1800" b="1" dirty="0" smtClean="0">
                <a:solidFill>
                  <a:schemeClr val="tx1"/>
                </a:solidFill>
              </a:rPr>
              <a:t>Oszilloskop</a:t>
            </a:r>
            <a:r>
              <a:rPr lang="de-DE" sz="1800" dirty="0" smtClean="0">
                <a:solidFill>
                  <a:schemeClr val="tx1"/>
                </a:solidFill>
              </a:rPr>
              <a:t> und </a:t>
            </a:r>
            <a:r>
              <a:rPr lang="de-DE" sz="1800" b="1" dirty="0" smtClean="0">
                <a:solidFill>
                  <a:schemeClr val="tx1"/>
                </a:solidFill>
              </a:rPr>
              <a:t>Frequenzmessgerät</a:t>
            </a:r>
            <a:r>
              <a:rPr lang="de-DE" sz="1800" dirty="0" smtClean="0">
                <a:solidFill>
                  <a:schemeClr val="tx1"/>
                </a:solidFill>
              </a:rPr>
              <a:t>: Zum Beispiel</a:t>
            </a:r>
            <a:br>
              <a:rPr lang="de-DE" sz="1800" dirty="0" smtClean="0">
                <a:solidFill>
                  <a:schemeClr val="tx1"/>
                </a:solidFill>
              </a:rPr>
            </a:br>
            <a:r>
              <a:rPr lang="de-DE" sz="1800" dirty="0" smtClean="0"/>
              <a:t>App Schallanalysator (iOS, Android) oder </a:t>
            </a:r>
            <a:br>
              <a:rPr lang="de-DE" sz="1800" dirty="0" smtClean="0"/>
            </a:br>
            <a:r>
              <a:rPr lang="de-DE" sz="1800" dirty="0" smtClean="0"/>
              <a:t>Spaichinger Schallpegelmesser (für Windows-Notebooks) mit folgenden Fenstern: </a:t>
            </a:r>
          </a:p>
          <a:p>
            <a:pPr marL="800100" lvl="1"/>
            <a:r>
              <a:rPr lang="de-DE" sz="1800" dirty="0" smtClean="0"/>
              <a:t>Oszilloskop</a:t>
            </a:r>
          </a:p>
          <a:p>
            <a:pPr marL="800100" lvl="1"/>
            <a:r>
              <a:rPr lang="de-DE" sz="1800" dirty="0" smtClean="0"/>
              <a:t>Grundfrequenz</a:t>
            </a:r>
          </a:p>
          <a:p>
            <a:pPr marL="400050"/>
            <a:r>
              <a:rPr lang="de-DE" sz="1800" dirty="0" err="1" smtClean="0"/>
              <a:t>GeoGebra</a:t>
            </a:r>
            <a:r>
              <a:rPr lang="de-DE" sz="1800" dirty="0" smtClean="0"/>
              <a:t>-Datei zur Überlagerung zweier Schwingungen mit Zeigern</a:t>
            </a:r>
            <a:endParaRPr lang="de-DE" sz="1800" dirty="0"/>
          </a:p>
          <a:p>
            <a:pPr marL="400050" lvl="1">
              <a:buClr>
                <a:srgbClr val="7F7F7F"/>
              </a:buClr>
              <a:buFont typeface="Wingdings" pitchFamily="2" charset="2"/>
              <a:buChar char="§"/>
            </a:pPr>
            <a:endParaRPr lang="de-DE" sz="1800" dirty="0" smtClean="0"/>
          </a:p>
          <a:p>
            <a:pPr marL="400050" lvl="1">
              <a:buClr>
                <a:srgbClr val="7F7F7F"/>
              </a:buClr>
              <a:buFont typeface="Wingdings" pitchFamily="2" charset="2"/>
              <a:buChar char="§"/>
            </a:pPr>
            <a:endParaRPr lang="de-DE" sz="1800" dirty="0" smtClean="0">
              <a:solidFill>
                <a:schemeClr val="tx1"/>
              </a:solidFill>
            </a:endParaRPr>
          </a:p>
          <a:p>
            <a:pPr marL="114300" indent="0">
              <a:buNone/>
            </a:pPr>
            <a:endParaRPr lang="de-DE" sz="2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90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Didaktische Analyse Schwebungen </a:t>
            </a: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114300" indent="0">
              <a:buNone/>
            </a:pPr>
            <a:r>
              <a:rPr lang="de-DE" sz="2000" b="1" dirty="0" smtClean="0">
                <a:solidFill>
                  <a:schemeClr val="tx1"/>
                </a:solidFill>
              </a:rPr>
              <a:t>Leitfrage: </a:t>
            </a:r>
            <a:r>
              <a:rPr lang="de-DE" sz="2000" b="1" dirty="0" smtClean="0"/>
              <a:t>Welche prozessbezogenen Kompetenzen können anhand dieses Inhalts gut trainiert werden</a:t>
            </a:r>
            <a:r>
              <a:rPr lang="de-DE" sz="2000" b="1" dirty="0" smtClean="0">
                <a:solidFill>
                  <a:schemeClr val="tx1"/>
                </a:solidFill>
              </a:rPr>
              <a:t>?</a:t>
            </a:r>
          </a:p>
          <a:p>
            <a:pPr marL="114300" indent="0">
              <a:buNone/>
            </a:pPr>
            <a:endParaRPr lang="de-DE" sz="2000" b="1" dirty="0" smtClean="0">
              <a:solidFill>
                <a:schemeClr val="tx1"/>
              </a:solidFill>
            </a:endParaRPr>
          </a:p>
          <a:p>
            <a:pPr marL="114300" lvl="1" indent="0">
              <a:buClr>
                <a:srgbClr val="7F7F7F"/>
              </a:buClr>
              <a:buNone/>
            </a:pPr>
            <a:r>
              <a:rPr lang="de-DE" sz="2000" dirty="0" smtClean="0"/>
              <a:t>Mit diesem Material lassen sich insbesondere folgende Kompetenzen gut trainieren:</a:t>
            </a:r>
            <a:endParaRPr lang="de-DE" sz="1800" dirty="0" smtClean="0"/>
          </a:p>
          <a:p>
            <a:pPr marL="400050" lvl="1">
              <a:buClr>
                <a:srgbClr val="7F7F7F"/>
              </a:buClr>
              <a:buFont typeface="Wingdings" pitchFamily="2" charset="2"/>
              <a:buChar char="§"/>
            </a:pPr>
            <a:endParaRPr lang="de-DE" sz="1800" dirty="0" smtClean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de-DE" sz="2000" dirty="0" smtClean="0">
                <a:solidFill>
                  <a:schemeClr val="tx1"/>
                </a:solidFill>
              </a:rPr>
              <a:t>2.1 Erkenntnisgewinnung</a:t>
            </a:r>
          </a:p>
          <a:p>
            <a:pPr marL="114300" indent="0">
              <a:buNone/>
            </a:pPr>
            <a:r>
              <a:rPr lang="de-DE" sz="2000" dirty="0"/>
              <a:t>z</a:t>
            </a:r>
            <a:r>
              <a:rPr lang="de-DE" sz="2000" dirty="0" smtClean="0"/>
              <a:t>ielgerichtet experimentieren:</a:t>
            </a:r>
            <a:endParaRPr lang="de-DE" sz="2000" dirty="0" smtClean="0">
              <a:solidFill>
                <a:schemeClr val="tx1"/>
              </a:solidFill>
            </a:endParaRPr>
          </a:p>
          <a:p>
            <a:pPr marL="571500" indent="-457200">
              <a:buFont typeface="+mj-lt"/>
              <a:buAutoNum type="arabicPeriod"/>
            </a:pPr>
            <a:r>
              <a:rPr lang="de-DE" sz="2000" dirty="0"/>
              <a:t>Phänomene und Experimente zielgerichtet beobachten und ihre Beobachtungen </a:t>
            </a:r>
            <a:r>
              <a:rPr lang="de-DE" sz="2000" dirty="0" smtClean="0"/>
              <a:t>beschreiben</a:t>
            </a:r>
          </a:p>
          <a:p>
            <a:pPr marL="571500" indent="-457200">
              <a:buFont typeface="+mj-lt"/>
              <a:buAutoNum type="arabicPeriod"/>
            </a:pPr>
            <a:r>
              <a:rPr lang="de-DE" sz="2000" dirty="0" smtClean="0"/>
              <a:t>Hypothesen </a:t>
            </a:r>
            <a:r>
              <a:rPr lang="de-DE" sz="2000" dirty="0"/>
              <a:t>zu physikalischen Fragestellungen </a:t>
            </a:r>
            <a:r>
              <a:rPr lang="de-DE" sz="2000" dirty="0" smtClean="0"/>
              <a:t>aufstellen</a:t>
            </a:r>
          </a:p>
          <a:p>
            <a:pPr marL="571500" indent="-457200">
              <a:buFont typeface="+mj-lt"/>
              <a:buAutoNum type="arabicPeriod"/>
            </a:pPr>
            <a:r>
              <a:rPr lang="de-DE" sz="2000" dirty="0" smtClean="0"/>
              <a:t>Experimente </a:t>
            </a:r>
            <a:r>
              <a:rPr lang="de-DE" sz="2000" dirty="0"/>
              <a:t>zur Überprüfung von Hypothesen planen (unter anderem vermutete </a:t>
            </a:r>
            <a:r>
              <a:rPr lang="de-DE" sz="2000" dirty="0" smtClean="0"/>
              <a:t>Einflussgrößen </a:t>
            </a:r>
            <a:r>
              <a:rPr lang="de-DE" sz="2000" dirty="0"/>
              <a:t>getrennt variieren</a:t>
            </a:r>
            <a:r>
              <a:rPr lang="de-DE" sz="2000" dirty="0" smtClean="0"/>
              <a:t>)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55039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Kompetenzorientierter Einsatz von Apps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Thesen:</a:t>
            </a:r>
            <a:endParaRPr lang="de-DE" sz="2000" dirty="0" smtClean="0"/>
          </a:p>
          <a:p>
            <a:r>
              <a:rPr lang="de-DE" sz="2000" dirty="0" smtClean="0"/>
              <a:t>App-Einsatz im Unterricht sagt zunächst nichts über die Qualität des Unterrichts aus</a:t>
            </a:r>
          </a:p>
          <a:p>
            <a:r>
              <a:rPr lang="de-DE" sz="2000" dirty="0" smtClean="0"/>
              <a:t>Der punktuelle Einsatz von qualitativ hochwertigen Apps kann zu einem größeren Kompetenzzuwachs führen, </a:t>
            </a:r>
          </a:p>
          <a:p>
            <a:pPr lvl="1"/>
            <a:r>
              <a:rPr lang="de-DE" sz="2000" dirty="0" smtClean="0"/>
              <a:t>wenn </a:t>
            </a:r>
            <a:r>
              <a:rPr lang="de-DE" sz="2000" dirty="0" smtClean="0">
                <a:solidFill>
                  <a:srgbClr val="C00000"/>
                </a:solidFill>
              </a:rPr>
              <a:t>prozessbezogene Kompetenzen durch geeignete Aufgabenstellungen</a:t>
            </a:r>
            <a:r>
              <a:rPr lang="de-DE" sz="2000" dirty="0" smtClean="0"/>
              <a:t> mithilfe der App besonders gut trainiert werden können</a:t>
            </a:r>
          </a:p>
          <a:p>
            <a:pPr lvl="1"/>
            <a:r>
              <a:rPr lang="de-DE" sz="2000" dirty="0" smtClean="0"/>
              <a:t>wenn komplexe Sachverhalte mithilfe der App </a:t>
            </a:r>
            <a:r>
              <a:rPr lang="de-DE" sz="2000" dirty="0" smtClean="0">
                <a:solidFill>
                  <a:srgbClr val="C00000"/>
                </a:solidFill>
              </a:rPr>
              <a:t>besonders</a:t>
            </a:r>
            <a:r>
              <a:rPr lang="de-DE" sz="2000" dirty="0" smtClean="0"/>
              <a:t> </a:t>
            </a:r>
            <a:r>
              <a:rPr lang="de-DE" sz="2000" dirty="0" smtClean="0">
                <a:solidFill>
                  <a:srgbClr val="C00000"/>
                </a:solidFill>
              </a:rPr>
              <a:t>anschaulich</a:t>
            </a:r>
            <a:r>
              <a:rPr lang="de-DE" sz="2000" dirty="0" smtClean="0"/>
              <a:t> und </a:t>
            </a:r>
            <a:r>
              <a:rPr lang="de-DE" sz="2000" dirty="0" smtClean="0">
                <a:solidFill>
                  <a:srgbClr val="C00000"/>
                </a:solidFill>
              </a:rPr>
              <a:t>verständlich</a:t>
            </a:r>
            <a:r>
              <a:rPr lang="de-DE" sz="2000" dirty="0" smtClean="0"/>
              <a:t> dargestellt und vermittelt werden können</a:t>
            </a:r>
          </a:p>
          <a:p>
            <a:pPr lvl="1"/>
            <a:r>
              <a:rPr lang="de-DE" sz="2000" dirty="0"/>
              <a:t>w</a:t>
            </a:r>
            <a:r>
              <a:rPr lang="de-DE" sz="2000" dirty="0" smtClean="0"/>
              <a:t>enn </a:t>
            </a:r>
            <a:r>
              <a:rPr lang="de-DE" sz="2000" dirty="0" smtClean="0">
                <a:solidFill>
                  <a:srgbClr val="C00000"/>
                </a:solidFill>
              </a:rPr>
              <a:t>interessante reale Problemstellungen </a:t>
            </a:r>
            <a:r>
              <a:rPr lang="de-DE" sz="2000" dirty="0" smtClean="0"/>
              <a:t>mit der App untersucht werden können</a:t>
            </a:r>
          </a:p>
          <a:p>
            <a:pPr marL="457200" lvl="1" indent="0">
              <a:buNone/>
            </a:pPr>
            <a:r>
              <a:rPr lang="de-DE" sz="2000" dirty="0" smtClean="0"/>
              <a:t>  </a:t>
            </a:r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3834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Didaktische Analyse Schwebungen </a:t>
            </a: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114300" indent="0">
              <a:buNone/>
            </a:pPr>
            <a:r>
              <a:rPr lang="de-DE" sz="2000" b="1" dirty="0" smtClean="0">
                <a:solidFill>
                  <a:schemeClr val="tx1"/>
                </a:solidFill>
              </a:rPr>
              <a:t>Leitfrage: </a:t>
            </a:r>
            <a:r>
              <a:rPr lang="de-DE" sz="2000" b="1" dirty="0" smtClean="0"/>
              <a:t>Welche prozessbezogenen Kompetenzen können anhand dieses Inhalts gut trainiert werden</a:t>
            </a:r>
            <a:r>
              <a:rPr lang="de-DE" sz="2000" b="1" dirty="0" smtClean="0">
                <a:solidFill>
                  <a:schemeClr val="tx1"/>
                </a:solidFill>
              </a:rPr>
              <a:t>?</a:t>
            </a:r>
          </a:p>
          <a:p>
            <a:pPr marL="114300" indent="0">
              <a:buNone/>
            </a:pPr>
            <a:endParaRPr lang="de-DE" sz="2000" b="1" dirty="0" smtClean="0">
              <a:solidFill>
                <a:schemeClr val="tx1"/>
              </a:solidFill>
            </a:endParaRPr>
          </a:p>
          <a:p>
            <a:pPr marL="114300" lvl="1" indent="0">
              <a:buClr>
                <a:srgbClr val="7F7F7F"/>
              </a:buClr>
              <a:buNone/>
            </a:pPr>
            <a:r>
              <a:rPr lang="de-DE" sz="2000" dirty="0" smtClean="0"/>
              <a:t>Mit diesem Material lassen sich insbesondere folgende Kompetenzen gut trainieren:</a:t>
            </a:r>
            <a:endParaRPr lang="de-DE" sz="1800" dirty="0" smtClean="0"/>
          </a:p>
          <a:p>
            <a:pPr marL="400050" lvl="1">
              <a:buClr>
                <a:srgbClr val="7F7F7F"/>
              </a:buClr>
              <a:buFont typeface="Wingdings" pitchFamily="2" charset="2"/>
              <a:buChar char="§"/>
            </a:pPr>
            <a:endParaRPr lang="de-DE" sz="1800" dirty="0" smtClean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de-DE" sz="2000" dirty="0" smtClean="0">
                <a:solidFill>
                  <a:schemeClr val="tx1"/>
                </a:solidFill>
              </a:rPr>
              <a:t>2.1 Erkenntnisgewinnung</a:t>
            </a:r>
          </a:p>
          <a:p>
            <a:pPr marL="114300" indent="0">
              <a:buNone/>
            </a:pPr>
            <a:r>
              <a:rPr lang="de-DE" sz="2000" dirty="0"/>
              <a:t>z</a:t>
            </a:r>
            <a:r>
              <a:rPr lang="de-DE" sz="2000" dirty="0" smtClean="0"/>
              <a:t>ielgerichtet experimentieren (Fortsetzung):</a:t>
            </a:r>
          </a:p>
          <a:p>
            <a:pPr marL="571500" indent="-457200">
              <a:buFont typeface="+mj-lt"/>
              <a:buAutoNum type="arabicPeriod" startAt="4"/>
            </a:pPr>
            <a:r>
              <a:rPr lang="de-DE" sz="2000" dirty="0"/>
              <a:t>Experimente durchführen und auswerten, dazu gegebenenfalls Messwerte </a:t>
            </a:r>
            <a:r>
              <a:rPr lang="de-DE" sz="2000" dirty="0" smtClean="0"/>
              <a:t>erfassen</a:t>
            </a:r>
          </a:p>
          <a:p>
            <a:pPr marL="571500" indent="-457200">
              <a:buFont typeface="+mj-lt"/>
              <a:buAutoNum type="arabicPeriod" startAt="4"/>
            </a:pPr>
            <a:r>
              <a:rPr lang="de-DE" sz="2000" dirty="0" smtClean="0"/>
              <a:t>Messwerte </a:t>
            </a:r>
            <a:r>
              <a:rPr lang="de-DE" sz="2000" dirty="0"/>
              <a:t>auch digital erfassen und auswerten (unter </a:t>
            </a:r>
            <a:r>
              <a:rPr lang="de-DE" sz="2000" dirty="0" smtClean="0"/>
              <a:t>anderem Messwerterfassungssystem, Tabellenkalkulation</a:t>
            </a:r>
            <a:r>
              <a:rPr lang="de-DE" sz="2000" dirty="0"/>
              <a:t>)</a:t>
            </a:r>
            <a:endParaRPr lang="de-DE" sz="2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68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Didaktische Analyse Schwebungen </a:t>
            </a: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114300" indent="0">
              <a:buNone/>
            </a:pPr>
            <a:r>
              <a:rPr lang="de-DE" sz="2000" b="1" dirty="0" smtClean="0">
                <a:solidFill>
                  <a:schemeClr val="tx1"/>
                </a:solidFill>
              </a:rPr>
              <a:t>Leitfrage: </a:t>
            </a:r>
            <a:r>
              <a:rPr lang="de-DE" sz="2000" b="1" dirty="0" smtClean="0"/>
              <a:t>Welche prozessbezogenen Kompetenzen können anhand dieses Inhalts gut trainiert werden</a:t>
            </a:r>
            <a:r>
              <a:rPr lang="de-DE" sz="2000" b="1" dirty="0" smtClean="0">
                <a:solidFill>
                  <a:schemeClr val="tx1"/>
                </a:solidFill>
              </a:rPr>
              <a:t>?</a:t>
            </a:r>
          </a:p>
          <a:p>
            <a:pPr marL="114300" indent="0">
              <a:buNone/>
            </a:pPr>
            <a:endParaRPr lang="de-DE" sz="2000" b="1" dirty="0" smtClean="0">
              <a:solidFill>
                <a:schemeClr val="tx1"/>
              </a:solidFill>
            </a:endParaRPr>
          </a:p>
          <a:p>
            <a:pPr marL="114300" lvl="1" indent="0">
              <a:buClr>
                <a:srgbClr val="7F7F7F"/>
              </a:buClr>
              <a:buNone/>
            </a:pPr>
            <a:r>
              <a:rPr lang="de-DE" sz="2000" dirty="0" smtClean="0"/>
              <a:t>Mit diesem Material lassen sich insbesondere folgende Kompetenzen gut trainieren:</a:t>
            </a:r>
            <a:endParaRPr lang="de-DE" sz="1800" dirty="0" smtClean="0"/>
          </a:p>
          <a:p>
            <a:pPr marL="400050" lvl="1">
              <a:buClr>
                <a:srgbClr val="7F7F7F"/>
              </a:buClr>
              <a:buFont typeface="Wingdings" pitchFamily="2" charset="2"/>
              <a:buChar char="§"/>
            </a:pPr>
            <a:endParaRPr lang="de-DE" sz="1800" dirty="0" smtClean="0">
              <a:solidFill>
                <a:schemeClr val="tx1"/>
              </a:solidFill>
            </a:endParaRPr>
          </a:p>
          <a:p>
            <a:pPr marL="114300" indent="0">
              <a:buNone/>
            </a:pPr>
            <a:r>
              <a:rPr lang="de-DE" sz="2000" dirty="0" smtClean="0">
                <a:solidFill>
                  <a:schemeClr val="tx1"/>
                </a:solidFill>
              </a:rPr>
              <a:t>2.1 Erkenntnisgewinnung</a:t>
            </a:r>
          </a:p>
          <a:p>
            <a:pPr marL="114300" indent="0">
              <a:buNone/>
            </a:pPr>
            <a:r>
              <a:rPr lang="de-DE" sz="2000" dirty="0"/>
              <a:t>modellieren und mathematisieren:</a:t>
            </a:r>
            <a:endParaRPr lang="de-DE" sz="2000" dirty="0" smtClean="0"/>
          </a:p>
          <a:p>
            <a:pPr marL="571500" indent="-457200">
              <a:buFont typeface="+mj-lt"/>
              <a:buAutoNum type="arabicPeriod" startAt="6"/>
            </a:pPr>
            <a:r>
              <a:rPr lang="de-DE" sz="2000" dirty="0" smtClean="0"/>
              <a:t>mathematische </a:t>
            </a:r>
            <a:r>
              <a:rPr lang="de-DE" sz="2000" dirty="0"/>
              <a:t>Zusammenhänge zwischen physikalischen Größen herstellen und </a:t>
            </a:r>
            <a:r>
              <a:rPr lang="de-DE" sz="2000" dirty="0" smtClean="0"/>
              <a:t>überprüfen</a:t>
            </a:r>
            <a:endParaRPr lang="de-DE" sz="2000" dirty="0"/>
          </a:p>
          <a:p>
            <a:pPr marL="571500" indent="-457200">
              <a:buFont typeface="+mj-lt"/>
              <a:buAutoNum type="arabicPeriod" startAt="9"/>
            </a:pPr>
            <a:r>
              <a:rPr lang="de-DE" sz="2000" dirty="0" smtClean="0"/>
              <a:t>zwischen </a:t>
            </a:r>
            <a:r>
              <a:rPr lang="de-DE" sz="2000" dirty="0"/>
              <a:t>realen Erfahrungen und konstruierten, idealisierten Modellvorstellungen </a:t>
            </a:r>
            <a:r>
              <a:rPr lang="de-DE" sz="2000" dirty="0" smtClean="0"/>
              <a:t>unterscheiden </a:t>
            </a:r>
            <a:r>
              <a:rPr lang="de-DE" sz="2000" dirty="0"/>
              <a:t>(unter anderem Unterschied zwischen Beobachtung und Erklärung)</a:t>
            </a:r>
          </a:p>
          <a:p>
            <a:pPr marL="571500" indent="-457200">
              <a:buFont typeface="+mj-lt"/>
              <a:buAutoNum type="arabicPeriod" startAt="11"/>
            </a:pPr>
            <a:r>
              <a:rPr lang="de-DE" sz="2000" dirty="0" smtClean="0"/>
              <a:t>mithilfe </a:t>
            </a:r>
            <a:r>
              <a:rPr lang="de-DE" sz="2000" dirty="0"/>
              <a:t>von Modellen Phänomene erklären und Hypothesen formulieren</a:t>
            </a:r>
            <a:endParaRPr lang="de-DE" sz="2000" dirty="0" smtClean="0"/>
          </a:p>
        </p:txBody>
      </p:sp>
    </p:spTree>
    <p:extLst>
      <p:ext uri="{BB962C8B-B14F-4D97-AF65-F5344CB8AC3E}">
        <p14:creationId xmlns:p14="http://schemas.microsoft.com/office/powerpoint/2010/main" val="212049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Didaktische Analyse Schwebungen </a:t>
            </a: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114300" indent="0">
              <a:buNone/>
            </a:pPr>
            <a:r>
              <a:rPr lang="de-DE" sz="2000" b="1" dirty="0" smtClean="0">
                <a:solidFill>
                  <a:schemeClr val="tx1"/>
                </a:solidFill>
              </a:rPr>
              <a:t>Leitfrage: Welche Vorkenntnisse besitzen die Schülerinnen und Schüler?</a:t>
            </a:r>
          </a:p>
          <a:p>
            <a:pPr marL="114300" indent="0">
              <a:buNone/>
            </a:pPr>
            <a:endParaRPr lang="de-DE" sz="2000" b="1" dirty="0" smtClean="0">
              <a:solidFill>
                <a:schemeClr val="tx1"/>
              </a:solidFill>
            </a:endParaRPr>
          </a:p>
          <a:p>
            <a:pPr marL="457200"/>
            <a:r>
              <a:rPr lang="de-DE" sz="2000" dirty="0" smtClean="0"/>
              <a:t>Schüler, die Musikinstrumente mit anderen zusammen spielen, haben diesen Effekt bei unterschiedlich gestimmten Instrumenten bereits gehört</a:t>
            </a:r>
          </a:p>
          <a:p>
            <a:pPr marL="457200"/>
            <a:r>
              <a:rPr lang="de-DE" sz="2000" dirty="0" smtClean="0">
                <a:solidFill>
                  <a:schemeClr val="tx1"/>
                </a:solidFill>
              </a:rPr>
              <a:t>Schüler, die Gitarre spielen, haben wahrscheinlich zum Stimmen der Gitarre bereits Schwebungen verwendet</a:t>
            </a:r>
          </a:p>
          <a:p>
            <a:pPr marL="457200"/>
            <a:r>
              <a:rPr lang="de-DE" sz="2000" smtClean="0"/>
              <a:t>Notwendige unterrichtliche </a:t>
            </a:r>
            <a:r>
              <a:rPr lang="de-DE" sz="2000" dirty="0" smtClean="0"/>
              <a:t>Voraussetzungen:</a:t>
            </a:r>
          </a:p>
          <a:p>
            <a:pPr marL="857250" lvl="1"/>
            <a:r>
              <a:rPr lang="de-DE" sz="1800" dirty="0" smtClean="0"/>
              <a:t>harmonische Schwingungen</a:t>
            </a:r>
          </a:p>
          <a:p>
            <a:pPr marL="857250" lvl="1"/>
            <a:r>
              <a:rPr lang="de-DE" sz="1800" dirty="0" smtClean="0"/>
              <a:t>Zeigerdarstellung vorteilhaft</a:t>
            </a:r>
          </a:p>
          <a:p>
            <a:pPr marL="857250" lvl="1"/>
            <a:r>
              <a:rPr lang="de-DE" sz="1800" dirty="0" smtClean="0">
                <a:solidFill>
                  <a:schemeClr val="tx1"/>
                </a:solidFill>
              </a:rPr>
              <a:t>Umgang mit App Schallanalysator bzw. Spaichinger Schallpegelmesser:</a:t>
            </a:r>
            <a:r>
              <a:rPr lang="de-DE" sz="1800" dirty="0"/>
              <a:t/>
            </a:r>
            <a:br>
              <a:rPr lang="de-DE" sz="1800" dirty="0"/>
            </a:br>
            <a:r>
              <a:rPr lang="de-DE" sz="1800" dirty="0" smtClean="0"/>
              <a:t>Oszilloskop mit Fadenkreuz „ZZ“ und</a:t>
            </a:r>
            <a:br>
              <a:rPr lang="de-DE" sz="1800" dirty="0" smtClean="0"/>
            </a:br>
            <a:r>
              <a:rPr lang="de-DE" sz="1800" dirty="0" smtClean="0"/>
              <a:t>Doppelttongenerator im Modus „Direkt“</a:t>
            </a:r>
            <a:endParaRPr lang="de-DE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84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Didaktische Analyse Schwebungen </a:t>
            </a: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114300" indent="0">
              <a:buNone/>
            </a:pPr>
            <a:r>
              <a:rPr lang="de-DE" sz="2000" b="1" dirty="0" smtClean="0">
                <a:solidFill>
                  <a:schemeClr val="tx1"/>
                </a:solidFill>
              </a:rPr>
              <a:t>Leitfrage: </a:t>
            </a:r>
            <a:r>
              <a:rPr lang="de-DE" sz="2000" b="1" dirty="0" smtClean="0"/>
              <a:t>Ist Kompetenzzuwachs größer bei </a:t>
            </a:r>
            <a:r>
              <a:rPr lang="de-DE" sz="2000" b="1" dirty="0" smtClean="0">
                <a:solidFill>
                  <a:schemeClr val="tx1"/>
                </a:solidFill>
              </a:rPr>
              <a:t>Einsatz der App Schallanalysator bzw. Spaichinger Schallpegelmesser im Vergleich zu gewöhnlichem Oszilloskop, Frequenzmesser, Tongenerator?</a:t>
            </a:r>
          </a:p>
          <a:p>
            <a:pPr marL="114300" indent="0">
              <a:buNone/>
            </a:pPr>
            <a:endParaRPr lang="de-DE" sz="2000" b="1" dirty="0" smtClean="0">
              <a:solidFill>
                <a:schemeClr val="tx1"/>
              </a:solidFill>
            </a:endParaRPr>
          </a:p>
          <a:p>
            <a:pPr marL="114300" lvl="1" indent="0">
              <a:buClr>
                <a:srgbClr val="7F7F7F"/>
              </a:buClr>
              <a:buNone/>
            </a:pPr>
            <a:endParaRPr lang="de-DE" sz="2000" dirty="0"/>
          </a:p>
          <a:p>
            <a:pPr marL="457200" lvl="1" indent="-342900">
              <a:buClr>
                <a:srgbClr val="7F7F7F"/>
              </a:buClr>
              <a:buFont typeface="Wingdings" pitchFamily="2" charset="2"/>
              <a:buChar char="§"/>
            </a:pPr>
            <a:r>
              <a:rPr lang="de-DE" sz="2000" dirty="0" smtClean="0">
                <a:solidFill>
                  <a:schemeClr val="tx1"/>
                </a:solidFill>
              </a:rPr>
              <a:t>Oszilloskop, Frequenzmesser, Tongenerator im Regelfall nicht mehrfach vorhanden </a:t>
            </a:r>
            <a:br>
              <a:rPr lang="de-DE" sz="2000" dirty="0" smtClean="0">
                <a:solidFill>
                  <a:schemeClr val="tx1"/>
                </a:solidFill>
              </a:rPr>
            </a:br>
            <a:r>
              <a:rPr lang="de-DE" sz="2000" dirty="0" smtClean="0">
                <a:solidFill>
                  <a:schemeClr val="tx1"/>
                </a:solidFill>
              </a:rPr>
              <a:t>→ keine Schülerexperimente möglich</a:t>
            </a:r>
            <a:br>
              <a:rPr lang="de-DE" sz="2000" dirty="0" smtClean="0">
                <a:solidFill>
                  <a:schemeClr val="tx1"/>
                </a:solidFill>
              </a:rPr>
            </a:br>
            <a:r>
              <a:rPr lang="de-DE" sz="2000" dirty="0" smtClean="0"/>
              <a:t>→ Training vieler prozessbezogener Kompetenzen nicht möglich</a:t>
            </a:r>
            <a:endParaRPr lang="de-DE" sz="2000" dirty="0" smtClean="0">
              <a:solidFill>
                <a:schemeClr val="tx1"/>
              </a:solidFill>
            </a:endParaRPr>
          </a:p>
          <a:p>
            <a:pPr marL="457200" lvl="1" indent="-342900">
              <a:buClr>
                <a:srgbClr val="7F7F7F"/>
              </a:buClr>
              <a:buFont typeface="Wingdings" pitchFamily="2" charset="2"/>
              <a:buChar char="§"/>
            </a:pPr>
            <a:r>
              <a:rPr lang="de-DE" sz="2000" dirty="0" smtClean="0"/>
              <a:t>Bei App-Einsatz mit Doppelttongeneratoreinstellung „Direkt“ keine gegenseitige Störung durch mehrere Tongeneratoren</a:t>
            </a:r>
            <a:endParaRPr lang="de-DE" sz="2000" dirty="0" smtClean="0">
              <a:solidFill>
                <a:schemeClr val="tx1"/>
              </a:solidFill>
            </a:endParaRPr>
          </a:p>
          <a:p>
            <a:pPr marL="400050" lvl="1">
              <a:buClr>
                <a:srgbClr val="7F7F7F"/>
              </a:buClr>
            </a:pPr>
            <a:endParaRPr lang="de-DE" sz="2000" dirty="0" smtClean="0">
              <a:solidFill>
                <a:schemeClr val="tx1"/>
              </a:solidFill>
            </a:endParaRPr>
          </a:p>
          <a:p>
            <a:pPr marL="114300" lvl="1" indent="0">
              <a:buClr>
                <a:srgbClr val="7F7F7F"/>
              </a:buClr>
              <a:buNone/>
            </a:pPr>
            <a:endParaRPr lang="de-DE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48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Zusammenfassung</a:t>
            </a: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980728"/>
            <a:ext cx="8568952" cy="5328592"/>
          </a:xfrm>
        </p:spPr>
        <p:txBody>
          <a:bodyPr/>
          <a:lstStyle/>
          <a:p>
            <a:pPr marL="114300" indent="0">
              <a:buNone/>
            </a:pPr>
            <a:r>
              <a:rPr lang="de-DE" sz="2000" b="1" dirty="0" smtClean="0">
                <a:solidFill>
                  <a:schemeClr val="tx1"/>
                </a:solidFill>
              </a:rPr>
              <a:t>Planung einer Unterrichtssequenz:</a:t>
            </a:r>
          </a:p>
          <a:p>
            <a:pPr marL="571500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tx1"/>
                </a:solidFill>
              </a:rPr>
              <a:t>Welche Inhalte fordert der Bildungsplan?</a:t>
            </a:r>
          </a:p>
          <a:p>
            <a:pPr marL="571500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tx1"/>
                </a:solidFill>
              </a:rPr>
              <a:t>Fachliche Analyse </a:t>
            </a:r>
          </a:p>
          <a:p>
            <a:pPr marL="857250" lvl="1"/>
            <a:r>
              <a:rPr lang="de-DE" sz="1800" dirty="0" smtClean="0">
                <a:solidFill>
                  <a:schemeClr val="tx1"/>
                </a:solidFill>
              </a:rPr>
              <a:t>deutlich tiefer als angestrebtes Schülerwissen</a:t>
            </a:r>
          </a:p>
          <a:p>
            <a:pPr marL="857250" lvl="1"/>
            <a:r>
              <a:rPr lang="de-DE" sz="1800" dirty="0" smtClean="0"/>
              <a:t>Background ist wichtig, um Schülerfragen bzw. Antworten richtig zu beantworten bzw. einordnen zu können</a:t>
            </a:r>
            <a:endParaRPr lang="de-DE" sz="1800" dirty="0" smtClean="0">
              <a:solidFill>
                <a:schemeClr val="tx1"/>
              </a:solidFill>
            </a:endParaRPr>
          </a:p>
          <a:p>
            <a:pPr marL="571500" indent="-457200">
              <a:buFont typeface="+mj-lt"/>
              <a:buAutoNum type="arabicPeriod"/>
            </a:pPr>
            <a:r>
              <a:rPr lang="de-DE" sz="2000" dirty="0" smtClean="0"/>
              <a:t>Didaktische Analyse</a:t>
            </a:r>
          </a:p>
          <a:p>
            <a:pPr marL="971550" lvl="1" indent="-457200"/>
            <a:r>
              <a:rPr lang="de-DE" sz="1800" dirty="0" smtClean="0">
                <a:solidFill>
                  <a:schemeClr val="tx1"/>
                </a:solidFill>
              </a:rPr>
              <a:t>Vorkenntnisse der </a:t>
            </a:r>
            <a:r>
              <a:rPr lang="de-DE" sz="1800" dirty="0" err="1" smtClean="0">
                <a:solidFill>
                  <a:schemeClr val="tx1"/>
                </a:solidFill>
              </a:rPr>
              <a:t>SuS</a:t>
            </a:r>
            <a:endParaRPr lang="de-DE" sz="1800" dirty="0" smtClean="0">
              <a:solidFill>
                <a:schemeClr val="tx1"/>
              </a:solidFill>
            </a:endParaRPr>
          </a:p>
          <a:p>
            <a:pPr marL="971550" lvl="1" indent="-457200"/>
            <a:r>
              <a:rPr lang="de-DE" sz="1800" dirty="0" smtClean="0">
                <a:solidFill>
                  <a:schemeClr val="tx1"/>
                </a:solidFill>
              </a:rPr>
              <a:t>Lernschwierigkeiten?</a:t>
            </a:r>
          </a:p>
          <a:p>
            <a:pPr marL="971550" lvl="1" indent="-457200"/>
            <a:r>
              <a:rPr lang="de-DE" sz="1800" dirty="0" smtClean="0"/>
              <a:t>Welche Materialien (inklusive Apps) stehen zur Verfügung?</a:t>
            </a:r>
          </a:p>
          <a:p>
            <a:pPr marL="971550" lvl="1" indent="-457200"/>
            <a:r>
              <a:rPr lang="de-DE" sz="1800" dirty="0" smtClean="0">
                <a:solidFill>
                  <a:schemeClr val="tx1"/>
                </a:solidFill>
              </a:rPr>
              <a:t>Welche prozessbezogene Kompetenzen lassen sich mit diesen Materialen gut trainieren?</a:t>
            </a:r>
          </a:p>
          <a:p>
            <a:pPr marL="971550" lvl="1" indent="-457200"/>
            <a:r>
              <a:rPr lang="de-DE" sz="1800" dirty="0" smtClean="0"/>
              <a:t>Welche prozessbezogene Kompetenzen müssen speziell mit dieser Lerngruppe noch weiter trainiert werden?</a:t>
            </a:r>
          </a:p>
          <a:p>
            <a:pPr marL="971550" lvl="1" indent="-457200"/>
            <a:r>
              <a:rPr lang="de-DE" sz="1800" dirty="0" smtClean="0">
                <a:solidFill>
                  <a:schemeClr val="tx1"/>
                </a:solidFill>
              </a:rPr>
              <a:t>Individualisierungsmöglichkeiten? Kooperatives Lernen?</a:t>
            </a:r>
          </a:p>
          <a:p>
            <a:pPr marL="571500" indent="-457200">
              <a:buFont typeface="+mj-lt"/>
              <a:buAutoNum type="arabicPeriod"/>
            </a:pPr>
            <a:r>
              <a:rPr lang="de-DE" sz="2000" dirty="0" smtClean="0"/>
              <a:t>Umsetzung in eine Unterrichtssequenz</a:t>
            </a:r>
            <a:endParaRPr lang="de-DE" sz="2000" dirty="0" smtClean="0">
              <a:solidFill>
                <a:schemeClr val="tx1"/>
              </a:solidFill>
            </a:endParaRPr>
          </a:p>
          <a:p>
            <a:pPr marL="114300" lvl="1" indent="0">
              <a:buClr>
                <a:srgbClr val="7F7F7F"/>
              </a:buClr>
              <a:buNone/>
            </a:pPr>
            <a:endParaRPr lang="de-DE" sz="2000" dirty="0" smtClean="0">
              <a:solidFill>
                <a:schemeClr val="tx1"/>
              </a:solidFill>
            </a:endParaRPr>
          </a:p>
          <a:p>
            <a:pPr marL="400050" lvl="1">
              <a:buClr>
                <a:srgbClr val="7F7F7F"/>
              </a:buClr>
            </a:pPr>
            <a:endParaRPr lang="de-DE" sz="2000" dirty="0" smtClean="0">
              <a:solidFill>
                <a:schemeClr val="tx1"/>
              </a:solidFill>
            </a:endParaRPr>
          </a:p>
          <a:p>
            <a:pPr marL="114300" lvl="1" indent="0">
              <a:buClr>
                <a:srgbClr val="7F7F7F"/>
              </a:buClr>
              <a:buNone/>
            </a:pPr>
            <a:endParaRPr lang="de-DE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35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Inhaltsübersicht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Planung einer Unterrichtssequenz zum Thema Schwebungen unter Einbeziehung von Apps 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 sz="2000" dirty="0" smtClean="0"/>
              <a:t>Beispiel </a:t>
            </a:r>
            <a:r>
              <a:rPr lang="de-DE" sz="2000" dirty="0"/>
              <a:t>einer Unterrichtssequenz zum Thema Schwebungen unter Einbeziehung von Apps </a:t>
            </a:r>
            <a:endParaRPr lang="de-DE" sz="2000" dirty="0" smtClean="0"/>
          </a:p>
          <a:p>
            <a:pPr marL="914400" lvl="1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Harmonische Schwingungen </a:t>
            </a:r>
            <a:b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mit App MechanikZ: </a:t>
            </a: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Vertikales Federpendel</a:t>
            </a: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Horizontales Federpendel</a:t>
            </a:r>
          </a:p>
          <a:p>
            <a:pPr marL="857250" lvl="1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Überlagerung von Schwingungen</a:t>
            </a:r>
            <a:b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mit 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App Schallanalysator oder Spaichinger Schallpegelmesser:</a:t>
            </a:r>
            <a:endParaRPr lang="de-DE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Frequenzspektrum</a:t>
            </a: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Grund- und Oberschwingungen (Klang von Musikinstrumenten)</a:t>
            </a: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Phasenverschiebung bei gleicher Frequenz</a:t>
            </a: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Erklärung mit </a:t>
            </a:r>
            <a:r>
              <a:rPr lang="de-DE" sz="1800" dirty="0">
                <a:solidFill>
                  <a:schemeClr val="bg1">
                    <a:lumMod val="65000"/>
                  </a:schemeClr>
                </a:solidFill>
              </a:rPr>
              <a:t>Zeigerdiagramm (</a:t>
            </a:r>
            <a:r>
              <a:rPr lang="de-DE" sz="1800" dirty="0" err="1">
                <a:solidFill>
                  <a:schemeClr val="bg1">
                    <a:lumMod val="65000"/>
                  </a:schemeClr>
                </a:solidFill>
              </a:rPr>
              <a:t>GeoGebra</a:t>
            </a:r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8294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3529" y="1628800"/>
            <a:ext cx="3825900" cy="4680000"/>
          </a:xfrm>
          <a:prstGeom prst="rect">
            <a:avLst/>
          </a:prstGeom>
        </p:spPr>
      </p:pic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Schwebungen – Eine Unterrichtssequenz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6" name="Textfeld 5"/>
          <p:cNvSpPr txBox="1"/>
          <p:nvPr/>
        </p:nvSpPr>
        <p:spPr>
          <a:xfrm>
            <a:off x="755577" y="908720"/>
            <a:ext cx="7560840" cy="646331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Einstieg im Plenum: Lehrer schlägt beide Stimmgabeln an</a:t>
            </a:r>
            <a:b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Beobachtung: Ton wird periodisch lauter und leiser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755577" y="2983306"/>
            <a:ext cx="2033977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1-Stimmgabel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6253843" y="2911184"/>
            <a:ext cx="1774542" cy="1200329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Durch Zusatzmassen verstimmte </a:t>
            </a:r>
            <a:b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a1-Stimmgabel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6225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Schwebungen – Eine Unterrichtssequenz</a:t>
            </a: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57150" indent="0">
              <a:buNone/>
            </a:pPr>
            <a:r>
              <a:rPr lang="de-DE" sz="2000" b="1" dirty="0" smtClean="0"/>
              <a:t>Aufgabe 1 (Ich-Du-Wir):</a:t>
            </a:r>
            <a:r>
              <a:rPr lang="de-DE" sz="2000" dirty="0" smtClean="0"/>
              <a:t> </a:t>
            </a:r>
            <a:br>
              <a:rPr lang="de-DE" sz="2000" dirty="0" smtClean="0"/>
            </a:br>
            <a:r>
              <a:rPr lang="de-DE" sz="2000" dirty="0" smtClean="0"/>
              <a:t>Was ist die Ursache für diese „Schwebung“?</a:t>
            </a:r>
          </a:p>
          <a:p>
            <a:pPr marL="514350" indent="-457200">
              <a:buFont typeface="+mj-lt"/>
              <a:buAutoNum type="alphaLcParenR"/>
            </a:pPr>
            <a:r>
              <a:rPr lang="de-DE" sz="2000" dirty="0" smtClean="0"/>
              <a:t>Stellen Sie eine Hypothese auf.</a:t>
            </a:r>
          </a:p>
          <a:p>
            <a:pPr marL="514350" indent="-457200">
              <a:buFont typeface="+mj-lt"/>
              <a:buAutoNum type="alphaLcParenR"/>
            </a:pPr>
            <a:r>
              <a:rPr lang="de-DE" sz="2000" dirty="0" smtClean="0"/>
              <a:t>Planen Sie Experimente, mit deren Hilfe Ihre Hypothese überprüft werden kann. Zur Verfügung stehen hierfür folgende Materialien:</a:t>
            </a:r>
          </a:p>
          <a:p>
            <a:pPr marL="800100" lvl="1"/>
            <a:r>
              <a:rPr lang="de-DE" sz="2000" dirty="0" smtClean="0"/>
              <a:t>Eine a1-Stimmgabel</a:t>
            </a:r>
          </a:p>
          <a:p>
            <a:pPr marL="800100" lvl="1"/>
            <a:r>
              <a:rPr lang="de-DE" sz="2000" dirty="0" smtClean="0"/>
              <a:t>Eine a1-Stimmgabel mit zwei Zusatzmassen</a:t>
            </a:r>
          </a:p>
          <a:p>
            <a:pPr marL="800100" lvl="1"/>
            <a:r>
              <a:rPr lang="de-DE" sz="2000" dirty="0" smtClean="0"/>
              <a:t>App Schallanalysator (iOS, Android) oder Spaichinger Schallpegelmesser (für Windows-Notebooks) mit folgenden Fenstern:</a:t>
            </a:r>
          </a:p>
          <a:p>
            <a:pPr marL="1314450" lvl="2"/>
            <a:r>
              <a:rPr lang="de-DE" dirty="0" smtClean="0"/>
              <a:t>Grundfrequenz</a:t>
            </a:r>
          </a:p>
          <a:p>
            <a:pPr marL="1314450" lvl="2"/>
            <a:r>
              <a:rPr lang="de-DE" dirty="0" smtClean="0"/>
              <a:t>Oszilloskop</a:t>
            </a:r>
          </a:p>
          <a:p>
            <a:pPr marL="971550" lvl="2" indent="0">
              <a:buNone/>
            </a:pPr>
            <a:endParaRPr lang="de-DE" dirty="0" smtClean="0"/>
          </a:p>
          <a:p>
            <a:pPr marL="457200" lvl="1" indent="0">
              <a:buNone/>
            </a:pPr>
            <a:r>
              <a:rPr lang="de-DE" sz="2000" dirty="0" smtClean="0"/>
              <a:t>Aufgaben im Word-Format: </a:t>
            </a:r>
            <a:r>
              <a:rPr lang="de-DE" sz="2000" dirty="0" smtClean="0">
                <a:hlinkClick r:id="rId2"/>
              </a:rPr>
              <a:t>331_aufgaben_schwebung_zg.docx</a:t>
            </a:r>
            <a:endParaRPr lang="de-DE" sz="2000" dirty="0" smtClean="0"/>
          </a:p>
          <a:p>
            <a:pPr marL="1314450" lvl="2"/>
            <a:endParaRPr lang="de-DE" dirty="0" smtClean="0"/>
          </a:p>
          <a:p>
            <a:pPr marL="800100" lvl="1"/>
            <a:endParaRPr lang="de-DE" dirty="0" smtClean="0"/>
          </a:p>
          <a:p>
            <a:pPr marL="57150" indent="0">
              <a:buNone/>
            </a:pPr>
            <a:endParaRPr lang="de-DE" dirty="0"/>
          </a:p>
          <a:p>
            <a:pPr marL="400050"/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5279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Schwebungen – Eine Unterrichtssequenz</a:t>
            </a: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57150" indent="0">
              <a:buNone/>
            </a:pPr>
            <a:r>
              <a:rPr lang="de-DE" sz="2000" b="1" dirty="0" smtClean="0"/>
              <a:t>Im Plenum (Wir): </a:t>
            </a:r>
          </a:p>
          <a:p>
            <a:pPr marL="514350" indent="-457200">
              <a:buFont typeface="+mj-lt"/>
              <a:buAutoNum type="arabicParenR"/>
            </a:pPr>
            <a:r>
              <a:rPr lang="de-DE" sz="2000" dirty="0" smtClean="0"/>
              <a:t>Sammeln der Hypothesen (Beispiele):</a:t>
            </a:r>
            <a:endParaRPr lang="de-DE" sz="1800" dirty="0" smtClean="0"/>
          </a:p>
          <a:p>
            <a:pPr marL="914400" lvl="1" indent="-400050">
              <a:buFont typeface="+mj-lt"/>
              <a:buAutoNum type="romanLcPeriod"/>
            </a:pPr>
            <a:r>
              <a:rPr lang="de-DE" sz="1800" dirty="0" smtClean="0"/>
              <a:t>Stimmgabel mit Zusatzmassen schwingt ungleichmäßig</a:t>
            </a:r>
          </a:p>
          <a:p>
            <a:pPr marL="914400" lvl="1" indent="-400050">
              <a:buFont typeface="+mj-lt"/>
              <a:buAutoNum type="romanLcPeriod"/>
            </a:pPr>
            <a:r>
              <a:rPr lang="de-DE" sz="1800" dirty="0" smtClean="0"/>
              <a:t>Resonanzkasten verursacht Schwebung</a:t>
            </a:r>
          </a:p>
          <a:p>
            <a:pPr marL="914400" lvl="1" indent="-400050">
              <a:buFont typeface="+mj-lt"/>
              <a:buAutoNum type="romanLcPeriod"/>
            </a:pPr>
            <a:r>
              <a:rPr lang="de-DE" sz="1800" dirty="0" smtClean="0"/>
              <a:t>Stimmgabel mit Zusatzmassen hat eine etwas tiefere Frequenz als Stimmgabel ohne Zusatzmassen. Überlagerung verursacht Schwebung</a:t>
            </a:r>
          </a:p>
          <a:p>
            <a:pPr marL="514350" lvl="1" indent="0">
              <a:buNone/>
            </a:pPr>
            <a:endParaRPr lang="de-DE" sz="1800" dirty="0" smtClean="0"/>
          </a:p>
          <a:p>
            <a:pPr marL="514350" indent="-457200">
              <a:buFont typeface="+mj-lt"/>
              <a:buAutoNum type="arabicParenR"/>
            </a:pPr>
            <a:r>
              <a:rPr lang="de-DE" sz="2000" dirty="0" smtClean="0"/>
              <a:t>Sammeln, Diskussion, Durchführung und Auswertung der Experimente (Beispiele):</a:t>
            </a:r>
          </a:p>
          <a:p>
            <a:pPr marL="971550" lvl="1" indent="-514350">
              <a:buFont typeface="+mj-lt"/>
              <a:buAutoNum type="romanLcPeriod"/>
            </a:pPr>
            <a:r>
              <a:rPr lang="de-DE" sz="1800" dirty="0" smtClean="0"/>
              <a:t>Schlage nur die Stimmgabel mit den Zusatzmassen an </a:t>
            </a:r>
            <a:br>
              <a:rPr lang="de-DE" sz="1800" dirty="0" smtClean="0"/>
            </a:br>
            <a:r>
              <a:rPr lang="de-DE" sz="1800" dirty="0" smtClean="0"/>
              <a:t>Ergebnis: keine Schwebung </a:t>
            </a:r>
          </a:p>
          <a:p>
            <a:pPr marL="971550" lvl="1" indent="-514350">
              <a:buFont typeface="+mj-lt"/>
              <a:buAutoNum type="romanLcPeriod"/>
            </a:pPr>
            <a:r>
              <a:rPr lang="de-DE" sz="1800" dirty="0" smtClean="0"/>
              <a:t>Schlage nur die Stimmgabel ohne Zusatzmassen an</a:t>
            </a:r>
            <a:br>
              <a:rPr lang="de-DE" sz="1800" dirty="0" smtClean="0"/>
            </a:br>
            <a:r>
              <a:rPr lang="de-DE" sz="1800" dirty="0" smtClean="0"/>
              <a:t>Ergebnis: keine Schwebung</a:t>
            </a:r>
          </a:p>
          <a:p>
            <a:pPr marL="971550" lvl="1" indent="-514350">
              <a:buFont typeface="+mj-lt"/>
              <a:buAutoNum type="romanLcPeriod"/>
            </a:pPr>
            <a:r>
              <a:rPr lang="de-DE" sz="1800" dirty="0" smtClean="0"/>
              <a:t>Messungen mit App Schallanalysator: Siehe nächste Folie</a:t>
            </a:r>
          </a:p>
          <a:p>
            <a:pPr marL="971550" lvl="1" indent="-514350">
              <a:buFont typeface="+mj-lt"/>
              <a:buAutoNum type="romanLcPeriod"/>
            </a:pPr>
            <a:endParaRPr lang="de-DE" sz="1800" dirty="0" smtClean="0"/>
          </a:p>
          <a:p>
            <a:pPr marL="400050"/>
            <a:endParaRPr lang="de-DE" sz="2000" dirty="0" smtClean="0"/>
          </a:p>
          <a:p>
            <a:pPr marL="457200" lvl="1" indent="0">
              <a:buNone/>
            </a:pPr>
            <a:endParaRPr lang="de-DE" sz="2000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728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Schwebungen – Eine Unterrichtssequenz</a:t>
            </a:r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3"/>
            <a:ext cx="2839430" cy="50399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8"/>
            <a:ext cx="2839430" cy="50399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feld 13"/>
          <p:cNvSpPr txBox="1"/>
          <p:nvPr/>
        </p:nvSpPr>
        <p:spPr>
          <a:xfrm>
            <a:off x="857646" y="896607"/>
            <a:ext cx="3024336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Nur a1-Stimmgabel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950099" y="5936597"/>
            <a:ext cx="7325427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Messungen bestätigen Hypothese iii.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5245853" y="887692"/>
            <a:ext cx="3219915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Nur verstimmte Stimmgabel </a:t>
            </a:r>
          </a:p>
        </p:txBody>
      </p:sp>
    </p:spTree>
    <p:extLst>
      <p:ext uri="{BB962C8B-B14F-4D97-AF65-F5344CB8AC3E}">
        <p14:creationId xmlns:p14="http://schemas.microsoft.com/office/powerpoint/2010/main" val="149071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Schwerpunkt dieser Präsentation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57150" indent="0">
              <a:buNone/>
            </a:pPr>
            <a:r>
              <a:rPr lang="de-DE" sz="2200" dirty="0" smtClean="0"/>
              <a:t>Fazit:</a:t>
            </a:r>
          </a:p>
          <a:p>
            <a:pPr lvl="1"/>
            <a:r>
              <a:rPr lang="de-DE" sz="2000" dirty="0" smtClean="0"/>
              <a:t>Auf die </a:t>
            </a:r>
            <a:r>
              <a:rPr lang="de-DE" sz="2000" b="1" dirty="0" smtClean="0"/>
              <a:t>Planung des Unterrichts </a:t>
            </a:r>
            <a:r>
              <a:rPr lang="de-DE" sz="2000" dirty="0" smtClean="0"/>
              <a:t>kommt es an!</a:t>
            </a:r>
          </a:p>
          <a:p>
            <a:pPr lvl="1"/>
            <a:r>
              <a:rPr lang="de-DE" sz="2000" dirty="0" smtClean="0"/>
              <a:t>Geeignete Medienauswahl</a:t>
            </a:r>
          </a:p>
          <a:p>
            <a:pPr lvl="1"/>
            <a:r>
              <a:rPr lang="de-DE" sz="2000" dirty="0" smtClean="0"/>
              <a:t>Apps sind nur ein Medium unter vielen</a:t>
            </a:r>
          </a:p>
          <a:p>
            <a:pPr lvl="1"/>
            <a:r>
              <a:rPr lang="de-DE" sz="2000" dirty="0" smtClean="0"/>
              <a:t>App-Einsatz, nur wenn gewinnbringend</a:t>
            </a:r>
            <a:br>
              <a:rPr lang="de-DE" sz="2000" dirty="0" smtClean="0"/>
            </a:br>
            <a:endParaRPr lang="de-DE" sz="2000" dirty="0" smtClean="0"/>
          </a:p>
          <a:p>
            <a:pPr marL="57150" indent="0">
              <a:buNone/>
            </a:pPr>
            <a:r>
              <a:rPr lang="de-DE" sz="2200" dirty="0" smtClean="0"/>
              <a:t>Daher:</a:t>
            </a:r>
          </a:p>
          <a:p>
            <a:pPr marL="57150" indent="0">
              <a:buNone/>
            </a:pPr>
            <a:r>
              <a:rPr lang="de-DE" sz="2000" dirty="0" smtClean="0"/>
              <a:t>Schwerpunkt dieser Präsentation liegt auf </a:t>
            </a:r>
            <a:r>
              <a:rPr lang="de-DE" sz="2000" b="1" dirty="0" smtClean="0"/>
              <a:t>Planung</a:t>
            </a:r>
            <a:r>
              <a:rPr lang="de-DE" sz="2000" dirty="0" smtClean="0"/>
              <a:t> einer </a:t>
            </a:r>
            <a:r>
              <a:rPr lang="de-DE" sz="2000" b="1" dirty="0" smtClean="0"/>
              <a:t>Unterrichtssequenz </a:t>
            </a:r>
            <a:r>
              <a:rPr lang="de-DE" sz="2000" dirty="0" smtClean="0"/>
              <a:t>am Beispiel Schwebungen</a:t>
            </a:r>
            <a:endParaRPr lang="de-DE" sz="2000" dirty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5752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2054" y="1081274"/>
            <a:ext cx="2839437" cy="5040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Schwebungen – </a:t>
            </a:r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Einschub: Info für Lehrer</a:t>
            </a:r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81274"/>
            <a:ext cx="2839430" cy="50399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285" y="1081274"/>
            <a:ext cx="2839429" cy="50399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feld 9"/>
          <p:cNvSpPr txBox="1"/>
          <p:nvPr/>
        </p:nvSpPr>
        <p:spPr>
          <a:xfrm>
            <a:off x="251520" y="893362"/>
            <a:ext cx="8640960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Schwebung: Überlagerung a1-Stimmgabel mit verstimmter Stimmgabel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6052053" y="3600787"/>
            <a:ext cx="2839437" cy="1200329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Auflösung des Spektrums (FFT) zu gering, um Einzelfrequenzen zu trennen</a:t>
            </a:r>
          </a:p>
        </p:txBody>
      </p:sp>
      <p:cxnSp>
        <p:nvCxnSpPr>
          <p:cNvPr id="12" name="Gerade Verbindung mit Pfeil 11"/>
          <p:cNvCxnSpPr>
            <a:stCxn id="13" idx="0"/>
          </p:cNvCxnSpPr>
          <p:nvPr/>
        </p:nvCxnSpPr>
        <p:spPr>
          <a:xfrm flipH="1" flipV="1">
            <a:off x="4463987" y="4581128"/>
            <a:ext cx="108012" cy="1080120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287523" y="5661248"/>
            <a:ext cx="8568951" cy="646331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Frequenz des hörbaren Tons liegt nahe bei den Einzelfrequenzen </a:t>
            </a:r>
            <a:b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Exakt in der Mitte zwischen den Einzelfrequenzen, falls Amplituden gleich groß</a:t>
            </a:r>
          </a:p>
        </p:txBody>
      </p:sp>
      <p:cxnSp>
        <p:nvCxnSpPr>
          <p:cNvPr id="19" name="Gerade Verbindung mit Pfeil 18"/>
          <p:cNvCxnSpPr/>
          <p:nvPr/>
        </p:nvCxnSpPr>
        <p:spPr>
          <a:xfrm flipV="1">
            <a:off x="7589400" y="2520667"/>
            <a:ext cx="0" cy="1080120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feld 20"/>
          <p:cNvSpPr txBox="1"/>
          <p:nvPr/>
        </p:nvSpPr>
        <p:spPr>
          <a:xfrm>
            <a:off x="1763688" y="6453336"/>
            <a:ext cx="5832648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Messoption „Erweiterte Messung schnell“</a:t>
            </a:r>
          </a:p>
        </p:txBody>
      </p:sp>
    </p:spTree>
    <p:extLst>
      <p:ext uri="{BB962C8B-B14F-4D97-AF65-F5344CB8AC3E}">
        <p14:creationId xmlns:p14="http://schemas.microsoft.com/office/powerpoint/2010/main" val="334637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Schwebungen – Eine Unterrichtssequenz</a:t>
            </a:r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14" name="Textfeld 13"/>
          <p:cNvSpPr txBox="1"/>
          <p:nvPr/>
        </p:nvSpPr>
        <p:spPr>
          <a:xfrm>
            <a:off x="775415" y="896607"/>
            <a:ext cx="7674794" cy="646331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Spaichinger Schallpegelmesser: </a:t>
            </a:r>
            <a:r>
              <a:rPr lang="de-DE" sz="1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SuS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muss Bedienung des Doppeltongenerators vor Bearbeitung von Aufgabe 2 erklärt werden!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4860031" y="1801138"/>
            <a:ext cx="3465805" cy="3970318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Falls eine dieser Optionen gewählt wurde, werden die </a:t>
            </a:r>
          </a:p>
          <a:p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Schallgrößen des ausgestrahlten Schalls, inklusive Oszilloskop und Spektrum, </a:t>
            </a:r>
            <a:r>
              <a:rPr lang="de-DE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direkt,</a:t>
            </a: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d.h. ohne den 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Umweg über </a:t>
            </a: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das Mikrofon </a:t>
            </a:r>
          </a:p>
          <a:p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angezeigt.</a:t>
            </a:r>
          </a:p>
          <a:p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Falls diese Kästchen deaktiviert sind, kann parallel zum Betrieb des Tongenerators eine Schallmessung über ein Mikrofon durchgeführt werden.</a:t>
            </a:r>
          </a:p>
        </p:txBody>
      </p:sp>
      <p:pic>
        <p:nvPicPr>
          <p:cNvPr id="12" name="Grafik 1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415" y="1700808"/>
            <a:ext cx="3535680" cy="4320000"/>
          </a:xfrm>
          <a:prstGeom prst="rect">
            <a:avLst/>
          </a:prstGeom>
        </p:spPr>
      </p:pic>
      <p:cxnSp>
        <p:nvCxnSpPr>
          <p:cNvPr id="15" name="Gerade Verbindung mit Pfeil 14"/>
          <p:cNvCxnSpPr/>
          <p:nvPr/>
        </p:nvCxnSpPr>
        <p:spPr>
          <a:xfrm flipH="1">
            <a:off x="3995937" y="2083229"/>
            <a:ext cx="864094" cy="792088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 flipH="1">
            <a:off x="4139952" y="2420888"/>
            <a:ext cx="792089" cy="720080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6073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Schwebungen – Eine Unterrichtssequenz</a:t>
            </a:r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14" name="Textfeld 13"/>
          <p:cNvSpPr txBox="1"/>
          <p:nvPr/>
        </p:nvSpPr>
        <p:spPr>
          <a:xfrm>
            <a:off x="775415" y="896607"/>
            <a:ext cx="7674794" cy="646331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App Schallanalysator seit Version 2.2: </a:t>
            </a:r>
            <a:r>
              <a:rPr lang="de-DE" sz="1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SuS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muss Bedienung des Doppeltongenerators vor Bearbeitung von Aufgabe 2 erklärt werden!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4860031" y="1801138"/>
            <a:ext cx="3465805" cy="3970318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Falls 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die Optionen „Direkt“ </a:t>
            </a: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gewählt wurde, werden die </a:t>
            </a:r>
          </a:p>
          <a:p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Schallgrößen des ausgestrahlten Schalls, inklusive Oszilloskop und Spektrum, </a:t>
            </a:r>
            <a:r>
              <a:rPr lang="de-DE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direkt</a:t>
            </a: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d.h. ohne den 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Umweg über </a:t>
            </a: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das Mikrofon </a:t>
            </a:r>
          </a:p>
          <a:p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angezeigt.</a:t>
            </a:r>
          </a:p>
          <a:p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 </a:t>
            </a:r>
          </a:p>
          <a:p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Falls 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dieses </a:t>
            </a: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Kästchen deaktiviert 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ist, </a:t>
            </a: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kann parallel zum Betrieb des Tongenerators eine Schallmessung über 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das </a:t>
            </a: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Mikrofon durchgeführt werden.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602796"/>
            <a:ext cx="2616319" cy="464400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5" name="Gerade Verbindung mit Pfeil 14"/>
          <p:cNvCxnSpPr/>
          <p:nvPr/>
        </p:nvCxnSpPr>
        <p:spPr>
          <a:xfrm flipH="1">
            <a:off x="3491880" y="1988840"/>
            <a:ext cx="1368152" cy="47194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497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Schwebungen – Eine Unterrichtssequenz</a:t>
            </a:r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14" name="Textfeld 13"/>
          <p:cNvSpPr txBox="1"/>
          <p:nvPr/>
        </p:nvSpPr>
        <p:spPr>
          <a:xfrm>
            <a:off x="775415" y="896607"/>
            <a:ext cx="7674794" cy="646331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App Schallanalysator seit Version 2.2: </a:t>
            </a:r>
            <a:r>
              <a:rPr lang="de-DE" sz="1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SuS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muss Bedienung des Doppeltongenerators vor Bearbeitung von Aufgabe 2 erklärt werden!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372200" y="1824544"/>
            <a:ext cx="2332999" cy="2031325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 Zeile: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Einstellung der Schrittweiten für das Ändern der Frequenz-, Amplituden- und 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Phasenverschiebung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652" y="1605809"/>
            <a:ext cx="2616319" cy="464396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5" name="Gerade Verbindung mit Pfeil 14"/>
          <p:cNvCxnSpPr/>
          <p:nvPr/>
        </p:nvCxnSpPr>
        <p:spPr>
          <a:xfrm flipH="1">
            <a:off x="5796137" y="3013226"/>
            <a:ext cx="576063" cy="0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323528" y="1822359"/>
            <a:ext cx="2549023" cy="4247317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Antippen von Start </a:t>
            </a:r>
            <a:r>
              <a:rPr lang="de-DE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 und (oder) Start 2:</a:t>
            </a: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Ein Ton mit der angegebenen Frequenz und </a:t>
            </a:r>
          </a:p>
          <a:p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relativen Amplitude wird abgespielt. Durch Antippen des Frequenz- bzw. Amplitude-Buttons können auch während der Tonausgabe diese Größen geändert werden.</a:t>
            </a:r>
          </a:p>
          <a:p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Gerade Verbindung mit Pfeil 12"/>
          <p:cNvCxnSpPr/>
          <p:nvPr/>
        </p:nvCxnSpPr>
        <p:spPr>
          <a:xfrm>
            <a:off x="2872551" y="3861048"/>
            <a:ext cx="475313" cy="0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mit Pfeil 17"/>
          <p:cNvCxnSpPr/>
          <p:nvPr/>
        </p:nvCxnSpPr>
        <p:spPr>
          <a:xfrm>
            <a:off x="2891626" y="4581128"/>
            <a:ext cx="475313" cy="0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feld 18"/>
          <p:cNvSpPr txBox="1"/>
          <p:nvPr/>
        </p:nvSpPr>
        <p:spPr>
          <a:xfrm>
            <a:off x="6372199" y="5013176"/>
            <a:ext cx="2332999" cy="92333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Phasenverschiebung zwischen Ton 1 und Ton 2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Gerade Verbindung mit Pfeil 19"/>
          <p:cNvCxnSpPr/>
          <p:nvPr/>
        </p:nvCxnSpPr>
        <p:spPr>
          <a:xfrm flipH="1">
            <a:off x="5787180" y="5474841"/>
            <a:ext cx="576063" cy="0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917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altLang="de-DE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Schwebungen – Eine Unterrichtssequenz</a:t>
            </a:r>
            <a:r>
              <a:rPr lang="de-DE" altLang="de-DE" dirty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dirty="0">
                <a:latin typeface="Arial" pitchFamily="34" charset="0"/>
                <a:cs typeface="Arial" pitchFamily="34" charset="0"/>
              </a:rPr>
            </a:b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pic>
        <p:nvPicPr>
          <p:cNvPr id="8" name="Inhaltsplatzhalter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8" y="1092448"/>
            <a:ext cx="9017000" cy="5080000"/>
          </a:xfrm>
          <a:ln>
            <a:solidFill>
              <a:schemeClr val="tx1"/>
            </a:solidFill>
          </a:ln>
        </p:spPr>
      </p:pic>
      <p:sp>
        <p:nvSpPr>
          <p:cNvPr id="6" name="Rechteck 5"/>
          <p:cNvSpPr/>
          <p:nvPr/>
        </p:nvSpPr>
        <p:spPr>
          <a:xfrm>
            <a:off x="935596" y="5229200"/>
            <a:ext cx="7308812" cy="864096"/>
          </a:xfrm>
          <a:prstGeom prst="rect">
            <a:avLst/>
          </a:prstGeom>
          <a:noFill/>
          <a:ln w="57150">
            <a:solidFill>
              <a:srgbClr val="FF2F2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935596" y="1556792"/>
            <a:ext cx="7308812" cy="3672408"/>
          </a:xfrm>
          <a:prstGeom prst="rect">
            <a:avLst/>
          </a:prstGeom>
          <a:noFill/>
          <a:ln w="57150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35496" y="1556792"/>
            <a:ext cx="900100" cy="4536504"/>
          </a:xfrm>
          <a:prstGeom prst="rect">
            <a:avLst/>
          </a:prstGeom>
          <a:noFill/>
          <a:ln w="57150">
            <a:solidFill>
              <a:srgbClr val="CCFF33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Pfeil nach links und rechts 1"/>
          <p:cNvSpPr/>
          <p:nvPr/>
        </p:nvSpPr>
        <p:spPr>
          <a:xfrm>
            <a:off x="2541969" y="5306064"/>
            <a:ext cx="4445934" cy="710368"/>
          </a:xfrm>
          <a:prstGeom prst="left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 smtClean="0">
                <a:solidFill>
                  <a:sysClr val="windowText" lastClr="000000"/>
                </a:solidFill>
              </a:rPr>
              <a:t>Zoom: Streichen mit einem Finger</a:t>
            </a:r>
            <a:endParaRPr lang="de-DE" sz="1800" dirty="0">
              <a:solidFill>
                <a:sysClr val="windowText" lastClr="000000"/>
              </a:solidFill>
            </a:endParaRPr>
          </a:p>
        </p:txBody>
      </p:sp>
      <p:sp>
        <p:nvSpPr>
          <p:cNvPr id="11" name="Pfeil nach links und rechts 10"/>
          <p:cNvSpPr/>
          <p:nvPr/>
        </p:nvSpPr>
        <p:spPr>
          <a:xfrm>
            <a:off x="-1599608" y="3438712"/>
            <a:ext cx="4141577" cy="710368"/>
          </a:xfrm>
          <a:prstGeom prst="leftRightArrow">
            <a:avLst/>
          </a:prstGeom>
          <a:solidFill>
            <a:srgbClr val="CCFF33"/>
          </a:solidFill>
          <a:ln>
            <a:solidFill>
              <a:schemeClr val="tx1"/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 smtClean="0">
                <a:solidFill>
                  <a:schemeClr val="tx1"/>
                </a:solidFill>
              </a:rPr>
              <a:t>Zoom: Streichen mit einem Finger</a:t>
            </a:r>
            <a:endParaRPr lang="de-DE" sz="1800" dirty="0">
              <a:solidFill>
                <a:schemeClr val="tx1"/>
              </a:solidFill>
            </a:endParaRPr>
          </a:p>
        </p:txBody>
      </p:sp>
      <p:sp>
        <p:nvSpPr>
          <p:cNvPr id="13" name="Pfeil nach links und rechts 12"/>
          <p:cNvSpPr/>
          <p:nvPr/>
        </p:nvSpPr>
        <p:spPr>
          <a:xfrm>
            <a:off x="1161536" y="1785392"/>
            <a:ext cx="6218776" cy="1139552"/>
          </a:xfrm>
          <a:prstGeom prst="left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 smtClean="0">
                <a:solidFill>
                  <a:sysClr val="windowText" lastClr="000000"/>
                </a:solidFill>
              </a:rPr>
              <a:t>Schaubild verschieben: Streichen mit einem Finger</a:t>
            </a:r>
            <a:endParaRPr lang="de-DE" sz="1800" dirty="0">
              <a:solidFill>
                <a:sysClr val="windowText" lastClr="000000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7380312" y="4437112"/>
            <a:ext cx="1589666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de-DE" sz="1800" dirty="0" smtClean="0">
                <a:latin typeface="+mn-lt"/>
              </a:rPr>
              <a:t>Zoom-Zentrum</a:t>
            </a:r>
          </a:p>
          <a:p>
            <a:r>
              <a:rPr lang="de-DE" sz="1800" dirty="0" smtClean="0">
                <a:latin typeface="+mn-lt"/>
              </a:rPr>
              <a:t>einschalten</a:t>
            </a:r>
            <a:endParaRPr lang="de-DE" sz="1800" dirty="0">
              <a:latin typeface="+mn-lt"/>
            </a:endParaRPr>
          </a:p>
        </p:txBody>
      </p:sp>
      <p:cxnSp>
        <p:nvCxnSpPr>
          <p:cNvPr id="12" name="Gerade Verbindung mit Pfeil 11"/>
          <p:cNvCxnSpPr/>
          <p:nvPr/>
        </p:nvCxnSpPr>
        <p:spPr>
          <a:xfrm flipV="1">
            <a:off x="8028384" y="3969060"/>
            <a:ext cx="648072" cy="46805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1979712" y="3502749"/>
            <a:ext cx="2133469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de-DE" sz="1800" dirty="0" smtClean="0">
                <a:latin typeface="+mn-lt"/>
              </a:rPr>
              <a:t>Zoom-Zentrum</a:t>
            </a:r>
          </a:p>
          <a:p>
            <a:r>
              <a:rPr lang="de-DE" sz="1800" dirty="0" smtClean="0">
                <a:latin typeface="+mn-lt"/>
              </a:rPr>
              <a:t>am Griff verschieben</a:t>
            </a:r>
            <a:endParaRPr lang="de-DE" sz="1800" dirty="0">
              <a:latin typeface="+mn-lt"/>
            </a:endParaRPr>
          </a:p>
        </p:txBody>
      </p:sp>
      <p:cxnSp>
        <p:nvCxnSpPr>
          <p:cNvPr id="9" name="Gerade Verbindung mit Pfeil 8"/>
          <p:cNvCxnSpPr/>
          <p:nvPr/>
        </p:nvCxnSpPr>
        <p:spPr>
          <a:xfrm flipV="1">
            <a:off x="3785402" y="3793896"/>
            <a:ext cx="930614" cy="47601"/>
          </a:xfrm>
          <a:prstGeom prst="straightConnector1">
            <a:avLst/>
          </a:prstGeom>
          <a:ln w="57150">
            <a:solidFill>
              <a:srgbClr val="FFFF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590587" y="980728"/>
            <a:ext cx="7998830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App Schallanalysator: </a:t>
            </a:r>
            <a:r>
              <a:rPr lang="de-DE" sz="1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SuS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muss Bedienung vor Aufgabe 2 erklärt werden!</a:t>
            </a:r>
          </a:p>
        </p:txBody>
      </p:sp>
    </p:spTree>
    <p:extLst>
      <p:ext uri="{BB962C8B-B14F-4D97-AF65-F5344CB8AC3E}">
        <p14:creationId xmlns:p14="http://schemas.microsoft.com/office/powerpoint/2010/main" val="359451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Schwebungen – Eine Unterrichtssequenz</a:t>
            </a:r>
            <a:endParaRPr lang="de-DE" altLang="de-DE" sz="3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57150" indent="0">
                  <a:buNone/>
                </a:pPr>
                <a:r>
                  <a:rPr lang="de-DE" sz="2000" b="1" dirty="0" smtClean="0"/>
                  <a:t>Aufgabe 2 (Ich-Du-Wir):</a:t>
                </a:r>
                <a:r>
                  <a:rPr lang="de-DE" sz="2000" dirty="0" smtClean="0"/>
                  <a:t> </a:t>
                </a:r>
                <a:r>
                  <a:rPr lang="de-DE" sz="1800" dirty="0" smtClean="0"/>
                  <a:t>Nun wollen wir die Ergebnisse von Aufgabe 1 verallgemeinern und vertiefen. </a:t>
                </a:r>
                <a:br>
                  <a:rPr lang="de-DE" sz="1800" dirty="0" smtClean="0"/>
                </a:br>
                <a:r>
                  <a:rPr lang="de-DE" sz="1800" dirty="0" smtClean="0"/>
                  <a:t>Hilfsmittel:  </a:t>
                </a:r>
                <a:r>
                  <a:rPr lang="de-DE" sz="1800" dirty="0"/>
                  <a:t>App Schallanalysator </a:t>
                </a:r>
                <a:r>
                  <a:rPr lang="de-DE" sz="1800" dirty="0" smtClean="0"/>
                  <a:t>oder </a:t>
                </a:r>
                <a:r>
                  <a:rPr lang="de-DE" sz="1800" dirty="0"/>
                  <a:t>Spaichinger Schallpegelmesser </a:t>
                </a:r>
                <a:r>
                  <a:rPr lang="de-DE" sz="1800" dirty="0" smtClean="0"/>
                  <a:t>mit </a:t>
                </a:r>
                <a:r>
                  <a:rPr lang="de-DE" sz="1800" dirty="0"/>
                  <a:t>folgenden Fenstern:</a:t>
                </a:r>
              </a:p>
              <a:p>
                <a:pPr marL="400050">
                  <a:buFont typeface="Symbol" pitchFamily="18" charset="2"/>
                  <a:buChar char="-"/>
                </a:pPr>
                <a:r>
                  <a:rPr lang="de-DE" sz="1800" dirty="0" smtClean="0"/>
                  <a:t>Tongenerator im Modus „Direkt“ (Erzeugung und Überlagerung von 2 Tönen)</a:t>
                </a:r>
                <a:endParaRPr lang="de-DE" sz="1800" dirty="0"/>
              </a:p>
              <a:p>
                <a:pPr marL="400050">
                  <a:buFont typeface="Symbol" pitchFamily="18" charset="2"/>
                  <a:buChar char="-"/>
                </a:pPr>
                <a:r>
                  <a:rPr lang="de-DE" sz="1800" dirty="0" smtClean="0"/>
                  <a:t>Oszilloskop mit </a:t>
                </a:r>
                <a:r>
                  <a:rPr lang="de-DE" sz="1800" dirty="0"/>
                  <a:t>Fadenkreuz „ZZ“ zur exakten Ablesung von </a:t>
                </a:r>
                <a:r>
                  <a:rPr lang="de-DE" sz="1800" dirty="0" smtClean="0"/>
                  <a:t>Zeiten</a:t>
                </a:r>
              </a:p>
              <a:p>
                <a:pPr marL="57150" indent="0">
                  <a:buNone/>
                </a:pPr>
                <a:r>
                  <a:rPr lang="de-DE" sz="1800" dirty="0" smtClean="0"/>
                  <a:t> </a:t>
                </a:r>
              </a:p>
              <a:p>
                <a:pPr marL="514350" indent="-457200">
                  <a:buFont typeface="+mj-lt"/>
                  <a:buAutoNum type="alphaLcParenR"/>
                </a:pPr>
                <a:r>
                  <a:rPr lang="de-DE" sz="1800" dirty="0" smtClean="0"/>
                  <a:t>Überprüfen Sie die Hypothese: Werden 2 unterschiedliche Töne mit nahe beieinander liegenden Frequenzen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800" b="0" i="1" smtClean="0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de-DE" sz="1800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de-DE" sz="1800" i="1">
                        <a:latin typeface="Cambria Math"/>
                        <a:ea typeface="Cambria Math"/>
                      </a:rPr>
                      <m:t>≤</m:t>
                    </m:r>
                    <m:r>
                      <a:rPr lang="de-DE" sz="1800" b="0" i="1" smtClean="0">
                        <a:latin typeface="Cambria Math"/>
                      </a:rPr>
                      <m:t>15 </m:t>
                    </m:r>
                    <m:r>
                      <m:rPr>
                        <m:nor/>
                      </m:rPr>
                      <a:rPr lang="de-DE" sz="1800" b="0" i="0" smtClean="0">
                        <a:latin typeface="Cambria Math"/>
                      </a:rPr>
                      <m:t>Hz</m:t>
                    </m:r>
                    <m:r>
                      <a:rPr lang="de-DE" sz="18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de-DE" sz="1800" dirty="0" smtClean="0"/>
                  <a:t>überlagert, so entsteht eine Schwebung. </a:t>
                </a:r>
              </a:p>
              <a:p>
                <a:pPr marL="514350" indent="-457200">
                  <a:buFont typeface="+mj-lt"/>
                  <a:buAutoNum type="alphaLcParenR"/>
                </a:pPr>
                <a:r>
                  <a:rPr lang="de-DE" sz="1800" dirty="0" smtClean="0"/>
                  <a:t>Untersuchen Sie, wie die Schwebungsfrequenz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b="0" i="1" smtClean="0">
                            <a:latin typeface="Cambria Math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de-DE" sz="1800" dirty="0"/>
                  <a:t> (Definition siehe nächste Folie) von den Frequenzen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de-DE" sz="1800" dirty="0" smtClean="0"/>
                  <a:t> und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de-DE" sz="1800" dirty="0" smtClean="0"/>
                  <a:t> der beiden Töne abhängt.</a:t>
                </a:r>
                <a:r>
                  <a:rPr lang="de-DE" sz="1800" dirty="0"/>
                  <a:t> </a:t>
                </a:r>
                <a:r>
                  <a:rPr lang="de-DE" sz="1800" dirty="0" smtClean="0"/>
                  <a:t/>
                </a:r>
                <a:br>
                  <a:rPr lang="de-DE" sz="1800" dirty="0" smtClean="0"/>
                </a:br>
                <a:r>
                  <a:rPr lang="de-DE" sz="1800" dirty="0" smtClean="0"/>
                  <a:t>Für </a:t>
                </a:r>
                <a:r>
                  <a:rPr lang="de-DE" sz="1800" dirty="0"/>
                  <a:t>diese Teilaufgabe sind gestufte Hilfen </a:t>
                </a:r>
                <a:r>
                  <a:rPr lang="de-DE" sz="1800" dirty="0" smtClean="0"/>
                  <a:t>vorhanden.</a:t>
                </a:r>
              </a:p>
              <a:p>
                <a:pPr marL="514350" indent="-457200">
                  <a:buFont typeface="+mj-lt"/>
                  <a:buAutoNum type="alphaLcParenR"/>
                </a:pPr>
                <a:endParaRPr lang="de-DE" sz="1800" dirty="0"/>
              </a:p>
              <a:p>
                <a:pPr marL="57150" lvl="1" indent="0">
                  <a:buClr>
                    <a:srgbClr val="7F7F7F"/>
                  </a:buClr>
                  <a:buNone/>
                </a:pPr>
                <a:r>
                  <a:rPr lang="de-DE" sz="1800" dirty="0" smtClean="0"/>
                  <a:t>Aufgaben mit gestuften Hilfen im Word-Format: </a:t>
                </a:r>
                <a:r>
                  <a:rPr lang="de-DE" sz="1800" dirty="0" smtClean="0">
                    <a:hlinkClick r:id="rId2"/>
                  </a:rPr>
                  <a:t>331_aufgaben_schwebung_zg.docx</a:t>
                </a:r>
                <a:endParaRPr lang="de-DE" dirty="0" smtClean="0"/>
              </a:p>
              <a:p>
                <a:pPr marL="57150" indent="0">
                  <a:buNone/>
                </a:pPr>
                <a:endParaRPr lang="de-DE" dirty="0"/>
              </a:p>
              <a:p>
                <a:pPr marL="400050"/>
                <a:endParaRPr lang="de-DE" dirty="0" smtClean="0"/>
              </a:p>
              <a:p>
                <a:pPr marL="457200" lvl="1" indent="0">
                  <a:buNone/>
                </a:pPr>
                <a:endParaRPr lang="de-DE" dirty="0" smtClean="0"/>
              </a:p>
              <a:p>
                <a:pPr lvl="1"/>
                <a:endParaRPr lang="de-DE" dirty="0"/>
              </a:p>
              <a:p>
                <a:pPr lvl="1"/>
                <a:endParaRPr lang="de-DE" dirty="0"/>
              </a:p>
              <a:p>
                <a:pPr lvl="1"/>
                <a:endParaRPr lang="de-DE" dirty="0" smtClean="0"/>
              </a:p>
              <a:p>
                <a:pPr lvl="1"/>
                <a:endParaRPr lang="de-DE" dirty="0" smtClean="0"/>
              </a:p>
              <a:p>
                <a:pPr lvl="1"/>
                <a:endParaRPr lang="de-DE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3"/>
                <a:stretch>
                  <a:fillRect l="-71" t="-491" b="-49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294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46" y="1049758"/>
            <a:ext cx="7540200" cy="4248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Schwebungen – Eine Unterrichtssequenz</a:t>
            </a:r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14" name="Textfeld 13"/>
          <p:cNvSpPr txBox="1"/>
          <p:nvPr/>
        </p:nvSpPr>
        <p:spPr>
          <a:xfrm>
            <a:off x="775415" y="896607"/>
            <a:ext cx="7674794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Definition: Schwebungsfrequenz und  Schwebungsperiodendauer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feld 9"/>
              <p:cNvSpPr txBox="1"/>
              <p:nvPr/>
            </p:nvSpPr>
            <p:spPr>
              <a:xfrm>
                <a:off x="857646" y="5767122"/>
                <a:ext cx="7540199" cy="566694"/>
              </a:xfrm>
              <a:prstGeom prst="rect">
                <a:avLst/>
              </a:prstGeom>
              <a:solidFill>
                <a:schemeClr val="accent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Definition Schwebungsfrequenz: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smtClean="0">
                            <a:solidFill>
                              <a:schemeClr val="bg1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solidFill>
                              <a:schemeClr val="bg1"/>
                            </a:solidFill>
                            <a:latin typeface="Cambria Math"/>
                            <a:cs typeface="Arial" pitchFamily="34" charset="0"/>
                          </a:rPr>
                          <m:t>𝑓</m:t>
                        </m:r>
                      </m:e>
                      <m:sub>
                        <m:r>
                          <a:rPr lang="de-DE" sz="2000" b="0" i="1" smtClean="0">
                            <a:solidFill>
                              <a:schemeClr val="bg1"/>
                            </a:solidFill>
                            <a:latin typeface="Cambria Math"/>
                            <a:cs typeface="Arial" pitchFamily="34" charset="0"/>
                          </a:rPr>
                          <m:t>𝑠</m:t>
                        </m:r>
                      </m:sub>
                    </m:sSub>
                    <m:r>
                      <a:rPr lang="de-DE" sz="2000" b="0" i="0" smtClean="0">
                        <a:solidFill>
                          <a:schemeClr val="bg1"/>
                        </a:solidFill>
                        <a:latin typeface="Cambria Math"/>
                        <a:cs typeface="Arial" pitchFamily="34" charset="0"/>
                      </a:rPr>
                      <m:t>=</m:t>
                    </m:r>
                    <m:f>
                      <m:fPr>
                        <m:ctrlPr>
                          <a:rPr lang="de-DE" sz="2000" i="1" smtClean="0">
                            <a:solidFill>
                              <a:schemeClr val="bg1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de-DE" sz="2000" b="0" i="1" smtClean="0">
                            <a:solidFill>
                              <a:schemeClr val="bg1"/>
                            </a:solidFill>
                            <a:latin typeface="Cambria Math"/>
                            <a:cs typeface="Arial" pitchFamily="34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de-DE" sz="20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20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de-DE" sz="20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de-DE" sz="2000" dirty="0">
                            <a:solidFill>
                              <a:schemeClr val="bg1"/>
                            </a:solidFill>
                            <a:latin typeface="Arial" pitchFamily="34" charset="0"/>
                            <a:cs typeface="Arial" pitchFamily="34" charset="0"/>
                          </a:rPr>
                          <m:t> </m:t>
                        </m:r>
                      </m:den>
                    </m:f>
                  </m:oMath>
                </a14:m>
                <a:endParaRPr lang="de-DE" sz="2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0" name="Textfeld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646" y="5767122"/>
                <a:ext cx="7540199" cy="56669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Gerade Verbindung 3"/>
          <p:cNvCxnSpPr/>
          <p:nvPr/>
        </p:nvCxnSpPr>
        <p:spPr>
          <a:xfrm>
            <a:off x="2411760" y="3068960"/>
            <a:ext cx="0" cy="21602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6516216" y="3068960"/>
            <a:ext cx="0" cy="21602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mit Pfeil 5"/>
          <p:cNvCxnSpPr/>
          <p:nvPr/>
        </p:nvCxnSpPr>
        <p:spPr>
          <a:xfrm flipH="1">
            <a:off x="2411760" y="5232410"/>
            <a:ext cx="4104456" cy="0"/>
          </a:xfrm>
          <a:prstGeom prst="straightConnector1">
            <a:avLst/>
          </a:prstGeom>
          <a:ln w="254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feld 12"/>
              <p:cNvSpPr txBox="1"/>
              <p:nvPr/>
            </p:nvSpPr>
            <p:spPr>
              <a:xfrm>
                <a:off x="2802764" y="5285678"/>
                <a:ext cx="33224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800" b="0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Schwebungsperiodendauer: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de-DE" sz="1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de-DE" sz="1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𝑠</m:t>
                        </m:r>
                      </m:sub>
                    </m:sSub>
                  </m:oMath>
                </a14:m>
                <a:endParaRPr lang="de-DE" sz="1800" b="0" dirty="0" smtClean="0"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3" name="Textfeld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2764" y="5285678"/>
                <a:ext cx="3322448" cy="369332"/>
              </a:xfrm>
              <a:prstGeom prst="rect">
                <a:avLst/>
              </a:prstGeom>
              <a:blipFill rotWithShape="1">
                <a:blip r:embed="rId4"/>
                <a:stretch>
                  <a:fillRect l="-1651" t="-8197" b="-2459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560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Schwebungen – Eine Unterrichtssequenz</a:t>
            </a:r>
            <a:endParaRPr lang="de-DE" altLang="de-DE" sz="3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de-DE" sz="2000" b="1" dirty="0" smtClean="0"/>
                  <a:t>Aufgabe 3:</a:t>
                </a:r>
                <a:r>
                  <a:rPr lang="de-DE" sz="2000" dirty="0" smtClean="0"/>
                  <a:t/>
                </a:r>
                <a:br>
                  <a:rPr lang="de-DE" sz="2000" dirty="0" smtClean="0"/>
                </a:br>
                <a:r>
                  <a:rPr lang="de-DE" sz="1800" dirty="0" smtClean="0"/>
                  <a:t>In </a:t>
                </a:r>
                <a:r>
                  <a:rPr lang="de-DE" sz="1800" dirty="0"/>
                  <a:t>Aufgabe 2 haben wir induktiv die Gleichung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latin typeface="Cambria Math"/>
                          </a:rPr>
                          <m:t>𝑠</m:t>
                        </m:r>
                      </m:sub>
                    </m:sSub>
                    <m:r>
                      <a:rPr lang="de-DE" sz="1800" i="1"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de-DE" sz="1800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de-DE" sz="1800" dirty="0"/>
                  <a:t> für die Schwebungsfrequenz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latin typeface="Cambria Math"/>
                          </a:rPr>
                          <m:t>𝑠</m:t>
                        </m:r>
                      </m:sub>
                    </m:sSub>
                  </m:oMath>
                </a14:m>
                <a:r>
                  <a:rPr lang="de-DE" sz="1800" dirty="0"/>
                  <a:t> gefunden. In dieser Aufgabe möchten wir Schwebungen mithilfe des Zeigerdiagramms besser verstehen.</a:t>
                </a:r>
                <a:br>
                  <a:rPr lang="de-DE" sz="1800" dirty="0"/>
                </a:br>
                <a:r>
                  <a:rPr lang="de-DE" sz="1800" dirty="0"/>
                  <a:t>Hilfsmittel: </a:t>
                </a:r>
                <a:r>
                  <a:rPr lang="de-DE" sz="1800" dirty="0" err="1" smtClean="0"/>
                  <a:t>GeoGebra</a:t>
                </a:r>
                <a:r>
                  <a:rPr lang="de-DE" sz="1800" dirty="0" smtClean="0"/>
                  <a:t>-Datei </a:t>
                </a:r>
                <a:r>
                  <a:rPr lang="de-DE" sz="1800" dirty="0" smtClean="0">
                    <a:hlinkClick r:id="rId2"/>
                  </a:rPr>
                  <a:t>333_ueberlagerung_schwingungen_zg.ggb</a:t>
                </a:r>
                <a:endParaRPr lang="de-DE" sz="1800" dirty="0" smtClean="0"/>
              </a:p>
              <a:p>
                <a:pPr marL="0" indent="0">
                  <a:buNone/>
                </a:pPr>
                <a:endParaRPr lang="de-DE" sz="1800" dirty="0"/>
              </a:p>
              <a:p>
                <a:pPr lvl="0">
                  <a:buFont typeface="+mj-lt"/>
                  <a:buAutoNum type="alphaLcParenR"/>
                </a:pPr>
                <a:r>
                  <a:rPr lang="de-DE" sz="1800" b="1" dirty="0"/>
                  <a:t>(Ich-Du-Wir):</a:t>
                </a:r>
                <a:r>
                  <a:rPr lang="de-DE" sz="1800" dirty="0"/>
                  <a:t> </a:t>
                </a:r>
                <a:r>
                  <a:rPr lang="de-DE" sz="1800" dirty="0" smtClean="0"/>
                  <a:t>Erklären Sie mithilfe des Zeigerdiagramms die Entstehung einer Schwebung.</a:t>
                </a:r>
              </a:p>
              <a:p>
                <a:pPr lvl="0">
                  <a:buFont typeface="+mj-lt"/>
                  <a:buAutoNum type="alphaLcParenR"/>
                </a:pPr>
                <a:r>
                  <a:rPr lang="de-DE" sz="1800" b="1" dirty="0" smtClean="0"/>
                  <a:t>Schwere Zusatzaufgabe:</a:t>
                </a:r>
                <a:r>
                  <a:rPr lang="de-DE" sz="1800" dirty="0"/>
                  <a:t> Leiten Sie deduktiv mithilfe des Zeigerdiagramms die Gleichung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latin typeface="Cambria Math"/>
                          </a:rPr>
                          <m:t>𝑠</m:t>
                        </m:r>
                      </m:sub>
                    </m:sSub>
                    <m:r>
                      <a:rPr lang="de-DE" sz="1800" i="1">
                        <a:latin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de-DE" sz="1800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de-DE" sz="1800" dirty="0"/>
                  <a:t> her.</a:t>
                </a:r>
                <a:br>
                  <a:rPr lang="de-DE" sz="1800" dirty="0"/>
                </a:br>
                <a:r>
                  <a:rPr lang="de-DE" sz="1800" dirty="0"/>
                  <a:t>Für diese Teilaufgabe sind gestufte Hilfen vorhanden.</a:t>
                </a:r>
              </a:p>
              <a:p>
                <a:pPr marL="57150" indent="0">
                  <a:buNone/>
                </a:pPr>
                <a:endParaRPr lang="de-DE" sz="1800" dirty="0" smtClean="0"/>
              </a:p>
              <a:p>
                <a:pPr marL="57150" indent="0">
                  <a:buNone/>
                </a:pPr>
                <a:r>
                  <a:rPr lang="de-DE" sz="1800" dirty="0" smtClean="0"/>
                  <a:t> </a:t>
                </a:r>
              </a:p>
              <a:p>
                <a:pPr marL="57150" indent="0">
                  <a:buNone/>
                </a:pPr>
                <a:endParaRPr lang="de-DE" sz="1800" dirty="0"/>
              </a:p>
              <a:p>
                <a:pPr marL="57150" lvl="1" indent="0">
                  <a:buClr>
                    <a:srgbClr val="7F7F7F"/>
                  </a:buClr>
                  <a:buNone/>
                </a:pPr>
                <a:r>
                  <a:rPr lang="de-DE" sz="1800" dirty="0" smtClean="0"/>
                  <a:t>Aufgaben mit gestuften Hilfen im Word-Format: </a:t>
                </a:r>
                <a:r>
                  <a:rPr lang="de-DE" sz="1800" dirty="0" smtClean="0">
                    <a:hlinkClick r:id="rId3"/>
                  </a:rPr>
                  <a:t>331_aufgaben_schwebung_zg.docx</a:t>
                </a:r>
                <a:endParaRPr lang="de-DE" sz="1800" dirty="0"/>
              </a:p>
              <a:p>
                <a:pPr marL="57150" indent="0">
                  <a:buNone/>
                </a:pPr>
                <a:endParaRPr lang="de-DE" sz="1800" dirty="0" smtClean="0"/>
              </a:p>
              <a:p>
                <a:pPr marL="514350" lvl="1" indent="0">
                  <a:buNone/>
                </a:pPr>
                <a:endParaRPr lang="de-DE" dirty="0" smtClean="0"/>
              </a:p>
              <a:p>
                <a:pPr marL="57150" indent="0">
                  <a:buNone/>
                </a:pPr>
                <a:endParaRPr lang="de-DE" dirty="0"/>
              </a:p>
              <a:p>
                <a:pPr marL="400050"/>
                <a:endParaRPr lang="de-DE" dirty="0" smtClean="0"/>
              </a:p>
              <a:p>
                <a:pPr marL="457200" lvl="1" indent="0">
                  <a:buNone/>
                </a:pPr>
                <a:endParaRPr lang="de-DE" dirty="0" smtClean="0"/>
              </a:p>
              <a:p>
                <a:pPr lvl="1"/>
                <a:endParaRPr lang="de-DE" dirty="0"/>
              </a:p>
              <a:p>
                <a:pPr lvl="1"/>
                <a:endParaRPr lang="de-DE" dirty="0"/>
              </a:p>
              <a:p>
                <a:pPr lvl="1"/>
                <a:endParaRPr lang="de-DE" dirty="0" smtClean="0"/>
              </a:p>
              <a:p>
                <a:pPr lvl="1"/>
                <a:endParaRPr lang="de-DE" dirty="0" smtClean="0"/>
              </a:p>
              <a:p>
                <a:pPr lvl="1"/>
                <a:endParaRPr lang="de-DE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4"/>
                <a:stretch>
                  <a:fillRect l="-711" t="-491" b="-49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5577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Inhaltsübersicht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Planung einer Unterrichtssequenz zum Thema Schwebungen unter Einbeziehung von Apps 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Beispiel 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einer Unterrichtssequenz zum Thema Schwebungen unter Einbeziehung von Apps </a:t>
            </a:r>
            <a:endParaRPr lang="de-DE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de-DE" sz="2000" dirty="0" smtClean="0"/>
              <a:t>Harmonische Schwingungen </a:t>
            </a:r>
            <a:br>
              <a:rPr lang="de-DE" sz="2000" dirty="0" smtClean="0"/>
            </a:br>
            <a:r>
              <a:rPr lang="de-DE" sz="2000" dirty="0" smtClean="0"/>
              <a:t>mit App MechanikZ: </a:t>
            </a:r>
          </a:p>
          <a:p>
            <a:pPr lvl="2"/>
            <a:r>
              <a:rPr lang="de-DE" sz="1800" dirty="0" smtClean="0"/>
              <a:t>Vertikales Federpendel</a:t>
            </a:r>
          </a:p>
          <a:p>
            <a:pPr lvl="2"/>
            <a:r>
              <a:rPr lang="de-DE" sz="1800" dirty="0" smtClean="0"/>
              <a:t>Horizontales Federpendel</a:t>
            </a:r>
          </a:p>
          <a:p>
            <a:pPr marL="857250" lvl="1" indent="-457200">
              <a:buFont typeface="+mj-lt"/>
              <a:buAutoNum type="arabicPeriod"/>
            </a:pPr>
            <a:r>
              <a:rPr lang="de-DE" sz="2000" dirty="0" smtClean="0"/>
              <a:t>Überlagerung von Schwingungen</a:t>
            </a:r>
            <a:br>
              <a:rPr lang="de-DE" sz="2000" dirty="0" smtClean="0"/>
            </a:br>
            <a:r>
              <a:rPr lang="de-DE" sz="2000" dirty="0" smtClean="0"/>
              <a:t>mit </a:t>
            </a:r>
            <a:r>
              <a:rPr lang="de-DE" sz="2000" dirty="0"/>
              <a:t>App Schallanalysator oder Spaichinger Schallpegelmesser:</a:t>
            </a:r>
            <a:endParaRPr lang="de-DE" sz="2000" dirty="0" smtClean="0"/>
          </a:p>
          <a:p>
            <a:pPr lvl="2"/>
            <a:r>
              <a:rPr lang="de-DE" sz="1800" dirty="0" smtClean="0"/>
              <a:t>Frequenzspektrum</a:t>
            </a:r>
          </a:p>
          <a:p>
            <a:pPr lvl="2"/>
            <a:r>
              <a:rPr lang="de-DE" sz="1800" dirty="0" smtClean="0"/>
              <a:t>Grund- und Oberschwingungen (Klang von Musikinstrumenten)</a:t>
            </a:r>
          </a:p>
          <a:p>
            <a:pPr lvl="2"/>
            <a:r>
              <a:rPr lang="de-DE" sz="1800" dirty="0" smtClean="0"/>
              <a:t>Phasenverschiebung bei gleicher Frequenz</a:t>
            </a:r>
          </a:p>
          <a:p>
            <a:pPr lvl="2"/>
            <a:r>
              <a:rPr lang="de-DE" sz="1800" dirty="0" smtClean="0"/>
              <a:t>Erklärung mit </a:t>
            </a:r>
            <a:r>
              <a:rPr lang="de-DE" sz="1800" dirty="0"/>
              <a:t>Zeigerdiagramm (</a:t>
            </a:r>
            <a:r>
              <a:rPr lang="de-DE" sz="1800" dirty="0" err="1"/>
              <a:t>GeoGebra</a:t>
            </a:r>
            <a:r>
              <a:rPr lang="de-DE" sz="1800" dirty="0" smtClean="0"/>
              <a:t>)</a:t>
            </a:r>
          </a:p>
          <a:p>
            <a:pPr marL="457200" lvl="1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4348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Inhaltsübersicht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457200" lvl="1" indent="0">
              <a:buNone/>
            </a:pPr>
            <a:r>
              <a:rPr lang="de-DE" dirty="0" smtClean="0"/>
              <a:t>Fortsetzung der Präsentation: </a:t>
            </a:r>
          </a:p>
          <a:p>
            <a:pPr marL="457200" lvl="1" indent="0">
              <a:buNone/>
            </a:pPr>
            <a:r>
              <a:rPr lang="de-DE" dirty="0" smtClean="0">
                <a:hlinkClick r:id="rId2" action="ppaction://hlinkpres?slideindex=1&amp;slidetitle="/>
              </a:rPr>
              <a:t>31_teil2_integration_von_apps_in_den_physikunterricht_zg</a:t>
            </a: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0919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Inhaltsübersicht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de-DE" sz="2000" dirty="0" smtClean="0"/>
              <a:t>Planung einer Unterrichtssequenz zum Thema Schwebungen unter Einbeziehung von Apps 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Beispiel 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einer Unterrichtssequenz zum Thema Schwebungen unter Einbeziehung von Apps </a:t>
            </a:r>
            <a:endParaRPr lang="de-DE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Harmonische Schwingungen </a:t>
            </a:r>
            <a:b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mit App MechanikZ: </a:t>
            </a: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Vertikales Federpendel</a:t>
            </a: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Horizontales Federpendel</a:t>
            </a:r>
          </a:p>
          <a:p>
            <a:pPr marL="857250" lvl="1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Überlagerung von Schwingungen</a:t>
            </a:r>
            <a:b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mit 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App Schallanalysator oder Spaichinger Schallpegelmesser:</a:t>
            </a:r>
            <a:endParaRPr lang="de-DE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Frequenzspektrum</a:t>
            </a: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Grund- und Oberschwingungen (Klang von Musikinstrumenten)</a:t>
            </a: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Phasenverschiebung bei gleicher Frequenz</a:t>
            </a: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Erklärung mit Zeigerdiagramm (</a:t>
            </a:r>
            <a:r>
              <a:rPr lang="de-DE" sz="1800" dirty="0" err="1" smtClean="0">
                <a:solidFill>
                  <a:schemeClr val="bg1">
                    <a:lumMod val="65000"/>
                  </a:schemeClr>
                </a:solidFill>
              </a:rPr>
              <a:t>GeoGebra</a:t>
            </a:r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6474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Bildungsplanbezug Schwebungen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457200" lvl="1" indent="0">
              <a:buNone/>
            </a:pPr>
            <a:endParaRPr lang="de-DE" b="1" dirty="0" smtClean="0"/>
          </a:p>
          <a:p>
            <a:pPr marL="457200" lvl="1" indent="0">
              <a:buNone/>
            </a:pPr>
            <a:endParaRPr lang="de-DE" dirty="0" smtClean="0"/>
          </a:p>
          <a:p>
            <a:pPr marL="457200" lvl="1" indent="0">
              <a:buNone/>
            </a:pPr>
            <a:r>
              <a:rPr lang="de-DE" b="1" dirty="0" smtClean="0"/>
              <a:t>Inhaltliche Kompetenz des Bildungsplans (fünfstündig):</a:t>
            </a:r>
          </a:p>
          <a:p>
            <a:pPr marL="457200" lvl="1" indent="0">
              <a:buNone/>
            </a:pPr>
            <a:endParaRPr lang="de-DE" dirty="0" smtClean="0"/>
          </a:p>
          <a:p>
            <a:pPr marL="457200" lvl="1" indent="0">
              <a:buNone/>
            </a:pPr>
            <a:r>
              <a:rPr lang="de-DE" dirty="0" smtClean="0"/>
              <a:t>3.6.3 (9)</a:t>
            </a:r>
            <a:endParaRPr lang="de-DE" dirty="0"/>
          </a:p>
          <a:p>
            <a:pPr marL="457200" lvl="1" indent="0">
              <a:buNone/>
            </a:pPr>
            <a:r>
              <a:rPr lang="de-DE" dirty="0"/>
              <a:t>Überlagerungen von unabhängigen </a:t>
            </a:r>
            <a:r>
              <a:rPr lang="de-DE" i="1" dirty="0" smtClean="0"/>
              <a:t>Schwingungen</a:t>
            </a:r>
            <a:r>
              <a:rPr lang="de-DE" dirty="0" smtClean="0"/>
              <a:t> qualitativ </a:t>
            </a:r>
            <a:r>
              <a:rPr lang="de-DE" dirty="0"/>
              <a:t>beschreiben (zum Beispiel </a:t>
            </a:r>
            <a:r>
              <a:rPr lang="de-DE" dirty="0" smtClean="0"/>
              <a:t> Verstärkung</a:t>
            </a:r>
            <a:r>
              <a:rPr lang="de-DE" dirty="0"/>
              <a:t>, Auslöschung, Schwebungen)</a:t>
            </a: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7946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Fachliche Analyse Schwebungen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457200" lvl="1" indent="0">
              <a:buNone/>
            </a:pPr>
            <a:endParaRPr lang="de-DE" b="1" dirty="0" smtClean="0"/>
          </a:p>
          <a:p>
            <a:r>
              <a:rPr lang="de-DE" sz="2200" dirty="0" smtClean="0"/>
              <a:t>Am Anfang der Planung einer Unterrichtssequenz steht der Bildungsplan</a:t>
            </a:r>
          </a:p>
          <a:p>
            <a:r>
              <a:rPr lang="de-DE" sz="2200" dirty="0" smtClean="0"/>
              <a:t>Anschließend folgt die </a:t>
            </a:r>
            <a:r>
              <a:rPr lang="de-DE" sz="2200" b="1" dirty="0"/>
              <a:t>f</a:t>
            </a:r>
            <a:r>
              <a:rPr lang="de-DE" sz="2200" b="1" dirty="0" smtClean="0"/>
              <a:t>achliche Analyse </a:t>
            </a:r>
            <a:r>
              <a:rPr lang="de-DE" sz="2200" dirty="0" smtClean="0"/>
              <a:t>des physikalischen Inhalts</a:t>
            </a:r>
          </a:p>
          <a:p>
            <a:pPr marL="457200" lvl="1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9661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Fachliche Analyse Schwebungen</a:t>
            </a:r>
            <a:endParaRPr lang="de-DE" altLang="de-DE" sz="3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5"/>
                <a:ext cx="8568952" cy="1224136"/>
              </a:xfrm>
            </p:spPr>
            <p:txBody>
              <a:bodyPr/>
              <a:lstStyle/>
              <a:p>
                <a:pPr marL="57150" indent="0">
                  <a:buNone/>
                </a:pPr>
                <a:r>
                  <a:rPr lang="de-DE" sz="1800" b="1" dirty="0" smtClean="0"/>
                  <a:t>Akustische Schwebung: </a:t>
                </a:r>
                <a:r>
                  <a:rPr lang="de-DE" sz="1800" dirty="0" smtClean="0"/>
                  <a:t>Werden </a:t>
                </a:r>
                <a:r>
                  <a:rPr lang="de-DE" sz="1800" dirty="0"/>
                  <a:t>2 unterschiedliche Töne mit nahe beieinander liegenden Frequenzen </a:t>
                </a:r>
                <a:r>
                  <a:rPr lang="de-DE" sz="1800" dirty="0" smtClean="0"/>
                  <a:t>(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800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de-DE" sz="1800" i="1"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de-DE" sz="1800" b="0" i="1" smtClean="0">
                        <a:latin typeface="Cambria Math"/>
                      </a:rPr>
                      <m:t> </m:t>
                    </m:r>
                    <m:r>
                      <a:rPr lang="de-DE" sz="1800" b="0" i="1" smtClean="0">
                        <a:latin typeface="Cambria Math"/>
                        <a:ea typeface="Cambria Math"/>
                      </a:rPr>
                      <m:t>≤</m:t>
                    </m:r>
                    <m:r>
                      <a:rPr lang="de-DE" sz="1800" b="0" i="1" smtClean="0">
                        <a:latin typeface="Cambria Math"/>
                      </a:rPr>
                      <m:t>15</m:t>
                    </m:r>
                    <m:r>
                      <a:rPr lang="de-DE" sz="1800" i="1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de-DE" sz="1800">
                        <a:latin typeface="Cambria Math"/>
                      </a:rPr>
                      <m:t>Hz</m:t>
                    </m:r>
                    <m:r>
                      <m:rPr>
                        <m:nor/>
                      </m:rPr>
                      <a:rPr lang="de-DE" sz="1800" b="0" i="0" smtClean="0">
                        <a:latin typeface="Cambria Math"/>
                      </a:rPr>
                      <m:t>)</m:t>
                    </m:r>
                    <m:r>
                      <a:rPr lang="de-DE" sz="1800" i="1">
                        <a:latin typeface="Cambria Math"/>
                      </a:rPr>
                      <m:t> </m:t>
                    </m:r>
                  </m:oMath>
                </a14:m>
                <a:r>
                  <a:rPr lang="de-DE" sz="1800" dirty="0"/>
                  <a:t>überlagert, so </a:t>
                </a:r>
                <a:r>
                  <a:rPr lang="de-DE" sz="1800" dirty="0" smtClean="0"/>
                  <a:t>entsteht eine Schwingung mit einer sich periodisch ändernden Lautstärke. Diese nichtharmonische Schwingung wird Schwebung genannt. </a:t>
                </a:r>
                <a:endParaRPr lang="de-DE" sz="1800" dirty="0"/>
              </a:p>
              <a:p>
                <a:pPr marL="57150" indent="0">
                  <a:buNone/>
                </a:pPr>
                <a:r>
                  <a:rPr lang="de-DE" b="1" dirty="0" smtClean="0"/>
                  <a:t>  </a:t>
                </a:r>
              </a:p>
              <a:p>
                <a:pPr marL="800100" lvl="1"/>
                <a:endParaRPr lang="de-DE" dirty="0" smtClean="0"/>
              </a:p>
              <a:p>
                <a:pPr marL="57150" indent="0">
                  <a:buNone/>
                </a:pPr>
                <a:endParaRPr lang="de-DE" dirty="0"/>
              </a:p>
              <a:p>
                <a:pPr marL="400050"/>
                <a:endParaRPr lang="de-DE" dirty="0" smtClean="0"/>
              </a:p>
              <a:p>
                <a:pPr marL="457200" lvl="1" indent="0">
                  <a:buNone/>
                </a:pPr>
                <a:endParaRPr lang="de-DE" dirty="0" smtClean="0"/>
              </a:p>
              <a:p>
                <a:pPr lvl="1"/>
                <a:endParaRPr lang="de-DE" dirty="0"/>
              </a:p>
              <a:p>
                <a:pPr lvl="1"/>
                <a:endParaRPr lang="de-DE" dirty="0"/>
              </a:p>
              <a:p>
                <a:pPr lvl="1"/>
                <a:endParaRPr lang="de-DE" dirty="0" smtClean="0"/>
              </a:p>
              <a:p>
                <a:pPr lvl="1"/>
                <a:endParaRPr lang="de-DE" dirty="0" smtClean="0"/>
              </a:p>
              <a:p>
                <a:pPr marL="457200" lvl="1" indent="0">
                  <a:buNone/>
                </a:pPr>
                <a:endParaRPr lang="de-DE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5"/>
                <a:ext cx="8568952" cy="1224136"/>
              </a:xfrm>
              <a:blipFill rotWithShape="1">
                <a:blip r:embed="rId3"/>
                <a:stretch>
                  <a:fillRect t="-2500" b="-55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Grafi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724" y="2564904"/>
            <a:ext cx="6390000" cy="360000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5" name="Gerade Verbindung 4"/>
          <p:cNvCxnSpPr/>
          <p:nvPr/>
        </p:nvCxnSpPr>
        <p:spPr>
          <a:xfrm>
            <a:off x="2780678" y="2658406"/>
            <a:ext cx="0" cy="216024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Gerade Verbindung 5"/>
          <p:cNvCxnSpPr/>
          <p:nvPr/>
        </p:nvCxnSpPr>
        <p:spPr>
          <a:xfrm>
            <a:off x="6257780" y="2681830"/>
            <a:ext cx="0" cy="216024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mit Pfeil 6"/>
          <p:cNvCxnSpPr/>
          <p:nvPr/>
        </p:nvCxnSpPr>
        <p:spPr>
          <a:xfrm flipH="1">
            <a:off x="2780678" y="2882404"/>
            <a:ext cx="3456384" cy="1994"/>
          </a:xfrm>
          <a:prstGeom prst="straightConnector1">
            <a:avLst/>
          </a:prstGeom>
          <a:ln w="254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feld 10"/>
              <p:cNvSpPr txBox="1"/>
              <p:nvPr/>
            </p:nvSpPr>
            <p:spPr>
              <a:xfrm>
                <a:off x="1693046" y="5693108"/>
                <a:ext cx="5688632" cy="471796"/>
              </a:xfrm>
              <a:prstGeom prst="rect">
                <a:avLst/>
              </a:prstGeom>
              <a:solidFill>
                <a:schemeClr val="accent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Definition Schwebungsfrequenz</a:t>
                </a:r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600" b="0" i="1" smtClean="0">
                            <a:solidFill>
                              <a:schemeClr val="bg1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de-DE" sz="1600" b="0" i="1" smtClean="0">
                            <a:solidFill>
                              <a:schemeClr val="bg1"/>
                            </a:solidFill>
                            <a:latin typeface="Cambria Math"/>
                            <a:cs typeface="Arial" pitchFamily="34" charset="0"/>
                          </a:rPr>
                          <m:t>𝑓</m:t>
                        </m:r>
                      </m:e>
                      <m:sub>
                        <m:r>
                          <a:rPr lang="de-DE" sz="1600" b="0" i="1" smtClean="0">
                            <a:solidFill>
                              <a:schemeClr val="bg1"/>
                            </a:solidFill>
                            <a:latin typeface="Cambria Math"/>
                            <a:cs typeface="Arial" pitchFamily="34" charset="0"/>
                          </a:rPr>
                          <m:t>𝑠</m:t>
                        </m:r>
                      </m:sub>
                    </m:sSub>
                    <m:r>
                      <a:rPr lang="de-DE" sz="1600" b="0" i="0" smtClean="0">
                        <a:solidFill>
                          <a:schemeClr val="bg1"/>
                        </a:solidFill>
                        <a:latin typeface="Cambria Math"/>
                        <a:cs typeface="Arial" pitchFamily="34" charset="0"/>
                      </a:rPr>
                      <m:t>=</m:t>
                    </m:r>
                    <m:f>
                      <m:fPr>
                        <m:ctrlPr>
                          <a:rPr lang="de-DE" sz="1600" i="1" smtClean="0">
                            <a:solidFill>
                              <a:schemeClr val="bg1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fPr>
                      <m:num>
                        <m:r>
                          <a:rPr lang="de-DE" sz="1600" b="0" i="1" smtClean="0">
                            <a:solidFill>
                              <a:schemeClr val="bg1"/>
                            </a:solidFill>
                            <a:latin typeface="Cambria Math"/>
                            <a:cs typeface="Arial" pitchFamily="34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de-DE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de-DE" sz="16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de-DE" sz="1600" dirty="0">
                            <a:solidFill>
                              <a:schemeClr val="bg1"/>
                            </a:solidFill>
                            <a:latin typeface="Arial" pitchFamily="34" charset="0"/>
                            <a:cs typeface="Arial" pitchFamily="34" charset="0"/>
                          </a:rPr>
                          <m:t> </m:t>
                        </m:r>
                      </m:den>
                    </m:f>
                  </m:oMath>
                </a14:m>
                <a:endParaRPr lang="de-DE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1" name="Textfeld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3046" y="5693108"/>
                <a:ext cx="5688632" cy="47179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feld 13"/>
              <p:cNvSpPr txBox="1"/>
              <p:nvPr/>
            </p:nvSpPr>
            <p:spPr>
              <a:xfrm>
                <a:off x="1693046" y="2380238"/>
                <a:ext cx="5688632" cy="369332"/>
              </a:xfrm>
              <a:prstGeom prst="rect">
                <a:avLst/>
              </a:prstGeom>
              <a:solidFill>
                <a:schemeClr val="accent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DE" sz="1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Schwebungsperiodendauer</a:t>
                </a:r>
                <a:r>
                  <a:rPr lang="de-DE" sz="16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de-DE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de-DE" sz="16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𝑠</m:t>
                        </m:r>
                      </m:sub>
                    </m:sSub>
                  </m:oMath>
                </a14:m>
                <a:endParaRPr lang="de-DE" sz="1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4" name="Textfeld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3046" y="2380238"/>
                <a:ext cx="5688632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637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Lehrerwissen: Fachliche Analyse Schwebungen </a:t>
            </a:r>
            <a:endParaRPr lang="de-DE" altLang="de-DE" sz="36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57150" indent="0">
                  <a:buNone/>
                </a:pPr>
                <a:r>
                  <a:rPr lang="de-DE" sz="1800" b="1" dirty="0" smtClean="0"/>
                  <a:t>Allgemeine Schwebung: </a:t>
                </a:r>
                <a:r>
                  <a:rPr lang="de-DE" sz="1800" dirty="0" smtClean="0"/>
                  <a:t>Die</a:t>
                </a:r>
                <a:r>
                  <a:rPr lang="de-DE" sz="1800" b="1" dirty="0" smtClean="0"/>
                  <a:t> </a:t>
                </a:r>
                <a:r>
                  <a:rPr lang="de-DE" sz="1800" dirty="0" smtClean="0"/>
                  <a:t>Überlagerung von 2 harmonischen Schwingungen</a:t>
                </a:r>
              </a:p>
              <a:p>
                <a:pPr marL="57150" indent="0">
                  <a:buNone/>
                </a:pPr>
                <a:endParaRPr lang="de-DE" sz="1200" b="1" dirty="0" smtClean="0"/>
              </a:p>
              <a:p>
                <a:pPr marL="5715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de-DE" sz="1800" b="0" i="1" smtClean="0">
                              <a:latin typeface="Cambria Math"/>
                            </a:rPr>
                            <m:t>𝑠</m:t>
                          </m:r>
                        </m:e>
                        <m:sub>
                          <m:r>
                            <a:rPr lang="de-DE" sz="1800" b="0" i="1" smtClean="0">
                              <a:latin typeface="Cambria Math"/>
                            </a:rPr>
                            <m:t>𝑔𝑒𝑠</m:t>
                          </m:r>
                        </m:sub>
                      </m:sSub>
                      <m:d>
                        <m:dPr>
                          <m:ctrlPr>
                            <a:rPr lang="de-DE" sz="1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800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de-DE" sz="18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de-DE" sz="1800" b="0" i="1" smtClean="0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de-DE" sz="1800" b="0" i="1" smtClean="0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de-DE" sz="1800" i="1">
                                  <a:latin typeface="Cambria Math"/>
                                </a:rPr>
                                <m:t>𝑠</m:t>
                              </m:r>
                            </m:e>
                          </m:acc>
                        </m:e>
                        <m:sub>
                          <m:r>
                            <a:rPr lang="de-DE" sz="1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r>
                        <a:rPr lang="de-DE" sz="1800" b="0" i="1" smtClean="0">
                          <a:latin typeface="Cambria Math"/>
                          <a:ea typeface="Cambria Math"/>
                        </a:rPr>
                        <m:t>∙</m:t>
                      </m:r>
                      <m:func>
                        <m:funcPr>
                          <m:ctrlPr>
                            <a:rPr lang="de-DE" sz="1800" b="0" i="1" smtClean="0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DE" sz="1800" b="0" i="0" smtClean="0">
                              <a:latin typeface="Cambria Math"/>
                              <a:ea typeface="Cambria Math"/>
                            </a:rPr>
                            <m:t>sin</m:t>
                          </m:r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⁡(</m:t>
                          </m:r>
                        </m:fName>
                        <m:e>
                          <m:sSub>
                            <m:sSubPr>
                              <m:ctrlP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de-DE" sz="18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01</m:t>
                              </m:r>
                            </m:sub>
                          </m:sSub>
                        </m:e>
                      </m:func>
                      <m:r>
                        <a:rPr lang="de-DE" sz="1800" b="0" i="1" smtClean="0">
                          <a:latin typeface="Cambria Math"/>
                          <a:ea typeface="Cambria Math"/>
                        </a:rPr>
                        <m:t>)+</m:t>
                      </m:r>
                      <m:sSub>
                        <m:sSubPr>
                          <m:ctrlPr>
                            <a:rPr lang="de-DE" sz="1800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de-DE" sz="1800" i="1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de-DE" sz="1800" i="1">
                                  <a:latin typeface="Cambria Math"/>
                                </a:rPr>
                                <m:t>𝑠</m:t>
                              </m:r>
                            </m:e>
                          </m:acc>
                        </m:e>
                        <m:sub>
                          <m:r>
                            <a:rPr lang="de-DE" sz="1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r>
                        <a:rPr lang="de-DE" sz="1800" i="1">
                          <a:latin typeface="Cambria Math"/>
                          <a:ea typeface="Cambria Math"/>
                        </a:rPr>
                        <m:t>∙</m:t>
                      </m:r>
                      <m:func>
                        <m:funcPr>
                          <m:ctrlPr>
                            <a:rPr lang="de-DE" sz="1800" i="1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DE" sz="1800">
                              <a:latin typeface="Cambria Math"/>
                              <a:ea typeface="Cambria Math"/>
                            </a:rPr>
                            <m:t>sin</m:t>
                          </m:r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⁡(</m:t>
                          </m:r>
                        </m:fName>
                        <m:e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+</m:t>
                          </m:r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02</m:t>
                              </m:r>
                            </m:sub>
                          </m:sSub>
                        </m:e>
                      </m:func>
                      <m:r>
                        <a:rPr lang="de-DE" sz="1800" i="1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de-DE" sz="1800" dirty="0" smtClean="0"/>
              </a:p>
              <a:p>
                <a:pPr marL="57150" indent="0">
                  <a:buNone/>
                </a:pPr>
                <a:endParaRPr lang="de-DE" sz="1200" dirty="0" smtClean="0"/>
              </a:p>
              <a:p>
                <a:pPr marL="57150" indent="0">
                  <a:buNone/>
                </a:pPr>
                <a:r>
                  <a:rPr lang="de-DE" sz="1800" dirty="0" smtClean="0"/>
                  <a:t>kann mithilfe der trigonometrischen Additionstheoreme als eine nichtharmonische Schwingung dargestellt werden:</a:t>
                </a:r>
              </a:p>
              <a:p>
                <a:pPr marL="57150" indent="0">
                  <a:buNone/>
                </a:pPr>
                <a:endParaRPr lang="de-DE" sz="600" dirty="0" smtClean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18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de-DE" sz="1800" i="1">
                              <a:latin typeface="Cambria Math"/>
                            </a:rPr>
                            <m:t>𝑠</m:t>
                          </m:r>
                        </m:e>
                        <m:sub>
                          <m:r>
                            <a:rPr lang="de-DE" sz="1800" i="1">
                              <a:latin typeface="Cambria Math"/>
                            </a:rPr>
                            <m:t>𝑔𝑒𝑠</m:t>
                          </m:r>
                        </m:sub>
                      </m:sSub>
                      <m:d>
                        <m:dPr>
                          <m:ctrlPr>
                            <a:rPr lang="de-DE" sz="18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1800" i="1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de-DE" sz="1800" i="1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de-DE" sz="1800" i="1"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de-DE" sz="1800" i="1"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de-DE" sz="1800" i="1">
                                  <a:latin typeface="Cambria Math"/>
                                </a:rPr>
                                <m:t>𝑠</m:t>
                              </m:r>
                            </m:e>
                          </m:acc>
                        </m:e>
                        <m:sub>
                          <m:r>
                            <a:rPr lang="de-DE" sz="1800" b="0" i="1" smtClean="0">
                              <a:latin typeface="Cambria Math"/>
                            </a:rPr>
                            <m:t>𝑔𝑒𝑠</m:t>
                          </m:r>
                        </m:sub>
                      </m:sSub>
                      <m:r>
                        <a:rPr lang="de-DE" sz="1800" b="0" i="1" smtClean="0">
                          <a:latin typeface="Cambria Math"/>
                        </a:rPr>
                        <m:t>(</m:t>
                      </m:r>
                      <m:r>
                        <a:rPr lang="de-DE" sz="1800" b="0" i="1" smtClean="0">
                          <a:latin typeface="Cambria Math"/>
                        </a:rPr>
                        <m:t>𝑡</m:t>
                      </m:r>
                      <m:r>
                        <a:rPr lang="de-DE" sz="1800" b="0" i="1" smtClean="0">
                          <a:latin typeface="Cambria Math"/>
                        </a:rPr>
                        <m:t>)∙</m:t>
                      </m:r>
                      <m:func>
                        <m:funcPr>
                          <m:ctrlPr>
                            <a:rPr lang="de-DE" sz="1800" i="1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DE" sz="1800">
                              <a:latin typeface="Cambria Math"/>
                              <a:ea typeface="Cambria Math"/>
                            </a:rPr>
                            <m:t>sin</m:t>
                          </m:r>
                          <m:r>
                            <a:rPr lang="de-DE" sz="1800" i="1">
                              <a:latin typeface="Cambria Math"/>
                              <a:ea typeface="Cambria Math"/>
                            </a:rPr>
                            <m:t>⁡(</m:t>
                          </m:r>
                        </m:fName>
                        <m:e>
                          <m:sSub>
                            <m:sSubPr>
                              <m:ctrlPr>
                                <a:rPr lang="de-DE" sz="1800" i="1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1800" i="1">
                                  <a:latin typeface="Cambria Math"/>
                                  <a:ea typeface="Cambria Math"/>
                                </a:rPr>
                                <m:t>𝜑</m:t>
                              </m:r>
                            </m:e>
                            <m:sub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𝑔𝑒𝑠</m:t>
                              </m:r>
                            </m:sub>
                          </m:sSub>
                          <m:d>
                            <m:dPr>
                              <m:ctrlP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de-DE" sz="1800" b="0" i="1" smtClean="0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  <m:r>
                        <a:rPr lang="de-DE" sz="1800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de-DE" sz="1800" dirty="0" smtClean="0"/>
              </a:p>
              <a:p>
                <a:pPr marL="57150" indent="0">
                  <a:buNone/>
                </a:pPr>
                <a:r>
                  <a:rPr lang="de-DE" sz="1800" dirty="0" smtClean="0"/>
                  <a:t>wobei</a:t>
                </a:r>
              </a:p>
              <a:p>
                <a:pPr marL="457200" lvl="1" indent="0" algn="ctr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 smtClean="0"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latin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sz="1800" i="1">
                            <a:latin typeface="Cambria Math"/>
                          </a:rPr>
                          <m:t>𝑔𝑒𝑠</m:t>
                        </m:r>
                      </m:sub>
                    </m:sSub>
                    <m:d>
                      <m:dPr>
                        <m:ctrlPr>
                          <a:rPr lang="de-DE" sz="1800" i="1">
                            <a:latin typeface="Cambria Math"/>
                          </a:rPr>
                        </m:ctrlPr>
                      </m:dPr>
                      <m:e>
                        <m:r>
                          <a:rPr lang="de-DE" sz="1800" i="1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de-DE" sz="1800" b="0" i="1" smtClean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de-DE" sz="1800" b="0" i="1" smtClean="0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̂"/>
                                    <m:ctrlPr>
                                      <a:rPr lang="de-DE" sz="1800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800" i="1">
                                        <a:latin typeface="Cambria Math"/>
                                        <a:ea typeface="Cambria Math"/>
                                      </a:rPr>
                                      <m:t>𝑠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1</m:t>
                                </m:r>
                              </m:sub>
                            </m:sSub>
                          </m:e>
                          <m:sup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̂"/>
                                    <m:ctrlPr>
                                      <a:rPr lang="de-DE" sz="1800" i="1">
                                        <a:latin typeface="Cambria Math"/>
                                        <a:ea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800" i="1">
                                        <a:latin typeface="Cambria Math"/>
                                        <a:ea typeface="Cambria Math"/>
                                      </a:rPr>
                                      <m:t>𝑠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2</m:t>
                                </m:r>
                              </m:sub>
                            </m:sSub>
                          </m:e>
                          <m:sup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de-DE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de-DE" sz="1800" i="1">
                                <a:latin typeface="Cambria Math"/>
                              </a:rPr>
                              <m:t>2</m:t>
                            </m:r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∙</m:t>
                            </m:r>
                            <m:sSub>
                              <m:sSubPr>
                                <m:ctrlPr>
                                  <a:rPr lang="de-DE" sz="1800" i="1">
                                    <a:latin typeface="Cambria Math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̂"/>
                                    <m:ctrlPr>
                                      <a:rPr lang="de-DE" sz="1800" i="1">
                                        <a:latin typeface="Cambria Math"/>
                                      </a:rPr>
                                    </m:ctrlPr>
                                  </m:accPr>
                                  <m:e>
                                    <m:r>
                                      <a:rPr lang="de-DE" sz="1800" i="1">
                                        <a:latin typeface="Cambria Math"/>
                                      </a:rPr>
                                      <m:t>𝑠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de-DE" sz="1800" i="1">
                                    <a:latin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∙</m:t>
                            </m:r>
                            <m:acc>
                              <m:accPr>
                                <m:chr m:val="̂"/>
                                <m:ctrlPr>
                                  <a:rPr lang="de-DE" sz="1800" i="1"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de-DE" sz="1800" i="1">
                                    <a:latin typeface="Cambria Math"/>
                                  </a:rPr>
                                  <m:t>𝑠</m:t>
                                </m:r>
                              </m:e>
                            </m:acc>
                          </m:e>
                          <m:sub>
                            <m:r>
                              <a:rPr lang="de-DE" sz="1800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∙</m:t>
                        </m:r>
                        <m:func>
                          <m:funcPr>
                            <m:ctrlPr>
                              <a:rPr lang="de-DE" sz="1800" i="1">
                                <a:latin typeface="Cambria Math"/>
                                <a:ea typeface="Cambria Math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de-DE" sz="1800">
                                <a:latin typeface="Cambria Math"/>
                                <a:ea typeface="Cambria Math"/>
                              </a:rPr>
                              <m:t>cos</m:t>
                            </m:r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⁡(</m:t>
                            </m:r>
                          </m:fName>
                          <m:e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∆</m:t>
                            </m:r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𝜔</m:t>
                            </m:r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∙</m:t>
                            </m:r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𝑡</m:t>
                            </m:r>
                            <m:r>
                              <a:rPr lang="de-DE" sz="1800" i="1">
                                <a:latin typeface="Cambria Math"/>
                                <a:ea typeface="Cambria Math"/>
                              </a:rPr>
                              <m:t>+∆</m:t>
                            </m:r>
                            <m:sSub>
                              <m:sSubPr>
                                <m:ctrlP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𝜑</m:t>
                                </m:r>
                              </m:e>
                              <m:sub>
                                <m:r>
                                  <a:rPr lang="de-DE" sz="1800" i="1">
                                    <a:latin typeface="Cambria Math"/>
                                    <a:ea typeface="Cambria Math"/>
                                  </a:rPr>
                                  <m:t>0</m:t>
                                </m:r>
                              </m:sub>
                            </m:sSub>
                          </m:e>
                        </m:func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de-DE" sz="1800" dirty="0"/>
                          <m:t> </m:t>
                        </m:r>
                      </m:e>
                    </m:rad>
                  </m:oMath>
                </a14:m>
                <a:r>
                  <a:rPr lang="de-DE" sz="1800" dirty="0" smtClean="0"/>
                  <a:t> </a:t>
                </a:r>
              </a:p>
              <a:p>
                <a:pPr marL="57150" indent="0">
                  <a:buNone/>
                </a:pPr>
                <a:r>
                  <a:rPr lang="de-DE" sz="2000" dirty="0" smtClean="0"/>
                  <a:t>und</a:t>
                </a:r>
              </a:p>
              <a:p>
                <a:pPr marL="57150" indent="0">
                  <a:buNone/>
                </a:pPr>
                <a:r>
                  <a:rPr lang="de-DE" sz="2000" dirty="0" smtClean="0">
                    <a:ea typeface="Cambria Math"/>
                  </a:rPr>
                  <a:t>                      </a:t>
                </a:r>
                <a:r>
                  <a:rPr lang="de-DE" sz="1800" dirty="0" smtClean="0">
                    <a:ea typeface="Cambria Math"/>
                  </a:rPr>
                  <a:t> </a:t>
                </a:r>
                <a14:m>
                  <m:oMath xmlns:m="http://schemas.openxmlformats.org/officeDocument/2006/math">
                    <m:r>
                      <a:rPr lang="de-DE" sz="1800" i="1">
                        <a:latin typeface="Cambria Math"/>
                        <a:ea typeface="Cambria Math"/>
                      </a:rPr>
                      <m:t>∆</m:t>
                    </m:r>
                    <m:r>
                      <a:rPr lang="de-DE" sz="1800" i="1">
                        <a:latin typeface="Cambria Math"/>
                        <a:ea typeface="Cambria Math"/>
                      </a:rPr>
                      <m:t>𝜔</m:t>
                    </m:r>
                    <m:r>
                      <a:rPr lang="de-DE" sz="1800" i="1">
                        <a:latin typeface="Cambria Math"/>
                        <a:ea typeface="Cambria Math"/>
                      </a:rPr>
                      <m:t>=</m:t>
                    </m:r>
                  </m:oMath>
                </a14:m>
                <a:r>
                  <a:rPr lang="de-DE" sz="1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𝜔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1</m:t>
                        </m:r>
                      </m:sub>
                    </m:sSub>
                    <m:r>
                      <a:rPr lang="de-DE" sz="1800">
                        <a:latin typeface="Cambria Math"/>
                        <a:ea typeface="Cambria Math"/>
                      </a:rPr>
                      <m:t>−</m:t>
                    </m:r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𝜔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de-DE" sz="1800" dirty="0"/>
                  <a:t>        und </a:t>
                </a:r>
                <a:r>
                  <a:rPr lang="de-DE" sz="1800" dirty="0" smtClean="0"/>
                  <a:t>      </a:t>
                </a:r>
                <a14:m>
                  <m:oMath xmlns:m="http://schemas.openxmlformats.org/officeDocument/2006/math">
                    <m:r>
                      <a:rPr lang="de-DE" sz="1800" i="1">
                        <a:latin typeface="Cambria Math"/>
                        <a:ea typeface="Cambria Math"/>
                      </a:rPr>
                      <m:t>∆</m:t>
                    </m:r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𝜑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0</m:t>
                        </m:r>
                      </m:sub>
                    </m:sSub>
                    <m:r>
                      <a:rPr lang="de-DE" sz="1800" i="1"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𝜑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01</m:t>
                        </m:r>
                      </m:sub>
                    </m:sSub>
                    <m:r>
                      <a:rPr lang="de-DE" sz="1800" i="1">
                        <a:latin typeface="Cambria Math"/>
                        <a:ea typeface="Cambria Math"/>
                      </a:rPr>
                      <m:t>−</m:t>
                    </m:r>
                    <m:sSub>
                      <m:sSubPr>
                        <m:ctrlPr>
                          <a:rPr lang="de-DE" sz="1800" i="1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𝜑</m:t>
                        </m:r>
                      </m:e>
                      <m:sub>
                        <m:r>
                          <a:rPr lang="de-DE" sz="1800" i="1">
                            <a:latin typeface="Cambria Math"/>
                            <a:ea typeface="Cambria Math"/>
                          </a:rPr>
                          <m:t>02</m:t>
                        </m:r>
                      </m:sub>
                    </m:sSub>
                  </m:oMath>
                </a14:m>
                <a:endParaRPr lang="de-DE" sz="1800" i="1" dirty="0">
                  <a:latin typeface="Cambria Math"/>
                  <a:ea typeface="Cambria Math"/>
                </a:endParaRPr>
              </a:p>
              <a:p>
                <a:pPr marL="57150" indent="0">
                  <a:buNone/>
                </a:pPr>
                <a:endParaRPr lang="de-DE" sz="2000" dirty="0"/>
              </a:p>
            </p:txBody>
          </p:sp>
        </mc:Choice>
        <mc:Fallback xmlns=""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3"/>
                <a:stretch>
                  <a:fillRect l="-71" t="-61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feld 3"/>
              <p:cNvSpPr txBox="1"/>
              <p:nvPr/>
            </p:nvSpPr>
            <p:spPr>
              <a:xfrm>
                <a:off x="755576" y="5085184"/>
                <a:ext cx="7704856" cy="1175706"/>
              </a:xfrm>
              <a:prstGeom prst="rect">
                <a:avLst/>
              </a:prstGeom>
              <a:solidFill>
                <a:schemeClr val="accent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 smtClean="0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𝑔𝑒𝑠</m:t>
                        </m:r>
                      </m:sub>
                    </m:sSub>
                    <m:r>
                      <a:rPr lang="de-DE" sz="1800" i="1">
                        <a:solidFill>
                          <a:schemeClr val="bg1"/>
                        </a:solidFill>
                        <a:latin typeface="Cambria Math"/>
                      </a:rPr>
                      <m:t>(</m:t>
                    </m:r>
                    <m:r>
                      <a:rPr lang="de-DE" sz="1800" i="1">
                        <a:solidFill>
                          <a:schemeClr val="bg1"/>
                        </a:solidFill>
                        <a:latin typeface="Cambria Math"/>
                      </a:rPr>
                      <m:t>𝑡</m:t>
                    </m:r>
                    <m:r>
                      <a:rPr lang="de-DE" sz="1800" i="1">
                        <a:solidFill>
                          <a:schemeClr val="bg1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de-DE" sz="1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ändert sich periodisch mit der Schwebungsfrequenz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𝑓</m:t>
                        </m:r>
                      </m:e>
                      <m:sub>
                        <m: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𝑠</m:t>
                        </m:r>
                      </m:sub>
                    </m:sSub>
                    <m:r>
                      <a:rPr lang="de-DE" sz="1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de-DE" sz="1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sz="1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de-DE" sz="1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  <a:ea typeface="Cambria Math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−</m:t>
                            </m:r>
                            <m: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𝑓</m:t>
                            </m:r>
                          </m:e>
                          <m:sub>
                            <m: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endParaRPr lang="de-DE" sz="18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  <a:p>
                <a:endParaRPr lang="de-DE" sz="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  <a:p>
                <a:r>
                  <a:rPr lang="de-DE" sz="1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Maximum von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𝑔𝑒𝑠</m:t>
                        </m:r>
                      </m:sub>
                    </m:sSub>
                    <m:r>
                      <a:rPr lang="de-DE" sz="1800" i="1">
                        <a:solidFill>
                          <a:schemeClr val="bg1"/>
                        </a:solidFill>
                        <a:latin typeface="Cambria Math"/>
                      </a:rPr>
                      <m:t>(</m:t>
                    </m:r>
                    <m:r>
                      <a:rPr lang="de-DE" sz="1800" i="1">
                        <a:solidFill>
                          <a:schemeClr val="bg1"/>
                        </a:solidFill>
                        <a:latin typeface="Cambria Math"/>
                      </a:rPr>
                      <m:t>𝑡</m:t>
                    </m:r>
                    <m:r>
                      <a:rPr lang="de-DE" sz="1800" i="1">
                        <a:solidFill>
                          <a:schemeClr val="bg1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de-DE" sz="1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𝑚𝑎𝑥</m:t>
                        </m:r>
                      </m:sub>
                    </m:sSub>
                    <m:r>
                      <a:rPr lang="de-DE" sz="1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sSub>
                      <m:sSubPr>
                        <m:ctrlP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de-DE" sz="1800" i="1">
                        <a:solidFill>
                          <a:schemeClr val="bg1"/>
                        </a:solidFill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de-DE" sz="1800" dirty="0" smtClean="0">
                  <a:solidFill>
                    <a:schemeClr val="bg1"/>
                  </a:solidFill>
                  <a:latin typeface="Arial" pitchFamily="34" charset="0"/>
                </a:endParaRPr>
              </a:p>
              <a:p>
                <a:endParaRPr lang="de-DE" sz="6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  <a:p>
                <a:r>
                  <a:rPr lang="de-DE" sz="1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Minimum von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𝑠</m:t>
                            </m:r>
                          </m:e>
                        </m:acc>
                      </m:e>
                      <m:sub>
                        <m: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𝑔𝑒𝑠</m:t>
                        </m:r>
                      </m:sub>
                    </m:sSub>
                    <m:r>
                      <a:rPr lang="de-DE" sz="1800" i="1">
                        <a:solidFill>
                          <a:schemeClr val="bg1"/>
                        </a:solidFill>
                        <a:latin typeface="Cambria Math"/>
                      </a:rPr>
                      <m:t>(</m:t>
                    </m:r>
                    <m:r>
                      <a:rPr lang="de-DE" sz="1800" i="1">
                        <a:solidFill>
                          <a:schemeClr val="bg1"/>
                        </a:solidFill>
                        <a:latin typeface="Cambria Math"/>
                      </a:rPr>
                      <m:t>𝑡</m:t>
                    </m:r>
                    <m:r>
                      <a:rPr lang="de-DE" sz="1800" i="1">
                        <a:solidFill>
                          <a:schemeClr val="bg1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de-DE" sz="1800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de-DE" sz="1800" dirty="0" smtClean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: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de-DE" sz="1800" i="1" smtClean="0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  <m:acc>
                          <m:accPr>
                            <m:chr m:val="̂"/>
                            <m:ctrlP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  <a:ea typeface="Cambria Math"/>
                              </a:rPr>
                              <m:t>𝑠</m:t>
                            </m:r>
                          </m:e>
                        </m:acc>
                      </m:e>
                    </m:d>
                    <m:r>
                      <a:rPr lang="de-DE" sz="1800" i="1">
                        <a:solidFill>
                          <a:schemeClr val="bg1"/>
                        </a:solidFill>
                        <a:latin typeface="Cambria Math"/>
                        <a:ea typeface="Cambria Math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de-DE" sz="1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de-DE" sz="1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𝑠</m:t>
                                </m:r>
                              </m:e>
                            </m:acc>
                          </m:e>
                          <m:sub>
                            <m: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de-DE" sz="1800" i="1">
                            <a:solidFill>
                              <a:schemeClr val="bg1"/>
                            </a:solidFill>
                            <a:latin typeface="Cambria Math"/>
                          </a:rPr>
                          <m:t>−</m:t>
                        </m:r>
                        <m:sSub>
                          <m:sSubPr>
                            <m:ctrlP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de-DE" sz="1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de-DE" sz="1800" i="1">
                                    <a:solidFill>
                                      <a:schemeClr val="bg1"/>
                                    </a:solidFill>
                                    <a:latin typeface="Cambria Math"/>
                                  </a:rPr>
                                  <m:t>𝑠</m:t>
                                </m:r>
                              </m:e>
                            </m:acc>
                          </m:e>
                          <m:sub>
                            <m:r>
                              <a:rPr lang="de-DE" sz="1800" i="1">
                                <a:solidFill>
                                  <a:schemeClr val="bg1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endParaRPr lang="de-DE" sz="18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4" name="Textfeld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5085184"/>
                <a:ext cx="7704856" cy="117570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720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_ZPG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2015-04-05 G8 BP 2016 Physik-Leitperspektiven-pbK-ibK" id="{6D46AD23-E355-604C-B451-29306F04266A}" vid="{4DAB78A5-37DC-6748-8711-6A30687A6D40}"/>
    </a:ext>
  </a:ext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Powerpoint_ZPG</Template>
  <TotalTime>0</TotalTime>
  <Words>3293</Words>
  <Application>Microsoft Office PowerPoint</Application>
  <PresentationFormat>Bildschirmpräsentation (4:3)</PresentationFormat>
  <Paragraphs>553</Paragraphs>
  <Slides>49</Slides>
  <Notes>21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49</vt:i4>
      </vt:variant>
    </vt:vector>
  </HeadingPairs>
  <TitlesOfParts>
    <vt:vector size="50" baseType="lpstr">
      <vt:lpstr>Powerpoint_ZPG</vt:lpstr>
      <vt:lpstr>Integration von Apps  in den Physikunterricht Teil 1  ZPG 6 </vt:lpstr>
      <vt:lpstr>Kompetenzzuwachs durch Apps? </vt:lpstr>
      <vt:lpstr>Kompetenzorientierter Einsatz von Apps </vt:lpstr>
      <vt:lpstr>Schwerpunkt dieser Präsentation </vt:lpstr>
      <vt:lpstr>Inhaltsübersicht </vt:lpstr>
      <vt:lpstr>Bildungsplanbezug Schwebungen </vt:lpstr>
      <vt:lpstr>Lehrerwissen: Fachliche Analyse Schwebungen </vt:lpstr>
      <vt:lpstr>Lehrerwissen: Fachliche Analyse Schwebungen</vt:lpstr>
      <vt:lpstr>Lehrerwissen: Fachliche Analyse Schwebungen </vt:lpstr>
      <vt:lpstr>Lehrerwissen: Fachliche Analyse Schwebungen   </vt:lpstr>
      <vt:lpstr>Lehrerwissen: Fachliche Analyse Schwebungen </vt:lpstr>
      <vt:lpstr>Lehrerwissen: Fachliche Analyse Schwebungen </vt:lpstr>
      <vt:lpstr>Lehrerwissen: Fachliche Analyse Schwebungen </vt:lpstr>
      <vt:lpstr>Lehrerwissen: Fachliche Analyse Schwebungen </vt:lpstr>
      <vt:lpstr>Lehrerwissen: Fachliche Analyse Schwebungen </vt:lpstr>
      <vt:lpstr>Lehrerwissen: Fachliche Analyse Schwebungen </vt:lpstr>
      <vt:lpstr>Lehrerwissen: Fachliche Analyse Schwebungen </vt:lpstr>
      <vt:lpstr>Lehrerwissen: Fachliche Analyse Schwebungen </vt:lpstr>
      <vt:lpstr>Lehrerwissen: Fachliche Analyse Schwebungen </vt:lpstr>
      <vt:lpstr>Lehrerwissen: Fachliche Analyse Schwebungen </vt:lpstr>
      <vt:lpstr>Lehrerwissen: Fachliche Analyse Schwebungen </vt:lpstr>
      <vt:lpstr>Lehrerwissen: Fachliche Analyse Schwebungen </vt:lpstr>
      <vt:lpstr>Lehrerwissen: Vertiefung Psychoakustik </vt:lpstr>
      <vt:lpstr>Lehrerwissen: Didaktische Analyse Schwebungen </vt:lpstr>
      <vt:lpstr>Lehrerwissen: Didaktische Analyse Schwebungen </vt:lpstr>
      <vt:lpstr>Lehrerwissen: Didaktische Analyse Schwebungen </vt:lpstr>
      <vt:lpstr>Lehrerwissen: Didaktische Analyse Schwebungen </vt:lpstr>
      <vt:lpstr>Lehrerwissen: Didaktische Analyse Schwebungen </vt:lpstr>
      <vt:lpstr>Lehrerwissen: Didaktische Analyse Schwebungen </vt:lpstr>
      <vt:lpstr>Lehrerwissen: Didaktische Analyse Schwebungen </vt:lpstr>
      <vt:lpstr>Lehrerwissen: Didaktische Analyse Schwebungen </vt:lpstr>
      <vt:lpstr>Lehrerwissen: Didaktische Analyse Schwebungen </vt:lpstr>
      <vt:lpstr>Lehrerwissen: Didaktische Analyse Schwebungen </vt:lpstr>
      <vt:lpstr>Lehrerwissen: Zusammenfassung</vt:lpstr>
      <vt:lpstr>Inhaltsübersicht </vt:lpstr>
      <vt:lpstr>Schwebungen – Eine Unterrichtssequenz   </vt:lpstr>
      <vt:lpstr>Schwebungen – Eine Unterrichtssequenz</vt:lpstr>
      <vt:lpstr>Schwebungen – Eine Unterrichtssequenz</vt:lpstr>
      <vt:lpstr>Schwebungen – Eine Unterrichtssequenz   </vt:lpstr>
      <vt:lpstr>Schwebungen – Einschub: Info für Lehrer   </vt:lpstr>
      <vt:lpstr>Schwebungen – Eine Unterrichtssequenz   </vt:lpstr>
      <vt:lpstr>Schwebungen – Eine Unterrichtssequenz   </vt:lpstr>
      <vt:lpstr>Schwebungen – Eine Unterrichtssequenz   </vt:lpstr>
      <vt:lpstr>Schwebungen – Eine Unterrichtssequenz  </vt:lpstr>
      <vt:lpstr>Schwebungen – Eine Unterrichtssequenz</vt:lpstr>
      <vt:lpstr>Schwebungen – Eine Unterrichtssequenz   </vt:lpstr>
      <vt:lpstr>Schwebungen – Eine Unterrichtssequenz</vt:lpstr>
      <vt:lpstr>Inhaltsübersicht </vt:lpstr>
      <vt:lpstr>Inhaltsübersicht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Gesundheitsprävention Vermeidung von Hörschäden</dc:title>
  <dc:subject>PowerPoint-Präsentation</dc:subject>
  <dc:creator>Dr. Markus Ziegler</dc:creator>
  <cp:lastModifiedBy>Markus Ziegler</cp:lastModifiedBy>
  <cp:revision>1056</cp:revision>
  <cp:lastPrinted>2018-10-10T10:58:27Z</cp:lastPrinted>
  <dcterms:created xsi:type="dcterms:W3CDTF">2015-12-07T07:50:25Z</dcterms:created>
  <dcterms:modified xsi:type="dcterms:W3CDTF">2020-05-08T06:26:30Z</dcterms:modified>
</cp:coreProperties>
</file>