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2">
  <p:sldMasterIdLst>
    <p:sldMasterId id="2147483741" r:id="rId1"/>
  </p:sldMasterIdLst>
  <p:notesMasterIdLst>
    <p:notesMasterId r:id="rId10"/>
  </p:notesMasterIdLst>
  <p:handoutMasterIdLst>
    <p:handoutMasterId r:id="rId11"/>
  </p:handoutMasterIdLst>
  <p:sldIdLst>
    <p:sldId id="258" r:id="rId2"/>
    <p:sldId id="464" r:id="rId3"/>
    <p:sldId id="470" r:id="rId4"/>
    <p:sldId id="466" r:id="rId5"/>
    <p:sldId id="465" r:id="rId6"/>
    <p:sldId id="468" r:id="rId7"/>
    <p:sldId id="467" r:id="rId8"/>
    <p:sldId id="469" r:id="rId9"/>
  </p:sldIdLst>
  <p:sldSz cx="9144000" cy="6858000" type="screen4x3"/>
  <p:notesSz cx="6864350" cy="999648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FF2F2F"/>
    <a:srgbClr val="008000"/>
    <a:srgbClr val="6600FF"/>
    <a:srgbClr val="FFFF99"/>
    <a:srgbClr val="99CC00"/>
    <a:srgbClr val="CCFF33"/>
    <a:srgbClr val="FFCC66"/>
    <a:srgbClr val="00FF99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98" autoAdjust="0"/>
    <p:restoredTop sz="93617" autoAdjust="0"/>
  </p:normalViewPr>
  <p:slideViewPr>
    <p:cSldViewPr>
      <p:cViewPr varScale="1">
        <p:scale>
          <a:sx n="86" d="100"/>
          <a:sy n="86" d="100"/>
        </p:scale>
        <p:origin x="-1795" y="-77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49"/>
        <p:guide pos="21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44064" y="583137"/>
            <a:ext cx="1029560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44063" y="9330063"/>
            <a:ext cx="2384159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81591" y="9330063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9300"/>
            <a:ext cx="5000625" cy="374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4066" y="4748337"/>
            <a:ext cx="4576233" cy="449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die Textformatierung des Masters zu bearbeiten.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4703" y="284796"/>
            <a:ext cx="600577" cy="154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75042" cy="500384"/>
          </a:xfrm>
          <a:prstGeom prst="rect">
            <a:avLst/>
          </a:prstGeom>
        </p:spPr>
        <p:txBody>
          <a:bodyPr vert="horz" lIns="92181" tIns="46090" rIns="92181" bIns="4609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 smtClean="0"/>
              <a:t>Titel durch Klicken bearbeiten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E8B86-7985-4A79-82A1-69AEFB857783}" type="datetimeFigureOut">
              <a:rPr lang="de-DE"/>
              <a:pPr>
                <a:defRPr/>
              </a:pPr>
              <a:t>07.05.2020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4C106-E751-461C-A306-6D8B77CD49FF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466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Titel: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 smtClean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  <p:sldLayoutId id="214748374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paichinger-schallpegelmesser.de/337_vertikales_federpendel_zg.ggb" TargetMode="External"/><Relationship Id="rId3" Type="http://schemas.openxmlformats.org/officeDocument/2006/relationships/hyperlink" Target="https://www.geogebra.org/m/uzg7jgcc" TargetMode="External"/><Relationship Id="rId7" Type="http://schemas.openxmlformats.org/officeDocument/2006/relationships/hyperlink" Target="https://www.geogebra.org/m/zxqu9cqd" TargetMode="External"/><Relationship Id="rId2" Type="http://schemas.openxmlformats.org/officeDocument/2006/relationships/hyperlink" Target="https://www.spaichinger-schallpegelmesser.de/333_ueberlagerung_schwingungen_zg.ggb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paichinger-schallpegelmesser.de/336_zeiger_s_v_a_zg.ggb" TargetMode="External"/><Relationship Id="rId11" Type="http://schemas.openxmlformats.org/officeDocument/2006/relationships/hyperlink" Target="https://www.geogebra.org/m/drmtsbhz" TargetMode="External"/><Relationship Id="rId5" Type="http://schemas.openxmlformats.org/officeDocument/2006/relationships/hyperlink" Target="https://www.geogebra.org/m/vergg6u3" TargetMode="External"/><Relationship Id="rId10" Type="http://schemas.openxmlformats.org/officeDocument/2006/relationships/hyperlink" Target="https://www.spaichinger-schallpegelmesser.de/338_horizontales_federpendel_2_zugfedern_zg.ggb" TargetMode="External"/><Relationship Id="rId4" Type="http://schemas.openxmlformats.org/officeDocument/2006/relationships/hyperlink" Target="https://www.spaichinger-schallpegelmesser.de/335_ein_zeiger_zg.ggb" TargetMode="External"/><Relationship Id="rId9" Type="http://schemas.openxmlformats.org/officeDocument/2006/relationships/hyperlink" Target="https://www.geogebra.org/m/mxsgenku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spaichinger-schallpegelmesser.de/334_aufgaben_mechanische_schwingungen_zg.docx" TargetMode="Externa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335_ein_zeiger_zg.ggb" TargetMode="External"/><Relationship Id="rId2" Type="http://schemas.openxmlformats.org/officeDocument/2006/relationships/hyperlink" Target="https://www.spaichinger-schallpegelmesser.de/334_aufgaben_mechanische_schwingungen_zg.docx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paichinger-schallpegelmesser.de/338_horizontales_federpendel_2_zugfedern_zg.ggb" TargetMode="External"/><Relationship Id="rId5" Type="http://schemas.openxmlformats.org/officeDocument/2006/relationships/hyperlink" Target="https://www.spaichinger-schallpegelmesser.de/337_vertikales_federpendel_zg.ggb" TargetMode="External"/><Relationship Id="rId4" Type="http://schemas.openxmlformats.org/officeDocument/2006/relationships/hyperlink" Target="https://www.spaichinger-schallpegelmesser.de/336_zeiger_s_v_a_zg.ggb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ivecommons.org/licenses/by-sa/3.0/de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paichinger-schallpegelmesser.de/340_geogebra_uebungen_zg.docx" TargetMode="External"/><Relationship Id="rId2" Type="http://schemas.openxmlformats.org/officeDocument/2006/relationships/hyperlink" Target="https://www.spaichinger-schallpegelmesser.de/622_geogebra_welleninterferenz_tom_walsh.ggb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spaichinger-schallpegelmesser.de/347_welleninterferenz_V7_zg.ggb" TargetMode="External"/><Relationship Id="rId5" Type="http://schemas.openxmlformats.org/officeDocument/2006/relationships/hyperlink" Target="https://www.spaichinger-schallpegelmesser.de/341_welleninterferenz_V1_zg.ggb" TargetMode="External"/><Relationship Id="rId4" Type="http://schemas.openxmlformats.org/officeDocument/2006/relationships/hyperlink" Target="https://www.spaichinger-schallpegelmesser.de/339_geogebra_tipps_zg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ctrTitle"/>
          </p:nvPr>
        </p:nvSpPr>
        <p:spPr>
          <a:xfrm>
            <a:off x="683568" y="1052736"/>
            <a:ext cx="7772400" cy="3600400"/>
          </a:xfrm>
        </p:spPr>
        <p:txBody>
          <a:bodyPr/>
          <a:lstStyle/>
          <a:p>
            <a:pPr eaLnBrk="1" hangingPunct="1"/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GeoGebra 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im Physikunterricht?</a:t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de-DE" altLang="de-DE" b="1" dirty="0" smtClean="0">
                <a:latin typeface="Arial" pitchFamily="34" charset="0"/>
                <a:cs typeface="Arial" pitchFamily="34" charset="0"/>
              </a:rPr>
            </a:br>
            <a:r>
              <a:rPr lang="de-DE" altLang="de-DE" b="1" dirty="0" smtClean="0">
                <a:latin typeface="Arial" pitchFamily="34" charset="0"/>
                <a:cs typeface="Arial" pitchFamily="34" charset="0"/>
              </a:rPr>
              <a:t>ZPG Physik 6</a:t>
            </a:r>
            <a:r>
              <a:rPr lang="de-DE" altLang="de-DE" b="1" dirty="0" smtClean="0"/>
              <a:t/>
            </a:r>
            <a:br>
              <a:rPr lang="de-DE" altLang="de-DE" b="1" dirty="0" smtClean="0"/>
            </a:br>
            <a:endParaRPr lang="de-DE" altLang="de-DE" b="1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259632" y="5013176"/>
            <a:ext cx="6400800" cy="124854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de-DE" dirty="0" smtClean="0"/>
              <a:t>Dr. Markus Ziegler</a:t>
            </a:r>
            <a:br>
              <a:rPr lang="de-DE" dirty="0" smtClean="0"/>
            </a:br>
            <a:r>
              <a:rPr lang="de-DE" dirty="0" smtClean="0"/>
              <a:t>Letzte Änderungen</a:t>
            </a:r>
            <a:r>
              <a:rPr lang="de-DE" smtClean="0"/>
              <a:t>: 07.05.2020</a:t>
            </a:r>
            <a:endParaRPr lang="de-DE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207826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GeoGebra im Physikunterricht?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457200" lvl="1" indent="0">
              <a:buNone/>
            </a:pPr>
            <a:endParaRPr lang="de-DE" sz="2000" dirty="0" smtClean="0"/>
          </a:p>
          <a:p>
            <a:r>
              <a:rPr lang="de-DE" sz="2000" dirty="0" smtClean="0"/>
              <a:t>GeoGebra Classic eignet sich sehr gut zur interaktiven Veranschaulichung von komplexen, dynamischen Sachverhalten</a:t>
            </a:r>
            <a:br>
              <a:rPr lang="de-DE" sz="2000" dirty="0" smtClean="0"/>
            </a:br>
            <a:r>
              <a:rPr lang="de-DE" sz="2000" dirty="0" smtClean="0"/>
              <a:t>Beispiele:</a:t>
            </a:r>
          </a:p>
          <a:p>
            <a:pPr lvl="2"/>
            <a:r>
              <a:rPr lang="de-DE" dirty="0" smtClean="0">
                <a:hlinkClick r:id="rId2"/>
              </a:rPr>
              <a:t>333_ueberlagerung_schwingungen_zg.ggb</a:t>
            </a:r>
            <a:r>
              <a:rPr lang="de-DE" dirty="0" smtClean="0"/>
              <a:t> (offline)</a:t>
            </a:r>
            <a:br>
              <a:rPr lang="de-DE" dirty="0" smtClean="0"/>
            </a:br>
            <a:r>
              <a:rPr lang="de-DE" dirty="0" smtClean="0">
                <a:hlinkClick r:id="rId3"/>
              </a:rPr>
              <a:t>Überlagerung von Schwingungen</a:t>
            </a:r>
            <a:r>
              <a:rPr lang="de-DE" dirty="0" smtClean="0"/>
              <a:t> (online)</a:t>
            </a:r>
          </a:p>
          <a:p>
            <a:pPr lvl="2"/>
            <a:r>
              <a:rPr lang="de-DE" dirty="0" smtClean="0">
                <a:hlinkClick r:id="rId4"/>
              </a:rPr>
              <a:t>335_ein_zeiger_zg.ggb</a:t>
            </a:r>
            <a:r>
              <a:rPr lang="de-DE" dirty="0" smtClean="0"/>
              <a:t> (offline)</a:t>
            </a:r>
            <a:br>
              <a:rPr lang="de-DE" dirty="0" smtClean="0"/>
            </a:br>
            <a:r>
              <a:rPr lang="de-DE" dirty="0" smtClean="0">
                <a:hlinkClick r:id="rId5"/>
              </a:rPr>
              <a:t>Zeigerdarstellung Schwingung</a:t>
            </a:r>
            <a:r>
              <a:rPr lang="de-DE" dirty="0" smtClean="0"/>
              <a:t> (online)</a:t>
            </a:r>
            <a:endParaRPr lang="de-DE" dirty="0"/>
          </a:p>
          <a:p>
            <a:pPr lvl="2"/>
            <a:r>
              <a:rPr lang="de-DE" dirty="0" smtClean="0">
                <a:hlinkClick r:id="rId6"/>
              </a:rPr>
              <a:t>336_zeiger_s_v_a_zg.ggb</a:t>
            </a:r>
            <a:r>
              <a:rPr lang="de-DE" dirty="0" smtClean="0"/>
              <a:t> (offline)</a:t>
            </a:r>
            <a:br>
              <a:rPr lang="de-DE" dirty="0" smtClean="0"/>
            </a:br>
            <a:r>
              <a:rPr lang="de-DE" dirty="0">
                <a:hlinkClick r:id="rId7"/>
              </a:rPr>
              <a:t>Zeigerdarstellung a(t) s(t) v(t) </a:t>
            </a:r>
            <a:r>
              <a:rPr lang="de-DE" dirty="0" smtClean="0">
                <a:hlinkClick r:id="rId7"/>
              </a:rPr>
              <a:t>Schwingung</a:t>
            </a:r>
            <a:r>
              <a:rPr lang="de-DE" dirty="0" smtClean="0"/>
              <a:t> (online)</a:t>
            </a:r>
            <a:endParaRPr lang="de-DE" dirty="0"/>
          </a:p>
          <a:p>
            <a:pPr lvl="2"/>
            <a:r>
              <a:rPr lang="de-DE" dirty="0" smtClean="0">
                <a:hlinkClick r:id="rId8"/>
              </a:rPr>
              <a:t>337_vertikales_federpendel_zg.ggb</a:t>
            </a:r>
            <a:r>
              <a:rPr lang="de-DE" dirty="0" smtClean="0"/>
              <a:t> (offline)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>
                <a:hlinkClick r:id="rId9"/>
              </a:rPr>
              <a:t>Vertikales Federpendel</a:t>
            </a:r>
            <a:r>
              <a:rPr lang="de-DE" dirty="0" smtClean="0"/>
              <a:t> (online)</a:t>
            </a:r>
          </a:p>
          <a:p>
            <a:pPr lvl="2"/>
            <a:r>
              <a:rPr lang="de-DE" dirty="0" smtClean="0">
                <a:hlinkClick r:id="rId10"/>
              </a:rPr>
              <a:t>338_horizontales_federpendel_2_zugfedern_zg.ggb</a:t>
            </a:r>
            <a:r>
              <a:rPr lang="de-DE" dirty="0" smtClean="0"/>
              <a:t> (offline)</a:t>
            </a:r>
            <a:br>
              <a:rPr lang="de-DE" dirty="0" smtClean="0"/>
            </a:br>
            <a:r>
              <a:rPr lang="de-DE" dirty="0">
                <a:hlinkClick r:id="rId11"/>
              </a:rPr>
              <a:t>Horizontales </a:t>
            </a:r>
            <a:r>
              <a:rPr lang="de-DE" dirty="0" smtClean="0">
                <a:hlinkClick r:id="rId11"/>
              </a:rPr>
              <a:t>Federpendel</a:t>
            </a:r>
            <a:r>
              <a:rPr lang="de-DE" dirty="0" smtClean="0"/>
              <a:t> (online)</a:t>
            </a:r>
            <a:endParaRPr lang="de-DE" dirty="0" smtClean="0"/>
          </a:p>
          <a:p>
            <a:pPr marL="91440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8107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GeoGebra im Physikunterricht?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914400" lvl="2" indent="0">
              <a:buNone/>
            </a:pPr>
            <a:endParaRPr lang="de-DE" dirty="0" smtClean="0"/>
          </a:p>
          <a:p>
            <a:r>
              <a:rPr lang="de-DE" sz="2000" dirty="0" smtClean="0"/>
              <a:t>GeoGebra lässt sich gut in gestufte Hilfen integrieren</a:t>
            </a:r>
            <a:r>
              <a:rPr lang="de-DE" sz="2000" dirty="0"/>
              <a:t/>
            </a:r>
            <a:br>
              <a:rPr lang="de-DE" sz="2000" dirty="0"/>
            </a:br>
            <a:r>
              <a:rPr lang="de-DE" sz="2000" dirty="0" smtClean="0"/>
              <a:t>Beispiele:</a:t>
            </a:r>
          </a:p>
          <a:p>
            <a:pPr marL="914400" lvl="2" indent="0">
              <a:buNone/>
            </a:pPr>
            <a:r>
              <a:rPr lang="de-DE" dirty="0" smtClean="0">
                <a:hlinkClick r:id="rId2"/>
              </a:rPr>
              <a:t>334_aufgaben_mechanische_schwingungen_zg.docx</a:t>
            </a: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7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GeoGebra im Physikunterricht?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buNone/>
            </a:pPr>
            <a:r>
              <a:rPr lang="de-DE" sz="2200" dirty="0" smtClean="0"/>
              <a:t>Im Vergleich zur Programmierung einer App können</a:t>
            </a:r>
            <a:br>
              <a:rPr lang="de-DE" sz="2200" dirty="0" smtClean="0"/>
            </a:br>
            <a:r>
              <a:rPr lang="de-DE" sz="2200" dirty="0" smtClean="0"/>
              <a:t>GeoGebra-Dateien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"/>
            </a:pPr>
            <a:r>
              <a:rPr lang="de-DE" altLang="de-DE" sz="2000" dirty="0" smtClean="0"/>
              <a:t>sehr einfach erstellt werden</a:t>
            </a:r>
            <a:endParaRPr lang="de-DE" altLang="de-DE" sz="2000" dirty="0"/>
          </a:p>
          <a:p>
            <a:pPr lvl="1">
              <a:spcBef>
                <a:spcPct val="50000"/>
              </a:spcBef>
              <a:buFont typeface="Wingdings" pitchFamily="2" charset="2"/>
              <a:buChar char=""/>
            </a:pPr>
            <a:r>
              <a:rPr lang="de-DE" altLang="de-DE" sz="2000" dirty="0" smtClean="0"/>
              <a:t>sehr schnell erstellt werden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"/>
            </a:pPr>
            <a:r>
              <a:rPr lang="de-DE" altLang="de-DE" sz="2000" dirty="0" smtClean="0"/>
              <a:t>sehr einfach angepasst werden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"/>
            </a:pPr>
            <a:r>
              <a:rPr lang="de-DE" altLang="de-DE" sz="2000" dirty="0" smtClean="0"/>
              <a:t>auf allen Betriebssystemen verwendet werden </a:t>
            </a:r>
          </a:p>
          <a:p>
            <a:pPr marL="57150" indent="0">
              <a:buNone/>
            </a:pPr>
            <a:endParaRPr lang="de-DE" dirty="0" smtClean="0"/>
          </a:p>
          <a:p>
            <a:pPr marL="91440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246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GeoGebra im Physikunterricht?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spcBef>
                <a:spcPct val="50000"/>
              </a:spcBef>
              <a:buNone/>
            </a:pPr>
            <a:r>
              <a:rPr lang="de-DE" altLang="de-DE" sz="2200" dirty="0" smtClean="0"/>
              <a:t>Allerdings gibt es auch Nachteile:</a:t>
            </a:r>
            <a:endParaRPr lang="de-DE" altLang="de-DE" sz="2200" dirty="0"/>
          </a:p>
          <a:p>
            <a:pPr lvl="1">
              <a:spcBef>
                <a:spcPct val="50000"/>
              </a:spcBef>
              <a:buFont typeface="Wingdings" pitchFamily="2" charset="2"/>
              <a:buChar char="L"/>
            </a:pPr>
            <a:r>
              <a:rPr lang="de-DE" altLang="de-DE" sz="2000" dirty="0" smtClean="0"/>
              <a:t>App-Programmierung ist viel flexibler – keine Vorgaben</a:t>
            </a:r>
            <a:endParaRPr lang="de-DE" altLang="de-DE" sz="2000" dirty="0"/>
          </a:p>
          <a:p>
            <a:pPr lvl="1">
              <a:spcBef>
                <a:spcPct val="50000"/>
              </a:spcBef>
              <a:buFont typeface="Wingdings" pitchFamily="2" charset="2"/>
              <a:buChar char="L"/>
            </a:pPr>
            <a:r>
              <a:rPr lang="de-DE" altLang="de-DE" sz="2000" dirty="0" smtClean="0"/>
              <a:t>Berechnungen in Apps sind im Regelfall deutlich schneller</a:t>
            </a:r>
          </a:p>
          <a:p>
            <a:pPr marL="57150" indent="0">
              <a:spcBef>
                <a:spcPct val="50000"/>
              </a:spcBef>
              <a:buNone/>
            </a:pPr>
            <a:endParaRPr lang="de-DE" altLang="de-DE" sz="2200" dirty="0" smtClean="0"/>
          </a:p>
          <a:p>
            <a:pPr marL="57150" indent="0">
              <a:spcBef>
                <a:spcPct val="50000"/>
              </a:spcBef>
              <a:buNone/>
            </a:pPr>
            <a:r>
              <a:rPr lang="de-DE" altLang="de-DE" sz="2200" dirty="0" smtClean="0"/>
              <a:t>Hinweise</a:t>
            </a:r>
            <a:r>
              <a:rPr lang="de-DE" altLang="de-DE" dirty="0" smtClean="0"/>
              <a:t>:</a:t>
            </a:r>
          </a:p>
          <a:p>
            <a:pPr lvl="1">
              <a:spcBef>
                <a:spcPct val="50000"/>
              </a:spcBef>
              <a:buFont typeface="Wingdings" pitchFamily="2" charset="2"/>
              <a:buChar char="L"/>
            </a:pPr>
            <a:r>
              <a:rPr lang="de-DE" altLang="de-DE" sz="2000" dirty="0" smtClean="0"/>
              <a:t>Die neue Version GeoGebra classic 6 läuft zumindest auf Windows und Android sehr langsam und instabil</a:t>
            </a:r>
            <a:endParaRPr lang="de-DE" altLang="de-DE" sz="2000" dirty="0"/>
          </a:p>
          <a:p>
            <a:pPr lvl="1">
              <a:spcBef>
                <a:spcPct val="50000"/>
              </a:spcBef>
              <a:buFont typeface="Wingdings" pitchFamily="2" charset="2"/>
              <a:buChar char=""/>
            </a:pPr>
            <a:r>
              <a:rPr lang="de-DE" altLang="de-DE" sz="2000" b="1" dirty="0" smtClean="0"/>
              <a:t>GeoGebra </a:t>
            </a:r>
            <a:r>
              <a:rPr lang="de-DE" altLang="de-DE" sz="2000" b="1" dirty="0"/>
              <a:t>C</a:t>
            </a:r>
            <a:r>
              <a:rPr lang="de-DE" altLang="de-DE" sz="2000" b="1" dirty="0" smtClean="0"/>
              <a:t>lassic </a:t>
            </a:r>
            <a:r>
              <a:rPr lang="de-DE" altLang="de-DE" sz="2000" b="1" dirty="0"/>
              <a:t>5 </a:t>
            </a:r>
            <a:r>
              <a:rPr lang="de-DE" altLang="de-DE" sz="2000" dirty="0"/>
              <a:t>läuft auf </a:t>
            </a:r>
            <a:r>
              <a:rPr lang="de-DE" altLang="de-DE" sz="2000" b="1" dirty="0"/>
              <a:t>Windows</a:t>
            </a:r>
            <a:r>
              <a:rPr lang="de-DE" altLang="de-DE" sz="2000" dirty="0"/>
              <a:t> </a:t>
            </a:r>
            <a:r>
              <a:rPr lang="de-DE" altLang="de-DE" sz="2000" b="1" dirty="0"/>
              <a:t>problemlos</a:t>
            </a:r>
          </a:p>
          <a:p>
            <a:pPr marL="457200" lvl="1" indent="0">
              <a:spcBef>
                <a:spcPct val="50000"/>
              </a:spcBef>
              <a:buNone/>
            </a:pPr>
            <a:endParaRPr lang="de-DE" altLang="de-DE" sz="2000" dirty="0"/>
          </a:p>
          <a:p>
            <a:pPr marL="57150" indent="0">
              <a:buNone/>
            </a:pPr>
            <a:endParaRPr lang="de-DE" dirty="0"/>
          </a:p>
          <a:p>
            <a:pPr marL="57150" indent="0">
              <a:spcBef>
                <a:spcPct val="50000"/>
              </a:spcBef>
              <a:buNone/>
            </a:pPr>
            <a:endParaRPr lang="de-DE" altLang="de-DE" dirty="0"/>
          </a:p>
          <a:p>
            <a:pPr marL="57150" indent="0">
              <a:buNone/>
            </a:pPr>
            <a:endParaRPr lang="de-DE" dirty="0" smtClean="0"/>
          </a:p>
          <a:p>
            <a:pPr marL="91440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234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1. Arbeitsauftrag für Lehrer*innen (20 Minuten)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57150" indent="0">
              <a:spcBef>
                <a:spcPct val="50000"/>
              </a:spcBef>
              <a:buNone/>
            </a:pPr>
            <a:r>
              <a:rPr lang="de-DE" altLang="de-DE" sz="2200" b="1" dirty="0" smtClean="0"/>
              <a:t>1. Arbeitsauftrag:</a:t>
            </a:r>
          </a:p>
          <a:p>
            <a:pPr marL="57150" indent="0">
              <a:spcBef>
                <a:spcPct val="50000"/>
              </a:spcBef>
              <a:buNone/>
            </a:pPr>
            <a:r>
              <a:rPr lang="de-DE" altLang="de-DE" sz="2200" dirty="0" smtClean="0"/>
              <a:t>Bitte sichten Sie die Beispiele für die Integration von GeoGebra in gestufte Hilfen:</a:t>
            </a:r>
          </a:p>
          <a:p>
            <a:pPr marL="400050">
              <a:spcBef>
                <a:spcPct val="50000"/>
              </a:spcBef>
            </a:pPr>
            <a:r>
              <a:rPr lang="de-DE" altLang="de-DE" sz="2200" dirty="0" smtClean="0"/>
              <a:t>Aufgabenblatt mit gestufte Hilfen:</a:t>
            </a:r>
          </a:p>
          <a:p>
            <a:pPr marL="400050" lvl="3" indent="0">
              <a:spcBef>
                <a:spcPct val="50000"/>
              </a:spcBef>
              <a:buNone/>
            </a:pPr>
            <a:r>
              <a:rPr lang="de-DE" sz="2000" dirty="0" smtClean="0">
                <a:hlinkClick r:id="rId2"/>
              </a:rPr>
              <a:t>334_aufgaben_mechanische_schwingungen_zg.docx</a:t>
            </a:r>
            <a:endParaRPr lang="de-DE" sz="2000" dirty="0" smtClean="0"/>
          </a:p>
          <a:p>
            <a:pPr marL="400050" lvl="2">
              <a:spcBef>
                <a:spcPct val="50000"/>
              </a:spcBef>
              <a:buFont typeface="Wingdings" pitchFamily="2" charset="2"/>
              <a:buChar char="§"/>
            </a:pPr>
            <a:r>
              <a:rPr lang="de-DE" altLang="de-DE" sz="2200" dirty="0" smtClean="0"/>
              <a:t>Zugehörige GeoGebra-Dateien:</a:t>
            </a:r>
            <a:r>
              <a:rPr lang="de-DE" altLang="de-DE" sz="2400" dirty="0" smtClean="0"/>
              <a:t> </a:t>
            </a:r>
            <a:endParaRPr lang="de-DE" altLang="de-DE" dirty="0" smtClean="0"/>
          </a:p>
          <a:p>
            <a:pPr marL="400050" lvl="1" indent="0">
              <a:buNone/>
            </a:pPr>
            <a:r>
              <a:rPr lang="de-DE" sz="2000" dirty="0">
                <a:hlinkClick r:id="rId3"/>
              </a:rPr>
              <a:t>335_ein_zeiger_zg.ggb</a:t>
            </a:r>
            <a:endParaRPr lang="de-DE" sz="2000" dirty="0"/>
          </a:p>
          <a:p>
            <a:pPr marL="400050" lvl="1" indent="0">
              <a:buNone/>
            </a:pPr>
            <a:r>
              <a:rPr lang="de-DE" sz="2000" dirty="0">
                <a:hlinkClick r:id="rId4"/>
              </a:rPr>
              <a:t>336_zeiger_s_v_a_zg.ggb</a:t>
            </a:r>
            <a:endParaRPr lang="de-DE" sz="2000" dirty="0"/>
          </a:p>
          <a:p>
            <a:pPr marL="400050" lvl="1" indent="0">
              <a:buNone/>
            </a:pPr>
            <a:r>
              <a:rPr lang="de-DE" sz="2000" dirty="0">
                <a:hlinkClick r:id="rId5"/>
              </a:rPr>
              <a:t>337_vertikales_federpendel_zg.ggb</a:t>
            </a:r>
            <a:endParaRPr lang="de-DE" sz="2000" dirty="0"/>
          </a:p>
          <a:p>
            <a:pPr marL="400050" lvl="1" indent="0">
              <a:buNone/>
            </a:pPr>
            <a:r>
              <a:rPr lang="de-DE" sz="2000" dirty="0">
                <a:hlinkClick r:id="rId6"/>
              </a:rPr>
              <a:t>338_horizontales_federpendel_2_zugfedern_zg.ggb</a:t>
            </a:r>
            <a:endParaRPr lang="de-DE" sz="2000" dirty="0"/>
          </a:p>
          <a:p>
            <a:pPr marL="57150" indent="0">
              <a:spcBef>
                <a:spcPct val="50000"/>
              </a:spcBef>
              <a:buNone/>
            </a:pPr>
            <a:endParaRPr lang="de-DE" altLang="de-DE" dirty="0"/>
          </a:p>
          <a:p>
            <a:pPr marL="57150" indent="0">
              <a:buNone/>
            </a:pPr>
            <a:endParaRPr lang="de-DE" dirty="0"/>
          </a:p>
          <a:p>
            <a:pPr marL="57150" indent="0">
              <a:spcBef>
                <a:spcPct val="50000"/>
              </a:spcBef>
              <a:buNone/>
            </a:pPr>
            <a:endParaRPr lang="de-DE" altLang="de-DE" dirty="0"/>
          </a:p>
          <a:p>
            <a:pPr marL="57150" indent="0">
              <a:buNone/>
            </a:pPr>
            <a:endParaRPr lang="de-DE" dirty="0" smtClean="0"/>
          </a:p>
          <a:p>
            <a:pPr marL="914400" lvl="2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22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Anpassung von GeoGebra-Dateien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endParaRPr lang="de-DE" dirty="0"/>
          </a:p>
          <a:p>
            <a:r>
              <a:rPr lang="de-DE" sz="2200" dirty="0" smtClean="0"/>
              <a:t>Viele GeoGebra-Dateien für Physik bereits vorhanden</a:t>
            </a:r>
          </a:p>
          <a:p>
            <a:r>
              <a:rPr lang="de-DE" sz="2200" dirty="0" smtClean="0"/>
              <a:t>Oftmals nur Erweiterung oder Anpassung an eigene Wünsche notwendig</a:t>
            </a:r>
          </a:p>
          <a:p>
            <a:r>
              <a:rPr lang="de-DE" sz="2200" dirty="0" smtClean="0"/>
              <a:t>Copyright Creative Common </a:t>
            </a:r>
            <a:r>
              <a:rPr lang="de-DE" sz="2200" dirty="0" smtClean="0">
                <a:hlinkClick r:id="rId2"/>
              </a:rPr>
              <a:t>[CC BY-SA 3.0]</a:t>
            </a:r>
            <a:endParaRPr lang="de-DE" sz="2200" dirty="0"/>
          </a:p>
          <a:p>
            <a:pPr lvl="1"/>
            <a:r>
              <a:rPr lang="de-DE" sz="2000" dirty="0" smtClean="0"/>
              <a:t>Namensnennung des Autors ist notwendig </a:t>
            </a:r>
          </a:p>
          <a:p>
            <a:pPr lvl="1"/>
            <a:r>
              <a:rPr lang="de-DE" sz="2000" dirty="0" smtClean="0"/>
              <a:t>Weitergabe nur unter </a:t>
            </a:r>
            <a:r>
              <a:rPr lang="de-DE" sz="2000" dirty="0"/>
              <a:t>gleichen </a:t>
            </a:r>
            <a:r>
              <a:rPr lang="de-DE" sz="2000" dirty="0" smtClean="0"/>
              <a:t>Bedingungen erlaubt</a:t>
            </a:r>
          </a:p>
          <a:p>
            <a:pPr lvl="1"/>
            <a:r>
              <a:rPr lang="de-DE" sz="2000" dirty="0" smtClean="0"/>
              <a:t>Teilen ist erlaubt: das </a:t>
            </a:r>
            <a:r>
              <a:rPr lang="de-DE" sz="2000" dirty="0"/>
              <a:t>Material in </a:t>
            </a:r>
            <a:r>
              <a:rPr lang="de-DE" sz="2000" dirty="0" smtClean="0"/>
              <a:t>jedem Format </a:t>
            </a:r>
            <a:r>
              <a:rPr lang="de-DE" sz="2000" dirty="0"/>
              <a:t>oder Medium vervielfältigen und weiterverbreiten </a:t>
            </a:r>
            <a:endParaRPr lang="de-DE" sz="2000" dirty="0" smtClean="0"/>
          </a:p>
          <a:p>
            <a:pPr lvl="1"/>
            <a:r>
              <a:rPr lang="de-DE" sz="2000" dirty="0" smtClean="0"/>
              <a:t>Bearbeiten ist erlaubt: </a:t>
            </a:r>
            <a:r>
              <a:rPr lang="de-DE" sz="2000" dirty="0"/>
              <a:t>das </a:t>
            </a:r>
            <a:r>
              <a:rPr lang="de-DE" sz="2000" dirty="0" smtClean="0"/>
              <a:t>Material </a:t>
            </a:r>
            <a:r>
              <a:rPr lang="de-DE" sz="2000" dirty="0"/>
              <a:t>verändern und darauf aufbauen </a:t>
            </a:r>
            <a:r>
              <a:rPr lang="de-DE" sz="2000" dirty="0" smtClean="0"/>
              <a:t> </a:t>
            </a:r>
          </a:p>
          <a:p>
            <a:r>
              <a:rPr lang="de-DE" sz="2200" dirty="0" smtClean="0"/>
              <a:t>Daher Änderungen rechtlich unbedenklich</a:t>
            </a:r>
            <a:endParaRPr lang="de-DE" sz="2000" dirty="0" smtClean="0"/>
          </a:p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29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pPr eaLnBrk="1" hangingPunct="1"/>
            <a:r>
              <a:rPr lang="de-DE" altLang="de-DE" sz="2800" dirty="0" smtClean="0">
                <a:latin typeface="Arial" pitchFamily="34" charset="0"/>
                <a:cs typeface="Arial" pitchFamily="34" charset="0"/>
              </a:rPr>
              <a:t>2. Arbeitsauftrag für Lehrer*innen</a:t>
            </a:r>
            <a:r>
              <a:rPr lang="de-DE" altLang="de-DE" sz="3600" dirty="0" smtClean="0"/>
              <a:t/>
            </a:r>
            <a:br>
              <a:rPr lang="de-DE" altLang="de-DE" sz="3600" dirty="0" smtClean="0"/>
            </a:br>
            <a:endParaRPr lang="de-DE" altLang="de-DE" sz="3600" dirty="0" smtClean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4968551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Übung zum Umgang mit GeoGebra:</a:t>
            </a:r>
          </a:p>
          <a:p>
            <a:r>
              <a:rPr lang="de-DE" sz="2200" dirty="0" smtClean="0"/>
              <a:t>Die von Tom Walsh erstellte GeoGebra-Datei</a:t>
            </a:r>
            <a:br>
              <a:rPr lang="de-DE" sz="2200" dirty="0" smtClean="0"/>
            </a:br>
            <a:r>
              <a:rPr lang="de-DE" sz="2200" dirty="0" smtClean="0">
                <a:hlinkClick r:id="rId2"/>
              </a:rPr>
              <a:t>622_geogebra_welleninterferenz_tom_walsh.ggb</a:t>
            </a: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soll von Ihnen angepasst und erweitert werden</a:t>
            </a:r>
          </a:p>
          <a:p>
            <a:r>
              <a:rPr lang="de-DE" sz="2200" dirty="0" smtClean="0"/>
              <a:t>Arbeitsauftrag mit Hilfen:</a:t>
            </a:r>
            <a:br>
              <a:rPr lang="de-DE" sz="2200" dirty="0" smtClean="0"/>
            </a:br>
            <a:r>
              <a:rPr lang="de-DE" sz="2200" dirty="0" smtClean="0">
                <a:hlinkClick r:id="rId3"/>
              </a:rPr>
              <a:t>340_geogebra_uebungen_zg.docx</a:t>
            </a:r>
            <a:endParaRPr lang="de-DE" sz="2200" dirty="0" smtClean="0"/>
          </a:p>
          <a:p>
            <a:r>
              <a:rPr lang="de-DE" sz="2200" dirty="0" smtClean="0"/>
              <a:t>Tipps zum Umgang mit GeoGebra: </a:t>
            </a:r>
            <a:r>
              <a:rPr lang="de-DE" sz="2200" dirty="0" smtClean="0">
                <a:hlinkClick r:id="rId4"/>
              </a:rPr>
              <a:t>339_geogebra_tipps_zg.docx</a:t>
            </a:r>
            <a:endParaRPr lang="de-DE" sz="2200" dirty="0" smtClean="0"/>
          </a:p>
          <a:p>
            <a:r>
              <a:rPr lang="de-DE" sz="2200" dirty="0" smtClean="0"/>
              <a:t>Lösungen:</a:t>
            </a:r>
            <a:br>
              <a:rPr lang="de-DE" sz="2200" dirty="0" smtClean="0"/>
            </a:br>
            <a:r>
              <a:rPr lang="de-DE" sz="2200" dirty="0" smtClean="0">
                <a:hlinkClick r:id="rId5"/>
              </a:rPr>
              <a:t>341_welleninterferenz_V1_zg.ggb</a:t>
            </a:r>
            <a:endParaRPr lang="de-DE" sz="2200" dirty="0" smtClean="0"/>
          </a:p>
          <a:p>
            <a:pPr marL="0" indent="0">
              <a:buNone/>
            </a:pPr>
            <a:r>
              <a:rPr lang="de-DE" sz="2200" dirty="0"/>
              <a:t> </a:t>
            </a:r>
            <a:r>
              <a:rPr lang="de-DE" sz="2200" dirty="0" smtClean="0"/>
              <a:t>   bis</a:t>
            </a:r>
            <a:br>
              <a:rPr lang="de-DE" sz="2200" dirty="0" smtClean="0"/>
            </a:br>
            <a:r>
              <a:rPr lang="de-DE" sz="2200" dirty="0" smtClean="0"/>
              <a:t>    </a:t>
            </a:r>
            <a:r>
              <a:rPr lang="de-DE" sz="2200" dirty="0" smtClean="0">
                <a:hlinkClick r:id="rId6"/>
              </a:rPr>
              <a:t>347_welleninterferenz_V7_zg.ggb</a:t>
            </a: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/>
              <a:t>   </a:t>
            </a:r>
          </a:p>
          <a:p>
            <a:pPr marL="0" indent="0">
              <a:buNone/>
            </a:pPr>
            <a:endParaRPr lang="de-DE" sz="2200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457200" lvl="1" indent="0">
              <a:buNone/>
            </a:pPr>
            <a:endParaRPr lang="de-DE" dirty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612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ZPG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217</Words>
  <Application>Microsoft Office PowerPoint</Application>
  <PresentationFormat>Bildschirmpräsentation (4:3)</PresentationFormat>
  <Paragraphs>86</Paragraphs>
  <Slides>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9" baseType="lpstr">
      <vt:lpstr>Powerpoint_ZPG</vt:lpstr>
      <vt:lpstr> GeoGebra  im Physikunterricht?  ZPG Physik 6 </vt:lpstr>
      <vt:lpstr>GeoGebra im Physikunterricht? </vt:lpstr>
      <vt:lpstr>GeoGebra im Physikunterricht? </vt:lpstr>
      <vt:lpstr>GeoGebra im Physikunterricht? </vt:lpstr>
      <vt:lpstr>GeoGebra im Physikunterricht? </vt:lpstr>
      <vt:lpstr>1. Arbeitsauftrag für Lehrer*innen (20 Minuten) </vt:lpstr>
      <vt:lpstr>Anpassung von GeoGebra-Dateien </vt:lpstr>
      <vt:lpstr>2. Arbeitsauftrag für Lehrer*innen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Gesundheitsprävention Vermeidung von Hörschäden</dc:title>
  <dc:subject>PowerPoint-Präsentation</dc:subject>
  <dc:creator>Dr. Markus Ziegler</dc:creator>
  <cp:lastModifiedBy>Markus Ziegler</cp:lastModifiedBy>
  <cp:revision>973</cp:revision>
  <cp:lastPrinted>2018-10-10T10:58:27Z</cp:lastPrinted>
  <dcterms:created xsi:type="dcterms:W3CDTF">2015-12-07T07:50:25Z</dcterms:created>
  <dcterms:modified xsi:type="dcterms:W3CDTF">2020-05-07T18:34:33Z</dcterms:modified>
</cp:coreProperties>
</file>