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bookmarkIdSeed="2">
  <p:sldMasterIdLst>
    <p:sldMasterId id="2147483741" r:id="rId1"/>
  </p:sldMasterIdLst>
  <p:notesMasterIdLst>
    <p:notesMasterId r:id="rId35"/>
  </p:notesMasterIdLst>
  <p:handoutMasterIdLst>
    <p:handoutMasterId r:id="rId36"/>
  </p:handoutMasterIdLst>
  <p:sldIdLst>
    <p:sldId id="258" r:id="rId2"/>
    <p:sldId id="527" r:id="rId3"/>
    <p:sldId id="519" r:id="rId4"/>
    <p:sldId id="534" r:id="rId5"/>
    <p:sldId id="508" r:id="rId6"/>
    <p:sldId id="518" r:id="rId7"/>
    <p:sldId id="494" r:id="rId8"/>
    <p:sldId id="495" r:id="rId9"/>
    <p:sldId id="496" r:id="rId10"/>
    <p:sldId id="532" r:id="rId11"/>
    <p:sldId id="535" r:id="rId12"/>
    <p:sldId id="497" r:id="rId13"/>
    <p:sldId id="498" r:id="rId14"/>
    <p:sldId id="499" r:id="rId15"/>
    <p:sldId id="500" r:id="rId16"/>
    <p:sldId id="533" r:id="rId17"/>
    <p:sldId id="501" r:id="rId18"/>
    <p:sldId id="502" r:id="rId19"/>
    <p:sldId id="503" r:id="rId20"/>
    <p:sldId id="504" r:id="rId21"/>
    <p:sldId id="505" r:id="rId22"/>
    <p:sldId id="506" r:id="rId23"/>
    <p:sldId id="507" r:id="rId24"/>
    <p:sldId id="520" r:id="rId25"/>
    <p:sldId id="521" r:id="rId26"/>
    <p:sldId id="522" r:id="rId27"/>
    <p:sldId id="523" r:id="rId28"/>
    <p:sldId id="524" r:id="rId29"/>
    <p:sldId id="530" r:id="rId30"/>
    <p:sldId id="531" r:id="rId31"/>
    <p:sldId id="525" r:id="rId32"/>
    <p:sldId id="528" r:id="rId33"/>
    <p:sldId id="529" r:id="rId34"/>
  </p:sldIdLst>
  <p:sldSz cx="9144000" cy="6858000" type="screen4x3"/>
  <p:notesSz cx="6864350" cy="999648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071">
          <p15:clr>
            <a:srgbClr val="A4A3A4"/>
          </p15:clr>
        </p15:guide>
        <p15:guide id="2" orient="horz" pos="2069">
          <p15:clr>
            <a:srgbClr val="A4A3A4"/>
          </p15:clr>
        </p15:guide>
        <p15:guide id="3" orient="horz" pos="1570">
          <p15:clr>
            <a:srgbClr val="A4A3A4"/>
          </p15:clr>
        </p15:guide>
        <p15:guide id="4" orient="horz" pos="2568">
          <p15:clr>
            <a:srgbClr val="A4A3A4"/>
          </p15:clr>
        </p15:guide>
        <p15:guide id="5" orient="horz" pos="3022">
          <p15:clr>
            <a:srgbClr val="A4A3A4"/>
          </p15:clr>
        </p15:guide>
        <p15:guide id="6" orient="horz" pos="3566">
          <p15:clr>
            <a:srgbClr val="A4A3A4"/>
          </p15:clr>
        </p15:guide>
        <p15:guide id="7" pos="2925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ollrath, Carmen (KM)" initials="Vo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33CC33"/>
    <a:srgbClr val="FF2F2F"/>
    <a:srgbClr val="008000"/>
    <a:srgbClr val="6600FF"/>
    <a:srgbClr val="99CC00"/>
    <a:srgbClr val="CCFF33"/>
    <a:srgbClr val="FFCC66"/>
    <a:srgbClr val="00FF99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Designformatvorlage 2 - Akz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BC89EF96-8CEA-46FF-86C4-4CE0E7609802}" styleName="Helle Formatvorlage 3 - Akz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329" autoAdjust="0"/>
    <p:restoredTop sz="93617" autoAdjust="0"/>
  </p:normalViewPr>
  <p:slideViewPr>
    <p:cSldViewPr>
      <p:cViewPr varScale="1">
        <p:scale>
          <a:sx n="86" d="100"/>
          <a:sy n="86" d="100"/>
        </p:scale>
        <p:origin x="-1786" y="-77"/>
      </p:cViewPr>
      <p:guideLst>
        <p:guide orient="horz" pos="1071"/>
        <p:guide orient="horz" pos="2069"/>
        <p:guide orient="horz" pos="1570"/>
        <p:guide orient="horz" pos="2568"/>
        <p:guide orient="horz" pos="3022"/>
        <p:guide orient="horz" pos="3566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>
        <p:scale>
          <a:sx n="150" d="100"/>
          <a:sy n="150" d="100"/>
        </p:scale>
        <p:origin x="-756" y="4296"/>
      </p:cViewPr>
      <p:guideLst>
        <p:guide orient="horz" pos="3149"/>
        <p:guide pos="216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144064" y="583137"/>
            <a:ext cx="1029560" cy="15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i="1">
                <a:latin typeface="Arial" charset="0"/>
              </a:defRPr>
            </a:lvl1pPr>
          </a:lstStyle>
          <a:p>
            <a:r>
              <a:rPr lang="de-DE" dirty="0"/>
              <a:t>Titel des Vortrags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144063" y="9330063"/>
            <a:ext cx="2384159" cy="15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i="1">
                <a:latin typeface="Arial" charset="0"/>
              </a:defRPr>
            </a:lvl1pPr>
          </a:lstStyle>
          <a:p>
            <a:r>
              <a:rPr lang="de-DE" dirty="0"/>
              <a:t>Vortragender, Anlass, 1. Dezember 2003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081591" y="9330063"/>
            <a:ext cx="600577" cy="15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r>
              <a:rPr lang="de-DE" dirty="0"/>
              <a:t>Seite </a:t>
            </a:r>
            <a:fld id="{0A490618-A23A-42F9-955E-4E131AB85C2F}" type="slidenum">
              <a:rPr lang="de-DE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13458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9300"/>
            <a:ext cx="5000625" cy="37496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144066" y="4748337"/>
            <a:ext cx="4576233" cy="4498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Textformatierung des Masters zu bearbeiten.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64703" y="284796"/>
            <a:ext cx="600577" cy="15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r>
              <a:rPr lang="de-DE" dirty="0"/>
              <a:t>Seite </a:t>
            </a:r>
            <a:fld id="{F8FF1768-1DF2-410F-ABF6-E09C1CB8A556}" type="slidenum">
              <a:rPr lang="de-DE"/>
              <a:pPr/>
              <a:t>‹Nr.›</a:t>
            </a:fld>
            <a:endParaRPr lang="de-DE" dirty="0"/>
          </a:p>
        </p:txBody>
      </p:sp>
      <p:sp>
        <p:nvSpPr>
          <p:cNvPr id="3" name="Kopfzeilenplatzhalter 2"/>
          <p:cNvSpPr>
            <a:spLocks noGrp="1"/>
          </p:cNvSpPr>
          <p:nvPr>
            <p:ph type="hdr" sz="quarter"/>
          </p:nvPr>
        </p:nvSpPr>
        <p:spPr>
          <a:xfrm>
            <a:off x="7" y="0"/>
            <a:ext cx="2975042" cy="500384"/>
          </a:xfrm>
          <a:prstGeom prst="rect">
            <a:avLst/>
          </a:prstGeom>
        </p:spPr>
        <p:txBody>
          <a:bodyPr vert="horz" lIns="92181" tIns="46090" rIns="92181" bIns="46090" rtlCol="0"/>
          <a:lstStyle>
            <a:lvl1pPr algn="l">
              <a:defRPr sz="1200"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504245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1pPr>
    <a:lvl2pPr marL="190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2pPr>
    <a:lvl3pPr marL="381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3pPr>
    <a:lvl4pPr marL="571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4pPr>
    <a:lvl5pPr marL="762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74848" y="908720"/>
            <a:ext cx="4038600" cy="495801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65848" y="908720"/>
            <a:ext cx="4038600" cy="495801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Fußzeilenplatzhalter 4"/>
          <p:cNvSpPr txBox="1">
            <a:spLocks/>
          </p:cNvSpPr>
          <p:nvPr userDrawn="1"/>
        </p:nvSpPr>
        <p:spPr>
          <a:xfrm>
            <a:off x="251967" y="6453188"/>
            <a:ext cx="7196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algn="ctr" rtl="0" eaLnBrk="0" fontAlgn="auto" hangingPunct="0">
              <a:spcBef>
                <a:spcPts val="0"/>
              </a:spcBef>
              <a:spcAft>
                <a:spcPts val="0"/>
              </a:spcAft>
              <a:defRPr sz="1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640089" cy="532859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ctrTitle" hasCustomPrompt="1"/>
          </p:nvPr>
        </p:nvSpPr>
        <p:spPr>
          <a:xfrm>
            <a:off x="252389" y="260649"/>
            <a:ext cx="8640089" cy="648072"/>
          </a:xfrm>
          <a:prstGeom prst="rect">
            <a:avLst/>
          </a:prstGeom>
        </p:spPr>
        <p:txBody>
          <a:bodyPr/>
          <a:lstStyle>
            <a:lvl1pPr algn="l">
              <a:defRPr sz="3200">
                <a:latin typeface="+mj-lt"/>
              </a:defRPr>
            </a:lvl1pPr>
          </a:lstStyle>
          <a:p>
            <a:r>
              <a:rPr lang="de-DE" dirty="0" smtClean="0"/>
              <a:t>Titel durch Klicken bearbeiten</a:t>
            </a:r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Titel:</a:t>
            </a: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 smtClean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Titel:</a:t>
            </a:r>
            <a:endParaRPr lang="de-DE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 smtClean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E8B86-7985-4A79-82A1-69AEFB857783}" type="datetimeFigureOut">
              <a:rPr lang="de-DE"/>
              <a:pPr>
                <a:defRPr/>
              </a:pPr>
              <a:t>08.05.2020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4C106-E751-461C-A306-6D8B77CD49F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74666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Titel: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 smtClean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223838" y="260712"/>
            <a:ext cx="8696325" cy="576000"/>
          </a:xfrm>
          <a:prstGeom prst="rect">
            <a:avLst/>
          </a:prstGeom>
          <a:solidFill>
            <a:srgbClr val="FFFF99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Bild 8"/>
          <p:cNvPicPr>
            <a:picLocks/>
          </p:cNvPicPr>
          <p:nvPr/>
        </p:nvPicPr>
        <p:blipFill>
          <a:blip r:embed="rId7" cstate="print"/>
          <a:stretch>
            <a:fillRect/>
          </a:stretch>
        </p:blipFill>
        <p:spPr>
          <a:xfrm flipV="1">
            <a:off x="217104" y="6345320"/>
            <a:ext cx="8712968" cy="360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5" r:id="rId2"/>
    <p:sldLayoutId id="2147483747" r:id="rId3"/>
    <p:sldLayoutId id="2147483748" r:id="rId4"/>
    <p:sldLayoutId id="2147483749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257300" indent="-3429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paichinger-schallpegelmesser.de/" TargetMode="Externa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bertongesang.de/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paichinger-schallpegelmesser.de/333_ueberlagerung_schwingungen_zg.ggb" TargetMode="Externa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paichinger-schallpegelmesser.de/physik.html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paichinger-schallpegelmesser.de/Anleitung_Schallanalysator.pdf" TargetMode="External"/><Relationship Id="rId2" Type="http://schemas.openxmlformats.org/officeDocument/2006/relationships/hyperlink" Target="https://www.spaichinger-schallpegelmesser.de/Experimente_MechanikZ.pdf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spaichinger-schallpegelmesser.de/physik.html" TargetMode="External"/><Relationship Id="rId5" Type="http://schemas.openxmlformats.org/officeDocument/2006/relationships/hyperlink" Target="https://www.spaichinger-schallpegelmesser.de/Anleitung_Spaichinger_Schallpegelmesser.pdf" TargetMode="External"/><Relationship Id="rId4" Type="http://schemas.openxmlformats.org/officeDocument/2006/relationships/hyperlink" Target="https://www.spaichinger-schallpegelmesser.de/Praesentation_Schallanalysator.pdf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 1"/>
          <p:cNvSpPr>
            <a:spLocks noGrp="1"/>
          </p:cNvSpPr>
          <p:nvPr>
            <p:ph type="ctrTitle"/>
          </p:nvPr>
        </p:nvSpPr>
        <p:spPr>
          <a:xfrm>
            <a:off x="683568" y="1268760"/>
            <a:ext cx="7772400" cy="3456384"/>
          </a:xfrm>
        </p:spPr>
        <p:txBody>
          <a:bodyPr/>
          <a:lstStyle/>
          <a:p>
            <a:pPr eaLnBrk="1" hangingPunct="1"/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Integration von Apps </a:t>
            </a:r>
            <a:br>
              <a:rPr lang="de-DE" altLang="de-DE" b="1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in den Physikunterricht</a:t>
            </a:r>
            <a:br>
              <a:rPr lang="de-DE" altLang="de-DE" b="1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Teil 2</a:t>
            </a:r>
            <a:br>
              <a:rPr lang="de-DE" altLang="de-DE" b="1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20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sz="2000" b="1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ZPG 6</a:t>
            </a:r>
            <a:r>
              <a:rPr lang="de-DE" altLang="de-DE" b="1" dirty="0" smtClean="0"/>
              <a:t/>
            </a:r>
            <a:br>
              <a:rPr lang="de-DE" altLang="de-DE" b="1" dirty="0" smtClean="0"/>
            </a:br>
            <a:endParaRPr lang="de-DE" altLang="de-DE" b="1" dirty="0" smtClean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259632" y="5013176"/>
            <a:ext cx="6400800" cy="124854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de-DE" dirty="0" smtClean="0"/>
              <a:t>Dr. Markus Ziegler</a:t>
            </a:r>
            <a:br>
              <a:rPr lang="de-DE" dirty="0" smtClean="0"/>
            </a:br>
            <a:r>
              <a:rPr lang="de-DE" dirty="0" smtClean="0"/>
              <a:t>Letzte Änderungen: 07.05.2020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2078266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Integration: Verstärkung </a:t>
            </a:r>
            <a:r>
              <a:rPr lang="de-DE" altLang="de-DE" sz="2800" dirty="0" err="1" smtClean="0">
                <a:latin typeface="Arial" pitchFamily="34" charset="0"/>
                <a:cs typeface="Arial" pitchFamily="34" charset="0"/>
              </a:rPr>
              <a:t>tieffrequenter</a:t>
            </a:r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 Störungen?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</p:spPr>
            <p:txBody>
              <a:bodyPr/>
              <a:lstStyle/>
              <a:p>
                <a:pPr marL="57150" indent="0">
                  <a:buNone/>
                </a:pPr>
                <a:r>
                  <a:rPr lang="de-DE" sz="2000" dirty="0" smtClean="0"/>
                  <a:t>Dem eigentlichen Signal sei eine sinusförmige Störung überlagert:</a:t>
                </a:r>
              </a:p>
              <a:p>
                <a:pPr marL="57150" indent="0">
                  <a:buNone/>
                </a:pPr>
                <a:endParaRPr lang="de-DE" sz="800" b="0" dirty="0" smtClean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de-DE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de-DE" sz="2000" b="0" i="1" smtClean="0">
                              <a:latin typeface="Cambria Math"/>
                            </a:rPr>
                            <m:t>𝑚𝑒𝑠</m:t>
                          </m:r>
                        </m:sub>
                      </m:sSub>
                      <m:d>
                        <m:dPr>
                          <m:ctrlPr>
                            <a:rPr lang="de-DE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sz="2000" b="0" i="1" smtClean="0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de-DE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de-DE" sz="20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de-DE" sz="2000" b="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accPr>
                            <m:e>
                              <m:r>
                                <a:rPr lang="de-DE" sz="2000" b="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𝑎</m:t>
                              </m:r>
                            </m:e>
                          </m:acc>
                        </m:e>
                        <m:sub>
                          <m:r>
                            <a:rPr lang="de-DE" sz="20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𝑠𝑡</m:t>
                          </m:r>
                          <m:r>
                            <a:rPr lang="de-DE" sz="20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ö</m:t>
                          </m:r>
                          <m:r>
                            <a:rPr lang="de-DE" sz="20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  <m:t>𝑟</m:t>
                          </m:r>
                        </m:sub>
                      </m:sSub>
                      <m:r>
                        <a:rPr lang="de-DE" sz="2000" b="0" i="1" smtClean="0">
                          <a:latin typeface="Cambria Math"/>
                          <a:ea typeface="Cambria Math"/>
                        </a:rPr>
                        <m:t>∙</m:t>
                      </m:r>
                      <m:func>
                        <m:funcPr>
                          <m:ctrlPr>
                            <a:rPr lang="de-DE" sz="2000" b="0" i="1" smtClean="0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DE" sz="2000" b="0" i="0" smtClean="0">
                              <a:latin typeface="Cambria Math"/>
                              <a:ea typeface="Cambria Math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de-DE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de-DE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2000" b="0" i="1" smtClean="0">
                                      <a:latin typeface="Cambria Math"/>
                                      <a:ea typeface="Cambria Math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sz="2000" b="0" i="1" smtClean="0">
                                      <a:latin typeface="Cambria Math"/>
                                      <a:ea typeface="Cambria Math"/>
                                    </a:rPr>
                                    <m:t>𝑠𝑡</m:t>
                                  </m:r>
                                  <m:r>
                                    <a:rPr lang="de-DE" sz="2000" b="0" i="1" smtClean="0">
                                      <a:latin typeface="Cambria Math"/>
                                      <a:ea typeface="Cambria Math"/>
                                    </a:rPr>
                                    <m:t>ö</m:t>
                                  </m:r>
                                  <m:r>
                                    <a:rPr lang="de-DE" sz="2000" b="0" i="1" smtClean="0">
                                      <a:latin typeface="Cambria Math"/>
                                      <a:ea typeface="Cambria Math"/>
                                    </a:rPr>
                                    <m:t>𝑟</m:t>
                                  </m:r>
                                </m:sub>
                              </m:sSub>
                              <m:r>
                                <a:rPr lang="de-DE" sz="2000" b="0" i="1" smtClean="0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de-DE" sz="2000" b="0" i="1" smtClean="0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de-DE" sz="2000" b="0" i="1" smtClean="0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de-DE" sz="2000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2000" b="0" i="1" smtClean="0">
                                      <a:latin typeface="Cambria Math"/>
                                      <a:ea typeface="Cambria Math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de-DE" sz="2000" b="0" i="1" smtClean="0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  <m:r>
                            <a:rPr lang="de-DE" sz="2000" b="0" i="1" smtClean="0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de-DE" sz="20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  <m:r>
                            <a:rPr lang="de-DE" sz="2000" b="0" i="1" smtClean="0">
                              <a:latin typeface="Cambria Math"/>
                              <a:ea typeface="Cambria Math"/>
                            </a:rPr>
                            <m:t>(</m:t>
                          </m:r>
                          <m:r>
                            <a:rPr lang="de-DE" sz="2000" b="0" i="1" smtClean="0"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de-DE" sz="2000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de-DE" sz="2000" dirty="0" smtClean="0"/>
              </a:p>
              <a:p>
                <a:pPr marL="457200" lvl="1" indent="0">
                  <a:buNone/>
                </a:pPr>
                <a:endParaRPr lang="de-DE" sz="800" dirty="0" smtClean="0"/>
              </a:p>
              <a:p>
                <a:pPr marL="57150" indent="0">
                  <a:buNone/>
                </a:pPr>
                <a:r>
                  <a:rPr lang="de-DE" sz="2000" dirty="0" smtClean="0"/>
                  <a:t>Dann erhalte durch Integration bzw. zweifache Integration:</a:t>
                </a:r>
              </a:p>
              <a:p>
                <a:pPr marL="57150" indent="0">
                  <a:buNone/>
                </a:pPr>
                <a:endParaRPr lang="de-DE" sz="800" dirty="0" smtClean="0"/>
              </a:p>
              <a:p>
                <a:pPr marL="57150" lvl="1" indent="0">
                  <a:buClr>
                    <a:srgbClr val="7F7F7F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de-DE" sz="2000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de-DE" sz="2000" i="1">
                              <a:latin typeface="Cambria Math"/>
                            </a:rPr>
                            <m:t>𝑚𝑒𝑠</m:t>
                          </m:r>
                        </m:sub>
                      </m:sSub>
                      <m:d>
                        <m:dPr>
                          <m:ctrlPr>
                            <a:rPr lang="de-DE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sz="2000" i="1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de-DE" sz="2000" i="1">
                          <a:latin typeface="Cambria Math"/>
                        </a:rPr>
                        <m:t>=</m:t>
                      </m:r>
                      <m:r>
                        <a:rPr lang="de-DE" sz="2000" b="0" i="1" smtClean="0">
                          <a:latin typeface="Cambria Math"/>
                        </a:rPr>
                        <m:t>− </m:t>
                      </m:r>
                      <m:f>
                        <m:fPr>
                          <m:ctrlPr>
                            <a:rPr lang="de-DE" sz="20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sz="20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de-DE" sz="2000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de-DE" sz="2000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𝑎</m:t>
                                  </m:r>
                                </m:e>
                              </m:acc>
                            </m:e>
                            <m:sub>
                              <m:r>
                                <a:rPr lang="de-DE" sz="20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𝑠𝑡</m:t>
                              </m:r>
                              <m:r>
                                <a:rPr lang="de-DE" sz="20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ö</m:t>
                              </m:r>
                              <m:r>
                                <a:rPr lang="de-DE" sz="20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𝑟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de-DE" sz="2000" i="1">
                                  <a:solidFill>
                                    <a:srgbClr val="C00000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de-DE" sz="2000" i="1">
                                  <a:solidFill>
                                    <a:srgbClr val="C00000"/>
                                  </a:solidFill>
                                  <a:latin typeface="Cambria Math"/>
                                  <a:ea typeface="Cambria Math"/>
                                </a:rPr>
                                <m:t>𝜔</m:t>
                              </m:r>
                            </m:e>
                            <m:sub>
                              <m:r>
                                <a:rPr lang="de-DE" sz="2000" i="1">
                                  <a:solidFill>
                                    <a:srgbClr val="C00000"/>
                                  </a:solidFill>
                                  <a:latin typeface="Cambria Math"/>
                                  <a:ea typeface="Cambria Math"/>
                                </a:rPr>
                                <m:t>𝑠𝑡</m:t>
                              </m:r>
                              <m:r>
                                <a:rPr lang="de-DE" sz="2000" i="1">
                                  <a:solidFill>
                                    <a:srgbClr val="C00000"/>
                                  </a:solidFill>
                                  <a:latin typeface="Cambria Math"/>
                                  <a:ea typeface="Cambria Math"/>
                                </a:rPr>
                                <m:t>ö</m:t>
                              </m:r>
                              <m:r>
                                <a:rPr lang="de-DE" sz="2000" i="1">
                                  <a:solidFill>
                                    <a:srgbClr val="C00000"/>
                                  </a:solidFill>
                                  <a:latin typeface="Cambria Math"/>
                                  <a:ea typeface="Cambria Math"/>
                                </a:rPr>
                                <m:t>𝑟</m:t>
                              </m:r>
                            </m:sub>
                          </m:sSub>
                        </m:den>
                      </m:f>
                      <m:r>
                        <a:rPr lang="de-DE" sz="2000" i="1">
                          <a:latin typeface="Cambria Math"/>
                          <a:ea typeface="Cambria Math"/>
                        </a:rPr>
                        <m:t>∙</m:t>
                      </m:r>
                      <m:func>
                        <m:funcPr>
                          <m:ctrlPr>
                            <a:rPr lang="de-DE" sz="2000" i="1" smtClean="0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DE" sz="2000" i="0" smtClean="0">
                              <a:latin typeface="Cambria Math"/>
                              <a:ea typeface="Cambria Math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de-DE" sz="2000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de-DE" sz="20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2000" i="1">
                                      <a:latin typeface="Cambria Math"/>
                                      <a:ea typeface="Cambria Math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sz="2000" i="1">
                                      <a:latin typeface="Cambria Math"/>
                                      <a:ea typeface="Cambria Math"/>
                                    </a:rPr>
                                    <m:t>𝑠𝑡</m:t>
                                  </m:r>
                                  <m:r>
                                    <a:rPr lang="de-DE" sz="2000" i="1">
                                      <a:latin typeface="Cambria Math"/>
                                      <a:ea typeface="Cambria Math"/>
                                    </a:rPr>
                                    <m:t>ö</m:t>
                                  </m:r>
                                  <m:r>
                                    <a:rPr lang="de-DE" sz="2000" i="1">
                                      <a:latin typeface="Cambria Math"/>
                                      <a:ea typeface="Cambria Math"/>
                                    </a:rPr>
                                    <m:t>𝑟</m:t>
                                  </m:r>
                                </m:sub>
                              </m:sSub>
                              <m:r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de-DE" sz="20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2000" i="1">
                                      <a:latin typeface="Cambria Math"/>
                                      <a:ea typeface="Cambria Math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de-DE" sz="2000" i="1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</m:func>
                      <m:r>
                        <a:rPr lang="de-DE" sz="2000" b="0" i="1" smtClean="0"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de-DE" sz="2000" b="0" i="1" smtClean="0">
                          <a:latin typeface="Cambria Math"/>
                          <a:ea typeface="Cambria Math"/>
                        </a:rPr>
                        <m:t>𝑣</m:t>
                      </m:r>
                      <m:r>
                        <a:rPr lang="de-DE" sz="2000" b="0" i="1" smtClean="0">
                          <a:latin typeface="Cambria Math"/>
                          <a:ea typeface="Cambria Math"/>
                        </a:rPr>
                        <m:t>(</m:t>
                      </m:r>
                      <m:r>
                        <a:rPr lang="de-DE" sz="2000" b="0" i="1" smtClean="0">
                          <a:latin typeface="Cambria Math"/>
                          <a:ea typeface="Cambria Math"/>
                        </a:rPr>
                        <m:t>𝑡</m:t>
                      </m:r>
                      <m:r>
                        <a:rPr lang="de-DE" sz="2000" b="0" i="1" smtClean="0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de-DE" sz="2000" dirty="0" smtClean="0"/>
              </a:p>
              <a:p>
                <a:pPr marL="57150" lvl="1" indent="0">
                  <a:buClr>
                    <a:srgbClr val="7F7F7F"/>
                  </a:buClr>
                  <a:buNone/>
                </a:pPr>
                <a:endParaRPr lang="de-DE" sz="800" dirty="0" smtClean="0"/>
              </a:p>
              <a:p>
                <a:pPr marL="57150" lvl="1" indent="0">
                  <a:buClr>
                    <a:srgbClr val="7F7F7F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de-DE" sz="2000" b="0" i="1" smtClean="0">
                              <a:latin typeface="Cambria Math"/>
                            </a:rPr>
                            <m:t>𝑠</m:t>
                          </m:r>
                        </m:e>
                        <m:sub>
                          <m:r>
                            <a:rPr lang="de-DE" sz="2000" i="1">
                              <a:latin typeface="Cambria Math"/>
                            </a:rPr>
                            <m:t>𝑚𝑒𝑠</m:t>
                          </m:r>
                        </m:sub>
                      </m:sSub>
                      <m:d>
                        <m:dPr>
                          <m:ctrlPr>
                            <a:rPr lang="de-DE" sz="2000" i="1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sz="2000" i="1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de-DE" sz="2000" i="1">
                          <a:latin typeface="Cambria Math"/>
                        </a:rPr>
                        <m:t>=</m:t>
                      </m:r>
                      <m:r>
                        <a:rPr lang="de-DE" sz="2000" b="0" i="1" smtClean="0">
                          <a:latin typeface="Cambria Math"/>
                        </a:rPr>
                        <m:t>− </m:t>
                      </m:r>
                      <m:f>
                        <m:fPr>
                          <m:ctrlPr>
                            <a:rPr lang="de-DE" sz="2000" b="0" i="1" smtClean="0">
                              <a:solidFill>
                                <a:srgbClr val="C0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sz="20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de-DE" sz="2000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</m:ctrlPr>
                                </m:accPr>
                                <m:e>
                                  <m:r>
                                    <a:rPr lang="de-DE" sz="2000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</a:rPr>
                                    <m:t>𝑎</m:t>
                                  </m:r>
                                </m:e>
                              </m:acc>
                            </m:e>
                            <m:sub>
                              <m:r>
                                <a:rPr lang="de-DE" sz="20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𝑠𝑡</m:t>
                              </m:r>
                              <m:r>
                                <a:rPr lang="de-DE" sz="20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ö</m:t>
                              </m:r>
                              <m:r>
                                <a:rPr lang="de-DE" sz="2000" i="1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𝑟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de-DE" sz="2000" b="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</m:ctrlPr>
                            </m:sSupPr>
                            <m:e>
                              <m:sSub>
                                <m:sSubPr>
                                  <m:ctrlPr>
                                    <a:rPr lang="de-DE" sz="2000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2000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sz="2000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𝑠𝑡</m:t>
                                  </m:r>
                                  <m:r>
                                    <a:rPr lang="de-DE" sz="2000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ö</m:t>
                                  </m:r>
                                  <m:r>
                                    <a:rPr lang="de-DE" sz="2000" i="1">
                                      <a:solidFill>
                                        <a:srgbClr val="C00000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𝑟</m:t>
                                  </m:r>
                                </m:sub>
                              </m:sSub>
                            </m:e>
                            <m:sup>
                              <m:r>
                                <a:rPr lang="de-DE" sz="2000" b="0" i="1" smtClean="0">
                                  <a:solidFill>
                                    <a:srgbClr val="C00000"/>
                                  </a:solidFill>
                                  <a:latin typeface="Cambria Math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de-DE" sz="2000" i="1">
                          <a:latin typeface="Cambria Math"/>
                          <a:ea typeface="Cambria Math"/>
                        </a:rPr>
                        <m:t>∙</m:t>
                      </m:r>
                      <m:func>
                        <m:funcPr>
                          <m:ctrlPr>
                            <a:rPr lang="de-DE" sz="2000" i="1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de-DE" sz="2000">
                              <a:latin typeface="Cambria Math"/>
                              <a:ea typeface="Cambria Math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de-DE" sz="2000" i="1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de-DE" sz="20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2000" i="1">
                                      <a:latin typeface="Cambria Math"/>
                                      <a:ea typeface="Cambria Math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de-DE" sz="2000" i="1">
                                      <a:latin typeface="Cambria Math"/>
                                      <a:ea typeface="Cambria Math"/>
                                    </a:rPr>
                                    <m:t>𝑠𝑡</m:t>
                                  </m:r>
                                  <m:r>
                                    <a:rPr lang="de-DE" sz="2000" i="1">
                                      <a:latin typeface="Cambria Math"/>
                                      <a:ea typeface="Cambria Math"/>
                                    </a:rPr>
                                    <m:t>ö</m:t>
                                  </m:r>
                                  <m:r>
                                    <a:rPr lang="de-DE" sz="2000" i="1">
                                      <a:latin typeface="Cambria Math"/>
                                      <a:ea typeface="Cambria Math"/>
                                    </a:rPr>
                                    <m:t>𝑟</m:t>
                                  </m:r>
                                </m:sub>
                              </m:sSub>
                              <m:r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de-DE" sz="2000" i="1">
                                  <a:latin typeface="Cambria Math"/>
                                  <a:ea typeface="Cambria Math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de-DE" sz="2000" i="1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e-DE" sz="2000" i="1">
                                      <a:latin typeface="Cambria Math"/>
                                      <a:ea typeface="Cambria Math"/>
                                    </a:rPr>
                                    <m:t>𝜑</m:t>
                                  </m:r>
                                </m:e>
                                <m:sub>
                                  <m:r>
                                    <a:rPr lang="de-DE" sz="2000" i="1">
                                      <a:latin typeface="Cambria Math"/>
                                      <a:ea typeface="Cambria Math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  <m:r>
                            <a:rPr lang="de-DE" sz="2000" i="1">
                              <a:latin typeface="Cambria Math"/>
                              <a:ea typeface="Cambria Math"/>
                            </a:rPr>
                            <m:t>+</m:t>
                          </m:r>
                          <m:r>
                            <a:rPr lang="de-DE" sz="2000" b="0" i="1" smtClean="0">
                              <a:latin typeface="Cambria Math"/>
                              <a:ea typeface="Cambria Math"/>
                            </a:rPr>
                            <m:t>𝑠</m:t>
                          </m:r>
                          <m:r>
                            <a:rPr lang="de-DE" sz="2000" i="1">
                              <a:latin typeface="Cambria Math"/>
                              <a:ea typeface="Cambria Math"/>
                            </a:rPr>
                            <m:t>(</m:t>
                          </m:r>
                          <m:r>
                            <a:rPr lang="de-DE" sz="2000" i="1"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de-DE" sz="2000" i="1">
                              <a:latin typeface="Cambria Math"/>
                              <a:ea typeface="Cambria Math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de-DE" sz="2000" dirty="0"/>
              </a:p>
              <a:p>
                <a:pPr marL="57150" indent="0">
                  <a:buNone/>
                </a:pPr>
                <a:endParaRPr lang="de-DE" sz="800" dirty="0" smtClean="0"/>
              </a:p>
              <a:p>
                <a:pPr marL="57150" indent="0">
                  <a:buNone/>
                </a:pPr>
                <a:r>
                  <a:rPr lang="de-DE" sz="2000" dirty="0" smtClean="0"/>
                  <a:t>Je kleiner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de-DE" sz="2000" i="1" smtClean="0">
                            <a:solidFill>
                              <a:srgbClr val="C00000"/>
                            </a:solidFill>
                            <a:latin typeface="Cambria Math"/>
                            <a:ea typeface="Cambria Math"/>
                          </a:rPr>
                          <m:t>𝜔</m:t>
                        </m:r>
                      </m:e>
                      <m:sub>
                        <m:r>
                          <a:rPr lang="de-DE" sz="20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𝑠𝑡</m:t>
                        </m:r>
                        <m:r>
                          <a:rPr lang="de-DE" sz="20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ö</m:t>
                        </m:r>
                        <m:r>
                          <a:rPr lang="de-DE" sz="20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𝑟</m:t>
                        </m:r>
                      </m:sub>
                    </m:sSub>
                  </m:oMath>
                </a14:m>
                <a:r>
                  <a:rPr lang="de-DE" sz="2000" dirty="0" smtClean="0"/>
                  <a:t>, desto größer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sz="2000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de-DE" sz="20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de-DE" sz="2000" i="1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de-DE" sz="2000" i="1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</m:e>
                            </m:acc>
                          </m:e>
                          <m:sub>
                            <m:r>
                              <a:rPr lang="de-DE" sz="20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𝑠𝑡</m:t>
                            </m:r>
                            <m:r>
                              <a:rPr lang="de-DE" sz="20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ö</m:t>
                            </m:r>
                            <m:r>
                              <a:rPr lang="de-DE" sz="20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𝑟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de-DE" sz="2000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de-DE" sz="2000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</a:rPr>
                              <m:t>𝜔</m:t>
                            </m:r>
                          </m:e>
                          <m:sub>
                            <m:r>
                              <a:rPr lang="de-DE" sz="2000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</a:rPr>
                              <m:t>𝑠𝑡</m:t>
                            </m:r>
                            <m:r>
                              <a:rPr lang="de-DE" sz="2000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</a:rPr>
                              <m:t>ö</m:t>
                            </m:r>
                            <m:r>
                              <a:rPr lang="de-DE" sz="2000" i="1">
                                <a:solidFill>
                                  <a:srgbClr val="C00000"/>
                                </a:solidFill>
                                <a:latin typeface="Cambria Math"/>
                                <a:ea typeface="Cambria Math"/>
                              </a:rPr>
                              <m:t>𝑟</m:t>
                            </m:r>
                          </m:sub>
                        </m:sSub>
                      </m:den>
                    </m:f>
                  </m:oMath>
                </a14:m>
                <a:r>
                  <a:rPr lang="de-DE" sz="2000" dirty="0" smtClean="0"/>
                  <a:t> und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sz="2000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de-DE" sz="20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de-DE" sz="2000" i="1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</m:ctrlPr>
                              </m:accPr>
                              <m:e>
                                <m:r>
                                  <a:rPr lang="de-DE" sz="2000" i="1">
                                    <a:solidFill>
                                      <a:srgbClr val="C00000"/>
                                    </a:solidFill>
                                    <a:latin typeface="Cambria Math"/>
                                  </a:rPr>
                                  <m:t>𝑎</m:t>
                                </m:r>
                              </m:e>
                            </m:acc>
                          </m:e>
                          <m:sub>
                            <m:r>
                              <a:rPr lang="de-DE" sz="20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𝑠𝑡</m:t>
                            </m:r>
                            <m:r>
                              <a:rPr lang="de-DE" sz="20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ö</m:t>
                            </m:r>
                            <m:r>
                              <a:rPr lang="de-DE" sz="20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𝑟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de-DE" sz="20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de-DE" sz="2000" i="1">
                                    <a:solidFill>
                                      <a:srgbClr val="C00000"/>
                                    </a:solidFill>
                                    <a:latin typeface="Cambria Math"/>
                                    <a:ea typeface="Cambria Math"/>
                                  </a:rPr>
                                </m:ctrlPr>
                              </m:sSubPr>
                              <m:e>
                                <m:r>
                                  <a:rPr lang="de-DE" sz="2000" i="1">
                                    <a:solidFill>
                                      <a:srgbClr val="C00000"/>
                                    </a:solidFill>
                                    <a:latin typeface="Cambria Math"/>
                                    <a:ea typeface="Cambria Math"/>
                                  </a:rPr>
                                  <m:t>𝜔</m:t>
                                </m:r>
                              </m:e>
                              <m:sub>
                                <m:r>
                                  <a:rPr lang="de-DE" sz="2000" i="1">
                                    <a:solidFill>
                                      <a:srgbClr val="C00000"/>
                                    </a:solidFill>
                                    <a:latin typeface="Cambria Math"/>
                                    <a:ea typeface="Cambria Math"/>
                                  </a:rPr>
                                  <m:t>𝑠𝑡</m:t>
                                </m:r>
                                <m:r>
                                  <a:rPr lang="de-DE" sz="2000" i="1">
                                    <a:solidFill>
                                      <a:srgbClr val="C00000"/>
                                    </a:solidFill>
                                    <a:latin typeface="Cambria Math"/>
                                    <a:ea typeface="Cambria Math"/>
                                  </a:rPr>
                                  <m:t>ö</m:t>
                                </m:r>
                                <m:r>
                                  <a:rPr lang="de-DE" sz="2000" i="1">
                                    <a:solidFill>
                                      <a:srgbClr val="C00000"/>
                                    </a:solidFill>
                                    <a:latin typeface="Cambria Math"/>
                                    <a:ea typeface="Cambria Math"/>
                                  </a:rPr>
                                  <m:t>𝑟</m:t>
                                </m:r>
                              </m:sub>
                            </m:sSub>
                          </m:e>
                          <m:sup>
                            <m:r>
                              <a:rPr lang="de-DE" sz="2000" i="1">
                                <a:solidFill>
                                  <a:srgbClr val="C00000"/>
                                </a:solidFill>
                                <a:latin typeface="Cambria Math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endParaRPr lang="de-DE" sz="2000" dirty="0" smtClean="0"/>
              </a:p>
              <a:p>
                <a:pPr marL="57150" indent="0">
                  <a:buNone/>
                </a:pPr>
                <a:r>
                  <a:rPr lang="de-DE" sz="2000" dirty="0" smtClean="0"/>
                  <a:t>→ Verstärkung </a:t>
                </a:r>
                <a:r>
                  <a:rPr lang="de-DE" sz="2000" dirty="0" err="1" smtClean="0"/>
                  <a:t>tieffrequenter</a:t>
                </a:r>
                <a:r>
                  <a:rPr lang="de-DE" sz="2000" dirty="0" smtClean="0"/>
                  <a:t> Störungen</a:t>
                </a:r>
              </a:p>
              <a:p>
                <a:pPr marL="57150" indent="0">
                  <a:buNone/>
                </a:pPr>
                <a:r>
                  <a:rPr lang="de-DE" sz="2000" dirty="0" smtClean="0"/>
                  <a:t>→ Dämpfung hochfrequenter Störungen</a:t>
                </a:r>
              </a:p>
              <a:p>
                <a:pPr marL="457200" lvl="1" indent="0">
                  <a:buNone/>
                </a:pPr>
                <a:endParaRPr lang="de-DE" dirty="0" smtClean="0"/>
              </a:p>
              <a:p>
                <a:pPr lvl="1"/>
                <a:endParaRPr lang="de-DE" dirty="0"/>
              </a:p>
              <a:p>
                <a:pPr lvl="1"/>
                <a:endParaRPr lang="de-DE" dirty="0"/>
              </a:p>
              <a:p>
                <a:pPr lvl="1"/>
                <a:endParaRPr lang="de-DE" dirty="0" smtClean="0"/>
              </a:p>
              <a:p>
                <a:pPr lvl="1"/>
                <a:endParaRPr lang="de-DE" dirty="0" smtClean="0"/>
              </a:p>
              <a:p>
                <a:pPr lvl="1"/>
                <a:endParaRPr lang="de-DE" dirty="0"/>
              </a:p>
            </p:txBody>
          </p:sp>
        </mc:Choice>
        <mc:Fallback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  <a:blipFill rotWithShape="1">
                <a:blip r:embed="rId2"/>
                <a:stretch>
                  <a:fillRect l="-71" t="-49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1090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Integration: Verstärkung </a:t>
            </a:r>
            <a:r>
              <a:rPr lang="de-DE" altLang="de-DE" sz="2800" dirty="0" err="1" smtClean="0">
                <a:latin typeface="Arial" pitchFamily="34" charset="0"/>
                <a:cs typeface="Arial" pitchFamily="34" charset="0"/>
              </a:rPr>
              <a:t>tieffrequenter</a:t>
            </a:r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 Störungen?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Inhaltsplatzhalter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</p:spPr>
            <p:txBody>
              <a:bodyPr/>
              <a:lstStyle/>
              <a:p>
                <a:pPr marL="57150" indent="0">
                  <a:buNone/>
                </a:pPr>
                <a:r>
                  <a:rPr lang="de-DE" sz="2000" dirty="0" smtClean="0"/>
                  <a:t>Dem eigentlichen Signal sei eine </a:t>
                </a:r>
                <a:r>
                  <a:rPr lang="de-DE" sz="2000" dirty="0" smtClean="0"/>
                  <a:t>beliebige </a:t>
                </a:r>
                <a:r>
                  <a:rPr lang="de-DE" sz="2000" dirty="0" smtClean="0"/>
                  <a:t>Störung </a:t>
                </a:r>
                <a:r>
                  <a:rPr lang="de-DE" sz="2000" dirty="0" smtClean="0"/>
                  <a:t>überlagert:</a:t>
                </a:r>
              </a:p>
              <a:p>
                <a:pPr marL="57150" indent="0">
                  <a:buNone/>
                </a:pPr>
                <a:endParaRPr lang="de-DE" sz="800" b="0" dirty="0" smtClean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de-DE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de-DE" sz="2000" b="0" i="1" smtClean="0">
                              <a:latin typeface="Cambria Math"/>
                            </a:rPr>
                            <m:t>𝑚𝑒𝑠</m:t>
                          </m:r>
                        </m:sub>
                      </m:sSub>
                      <m:d>
                        <m:dPr>
                          <m:ctrlPr>
                            <a:rPr lang="de-DE" sz="2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e-DE" sz="2000" b="0" i="1" smtClean="0">
                              <a:latin typeface="Cambria Math"/>
                            </a:rPr>
                            <m:t>𝑡</m:t>
                          </m:r>
                        </m:e>
                      </m:d>
                      <m:r>
                        <a:rPr lang="de-DE" sz="20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de-DE" sz="20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de-DE" sz="2000" b="0" i="1" smtClean="0">
                              <a:latin typeface="Cambria Math"/>
                            </a:rPr>
                            <m:t>𝑎</m:t>
                          </m:r>
                        </m:e>
                        <m:sub>
                          <m:r>
                            <a:rPr lang="de-DE" sz="2000" b="0" i="1" smtClean="0">
                              <a:latin typeface="Cambria Math"/>
                            </a:rPr>
                            <m:t>𝑠𝑡</m:t>
                          </m:r>
                          <m:r>
                            <a:rPr lang="de-DE" sz="2000" b="0" i="1" smtClean="0">
                              <a:latin typeface="Cambria Math"/>
                            </a:rPr>
                            <m:t>ö</m:t>
                          </m:r>
                          <m:r>
                            <a:rPr lang="de-DE" sz="2000" b="0" i="1" smtClean="0">
                              <a:latin typeface="Cambria Math"/>
                            </a:rPr>
                            <m:t>𝑟</m:t>
                          </m:r>
                        </m:sub>
                      </m:sSub>
                      <m:r>
                        <a:rPr lang="de-DE" sz="2000" b="0" i="1" smtClean="0">
                          <a:latin typeface="Cambria Math"/>
                        </a:rPr>
                        <m:t>(</m:t>
                      </m:r>
                      <m:r>
                        <a:rPr lang="de-DE" sz="2000" b="0" i="1" smtClean="0">
                          <a:latin typeface="Cambria Math"/>
                        </a:rPr>
                        <m:t>𝑡</m:t>
                      </m:r>
                      <m:r>
                        <a:rPr lang="de-DE" sz="2000" b="0" i="1" smtClean="0">
                          <a:latin typeface="Cambria Math"/>
                        </a:rPr>
                        <m:t>)+</m:t>
                      </m:r>
                      <m:r>
                        <a:rPr lang="de-DE" sz="2000" i="1">
                          <a:latin typeface="Cambria Math"/>
                          <a:ea typeface="Cambria Math"/>
                        </a:rPr>
                        <m:t>𝑎</m:t>
                      </m:r>
                      <m:r>
                        <a:rPr lang="de-DE" sz="2000" i="1">
                          <a:latin typeface="Cambria Math"/>
                          <a:ea typeface="Cambria Math"/>
                        </a:rPr>
                        <m:t>(</m:t>
                      </m:r>
                      <m:r>
                        <a:rPr lang="de-DE" sz="2000" i="1">
                          <a:latin typeface="Cambria Math"/>
                          <a:ea typeface="Cambria Math"/>
                        </a:rPr>
                        <m:t>𝑡</m:t>
                      </m:r>
                      <m:r>
                        <a:rPr lang="de-DE" sz="2000" i="1">
                          <a:latin typeface="Cambria Math"/>
                          <a:ea typeface="Cambria Math"/>
                        </a:rPr>
                        <m:t>)</m:t>
                      </m:r>
                    </m:oMath>
                  </m:oMathPara>
                </a14:m>
                <a:endParaRPr lang="de-DE" sz="800" dirty="0" smtClean="0"/>
              </a:p>
              <a:p>
                <a:pPr marL="57150" indent="0">
                  <a:buNone/>
                </a:pPr>
                <a:endParaRPr lang="de-DE" sz="2000" dirty="0" smtClean="0"/>
              </a:p>
              <a:p>
                <a:pPr marL="57150" indent="0">
                  <a:buNone/>
                </a:pPr>
                <a:r>
                  <a:rPr lang="de-DE" sz="2000" dirty="0" smtClean="0"/>
                  <a:t>Entwickelt man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de-DE" sz="2000" i="1">
                            <a:latin typeface="Cambria Math"/>
                          </a:rPr>
                          <m:t>𝑠𝑡</m:t>
                        </m:r>
                        <m:r>
                          <a:rPr lang="de-DE" sz="2000" i="1">
                            <a:latin typeface="Cambria Math"/>
                          </a:rPr>
                          <m:t>ö</m:t>
                        </m:r>
                        <m:r>
                          <a:rPr lang="de-DE" sz="2000" i="1">
                            <a:latin typeface="Cambria Math"/>
                          </a:rPr>
                          <m:t>𝑟</m:t>
                        </m:r>
                      </m:sub>
                    </m:sSub>
                    <m:r>
                      <a:rPr lang="de-DE" sz="2000" i="1">
                        <a:latin typeface="Cambria Math"/>
                      </a:rPr>
                      <m:t>(</m:t>
                    </m:r>
                    <m:r>
                      <a:rPr lang="de-DE" sz="2000" i="1">
                        <a:latin typeface="Cambria Math"/>
                      </a:rPr>
                      <m:t>𝑡</m:t>
                    </m:r>
                    <m:r>
                      <a:rPr lang="de-DE" sz="2000" i="1">
                        <a:latin typeface="Cambria Math"/>
                      </a:rPr>
                      <m:t>)</m:t>
                    </m:r>
                  </m:oMath>
                </a14:m>
                <a:r>
                  <a:rPr lang="de-DE" sz="2000" dirty="0" smtClean="0"/>
                  <a:t> in eine </a:t>
                </a:r>
                <a:r>
                  <a:rPr lang="de-DE" sz="2000" dirty="0" err="1" smtClean="0"/>
                  <a:t>Fourierreihe</a:t>
                </a:r>
                <a:r>
                  <a:rPr lang="de-DE" sz="2000" dirty="0" smtClean="0"/>
                  <a:t>, dann erkennt man, dass für die Störungen von </a:t>
                </a:r>
                <a14:m>
                  <m:oMath xmlns:m="http://schemas.openxmlformats.org/officeDocument/2006/math">
                    <m:r>
                      <a:rPr lang="de-DE" sz="2000" i="1">
                        <a:latin typeface="Cambria Math"/>
                      </a:rPr>
                      <m:t>𝑣</m:t>
                    </m:r>
                    <m:r>
                      <a:rPr lang="de-DE" sz="2000" b="0" i="1" smtClean="0">
                        <a:latin typeface="Cambria Math"/>
                      </a:rPr>
                      <m:t>(</m:t>
                    </m:r>
                    <m:r>
                      <a:rPr lang="de-DE" sz="2000" b="0" i="1" smtClean="0">
                        <a:latin typeface="Cambria Math"/>
                      </a:rPr>
                      <m:t>𝑡</m:t>
                    </m:r>
                    <m:r>
                      <a:rPr lang="de-DE" sz="20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de-DE" sz="2000" dirty="0" smtClean="0"/>
                  <a:t> und </a:t>
                </a:r>
                <a14:m>
                  <m:oMath xmlns:m="http://schemas.openxmlformats.org/officeDocument/2006/math">
                    <m:r>
                      <a:rPr lang="de-DE" sz="2000" i="1">
                        <a:latin typeface="Cambria Math"/>
                        <a:ea typeface="Cambria Math"/>
                      </a:rPr>
                      <m:t>𝑠</m:t>
                    </m:r>
                    <m:r>
                      <a:rPr lang="de-DE" sz="2000" i="1">
                        <a:latin typeface="Cambria Math"/>
                        <a:ea typeface="Cambria Math"/>
                      </a:rPr>
                      <m:t>(</m:t>
                    </m:r>
                    <m:r>
                      <a:rPr lang="de-DE" sz="2000" i="1">
                        <a:latin typeface="Cambria Math"/>
                        <a:ea typeface="Cambria Math"/>
                      </a:rPr>
                      <m:t>𝑡</m:t>
                    </m:r>
                    <m:r>
                      <a:rPr lang="de-DE" sz="2000" i="1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de-DE" sz="2000" dirty="0" smtClean="0"/>
                  <a:t> das Folgende gilt:</a:t>
                </a:r>
                <a:endParaRPr lang="de-DE" sz="2000" dirty="0"/>
              </a:p>
              <a:p>
                <a:pPr marL="400050"/>
                <a:r>
                  <a:rPr lang="de-DE" sz="2000" dirty="0"/>
                  <a:t>d</a:t>
                </a:r>
                <a:r>
                  <a:rPr lang="de-DE" sz="2000" dirty="0" smtClean="0"/>
                  <a:t>ie Terme mit kleinen Frequenzen werden verstärkt</a:t>
                </a:r>
              </a:p>
              <a:p>
                <a:pPr marL="400050"/>
                <a:r>
                  <a:rPr lang="de-DE" sz="2000" dirty="0" smtClean="0"/>
                  <a:t>Die Terme mit großen Frequenzen werden gedämpft</a:t>
                </a:r>
                <a:endParaRPr lang="de-DE" sz="2000" dirty="0" smtClean="0"/>
              </a:p>
              <a:p>
                <a:pPr marL="400050"/>
                <a:endParaRPr lang="de-DE" sz="2000" dirty="0" smtClean="0"/>
              </a:p>
              <a:p>
                <a:pPr marL="57150" indent="0">
                  <a:buNone/>
                </a:pPr>
                <a:endParaRPr lang="de-DE" sz="800" dirty="0" smtClean="0"/>
              </a:p>
              <a:p>
                <a:pPr marL="57150" lvl="1" indent="0">
                  <a:buClr>
                    <a:srgbClr val="7F7F7F"/>
                  </a:buClr>
                  <a:buNone/>
                </a:pPr>
                <a:endParaRPr lang="de-DE" sz="2000" dirty="0" smtClean="0"/>
              </a:p>
              <a:p>
                <a:pPr marL="457200" lvl="1" indent="0">
                  <a:buNone/>
                </a:pPr>
                <a:endParaRPr lang="de-DE" dirty="0" smtClean="0"/>
              </a:p>
              <a:p>
                <a:pPr lvl="1"/>
                <a:endParaRPr lang="de-DE" dirty="0"/>
              </a:p>
              <a:p>
                <a:pPr lvl="1"/>
                <a:endParaRPr lang="de-DE" dirty="0"/>
              </a:p>
              <a:p>
                <a:pPr lvl="1"/>
                <a:endParaRPr lang="de-DE" dirty="0" smtClean="0"/>
              </a:p>
              <a:p>
                <a:pPr lvl="1"/>
                <a:endParaRPr lang="de-DE" dirty="0" smtClean="0"/>
              </a:p>
              <a:p>
                <a:pPr lvl="1"/>
                <a:endParaRPr lang="de-DE" dirty="0"/>
              </a:p>
            </p:txBody>
          </p:sp>
        </mc:Choice>
        <mc:Fallback>
          <p:sp>
            <p:nvSpPr>
              <p:cNvPr id="3" name="Inhaltsplatzhalt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24744"/>
                <a:ext cx="8568952" cy="4968551"/>
              </a:xfrm>
              <a:blipFill rotWithShape="1">
                <a:blip r:embed="rId2"/>
                <a:stretch>
                  <a:fillRect l="-71" t="-49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1919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Vertikales Federpendel</a:t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9" y="1081272"/>
            <a:ext cx="2839433" cy="503999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78027"/>
            <a:ext cx="2839432" cy="5039991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4" name="Gerade Verbindung mit Pfeil 3"/>
          <p:cNvCxnSpPr/>
          <p:nvPr/>
        </p:nvCxnSpPr>
        <p:spPr>
          <a:xfrm>
            <a:off x="4427984" y="1308829"/>
            <a:ext cx="1008112" cy="463987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251520" y="908719"/>
            <a:ext cx="8640960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Schwingungsoptimierung aktivieren für optimale Ergebnisse</a:t>
            </a:r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950825" y="5471688"/>
            <a:ext cx="7325429" cy="646331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Option „Schwingungsoptimierung“ liefert geeignete Anfangswerte und </a:t>
            </a:r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eduktion des Integrationsfehlers durch geeigneten Hochpassfilter</a:t>
            </a:r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Gerade Verbindung mit Pfeil 12"/>
          <p:cNvCxnSpPr/>
          <p:nvPr/>
        </p:nvCxnSpPr>
        <p:spPr>
          <a:xfrm flipH="1">
            <a:off x="3203848" y="1308829"/>
            <a:ext cx="1224136" cy="2408203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1866820" y="6453336"/>
            <a:ext cx="5112568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Schwingungsoptimierung aktiv</a:t>
            </a:r>
          </a:p>
        </p:txBody>
      </p:sp>
    </p:spTree>
    <p:extLst>
      <p:ext uri="{BB962C8B-B14F-4D97-AF65-F5344CB8AC3E}">
        <p14:creationId xmlns:p14="http://schemas.microsoft.com/office/powerpoint/2010/main" val="61111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Vertikales Federpendel</a:t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9" y="1081272"/>
            <a:ext cx="2839432" cy="503999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78026"/>
            <a:ext cx="2839432" cy="5039993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4" name="Gerade Verbindung mit Pfeil 3"/>
          <p:cNvCxnSpPr/>
          <p:nvPr/>
        </p:nvCxnSpPr>
        <p:spPr>
          <a:xfrm flipV="1">
            <a:off x="6704366" y="4602126"/>
            <a:ext cx="0" cy="843098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785639" y="874708"/>
            <a:ext cx="3168352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Durchführung Sinusfit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950099" y="5445224"/>
            <a:ext cx="7325429" cy="646331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Sehr geringe Abweichung von Sinusform durch Option „Schwingungsoptimierung“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5271636" y="891163"/>
            <a:ext cx="3168352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Ergebnis Sinusfit</a:t>
            </a:r>
          </a:p>
        </p:txBody>
      </p:sp>
      <p:cxnSp>
        <p:nvCxnSpPr>
          <p:cNvPr id="16" name="Gerade Verbindung mit Pfeil 15"/>
          <p:cNvCxnSpPr/>
          <p:nvPr/>
        </p:nvCxnSpPr>
        <p:spPr>
          <a:xfrm flipV="1">
            <a:off x="7539888" y="2661918"/>
            <a:ext cx="0" cy="2783306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1866820" y="6453336"/>
            <a:ext cx="5112568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Schwingungsoptimierung aktiv</a:t>
            </a:r>
          </a:p>
        </p:txBody>
      </p:sp>
    </p:spTree>
    <p:extLst>
      <p:ext uri="{BB962C8B-B14F-4D97-AF65-F5344CB8AC3E}">
        <p14:creationId xmlns:p14="http://schemas.microsoft.com/office/powerpoint/2010/main" val="103366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Vertikales Federpendel</a:t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9" y="1081272"/>
            <a:ext cx="2839432" cy="503999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78027"/>
            <a:ext cx="2839432" cy="503999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feld 5"/>
          <p:cNvSpPr txBox="1"/>
          <p:nvPr/>
        </p:nvSpPr>
        <p:spPr>
          <a:xfrm>
            <a:off x="2843808" y="2132856"/>
            <a:ext cx="2664296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Genaue Frequenz</a:t>
            </a:r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691545" y="908720"/>
            <a:ext cx="7870374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Ergebnis Sinusfit mit Option „Schwingungsoptimierung“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 flipH="1">
            <a:off x="1865759" y="2363688"/>
            <a:ext cx="1008112" cy="64604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feld 13"/>
          <p:cNvSpPr txBox="1"/>
          <p:nvPr/>
        </p:nvSpPr>
        <p:spPr>
          <a:xfrm>
            <a:off x="5112060" y="5445224"/>
            <a:ext cx="3487504" cy="646331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Geringe Abweichung von Sinusform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1866820" y="6453336"/>
            <a:ext cx="5112568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Schwingungsoptimierung aktiv</a:t>
            </a:r>
          </a:p>
        </p:txBody>
      </p:sp>
    </p:spTree>
    <p:extLst>
      <p:ext uri="{BB962C8B-B14F-4D97-AF65-F5344CB8AC3E}">
        <p14:creationId xmlns:p14="http://schemas.microsoft.com/office/powerpoint/2010/main" val="49951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Vertikales Federpendel</a:t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9" y="1081273"/>
            <a:ext cx="2839432" cy="503999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78027"/>
            <a:ext cx="2839431" cy="503999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feld 8"/>
          <p:cNvSpPr txBox="1"/>
          <p:nvPr/>
        </p:nvSpPr>
        <p:spPr>
          <a:xfrm>
            <a:off x="691545" y="908720"/>
            <a:ext cx="7870374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Ergebnis Sinusfit mit Option „Schwingungsoptimierung“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2123728" y="5805264"/>
            <a:ext cx="5184576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eringe Abweichung von Sinusform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1866820" y="6453336"/>
            <a:ext cx="5112568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Schwingungsoptimierung aktiv</a:t>
            </a:r>
          </a:p>
        </p:txBody>
      </p:sp>
    </p:spTree>
    <p:extLst>
      <p:ext uri="{BB962C8B-B14F-4D97-AF65-F5344CB8AC3E}">
        <p14:creationId xmlns:p14="http://schemas.microsoft.com/office/powerpoint/2010/main" val="91881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Vertikales Federpendel</a:t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9" y="1081273"/>
            <a:ext cx="2839432" cy="503999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78027"/>
            <a:ext cx="2839431" cy="503999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feld 5"/>
          <p:cNvSpPr txBox="1"/>
          <p:nvPr/>
        </p:nvSpPr>
        <p:spPr>
          <a:xfrm>
            <a:off x="3275856" y="2970146"/>
            <a:ext cx="1859318" cy="646331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1. Tiefpassfilter-</a:t>
            </a:r>
          </a:p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auswählen</a:t>
            </a:r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691545" y="908720"/>
            <a:ext cx="7870374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Gegebenenfalls zusätzliche Elimination von hochfrequenten Störungen:</a:t>
            </a:r>
          </a:p>
        </p:txBody>
      </p:sp>
      <p:cxnSp>
        <p:nvCxnSpPr>
          <p:cNvPr id="11" name="Gerade Verbindung mit Pfeil 10"/>
          <p:cNvCxnSpPr>
            <a:stCxn id="6" idx="1"/>
          </p:cNvCxnSpPr>
          <p:nvPr/>
        </p:nvCxnSpPr>
        <p:spPr>
          <a:xfrm flipH="1" flipV="1">
            <a:off x="2301974" y="3285928"/>
            <a:ext cx="973882" cy="7384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687777" y="6453336"/>
            <a:ext cx="7877909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Tiefpassfilter aktiv und Schwingungsoptimierung ( = Hochpassfilter) aktiv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3131840" y="1556792"/>
            <a:ext cx="1841878" cy="92333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2. Tiefpassfilter</a:t>
            </a:r>
          </a:p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aktivieren </a:t>
            </a:r>
            <a:b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und einstellen</a:t>
            </a:r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Gerade Verbindung mit Pfeil 14"/>
          <p:cNvCxnSpPr>
            <a:stCxn id="13" idx="3"/>
          </p:cNvCxnSpPr>
          <p:nvPr/>
        </p:nvCxnSpPr>
        <p:spPr>
          <a:xfrm flipV="1">
            <a:off x="4973718" y="1879959"/>
            <a:ext cx="462378" cy="138498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>
            <a:off x="4973718" y="2276872"/>
            <a:ext cx="614778" cy="72008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235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Vertikales Federpendel</a:t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9" y="1081273"/>
            <a:ext cx="2839432" cy="503999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78027"/>
            <a:ext cx="2839431" cy="503999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feld 8"/>
          <p:cNvSpPr txBox="1"/>
          <p:nvPr/>
        </p:nvSpPr>
        <p:spPr>
          <a:xfrm>
            <a:off x="950099" y="919080"/>
            <a:ext cx="7325428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Einblenden der Tangenten an die Fitschaubilder ist möglich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3615618" y="2492896"/>
            <a:ext cx="1872207" cy="646331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Tangenten-</a:t>
            </a:r>
          </a:p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steigung</a:t>
            </a:r>
          </a:p>
        </p:txBody>
      </p:sp>
      <p:cxnSp>
        <p:nvCxnSpPr>
          <p:cNvPr id="12" name="Gerade Verbindung mit Pfeil 11"/>
          <p:cNvCxnSpPr>
            <a:stCxn id="10" idx="0"/>
          </p:cNvCxnSpPr>
          <p:nvPr/>
        </p:nvCxnSpPr>
        <p:spPr>
          <a:xfrm flipH="1" flipV="1">
            <a:off x="3684932" y="1735014"/>
            <a:ext cx="866790" cy="757882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>
            <a:stCxn id="10" idx="3"/>
          </p:cNvCxnSpPr>
          <p:nvPr/>
        </p:nvCxnSpPr>
        <p:spPr>
          <a:xfrm>
            <a:off x="5487825" y="2816062"/>
            <a:ext cx="1964495" cy="846564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1866820" y="6453336"/>
            <a:ext cx="5112568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Schwingungsoptimierung aktiv</a:t>
            </a:r>
          </a:p>
        </p:txBody>
      </p:sp>
    </p:spTree>
    <p:extLst>
      <p:ext uri="{BB962C8B-B14F-4D97-AF65-F5344CB8AC3E}">
        <p14:creationId xmlns:p14="http://schemas.microsoft.com/office/powerpoint/2010/main" val="73915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Horizontales Federpendel</a:t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866820" y="6453336"/>
            <a:ext cx="5112568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Messung mit Option „Messung (schiefe) Ebene“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646" y="1594883"/>
            <a:ext cx="6368915" cy="42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63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Horizontales Federpendel</a:t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9" y="1081272"/>
            <a:ext cx="2839433" cy="503999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78027"/>
            <a:ext cx="2839431" cy="5039991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4" name="Gerade Verbindung mit Pfeil 3"/>
          <p:cNvCxnSpPr/>
          <p:nvPr/>
        </p:nvCxnSpPr>
        <p:spPr>
          <a:xfrm>
            <a:off x="4427984" y="1308829"/>
            <a:ext cx="1008112" cy="463987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251520" y="908719"/>
            <a:ext cx="8640960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Schwingungsoptimierung aktivieren für optimale Ergebnisse</a:t>
            </a:r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950098" y="5474934"/>
            <a:ext cx="7325429" cy="646331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Option „Schwingungsoptimierung“ liefert geeignete Anfangswerte und </a:t>
            </a:r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eduktion des Integrationsfehlers durch geeigneten Hochpassfilter</a:t>
            </a:r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Gerade Verbindung mit Pfeil 12"/>
          <p:cNvCxnSpPr/>
          <p:nvPr/>
        </p:nvCxnSpPr>
        <p:spPr>
          <a:xfrm flipH="1">
            <a:off x="3203848" y="1308829"/>
            <a:ext cx="1224136" cy="2408203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1866820" y="6453336"/>
            <a:ext cx="5112568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Schwingungsoptimierung aktiv</a:t>
            </a:r>
          </a:p>
        </p:txBody>
      </p:sp>
    </p:spTree>
    <p:extLst>
      <p:ext uri="{BB962C8B-B14F-4D97-AF65-F5344CB8AC3E}">
        <p14:creationId xmlns:p14="http://schemas.microsoft.com/office/powerpoint/2010/main" val="197356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Inhaltsübersicht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914400" lvl="1" indent="-457200">
              <a:buFont typeface="+mj-lt"/>
              <a:buAutoNum type="arabicPeriod"/>
            </a:pP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Planung einer Unterrichtssequenz zum Thema Schwebungen unter Einbeziehung von Apps 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Beispiel 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einer Unterrichtssequenz zum Thema Schwebungen unter Einbeziehung von Apps </a:t>
            </a:r>
            <a:endParaRPr lang="de-DE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de-DE" sz="2000" dirty="0" smtClean="0"/>
              <a:t>Harmonische Schwingungen </a:t>
            </a:r>
            <a:br>
              <a:rPr lang="de-DE" sz="2000" dirty="0" smtClean="0"/>
            </a:br>
            <a:r>
              <a:rPr lang="de-DE" sz="2000" dirty="0" smtClean="0"/>
              <a:t>mit App MechanikZ: </a:t>
            </a:r>
          </a:p>
          <a:p>
            <a:pPr lvl="2"/>
            <a:r>
              <a:rPr lang="de-DE" sz="1800" dirty="0" smtClean="0"/>
              <a:t>Vertikales Federpendel</a:t>
            </a:r>
          </a:p>
          <a:p>
            <a:pPr lvl="2"/>
            <a:r>
              <a:rPr lang="de-DE" sz="1800" dirty="0" smtClean="0"/>
              <a:t>Horizontales Federpendel</a:t>
            </a:r>
          </a:p>
          <a:p>
            <a:pPr marL="857250" lvl="1" indent="-457200">
              <a:buFont typeface="+mj-lt"/>
              <a:buAutoNum type="arabicPeriod"/>
            </a:pPr>
            <a:r>
              <a:rPr lang="de-DE" sz="2000" dirty="0" smtClean="0"/>
              <a:t>Überlagerung von Schwingungen</a:t>
            </a:r>
            <a:br>
              <a:rPr lang="de-DE" sz="2000" dirty="0" smtClean="0"/>
            </a:br>
            <a:r>
              <a:rPr lang="de-DE" sz="2000" dirty="0" smtClean="0"/>
              <a:t>mit </a:t>
            </a:r>
            <a:r>
              <a:rPr lang="de-DE" sz="2000" dirty="0"/>
              <a:t>App Schallanalysator oder Spaichinger Schallpegelmesser:</a:t>
            </a:r>
            <a:endParaRPr lang="de-DE" sz="2000" dirty="0" smtClean="0"/>
          </a:p>
          <a:p>
            <a:pPr lvl="2"/>
            <a:r>
              <a:rPr lang="de-DE" sz="1800" dirty="0" smtClean="0"/>
              <a:t>Frequenzspektrum</a:t>
            </a:r>
          </a:p>
          <a:p>
            <a:pPr lvl="2"/>
            <a:r>
              <a:rPr lang="de-DE" sz="1800" dirty="0" smtClean="0"/>
              <a:t>Grund- und Oberschwingungen (Klang von Musikinstrumenten)</a:t>
            </a:r>
          </a:p>
          <a:p>
            <a:pPr lvl="2"/>
            <a:r>
              <a:rPr lang="de-DE" sz="1800" dirty="0" smtClean="0"/>
              <a:t>Phasenverschiebung bei gleicher Frequenz</a:t>
            </a:r>
          </a:p>
          <a:p>
            <a:pPr lvl="2"/>
            <a:r>
              <a:rPr lang="de-DE" sz="1800" dirty="0" smtClean="0"/>
              <a:t>Erklärung mit Zeigerdiagramm (</a:t>
            </a:r>
            <a:r>
              <a:rPr lang="de-DE" sz="1800" dirty="0" err="1" smtClean="0"/>
              <a:t>GeoGebra</a:t>
            </a:r>
            <a:r>
              <a:rPr lang="de-DE" sz="1800" dirty="0" smtClean="0"/>
              <a:t>)</a:t>
            </a:r>
          </a:p>
          <a:p>
            <a:pPr marL="457200" lvl="1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3118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Horizontales Federpendel</a:t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9" y="1081273"/>
            <a:ext cx="2839431" cy="503999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78027"/>
            <a:ext cx="2839431" cy="50399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feld 8"/>
          <p:cNvSpPr txBox="1"/>
          <p:nvPr/>
        </p:nvSpPr>
        <p:spPr>
          <a:xfrm>
            <a:off x="827585" y="919082"/>
            <a:ext cx="3595520" cy="646331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Mit Schwingungsoptimierung</a:t>
            </a:r>
          </a:p>
          <a:p>
            <a:pPr algn="ctr"/>
            <a:r>
              <a:rPr lang="de-DE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Ohne Filter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(Tiefpassfilter)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323528" y="5770097"/>
            <a:ext cx="8496944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Elimination von Vibrationen aus dem </a:t>
            </a:r>
            <a:r>
              <a:rPr lang="de-DE" sz="1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ay</a:t>
            </a:r>
            <a:r>
              <a:rPr lang="de-DE" sz="18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(t)-Schaubild 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durch Tiefpassfilter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1866820" y="6453336"/>
            <a:ext cx="5112568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Schwingungsoptimierung aktiv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5010604" y="919082"/>
            <a:ext cx="3690413" cy="646331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Mit Schwingungsoptimierung</a:t>
            </a:r>
          </a:p>
          <a:p>
            <a:pPr algn="ctr"/>
            <a:r>
              <a:rPr lang="de-DE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Mit 100% Filter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(Tiefpassfilter)</a:t>
            </a:r>
          </a:p>
        </p:txBody>
      </p:sp>
    </p:spTree>
    <p:extLst>
      <p:ext uri="{BB962C8B-B14F-4D97-AF65-F5344CB8AC3E}">
        <p14:creationId xmlns:p14="http://schemas.microsoft.com/office/powerpoint/2010/main" val="220057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Horizontales Federpendel</a:t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9" y="1081273"/>
            <a:ext cx="2839431" cy="50399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78027"/>
            <a:ext cx="2839430" cy="50399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feld 13"/>
          <p:cNvSpPr txBox="1"/>
          <p:nvPr/>
        </p:nvSpPr>
        <p:spPr>
          <a:xfrm>
            <a:off x="1259632" y="908720"/>
            <a:ext cx="6408712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Frequenzbestimmung durch Sinusfit möglich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1763688" y="6453336"/>
            <a:ext cx="5832648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Schwingungsoptimierung und Tiefpassfilter 100 % aktiv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>
            <a:off x="4463988" y="2420888"/>
            <a:ext cx="1044116" cy="0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314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Horizontales Federpendel</a:t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9" y="1081273"/>
            <a:ext cx="2839430" cy="50399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78027"/>
            <a:ext cx="2839430" cy="50399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feld 13"/>
          <p:cNvSpPr txBox="1"/>
          <p:nvPr/>
        </p:nvSpPr>
        <p:spPr>
          <a:xfrm>
            <a:off x="1259632" y="908720"/>
            <a:ext cx="6408712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Frequenzbestimmung durch Sinusfit möglich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1763688" y="6453336"/>
            <a:ext cx="5832648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Schwingungsoptimierung und Tiefpassfilter 100 % aktiv</a:t>
            </a:r>
          </a:p>
        </p:txBody>
      </p:sp>
      <p:cxnSp>
        <p:nvCxnSpPr>
          <p:cNvPr id="11" name="Gerade Verbindung mit Pfeil 10"/>
          <p:cNvCxnSpPr/>
          <p:nvPr/>
        </p:nvCxnSpPr>
        <p:spPr>
          <a:xfrm>
            <a:off x="4463988" y="2420888"/>
            <a:ext cx="1044116" cy="0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191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Horizontales Federpendel</a:t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9" y="1081273"/>
            <a:ext cx="2839431" cy="50399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78027"/>
            <a:ext cx="2839430" cy="50399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feld 13"/>
          <p:cNvSpPr txBox="1"/>
          <p:nvPr/>
        </p:nvSpPr>
        <p:spPr>
          <a:xfrm>
            <a:off x="179512" y="5770097"/>
            <a:ext cx="8856984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Sehr gute Ergebnisse mit Schwingungsoptimierung und Tiefpassfilter 100%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1763688" y="6453336"/>
            <a:ext cx="5832648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Schwingungsoptimierung und Tiefpassfilter 100 % aktiv</a:t>
            </a:r>
          </a:p>
        </p:txBody>
      </p:sp>
    </p:spTree>
    <p:extLst>
      <p:ext uri="{BB962C8B-B14F-4D97-AF65-F5344CB8AC3E}">
        <p14:creationId xmlns:p14="http://schemas.microsoft.com/office/powerpoint/2010/main" val="129444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Inhaltsübersicht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914400" lvl="1" indent="-457200">
              <a:buFont typeface="+mj-lt"/>
              <a:buAutoNum type="arabicPeriod"/>
            </a:pP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Planung einer Unterrichtssequenz zum Thema Schwebungen unter Einbeziehung von Apps 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Beispiel 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einer Unterrichtssequenz zum Thema Schwebungen unter Einbeziehung von Apps </a:t>
            </a:r>
            <a:endParaRPr lang="de-DE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Harmonische Schwingungen </a:t>
            </a:r>
            <a:b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mit App MechanikZ: </a:t>
            </a:r>
          </a:p>
          <a:p>
            <a:pPr lvl="2"/>
            <a:r>
              <a:rPr lang="de-DE" sz="1800" dirty="0" smtClean="0">
                <a:solidFill>
                  <a:schemeClr val="bg1">
                    <a:lumMod val="65000"/>
                  </a:schemeClr>
                </a:solidFill>
              </a:rPr>
              <a:t>Vertikales Federpendel</a:t>
            </a:r>
          </a:p>
          <a:p>
            <a:pPr lvl="2"/>
            <a:r>
              <a:rPr lang="de-DE" sz="1800" dirty="0" smtClean="0">
                <a:solidFill>
                  <a:schemeClr val="bg1">
                    <a:lumMod val="65000"/>
                  </a:schemeClr>
                </a:solidFill>
              </a:rPr>
              <a:t>Horizontales Federpendel</a:t>
            </a:r>
          </a:p>
          <a:p>
            <a:pPr marL="857250" lvl="1" indent="-457200">
              <a:buFont typeface="+mj-lt"/>
              <a:buAutoNum type="arabicPeriod"/>
            </a:pPr>
            <a:r>
              <a:rPr lang="de-DE" sz="2000" dirty="0" smtClean="0"/>
              <a:t>Überlagerung von Schwingungen</a:t>
            </a:r>
            <a:br>
              <a:rPr lang="de-DE" sz="2000" dirty="0" smtClean="0"/>
            </a:br>
            <a:r>
              <a:rPr lang="de-DE" sz="2000" dirty="0" smtClean="0"/>
              <a:t>mit App Schallanalysator oder Spaichinger Schallpegelmesser:</a:t>
            </a:r>
          </a:p>
          <a:p>
            <a:pPr lvl="2"/>
            <a:r>
              <a:rPr lang="de-DE" sz="1800" dirty="0" smtClean="0"/>
              <a:t>Frequenzspektrum</a:t>
            </a:r>
          </a:p>
          <a:p>
            <a:pPr lvl="2"/>
            <a:r>
              <a:rPr lang="de-DE" sz="1800" dirty="0" smtClean="0"/>
              <a:t>Grund- und Oberschwingungen (Klang von Musikinstrumenten)</a:t>
            </a:r>
          </a:p>
          <a:p>
            <a:pPr lvl="2"/>
            <a:r>
              <a:rPr lang="de-DE" sz="1800" dirty="0" smtClean="0"/>
              <a:t>Phasenverschiebung bei gleicher Frequenz</a:t>
            </a:r>
          </a:p>
          <a:p>
            <a:pPr lvl="2"/>
            <a:r>
              <a:rPr lang="de-DE" sz="1800" dirty="0" smtClean="0"/>
              <a:t>Erklärung mit Zeigerdiagramm (</a:t>
            </a:r>
            <a:r>
              <a:rPr lang="de-DE" sz="1800" dirty="0" err="1" smtClean="0"/>
              <a:t>GeoGebra</a:t>
            </a:r>
            <a:r>
              <a:rPr lang="de-DE" sz="1800" dirty="0" smtClean="0"/>
              <a:t>)</a:t>
            </a:r>
          </a:p>
          <a:p>
            <a:pPr marL="457200" lvl="1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8184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Was ist ein (relatives) Frequenzspektrum?</a:t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9" y="1081274"/>
            <a:ext cx="2839430" cy="503998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feld 13"/>
          <p:cNvSpPr txBox="1"/>
          <p:nvPr/>
        </p:nvSpPr>
        <p:spPr>
          <a:xfrm>
            <a:off x="4205879" y="2516996"/>
            <a:ext cx="4248472" cy="1200329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Spiele nur ein Ton ab.</a:t>
            </a:r>
            <a:b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Variiere zunächst die Frequenz und dann die Amplitude.</a:t>
            </a:r>
            <a:b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Beobachte hierbei das Spektrum.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4205879" y="1710100"/>
            <a:ext cx="4248472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„Direkt“ aktivieren</a:t>
            </a:r>
          </a:p>
        </p:txBody>
      </p:sp>
      <p:cxnSp>
        <p:nvCxnSpPr>
          <p:cNvPr id="11" name="Gerade Verbindung mit Pfeil 10"/>
          <p:cNvCxnSpPr>
            <a:stCxn id="9" idx="1"/>
          </p:cNvCxnSpPr>
          <p:nvPr/>
        </p:nvCxnSpPr>
        <p:spPr>
          <a:xfrm flipH="1" flipV="1">
            <a:off x="3429489" y="1588150"/>
            <a:ext cx="776390" cy="306616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4205879" y="3958473"/>
            <a:ext cx="4248472" cy="1200329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Spiele zwei Töne gleichzeitig ab.</a:t>
            </a:r>
            <a:b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Variiere zunächst die Frequenzen und dann die Amplituden.</a:t>
            </a:r>
            <a:b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Beobachte hierbei das Spektrum.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4205879" y="1124744"/>
            <a:ext cx="4248472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Gerätelautstärke ganz leise stellen</a:t>
            </a:r>
          </a:p>
        </p:txBody>
      </p:sp>
    </p:spTree>
    <p:extLst>
      <p:ext uri="{BB962C8B-B14F-4D97-AF65-F5344CB8AC3E}">
        <p14:creationId xmlns:p14="http://schemas.microsoft.com/office/powerpoint/2010/main" val="220681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sz="2800" dirty="0">
                <a:latin typeface="Arial" pitchFamily="34" charset="0"/>
                <a:cs typeface="Arial" pitchFamily="34" charset="0"/>
              </a:rPr>
              <a:t>Klang von Musikinstrumenten</a:t>
            </a:r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9" y="1081274"/>
            <a:ext cx="2839430" cy="50399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78028"/>
            <a:ext cx="2839429" cy="5039988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9" name="Gerade Verbindung mit Pfeil 8"/>
          <p:cNvCxnSpPr/>
          <p:nvPr/>
        </p:nvCxnSpPr>
        <p:spPr>
          <a:xfrm flipH="1" flipV="1">
            <a:off x="3635896" y="4365104"/>
            <a:ext cx="776390" cy="306616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4499992" y="4077072"/>
            <a:ext cx="864096" cy="144016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077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sz="2800" dirty="0">
                <a:latin typeface="Arial" pitchFamily="34" charset="0"/>
                <a:cs typeface="Arial" pitchFamily="34" charset="0"/>
              </a:rPr>
              <a:t>Klang von Musikinstrumenten</a:t>
            </a:r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9" y="1081274"/>
            <a:ext cx="2839429" cy="50399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78029"/>
            <a:ext cx="2839429" cy="503998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1" name="Gerade Verbindung mit Pfeil 10"/>
          <p:cNvCxnSpPr/>
          <p:nvPr/>
        </p:nvCxnSpPr>
        <p:spPr>
          <a:xfrm>
            <a:off x="5004048" y="5373216"/>
            <a:ext cx="1440160" cy="432048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/>
          <p:cNvSpPr txBox="1"/>
          <p:nvPr/>
        </p:nvSpPr>
        <p:spPr>
          <a:xfrm>
            <a:off x="3789528" y="2981941"/>
            <a:ext cx="1646567" cy="286232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ZZ aktivieren</a:t>
            </a:r>
          </a:p>
          <a:p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Vergrößern</a:t>
            </a:r>
          </a:p>
          <a:p>
            <a:endParaRPr lang="de-DE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Mit Zoom-Zentrum auf Peaks fahren</a:t>
            </a:r>
          </a:p>
          <a:p>
            <a:endParaRPr lang="de-DE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Jeweils f ablesen</a:t>
            </a:r>
          </a:p>
        </p:txBody>
      </p:sp>
      <p:cxnSp>
        <p:nvCxnSpPr>
          <p:cNvPr id="12" name="Gerade Verbindung mit Pfeil 11"/>
          <p:cNvCxnSpPr/>
          <p:nvPr/>
        </p:nvCxnSpPr>
        <p:spPr>
          <a:xfrm flipV="1">
            <a:off x="5292080" y="3861048"/>
            <a:ext cx="1512168" cy="864096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30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sz="2800" dirty="0">
                <a:latin typeface="Arial" pitchFamily="34" charset="0"/>
                <a:cs typeface="Arial" pitchFamily="34" charset="0"/>
              </a:rPr>
              <a:t>Klang von Musikinstrumenten</a:t>
            </a:r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9" y="1081275"/>
            <a:ext cx="2839429" cy="50399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feld 9"/>
          <p:cNvSpPr txBox="1"/>
          <p:nvPr/>
        </p:nvSpPr>
        <p:spPr>
          <a:xfrm>
            <a:off x="4132780" y="1484784"/>
            <a:ext cx="4032448" cy="92333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Überlagerung von Grund- und Obertönen:</a:t>
            </a:r>
          </a:p>
          <a:p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Kein Sinus, aber periodisch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4125972" y="4466729"/>
            <a:ext cx="4032448" cy="92333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Klang eines Musikinstruments hängt von Einschwingvorgang und Spektrum ab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4165743" y="3139603"/>
            <a:ext cx="4032448" cy="646331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Frequenzen der Obertöne sind Vielfache der Grundfrequenz</a:t>
            </a:r>
          </a:p>
        </p:txBody>
      </p:sp>
    </p:spTree>
    <p:extLst>
      <p:ext uri="{BB962C8B-B14F-4D97-AF65-F5344CB8AC3E}">
        <p14:creationId xmlns:p14="http://schemas.microsoft.com/office/powerpoint/2010/main" val="363696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sz="2800" dirty="0">
                <a:latin typeface="Arial" pitchFamily="34" charset="0"/>
                <a:cs typeface="Arial" pitchFamily="34" charset="0"/>
              </a:rPr>
              <a:t>Klang von </a:t>
            </a:r>
            <a:r>
              <a:rPr lang="de-DE" sz="2800" dirty="0" smtClean="0">
                <a:latin typeface="Arial" pitchFamily="34" charset="0"/>
                <a:cs typeface="Arial" pitchFamily="34" charset="0"/>
              </a:rPr>
              <a:t>Musikinstrumenten - Obertongesang</a:t>
            </a:r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9" y="1081274"/>
            <a:ext cx="2839430" cy="50399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78029"/>
            <a:ext cx="2839429" cy="503998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9" name="Gerade Verbindung mit Pfeil 8"/>
          <p:cNvCxnSpPr/>
          <p:nvPr/>
        </p:nvCxnSpPr>
        <p:spPr>
          <a:xfrm flipH="1" flipV="1">
            <a:off x="3635896" y="4365104"/>
            <a:ext cx="776390" cy="306616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mit Pfeil 10"/>
          <p:cNvCxnSpPr/>
          <p:nvPr/>
        </p:nvCxnSpPr>
        <p:spPr>
          <a:xfrm>
            <a:off x="4551287" y="5013176"/>
            <a:ext cx="864096" cy="144016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201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Weitere Beispiele für App-Einsatz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457200" lvl="1" indent="0">
              <a:buNone/>
            </a:pPr>
            <a:r>
              <a:rPr lang="de-DE" sz="2000" dirty="0" smtClean="0"/>
              <a:t>Im Folgenden werden folgende Apps benötigt:</a:t>
            </a:r>
          </a:p>
          <a:p>
            <a:pPr lvl="1"/>
            <a:r>
              <a:rPr lang="de-DE" sz="2000" dirty="0" smtClean="0"/>
              <a:t>MechanikZ Version 1.7 oder höher (Android, iOS)</a:t>
            </a:r>
          </a:p>
          <a:p>
            <a:pPr lvl="1"/>
            <a:r>
              <a:rPr lang="de-DE" sz="2000" dirty="0" smtClean="0"/>
              <a:t>Schallanalysator Version 2.2 oder höher (Android, iOS) </a:t>
            </a:r>
            <a:br>
              <a:rPr lang="de-DE" sz="2000" dirty="0" smtClean="0"/>
            </a:br>
            <a:r>
              <a:rPr lang="de-DE" sz="2000" b="1" dirty="0" smtClean="0"/>
              <a:t>oder</a:t>
            </a:r>
            <a:r>
              <a:rPr lang="de-DE" dirty="0" smtClean="0"/>
              <a:t> </a:t>
            </a:r>
            <a:r>
              <a:rPr lang="de-DE" sz="2000" dirty="0" smtClean="0"/>
              <a:t>Spaichinger Schallpegelmesser Version 4.3 oder höher (Microsoft Windows)</a:t>
            </a:r>
          </a:p>
          <a:p>
            <a:pPr marL="457200" lvl="1" indent="0">
              <a:buNone/>
            </a:pPr>
            <a:endParaRPr lang="de-DE" sz="1200" dirty="0" smtClean="0"/>
          </a:p>
          <a:p>
            <a:pPr marL="457200" lvl="1" indent="0">
              <a:buNone/>
            </a:pPr>
            <a:r>
              <a:rPr lang="de-DE" sz="2000" dirty="0" smtClean="0"/>
              <a:t>Die aktuellen Downloadlinks finden Sie unter </a:t>
            </a:r>
            <a:br>
              <a:rPr lang="de-DE" sz="2000" dirty="0" smtClean="0"/>
            </a:br>
            <a:r>
              <a:rPr lang="de-DE" sz="2000" dirty="0" smtClean="0">
                <a:hlinkClick r:id="rId2"/>
              </a:rPr>
              <a:t>www.spaichinger-schallpegelmesser.de</a:t>
            </a:r>
            <a:endParaRPr lang="de-DE" sz="2000" dirty="0" smtClean="0"/>
          </a:p>
          <a:p>
            <a:pPr marL="457200" lvl="1" indent="0">
              <a:buNone/>
            </a:pPr>
            <a:endParaRPr lang="de-DE" sz="1200" dirty="0"/>
          </a:p>
          <a:p>
            <a:pPr marL="457200" lvl="1" indent="0">
              <a:buNone/>
            </a:pPr>
            <a:r>
              <a:rPr lang="de-DE" sz="2000" b="1" dirty="0" smtClean="0"/>
              <a:t>Android: </a:t>
            </a:r>
            <a:r>
              <a:rPr lang="de-DE" sz="2000" dirty="0" smtClean="0"/>
              <a:t>Momentan können für Android die aktuellen Versionen MechanikZ 1.7 und Schallanalysator 2.2 nur direkt von der Homepage </a:t>
            </a:r>
            <a:r>
              <a:rPr lang="de-DE" sz="2000" dirty="0" smtClean="0">
                <a:hlinkClick r:id="rId2"/>
              </a:rPr>
              <a:t>www.spaichinger-schallpegelmesser.de</a:t>
            </a:r>
            <a:r>
              <a:rPr lang="de-DE" sz="2000" dirty="0" smtClean="0"/>
              <a:t> geladen werden. Im Google-Play-Store befinden sich derzeit nur die alten Versionen.</a:t>
            </a:r>
          </a:p>
          <a:p>
            <a:pPr marL="457200" lvl="1" indent="0">
              <a:buNone/>
            </a:pPr>
            <a:endParaRPr lang="de-DE" sz="1200" dirty="0" smtClean="0"/>
          </a:p>
          <a:p>
            <a:pPr marL="457200" lvl="1" indent="0">
              <a:buNone/>
            </a:pPr>
            <a:r>
              <a:rPr lang="de-DE" sz="2000" b="1" dirty="0" smtClean="0"/>
              <a:t>iOS: </a:t>
            </a:r>
            <a:r>
              <a:rPr lang="de-DE" sz="2000" dirty="0" smtClean="0"/>
              <a:t>Die aktuellen Versionen befinden sich im Apple-App-Store</a:t>
            </a:r>
            <a:endParaRPr lang="de-DE" sz="2000" dirty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490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sz="2800" dirty="0">
                <a:latin typeface="Arial" pitchFamily="34" charset="0"/>
                <a:cs typeface="Arial" pitchFamily="34" charset="0"/>
              </a:rPr>
              <a:t>Klang von </a:t>
            </a:r>
            <a:r>
              <a:rPr lang="de-DE" sz="2800" dirty="0" smtClean="0">
                <a:latin typeface="Arial" pitchFamily="34" charset="0"/>
                <a:cs typeface="Arial" pitchFamily="34" charset="0"/>
              </a:rPr>
              <a:t>Musikinstrumenten - Obertongesang</a:t>
            </a:r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980728"/>
            <a:ext cx="8568952" cy="5112567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9" y="1081275"/>
            <a:ext cx="2839428" cy="50399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feld 9"/>
          <p:cNvSpPr txBox="1"/>
          <p:nvPr/>
        </p:nvSpPr>
        <p:spPr>
          <a:xfrm>
            <a:off x="4211960" y="1081275"/>
            <a:ext cx="4032448" cy="1477328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Klingt wie wenn ein Sänger von einem Musikinstrument begleitet wird.</a:t>
            </a:r>
          </a:p>
          <a:p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 Wirklichkeit ist </a:t>
            </a:r>
            <a:r>
              <a:rPr lang="de-DE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kein Musikinstrument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beteiligt, sondern es singt </a:t>
            </a:r>
            <a:r>
              <a:rPr lang="de-DE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nur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ein </a:t>
            </a:r>
            <a:r>
              <a:rPr lang="de-DE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einzelner Sänger</a:t>
            </a:r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4255004" y="4509120"/>
            <a:ext cx="4032448" cy="1477328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Hohe Obertöne klingen wie ein Musikinstrument.</a:t>
            </a:r>
          </a:p>
          <a:p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Einige Menschen hören eine kristallklare Flöte, andere </a:t>
            </a:r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ein 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australisches </a:t>
            </a:r>
            <a:r>
              <a:rPr lang="de-DE" sz="1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Didgeridoos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4244923" y="3717032"/>
            <a:ext cx="4032448" cy="646331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Grundton und tiefe Obertöne klingen wie Gesang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4244923" y="2677938"/>
            <a:ext cx="4032448" cy="92333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Trick: Unterdrückung der mittleren Obertöne und Verstärkung der hohen 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Obertöne </a:t>
            </a:r>
            <a:r>
              <a:rPr lang="de-DE" sz="18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durch Resonanzraum </a:t>
            </a:r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Gerade Verbindung mit Pfeil 12"/>
          <p:cNvCxnSpPr/>
          <p:nvPr/>
        </p:nvCxnSpPr>
        <p:spPr>
          <a:xfrm flipH="1">
            <a:off x="1763688" y="4009917"/>
            <a:ext cx="2481235" cy="643219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 flipH="1">
            <a:off x="2411760" y="4805536"/>
            <a:ext cx="1851145" cy="0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/>
          <p:cNvSpPr txBox="1"/>
          <p:nvPr/>
        </p:nvSpPr>
        <p:spPr>
          <a:xfrm>
            <a:off x="950098" y="6381328"/>
            <a:ext cx="7337354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Infos zu Obertongesang: 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/>
              </a:rPr>
              <a:t>www.obertongesang.de</a:t>
            </a:r>
            <a:endParaRPr lang="de-DE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91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Phasenverschiebung bei gleicher Frequenz</a:t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9" y="1081274"/>
            <a:ext cx="2839430" cy="503998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Textfeld 13"/>
          <p:cNvSpPr txBox="1"/>
          <p:nvPr/>
        </p:nvSpPr>
        <p:spPr>
          <a:xfrm>
            <a:off x="4205879" y="2516996"/>
            <a:ext cx="4248472" cy="1477328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Spiele gleichzeitig 2 Töne mit gleicher Frequenz und </a:t>
            </a:r>
            <a:r>
              <a:rPr lang="de-DE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gleicher Amplitude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ab.</a:t>
            </a:r>
            <a:b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Variiere die Phasenverschiebung.</a:t>
            </a:r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Beobachte das Oszilloskop.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4205879" y="1710100"/>
            <a:ext cx="4248472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„Direkt“ aktivieren</a:t>
            </a:r>
          </a:p>
        </p:txBody>
      </p:sp>
      <p:cxnSp>
        <p:nvCxnSpPr>
          <p:cNvPr id="11" name="Gerade Verbindung mit Pfeil 10"/>
          <p:cNvCxnSpPr>
            <a:stCxn id="9" idx="1"/>
          </p:cNvCxnSpPr>
          <p:nvPr/>
        </p:nvCxnSpPr>
        <p:spPr>
          <a:xfrm flipH="1" flipV="1">
            <a:off x="3429489" y="1588150"/>
            <a:ext cx="776390" cy="306616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4205879" y="4509120"/>
            <a:ext cx="4248472" cy="1477328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 startAt="2"/>
            </a:pPr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Spiele gleichzeitig 2 Töne mit gleicher Frequenz und </a:t>
            </a:r>
            <a:r>
              <a:rPr lang="de-DE" sz="1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unterschiedlicher Amplitude </a:t>
            </a:r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ab.</a:t>
            </a:r>
            <a:b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Variiere die Phasenverschiebung.</a:t>
            </a:r>
            <a:b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de-DE" sz="1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Beobachte das 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Oszilloskop.</a:t>
            </a:r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4205879" y="1124744"/>
            <a:ext cx="4248472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Gerätelautstärke eventuell leise stellen</a:t>
            </a:r>
          </a:p>
        </p:txBody>
      </p:sp>
      <p:cxnSp>
        <p:nvCxnSpPr>
          <p:cNvPr id="10" name="Gerade Verbindung mit Pfeil 9"/>
          <p:cNvCxnSpPr/>
          <p:nvPr/>
        </p:nvCxnSpPr>
        <p:spPr>
          <a:xfrm flipH="1" flipV="1">
            <a:off x="3581889" y="3226735"/>
            <a:ext cx="776390" cy="306616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659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Phasenverschiebung bei gleicher Frequenz</a:t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44" y="1052736"/>
            <a:ext cx="8216696" cy="5292000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251520" y="980728"/>
            <a:ext cx="8640960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Erklärung mit Zeigerdiagramm: 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/>
              </a:rPr>
              <a:t>333_ueberlagerung_schwingungen_zg.ggb</a:t>
            </a:r>
            <a:endParaRPr lang="de-DE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012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Weitere Beispiele für App-Einsatz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57150" indent="0">
              <a:buNone/>
            </a:pPr>
            <a:r>
              <a:rPr lang="de-DE" dirty="0" smtClean="0"/>
              <a:t>Eine Vielzahl weiterer Experimente mit den Apps</a:t>
            </a:r>
          </a:p>
          <a:p>
            <a:pPr marL="57150" indent="0">
              <a:buNone/>
            </a:pPr>
            <a:endParaRPr lang="de-DE" dirty="0" smtClean="0"/>
          </a:p>
          <a:p>
            <a:r>
              <a:rPr lang="de-DE" dirty="0" smtClean="0"/>
              <a:t>MechanikZ (iOS und Android)</a:t>
            </a:r>
          </a:p>
          <a:p>
            <a:r>
              <a:rPr lang="de-DE" dirty="0" smtClean="0"/>
              <a:t>Schallanalysator (iOS und Android)</a:t>
            </a:r>
          </a:p>
          <a:p>
            <a:r>
              <a:rPr lang="de-DE" dirty="0" smtClean="0"/>
              <a:t>Spaichinger Schallpegelmesser (Windows-Notebook)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dirty="0"/>
              <a:t>f</a:t>
            </a:r>
            <a:r>
              <a:rPr lang="de-DE" dirty="0" smtClean="0"/>
              <a:t>inden Sie unter:</a:t>
            </a:r>
          </a:p>
          <a:p>
            <a:pPr marL="0" indent="0">
              <a:buNone/>
            </a:pPr>
            <a:r>
              <a:rPr lang="de-DE" dirty="0" smtClean="0">
                <a:hlinkClick r:id="rId2"/>
              </a:rPr>
              <a:t>www.spaichinger-schallpegelmesser.de/physik.html</a:t>
            </a:r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465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Bedienungsanleitungen und Experimente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1520" y="1124744"/>
            <a:ext cx="8784976" cy="4968551"/>
          </a:xfrm>
        </p:spPr>
        <p:txBody>
          <a:bodyPr/>
          <a:lstStyle/>
          <a:p>
            <a:pPr marL="400050"/>
            <a:r>
              <a:rPr lang="de-DE" sz="2000" dirty="0" smtClean="0"/>
              <a:t>Bedienungsanleitung für App MechanikZ (iOS, Android):</a:t>
            </a:r>
            <a:r>
              <a:rPr lang="de-DE" sz="2200" dirty="0" smtClean="0"/>
              <a:t> </a:t>
            </a:r>
          </a:p>
          <a:p>
            <a:pPr marL="800100" lvl="1"/>
            <a:r>
              <a:rPr lang="de-DE" sz="1600" dirty="0" smtClean="0">
                <a:hlinkClick r:id="rId2"/>
              </a:rPr>
              <a:t>www.spaichinger-schallpegelmesser.de/Experimente_MechanikZ.pdf</a:t>
            </a:r>
            <a:endParaRPr lang="de-DE" sz="1600" dirty="0"/>
          </a:p>
          <a:p>
            <a:pPr marL="800100" lvl="1"/>
            <a:r>
              <a:rPr lang="de-DE" sz="1600" dirty="0" smtClean="0"/>
              <a:t>Integriert in die App:</a:t>
            </a:r>
            <a:r>
              <a:rPr lang="de-DE" sz="1600" dirty="0"/>
              <a:t> </a:t>
            </a:r>
            <a:r>
              <a:rPr lang="de-DE" sz="1600" dirty="0" smtClean="0"/>
              <a:t>Start → Hinweise: Messoptionen</a:t>
            </a:r>
          </a:p>
          <a:p>
            <a:pPr marL="514350" lvl="1" indent="0">
              <a:buNone/>
            </a:pPr>
            <a:endParaRPr lang="de-DE" sz="1600" dirty="0" smtClean="0"/>
          </a:p>
          <a:p>
            <a:pPr marL="457200"/>
            <a:r>
              <a:rPr lang="de-DE" sz="2000" dirty="0"/>
              <a:t>Bedienungsanleitung für App Schallanalysator (iOS, Android):</a:t>
            </a:r>
          </a:p>
          <a:p>
            <a:pPr marL="857250" lvl="1"/>
            <a:r>
              <a:rPr lang="de-DE" sz="1600" dirty="0" smtClean="0">
                <a:hlinkClick r:id="rId3"/>
              </a:rPr>
              <a:t>www.spaichinger-schallpegelmesser.de/Anleitung_Schallanalysator.pdf</a:t>
            </a:r>
            <a:endParaRPr lang="de-DE" sz="1600" dirty="0"/>
          </a:p>
          <a:p>
            <a:pPr marL="857250" lvl="1"/>
            <a:r>
              <a:rPr lang="de-DE" sz="1600" dirty="0" smtClean="0">
                <a:hlinkClick r:id="rId4"/>
              </a:rPr>
              <a:t>www.spaichinger-schallpegelmesser.de/Praesentation_Schallanalysator.pdf</a:t>
            </a:r>
            <a:endParaRPr lang="de-DE" sz="1600" dirty="0" smtClean="0"/>
          </a:p>
          <a:p>
            <a:pPr marL="857250" lvl="1"/>
            <a:endParaRPr lang="de-DE" sz="1600" dirty="0" smtClean="0"/>
          </a:p>
          <a:p>
            <a:pPr marL="457200"/>
            <a:r>
              <a:rPr lang="de-DE" sz="2000" dirty="0" smtClean="0"/>
              <a:t>Bedienungsanleitung </a:t>
            </a:r>
            <a:r>
              <a:rPr lang="de-DE" sz="2000" dirty="0"/>
              <a:t>für Spaichinger </a:t>
            </a:r>
            <a:r>
              <a:rPr lang="de-DE" sz="2000" dirty="0" smtClean="0"/>
              <a:t>Schallpegelmesser (Windows):</a:t>
            </a:r>
          </a:p>
          <a:p>
            <a:pPr marL="800100" lvl="1"/>
            <a:r>
              <a:rPr lang="de-DE" sz="1600" dirty="0" smtClean="0">
                <a:hlinkClick r:id="rId5"/>
              </a:rPr>
              <a:t>www.spaichinger-schallpegelmesser.de/Anleitung_Spaichinger_Schallpegelmesser.pdf</a:t>
            </a:r>
            <a:endParaRPr lang="de-DE" sz="1600" dirty="0" smtClean="0"/>
          </a:p>
          <a:p>
            <a:pPr marL="514350" lvl="1" indent="0">
              <a:buNone/>
            </a:pPr>
            <a:endParaRPr lang="de-DE" sz="1600" dirty="0" smtClean="0"/>
          </a:p>
          <a:p>
            <a:pPr marL="457200"/>
            <a:r>
              <a:rPr lang="de-DE" sz="2000" dirty="0" smtClean="0"/>
              <a:t>Umfangreiche </a:t>
            </a:r>
            <a:r>
              <a:rPr lang="de-DE" sz="2000" dirty="0"/>
              <a:t>Sammlung von </a:t>
            </a:r>
            <a:r>
              <a:rPr lang="de-DE" sz="2000" dirty="0" smtClean="0"/>
              <a:t>Experimenten mit </a:t>
            </a:r>
            <a:r>
              <a:rPr lang="de-DE" sz="2000" dirty="0"/>
              <a:t>MechanikZ, Schallanalysator und Spaichinger Schallpegelmesser:</a:t>
            </a:r>
          </a:p>
          <a:p>
            <a:pPr lvl="1"/>
            <a:r>
              <a:rPr lang="de-DE" sz="1600" dirty="0" smtClean="0">
                <a:hlinkClick r:id="rId6"/>
              </a:rPr>
              <a:t>www.spaichinger-schallpegelmesser.de/physik.html</a:t>
            </a:r>
            <a:endParaRPr lang="de-DE" sz="1600" dirty="0" smtClean="0"/>
          </a:p>
          <a:p>
            <a:pPr marL="0" indent="0">
              <a:buNone/>
            </a:pPr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4651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Weitere Beispiele für App-Einsatz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457200" lvl="1" indent="0">
              <a:buNone/>
            </a:pPr>
            <a:r>
              <a:rPr lang="de-DE" b="1" dirty="0" smtClean="0"/>
              <a:t>Arbeitsauftrag an Lehrer:</a:t>
            </a:r>
          </a:p>
          <a:p>
            <a:pPr marL="457200" lvl="1" indent="0">
              <a:buNone/>
            </a:pPr>
            <a:endParaRPr lang="de-DE" b="1" dirty="0" smtClean="0"/>
          </a:p>
          <a:p>
            <a:pPr marL="457200" lvl="1" indent="0">
              <a:buNone/>
            </a:pPr>
            <a:r>
              <a:rPr lang="de-DE" dirty="0"/>
              <a:t>Wie </a:t>
            </a:r>
            <a:r>
              <a:rPr lang="de-DE" dirty="0" smtClean="0"/>
              <a:t>können Sie folgende </a:t>
            </a:r>
            <a:r>
              <a:rPr lang="de-DE" dirty="0"/>
              <a:t>Experimente bzw. Hilfsmittel im Sinne der Kompetenzorientierung gewinnbringend in Ihren Unterricht </a:t>
            </a:r>
            <a:r>
              <a:rPr lang="de-DE" dirty="0" smtClean="0"/>
              <a:t>integrieren?</a:t>
            </a:r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5785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Inhaltsübersicht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914400" lvl="1" indent="-457200">
              <a:buFont typeface="+mj-lt"/>
              <a:buAutoNum type="arabicPeriod"/>
            </a:pP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Planung einer Unterrichtssequenz zum Thema Schwebungen unter Einbeziehung von Apps </a:t>
            </a:r>
          </a:p>
          <a:p>
            <a:pPr marL="914400" lvl="1" indent="-457200">
              <a:buFont typeface="+mj-lt"/>
              <a:buAutoNum type="arabicPeriod"/>
            </a:pP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Beispiel 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einer Unterrichtssequenz zum Thema Schwebungen unter Einbeziehung von Apps </a:t>
            </a:r>
            <a:endParaRPr lang="de-DE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de-DE" sz="2000" dirty="0" smtClean="0"/>
              <a:t>Harmonische Schwingungen </a:t>
            </a:r>
            <a:br>
              <a:rPr lang="de-DE" sz="2000" dirty="0" smtClean="0"/>
            </a:br>
            <a:r>
              <a:rPr lang="de-DE" sz="2000" dirty="0" smtClean="0"/>
              <a:t>mit App MechanikZ: </a:t>
            </a:r>
          </a:p>
          <a:p>
            <a:pPr lvl="2"/>
            <a:r>
              <a:rPr lang="de-DE" sz="1800" dirty="0" smtClean="0"/>
              <a:t>Vertikales Federpendel</a:t>
            </a:r>
          </a:p>
          <a:p>
            <a:pPr lvl="2"/>
            <a:r>
              <a:rPr lang="de-DE" sz="1800" dirty="0" smtClean="0"/>
              <a:t>Horizontales Federpendel</a:t>
            </a:r>
          </a:p>
          <a:p>
            <a:pPr marL="857250" lvl="1" indent="-457200">
              <a:buFont typeface="+mj-lt"/>
              <a:buAutoNum type="arabicPeriod"/>
            </a:pP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Überlagerung von Schwingungen</a:t>
            </a:r>
            <a:b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mit </a:t>
            </a:r>
            <a:r>
              <a:rPr lang="de-DE" sz="2000" dirty="0">
                <a:solidFill>
                  <a:schemeClr val="bg1">
                    <a:lumMod val="65000"/>
                  </a:schemeClr>
                </a:solidFill>
              </a:rPr>
              <a:t>App Schallanalysator oder Spaichinger Schallpegelmesser</a:t>
            </a:r>
            <a:r>
              <a:rPr lang="de-DE" sz="2000" dirty="0" smtClean="0">
                <a:solidFill>
                  <a:schemeClr val="bg1">
                    <a:lumMod val="65000"/>
                  </a:schemeClr>
                </a:solidFill>
              </a:rPr>
              <a:t>:</a:t>
            </a:r>
          </a:p>
          <a:p>
            <a:pPr lvl="2"/>
            <a:r>
              <a:rPr lang="de-DE" sz="1800" dirty="0" smtClean="0">
                <a:solidFill>
                  <a:schemeClr val="bg1">
                    <a:lumMod val="65000"/>
                  </a:schemeClr>
                </a:solidFill>
              </a:rPr>
              <a:t>Frequenzspektrum</a:t>
            </a:r>
          </a:p>
          <a:p>
            <a:pPr lvl="2"/>
            <a:r>
              <a:rPr lang="de-DE" sz="1800" dirty="0" smtClean="0">
                <a:solidFill>
                  <a:schemeClr val="bg1">
                    <a:lumMod val="65000"/>
                  </a:schemeClr>
                </a:solidFill>
              </a:rPr>
              <a:t>Grund- und Oberschwingungen (Klang von Musikinstrumenten)</a:t>
            </a:r>
          </a:p>
          <a:p>
            <a:pPr lvl="2"/>
            <a:r>
              <a:rPr lang="de-DE" sz="1800" dirty="0" smtClean="0">
                <a:solidFill>
                  <a:schemeClr val="bg1">
                    <a:lumMod val="65000"/>
                  </a:schemeClr>
                </a:solidFill>
              </a:rPr>
              <a:t>Phasenverschiebung bei gleicher Frequenz</a:t>
            </a:r>
          </a:p>
          <a:p>
            <a:pPr lvl="2"/>
            <a:r>
              <a:rPr lang="de-DE" sz="1800" dirty="0" smtClean="0">
                <a:solidFill>
                  <a:schemeClr val="bg1">
                    <a:lumMod val="65000"/>
                  </a:schemeClr>
                </a:solidFill>
              </a:rPr>
              <a:t>Erklärung mit </a:t>
            </a:r>
            <a:r>
              <a:rPr lang="de-DE" sz="1800" dirty="0">
                <a:solidFill>
                  <a:schemeClr val="bg1">
                    <a:lumMod val="65000"/>
                  </a:schemeClr>
                </a:solidFill>
              </a:rPr>
              <a:t>Zeigerdiagramm (</a:t>
            </a:r>
            <a:r>
              <a:rPr lang="de-DE" sz="1800" dirty="0" err="1">
                <a:solidFill>
                  <a:schemeClr val="bg1">
                    <a:lumMod val="65000"/>
                  </a:schemeClr>
                </a:solidFill>
              </a:rPr>
              <a:t>GeoGebra</a:t>
            </a:r>
            <a:r>
              <a:rPr lang="de-DE" sz="18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914400" lvl="2" indent="0">
              <a:buNone/>
            </a:pPr>
            <a:endParaRPr lang="de-DE" sz="1800" dirty="0" smtClean="0">
              <a:solidFill>
                <a:schemeClr val="bg1">
                  <a:lumMod val="65000"/>
                </a:schemeClr>
              </a:solidFill>
            </a:endParaRPr>
          </a:p>
          <a:p>
            <a:pPr marL="457200" lvl="1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548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Vertikales Federpendel</a:t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57" y="1078020"/>
            <a:ext cx="3359999" cy="504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78025"/>
            <a:ext cx="2839433" cy="50399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feld 5"/>
          <p:cNvSpPr txBox="1"/>
          <p:nvPr/>
        </p:nvSpPr>
        <p:spPr>
          <a:xfrm>
            <a:off x="755577" y="908720"/>
            <a:ext cx="7560840" cy="646331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Echtzeitbetrachtung direkt oder mit Beamer:</a:t>
            </a:r>
            <a:b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Beschleunigungs- oder Kraftvektor bei Schwingung</a:t>
            </a:r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866820" y="6453336"/>
            <a:ext cx="5112568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Messung mit Option „Messung (schiefe) Ebene“</a:t>
            </a:r>
          </a:p>
        </p:txBody>
      </p:sp>
    </p:spTree>
    <p:extLst>
      <p:ext uri="{BB962C8B-B14F-4D97-AF65-F5344CB8AC3E}">
        <p14:creationId xmlns:p14="http://schemas.microsoft.com/office/powerpoint/2010/main" val="209801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Vertikales Federpendel</a:t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9" y="1081271"/>
            <a:ext cx="2839434" cy="503999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78025"/>
            <a:ext cx="2839433" cy="5039995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4" name="Gerade Verbindung mit Pfeil 3"/>
          <p:cNvCxnSpPr>
            <a:stCxn id="9" idx="0"/>
          </p:cNvCxnSpPr>
          <p:nvPr/>
        </p:nvCxnSpPr>
        <p:spPr>
          <a:xfrm flipV="1">
            <a:off x="4690149" y="4745388"/>
            <a:ext cx="1847590" cy="627828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/>
          <p:cNvSpPr txBox="1"/>
          <p:nvPr/>
        </p:nvSpPr>
        <p:spPr>
          <a:xfrm>
            <a:off x="950099" y="908720"/>
            <a:ext cx="7325430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Auswertung nach der Messung</a:t>
            </a:r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932424" y="5373216"/>
            <a:ext cx="7515450" cy="92333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Sehr große Abweichung von der Sinusform, da Standardstartwerte vy(0)=0 und sy(0)=0 nicht zu einer harmonischen Schwingung passen und </a:t>
            </a:r>
            <a:r>
              <a:rPr lang="de-DE" sz="1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de-DE" sz="1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ieffrequente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Störungen durch Integration verstärkt werden. </a:t>
            </a:r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42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Vertikales Federpendel</a:t>
            </a:r>
            <a:br>
              <a:rPr lang="de-DE" altLang="de-DE" sz="2800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 smtClean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99" y="1081271"/>
            <a:ext cx="2839433" cy="503999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078026"/>
            <a:ext cx="2839433" cy="5039993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4" name="Gerade Verbindung mit Pfeil 3"/>
          <p:cNvCxnSpPr>
            <a:stCxn id="11" idx="0"/>
          </p:cNvCxnSpPr>
          <p:nvPr/>
        </p:nvCxnSpPr>
        <p:spPr>
          <a:xfrm flipV="1">
            <a:off x="4690149" y="4272854"/>
            <a:ext cx="1583621" cy="1100362"/>
          </a:xfrm>
          <a:prstGeom prst="straightConnector1">
            <a:avLst/>
          </a:prstGeom>
          <a:ln w="5715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950099" y="908719"/>
            <a:ext cx="7325430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Nach Zoom</a:t>
            </a:r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1866820" y="6453336"/>
            <a:ext cx="5112568" cy="369332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Schwingungsoptimierung nicht aktiv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932424" y="5373216"/>
            <a:ext cx="7515450" cy="923330"/>
          </a:xfrm>
          <a:prstGeom prst="rect">
            <a:avLst/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Sehr große Abweichung von der Sinusform, da Standardstartwerte vy(0)=0 und sy(0)=0 nicht zu einer harmonischen Schwingung passen und </a:t>
            </a:r>
            <a:r>
              <a:rPr lang="de-DE" sz="1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de-DE" sz="1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ieffrequente</a:t>
            </a:r>
            <a:r>
              <a:rPr lang="de-DE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Störungen durch Integration verstärkt werden. </a:t>
            </a:r>
            <a:endParaRPr lang="de-DE" sz="1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88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_ZPG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2015-04-05 G8 BP 2016 Physik-Leitperspektiven-pbK-ibK" id="{6D46AD23-E355-604C-B451-29306F04266A}" vid="{4DAB78A5-37DC-6748-8711-6A30687A6D40}"/>
    </a:ext>
  </a:ext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Powerpoint_ZPG</Template>
  <TotalTime>0</TotalTime>
  <Words>1007</Words>
  <Application>Microsoft Office PowerPoint</Application>
  <PresentationFormat>Bildschirmpräsentation (4:3)</PresentationFormat>
  <Paragraphs>347</Paragraphs>
  <Slides>33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33</vt:i4>
      </vt:variant>
    </vt:vector>
  </HeadingPairs>
  <TitlesOfParts>
    <vt:vector size="34" baseType="lpstr">
      <vt:lpstr>Powerpoint_ZPG</vt:lpstr>
      <vt:lpstr>Integration von Apps  in den Physikunterricht Teil 2  ZPG 6 </vt:lpstr>
      <vt:lpstr>Inhaltsübersicht </vt:lpstr>
      <vt:lpstr>Weitere Beispiele für App-Einsatz </vt:lpstr>
      <vt:lpstr>Bedienungsanleitungen und Experimente </vt:lpstr>
      <vt:lpstr>Weitere Beispiele für App-Einsatz </vt:lpstr>
      <vt:lpstr>Inhaltsübersicht </vt:lpstr>
      <vt:lpstr>Vertikales Federpendel   </vt:lpstr>
      <vt:lpstr>Vertikales Federpendel   </vt:lpstr>
      <vt:lpstr>Vertikales Federpendel   </vt:lpstr>
      <vt:lpstr>Integration: Verstärkung tieffrequenter Störungen? </vt:lpstr>
      <vt:lpstr>Integration: Verstärkung tieffrequenter Störungen? </vt:lpstr>
      <vt:lpstr>Vertikales Federpendel   </vt:lpstr>
      <vt:lpstr>Vertikales Federpendel   </vt:lpstr>
      <vt:lpstr>Vertikales Federpendel   </vt:lpstr>
      <vt:lpstr>Vertikales Federpendel   </vt:lpstr>
      <vt:lpstr>Vertikales Federpendel   </vt:lpstr>
      <vt:lpstr>Vertikales Federpendel   </vt:lpstr>
      <vt:lpstr>Horizontales Federpendel   </vt:lpstr>
      <vt:lpstr>Horizontales Federpendel   </vt:lpstr>
      <vt:lpstr>Horizontales Federpendel   </vt:lpstr>
      <vt:lpstr>Horizontales Federpendel   </vt:lpstr>
      <vt:lpstr>Horizontales Federpendel   </vt:lpstr>
      <vt:lpstr>Horizontales Federpendel   </vt:lpstr>
      <vt:lpstr>Inhaltsübersicht </vt:lpstr>
      <vt:lpstr>Was ist ein (relatives) Frequenzspektrum?   </vt:lpstr>
      <vt:lpstr>Klang von Musikinstrumenten   </vt:lpstr>
      <vt:lpstr>Klang von Musikinstrumenten   </vt:lpstr>
      <vt:lpstr>Klang von Musikinstrumenten   </vt:lpstr>
      <vt:lpstr>Klang von Musikinstrumenten - Obertongesang   </vt:lpstr>
      <vt:lpstr>Klang von Musikinstrumenten - Obertongesang   </vt:lpstr>
      <vt:lpstr>Phasenverschiebung bei gleicher Frequenz   </vt:lpstr>
      <vt:lpstr>Phasenverschiebung bei gleicher Frequenz   </vt:lpstr>
      <vt:lpstr>Weitere Beispiele für App-Einsatz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Gesundheitsprävention Vermeidung von Hörschäden</dc:title>
  <dc:subject>PowerPoint-Präsentation</dc:subject>
  <dc:creator>Dr. Markus Ziegler</dc:creator>
  <cp:lastModifiedBy>Markus Ziegler</cp:lastModifiedBy>
  <cp:revision>1037</cp:revision>
  <cp:lastPrinted>2020-03-08T09:42:06Z</cp:lastPrinted>
  <dcterms:created xsi:type="dcterms:W3CDTF">2015-12-07T07:50:25Z</dcterms:created>
  <dcterms:modified xsi:type="dcterms:W3CDTF">2020-05-08T06:45:01Z</dcterms:modified>
</cp:coreProperties>
</file>