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18" r:id="rId2"/>
  </p:sldMasterIdLst>
  <p:notesMasterIdLst>
    <p:notesMasterId r:id="rId9"/>
  </p:notesMasterIdLst>
  <p:sldIdLst>
    <p:sldId id="296" r:id="rId3"/>
    <p:sldId id="467" r:id="rId4"/>
    <p:sldId id="468" r:id="rId5"/>
    <p:sldId id="469" r:id="rId6"/>
    <p:sldId id="470" r:id="rId7"/>
    <p:sldId id="471" r:id="rId8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  <a:srgbClr val="FF3300"/>
    <a:srgbClr val="A50021"/>
    <a:srgbClr val="993300"/>
    <a:srgbClr val="FF0000"/>
    <a:srgbClr val="FF9933"/>
    <a:srgbClr val="FFCC00"/>
    <a:srgbClr val="CC0000"/>
    <a:srgbClr val="FFF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2619" autoAdjust="0"/>
  </p:normalViewPr>
  <p:slideViewPr>
    <p:cSldViewPr snapToGrid="0">
      <p:cViewPr varScale="1">
        <p:scale>
          <a:sx n="106" d="100"/>
          <a:sy n="106" d="100"/>
        </p:scale>
        <p:origin x="124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2EE00-E047-4F06-88AA-997791578707}" type="datetimeFigureOut">
              <a:rPr lang="de-DE" smtClean="0"/>
              <a:pPr/>
              <a:t>17.09.2020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5BF5F-C8E6-4F48-B4F6-539FF6173E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0" indent="0" algn="ctr">
              <a:buNone/>
              <a:defRPr/>
            </a:lvl3pPr>
            <a:lvl4pPr marL="1371316" indent="0" algn="ctr">
              <a:buNone/>
              <a:defRPr/>
            </a:lvl4pPr>
            <a:lvl5pPr marL="1828421" indent="0" algn="ctr">
              <a:buNone/>
              <a:defRPr/>
            </a:lvl5pPr>
            <a:lvl6pPr marL="2285526" indent="0" algn="ctr">
              <a:buNone/>
              <a:defRPr/>
            </a:lvl6pPr>
            <a:lvl7pPr marL="2742630" indent="0" algn="ctr">
              <a:buNone/>
              <a:defRPr/>
            </a:lvl7pPr>
            <a:lvl8pPr marL="3199736" indent="0" algn="ctr">
              <a:buNone/>
              <a:defRPr/>
            </a:lvl8pPr>
            <a:lvl9pPr marL="3656841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0207BD8-F3AF-48B8-A7C4-DB3553FC27EC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0671AF6E-282C-49BC-8050-302B2B8945CD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6FD8B5C-C241-4413-A85E-0CF08C6E811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6C6AA5F-DDD2-46FD-BE67-FADDD7F3B0F4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D8BE9B3F-B558-4940-AE3D-81B131373F84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fld id="{5FE357D7-B9A9-4238-8189-C3CAFAFFC689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85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09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3991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1996"/>
            </a:lvl1pPr>
            <a:lvl2pPr marL="457059" indent="0">
              <a:buNone/>
              <a:defRPr sz="1814"/>
            </a:lvl2pPr>
            <a:lvl3pPr marL="914116" indent="0">
              <a:buNone/>
              <a:defRPr sz="1633"/>
            </a:lvl3pPr>
            <a:lvl4pPr marL="1371174" indent="0">
              <a:buNone/>
              <a:defRPr sz="1361"/>
            </a:lvl4pPr>
            <a:lvl5pPr marL="1828231" indent="0">
              <a:buNone/>
              <a:defRPr sz="1361"/>
            </a:lvl5pPr>
            <a:lvl6pPr marL="2285289" indent="0">
              <a:buNone/>
              <a:defRPr sz="1361"/>
            </a:lvl6pPr>
            <a:lvl7pPr marL="2742346" indent="0">
              <a:buNone/>
              <a:defRPr sz="1361"/>
            </a:lvl7pPr>
            <a:lvl8pPr marL="3199404" indent="0">
              <a:buNone/>
              <a:defRPr sz="1361"/>
            </a:lvl8pPr>
            <a:lvl9pPr marL="3656462" indent="0">
              <a:buNone/>
              <a:defRPr sz="136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813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812"/>
            </a:lvl1pPr>
            <a:lvl2pPr>
              <a:defRPr sz="2358"/>
            </a:lvl2pPr>
            <a:lvl3pPr>
              <a:defRPr sz="199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812"/>
            </a:lvl1pPr>
            <a:lvl2pPr>
              <a:defRPr sz="2358"/>
            </a:lvl2pPr>
            <a:lvl3pPr>
              <a:defRPr sz="199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59A7DD8-5831-4507-B9CF-4E5270B7BD0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358" b="1"/>
            </a:lvl1pPr>
            <a:lvl2pPr marL="457059" indent="0">
              <a:buNone/>
              <a:defRPr sz="1996" b="1"/>
            </a:lvl2pPr>
            <a:lvl3pPr marL="914116" indent="0">
              <a:buNone/>
              <a:defRPr sz="1814" b="1"/>
            </a:lvl3pPr>
            <a:lvl4pPr marL="1371174" indent="0">
              <a:buNone/>
              <a:defRPr sz="1633" b="1"/>
            </a:lvl4pPr>
            <a:lvl5pPr marL="1828231" indent="0">
              <a:buNone/>
              <a:defRPr sz="1633" b="1"/>
            </a:lvl5pPr>
            <a:lvl6pPr marL="2285289" indent="0">
              <a:buNone/>
              <a:defRPr sz="1633" b="1"/>
            </a:lvl6pPr>
            <a:lvl7pPr marL="2742346" indent="0">
              <a:buNone/>
              <a:defRPr sz="1633" b="1"/>
            </a:lvl7pPr>
            <a:lvl8pPr marL="3199404" indent="0">
              <a:buNone/>
              <a:defRPr sz="1633" b="1"/>
            </a:lvl8pPr>
            <a:lvl9pPr marL="3656462" indent="0">
              <a:buNone/>
              <a:defRPr sz="163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358"/>
            </a:lvl1pPr>
            <a:lvl2pPr>
              <a:defRPr sz="1996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358" b="1"/>
            </a:lvl1pPr>
            <a:lvl2pPr marL="457059" indent="0">
              <a:buNone/>
              <a:defRPr sz="1996" b="1"/>
            </a:lvl2pPr>
            <a:lvl3pPr marL="914116" indent="0">
              <a:buNone/>
              <a:defRPr sz="1814" b="1"/>
            </a:lvl3pPr>
            <a:lvl4pPr marL="1371174" indent="0">
              <a:buNone/>
              <a:defRPr sz="1633" b="1"/>
            </a:lvl4pPr>
            <a:lvl5pPr marL="1828231" indent="0">
              <a:buNone/>
              <a:defRPr sz="1633" b="1"/>
            </a:lvl5pPr>
            <a:lvl6pPr marL="2285289" indent="0">
              <a:buNone/>
              <a:defRPr sz="1633" b="1"/>
            </a:lvl6pPr>
            <a:lvl7pPr marL="2742346" indent="0">
              <a:buNone/>
              <a:defRPr sz="1633" b="1"/>
            </a:lvl7pPr>
            <a:lvl8pPr marL="3199404" indent="0">
              <a:buNone/>
              <a:defRPr sz="1633" b="1"/>
            </a:lvl8pPr>
            <a:lvl9pPr marL="3656462" indent="0">
              <a:buNone/>
              <a:defRPr sz="163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358"/>
            </a:lvl1pPr>
            <a:lvl2pPr>
              <a:defRPr sz="1996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29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608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48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199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75"/>
            </a:lvl1pPr>
            <a:lvl2pPr>
              <a:defRPr sz="2812"/>
            </a:lvl2pPr>
            <a:lvl3pPr>
              <a:defRPr sz="2358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361"/>
            </a:lvl1pPr>
            <a:lvl2pPr marL="457059" indent="0">
              <a:buNone/>
              <a:defRPr sz="1179"/>
            </a:lvl2pPr>
            <a:lvl3pPr marL="914116" indent="0">
              <a:buNone/>
              <a:defRPr sz="998"/>
            </a:lvl3pPr>
            <a:lvl4pPr marL="1371174" indent="0">
              <a:buNone/>
              <a:defRPr sz="907"/>
            </a:lvl4pPr>
            <a:lvl5pPr marL="1828231" indent="0">
              <a:buNone/>
              <a:defRPr sz="907"/>
            </a:lvl5pPr>
            <a:lvl6pPr marL="2285289" indent="0">
              <a:buNone/>
              <a:defRPr sz="907"/>
            </a:lvl6pPr>
            <a:lvl7pPr marL="2742346" indent="0">
              <a:buNone/>
              <a:defRPr sz="907"/>
            </a:lvl7pPr>
            <a:lvl8pPr marL="3199404" indent="0">
              <a:buNone/>
              <a:defRPr sz="907"/>
            </a:lvl8pPr>
            <a:lvl9pPr marL="3656462" indent="0">
              <a:buNone/>
              <a:defRPr sz="907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32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199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175"/>
            </a:lvl1pPr>
            <a:lvl2pPr marL="457059" indent="0">
              <a:buNone/>
              <a:defRPr sz="2812"/>
            </a:lvl2pPr>
            <a:lvl3pPr marL="914116" indent="0">
              <a:buNone/>
              <a:defRPr sz="2358"/>
            </a:lvl3pPr>
            <a:lvl4pPr marL="1371174" indent="0">
              <a:buNone/>
              <a:defRPr sz="1996"/>
            </a:lvl4pPr>
            <a:lvl5pPr marL="1828231" indent="0">
              <a:buNone/>
              <a:defRPr sz="1996"/>
            </a:lvl5pPr>
            <a:lvl6pPr marL="2285289" indent="0">
              <a:buNone/>
              <a:defRPr sz="1996"/>
            </a:lvl6pPr>
            <a:lvl7pPr marL="2742346" indent="0">
              <a:buNone/>
              <a:defRPr sz="1996"/>
            </a:lvl7pPr>
            <a:lvl8pPr marL="3199404" indent="0">
              <a:buNone/>
              <a:defRPr sz="1996"/>
            </a:lvl8pPr>
            <a:lvl9pPr marL="3656462" indent="0">
              <a:buNone/>
              <a:defRPr sz="1996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361"/>
            </a:lvl1pPr>
            <a:lvl2pPr marL="457059" indent="0">
              <a:buNone/>
              <a:defRPr sz="1179"/>
            </a:lvl2pPr>
            <a:lvl3pPr marL="914116" indent="0">
              <a:buNone/>
              <a:defRPr sz="998"/>
            </a:lvl3pPr>
            <a:lvl4pPr marL="1371174" indent="0">
              <a:buNone/>
              <a:defRPr sz="907"/>
            </a:lvl4pPr>
            <a:lvl5pPr marL="1828231" indent="0">
              <a:buNone/>
              <a:defRPr sz="907"/>
            </a:lvl5pPr>
            <a:lvl6pPr marL="2285289" indent="0">
              <a:buNone/>
              <a:defRPr sz="907"/>
            </a:lvl6pPr>
            <a:lvl7pPr marL="2742346" indent="0">
              <a:buNone/>
              <a:defRPr sz="907"/>
            </a:lvl7pPr>
            <a:lvl8pPr marL="3199404" indent="0">
              <a:buNone/>
              <a:defRPr sz="907"/>
            </a:lvl8pPr>
            <a:lvl9pPr marL="3656462" indent="0">
              <a:buNone/>
              <a:defRPr sz="907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44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1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891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04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898111"/>
      </p:ext>
    </p:extLst>
  </p:cSld>
  <p:clrMapOvr>
    <a:masterClrMapping/>
  </p:clrMapOvr>
  <p:transition/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1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lIns="82936" tIns="41469" rIns="82936" bIns="41469"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1D4E5DB-4F2A-4BE2-A377-118AE9CC5E5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82928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2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CB6DD8A-9C2B-4C14-8ED5-8EBDE3CE74C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16BDEFE6-13E9-47FD-8FD1-7297F181BB9A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3AE8CB4B-1BFD-408D-9CC0-CB34BE8D6666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83A041A-C1A6-437C-9197-74CCDCD3A68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EF3380C-02E4-4F5E-955D-564CAE7D302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39F8417-8CBF-4E90-B936-2C91406CDAD0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uppieren 60"/>
          <p:cNvGrpSpPr/>
          <p:nvPr userDrawn="1"/>
        </p:nvGrpSpPr>
        <p:grpSpPr>
          <a:xfrm>
            <a:off x="0" y="0"/>
            <a:ext cx="9144000" cy="6871954"/>
            <a:chOff x="0" y="0"/>
            <a:chExt cx="9144000" cy="6871954"/>
          </a:xfrm>
        </p:grpSpPr>
        <p:pic>
          <p:nvPicPr>
            <p:cNvPr id="58" name="Grafik 57" descr="Rahmen Astronomie unten.png"/>
            <p:cNvPicPr>
              <a:picLocks/>
            </p:cNvPicPr>
            <p:nvPr userDrawn="1"/>
          </p:nvPicPr>
          <p:blipFill>
            <a:blip r:embed="rId17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53" name="Grafik 52" descr="Rahmen Astronomie oben.png"/>
            <p:cNvPicPr>
              <a:picLocks/>
            </p:cNvPicPr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55" name="Textfeld 54"/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00" kern="0" dirty="0">
                  <a:solidFill>
                    <a:srgbClr val="FFFFFF"/>
                  </a:solidFill>
                  <a:latin typeface="Arial"/>
                </a:rPr>
                <a:t>E. Malz</a:t>
              </a:r>
            </a:p>
          </p:txBody>
        </p:sp>
        <p:sp>
          <p:nvSpPr>
            <p:cNvPr id="56" name="Rechteck 55"/>
            <p:cNvSpPr/>
            <p:nvPr userDrawn="1"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366" fontAlgn="auto" hangingPunct="0">
                <a:spcBef>
                  <a:spcPts val="0"/>
                </a:spcBef>
                <a:spcAft>
                  <a:spcPts val="0"/>
                </a:spcAft>
                <a:buFont typeface="StarSymbol"/>
                <a:buNone/>
              </a:pPr>
              <a:r>
                <a:rPr lang="de-DE" sz="1300" dirty="0">
                  <a:solidFill>
                    <a:srgbClr val="FFFFFF"/>
                  </a:solidFill>
                  <a:latin typeface="Arial" pitchFamily="18"/>
                  <a:ea typeface="MS Gothic" pitchFamily="2"/>
                  <a:cs typeface="Tahoma" pitchFamily="2"/>
                </a:rPr>
                <a:t>ZPG </a:t>
              </a:r>
              <a:r>
                <a:rPr lang="de-DE" sz="1300" dirty="0">
                  <a:solidFill>
                    <a:srgbClr val="CCCCFF"/>
                  </a:solidFill>
                  <a:latin typeface="Arial" pitchFamily="18"/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57" name="Grafik 56"/>
            <p:cNvPicPr>
              <a:picLocks noChangeAspect="1"/>
            </p:cNvPicPr>
            <p:nvPr userDrawn="1"/>
          </p:nvPicPr>
          <p:blipFill>
            <a:blip r:embed="rId19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Titel 1"/>
            <p:cNvSpPr txBox="1">
              <a:spLocks/>
            </p:cNvSpPr>
            <p:nvPr userDrawn="1"/>
          </p:nvSpPr>
          <p:spPr>
            <a:xfrm>
              <a:off x="2" y="2"/>
              <a:ext cx="4685210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366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b="1" cap="small" dirty="0">
                  <a:solidFill>
                    <a:schemeClr val="bg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 Physik mit Astrophysik: Wellen</a:t>
              </a:r>
            </a:p>
          </p:txBody>
        </p:sp>
      </p:grpSp>
      <p:sp>
        <p:nvSpPr>
          <p:cNvPr id="9" name="Titel 1"/>
          <p:cNvSpPr txBox="1">
            <a:spLocks/>
          </p:cNvSpPr>
          <p:nvPr userDrawn="1"/>
        </p:nvSpPr>
        <p:spPr>
          <a:xfrm>
            <a:off x="5544000" y="1"/>
            <a:ext cx="3593197" cy="400049"/>
          </a:xfrm>
          <a:prstGeom prst="rect">
            <a:avLst/>
          </a:prstGeom>
        </p:spPr>
        <p:txBody>
          <a:bodyPr lIns="82936" tIns="41469" rIns="82936" bIns="41469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210" hangingPunct="0">
              <a:defRPr/>
            </a:pPr>
            <a:r>
              <a:rPr lang="de-DE" sz="2200" b="0" cap="small" dirty="0">
                <a:solidFill>
                  <a:srgbClr val="FFFFD1"/>
                </a:solidFill>
                <a:ea typeface="MS Gothic" pitchFamily="2"/>
                <a:cs typeface="Arial" pitchFamily="34" charset="0"/>
              </a:rPr>
              <a:t> </a:t>
            </a:r>
            <a:r>
              <a:rPr lang="de-DE" sz="2200" b="0" cap="small" dirty="0">
                <a:solidFill>
                  <a:srgbClr val="FFFFFF"/>
                </a:solidFill>
                <a:ea typeface="MS Gothic" pitchFamily="2"/>
                <a:cs typeface="Arial" pitchFamily="34" charset="0"/>
              </a:rPr>
              <a:t>Dopplereffekt</a:t>
            </a:r>
          </a:p>
        </p:txBody>
      </p:sp>
      <p:pic>
        <p:nvPicPr>
          <p:cNvPr id="2" name="Grafik 9" descr="K640_IMG_6477.JPG">
            <a:extLst>
              <a:ext uri="{FF2B5EF4-FFF2-40B4-BE49-F238E27FC236}">
                <a16:creationId xmlns:a16="http://schemas.microsoft.com/office/drawing/2014/main" id="{A966C170-D7B3-4E93-B1AD-7321D4082189}"/>
              </a:ext>
            </a:extLst>
          </p:cNvPr>
          <p:cNvPicPr>
            <a:picLocks/>
          </p:cNvPicPr>
          <p:nvPr userDrawn="1"/>
        </p:nvPicPr>
        <p:blipFill>
          <a:blip r:embed="rId20" cstate="print"/>
          <a:srcRect t="42578" b="41016"/>
          <a:stretch>
            <a:fillRect/>
          </a:stretch>
        </p:blipFill>
        <p:spPr>
          <a:xfrm rot="2049229">
            <a:off x="6588000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07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18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28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39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 userDrawn="1"/>
        </p:nvGrpSpPr>
        <p:grpSpPr>
          <a:xfrm>
            <a:off x="0" y="0"/>
            <a:ext cx="9144000" cy="6871928"/>
            <a:chOff x="0" y="0"/>
            <a:chExt cx="10080625" cy="7575028"/>
          </a:xfrm>
        </p:grpSpPr>
        <p:grpSp>
          <p:nvGrpSpPr>
            <p:cNvPr id="2" name="Gruppieren 60"/>
            <p:cNvGrpSpPr/>
            <p:nvPr/>
          </p:nvGrpSpPr>
          <p:grpSpPr>
            <a:xfrm>
              <a:off x="0" y="0"/>
              <a:ext cx="10080625" cy="7575028"/>
              <a:chOff x="0" y="0"/>
              <a:chExt cx="9144000" cy="6871928"/>
            </a:xfrm>
          </p:grpSpPr>
          <p:pic>
            <p:nvPicPr>
              <p:cNvPr id="58" name="Grafik 57" descr="Rahmen Astronomie unten.png"/>
              <p:cNvPicPr>
                <a:picLocks/>
              </p:cNvPicPr>
              <p:nvPr userDrawn="1"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3" name="Grafik 52" descr="Rahmen Astronomie oben.png"/>
              <p:cNvPicPr>
                <a:picLocks/>
              </p:cNvPicPr>
              <p:nvPr userDrawn="1"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5" name="Textfeld 54"/>
              <p:cNvSpPr txBox="1"/>
              <p:nvPr userDrawn="1"/>
            </p:nvSpPr>
            <p:spPr>
              <a:xfrm>
                <a:off x="864365" y="6550871"/>
                <a:ext cx="3501109" cy="321057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829280">
                  <a:defRPr/>
                </a:pPr>
                <a:r>
                  <a:rPr lang="de-DE" sz="1542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829280" hangingPunct="0">
                  <a:buFont typeface="StarSymbol"/>
                  <a:buNone/>
                </a:pPr>
                <a:r>
                  <a:rPr lang="de-DE" sz="127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27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57" name="Grafik 56"/>
              <p:cNvPicPr>
                <a:picLocks noChangeAspect="1"/>
              </p:cNvPicPr>
              <p:nvPr userDrawn="1"/>
            </p:nvPicPr>
            <p:blipFill>
              <a:blip r:embed="rId19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" name="Titel 1"/>
              <p:cNvSpPr txBox="1">
                <a:spLocks/>
              </p:cNvSpPr>
              <p:nvPr userDrawn="1"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829280" hangingPunct="0">
                  <a:defRPr/>
                </a:pPr>
                <a:r>
                  <a:rPr lang="de-DE" sz="2177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177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" name="Titel 1"/>
            <p:cNvSpPr txBox="1">
              <a:spLocks/>
            </p:cNvSpPr>
            <p:nvPr userDrawn="1"/>
          </p:nvSpPr>
          <p:spPr>
            <a:xfrm>
              <a:off x="7305575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829280" hangingPunct="0">
                <a:defRPr/>
              </a:pPr>
              <a:r>
                <a:rPr lang="de-DE" sz="2177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1996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Sternentstehung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372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45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175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12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358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1996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1" y="362"/>
            <a:ext cx="9144000" cy="6863459"/>
            <a:chOff x="0" y="0"/>
            <a:chExt cx="9144000" cy="6864180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13309"/>
            </a:xfrm>
            <a:prstGeom prst="rect">
              <a:avLst/>
            </a:prstGeom>
            <a:noFill/>
          </p:spPr>
          <p:txBody>
            <a:bodyPr wrap="square" lIns="75230" tIns="37616" rIns="75230" bIns="37616" rtlCol="0">
              <a:spAutoFit/>
            </a:bodyPr>
            <a:lstStyle/>
            <a:p>
              <a:pPr algn="l" defTabSz="82919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42" kern="0" dirty="0">
                  <a:solidFill>
                    <a:srgbClr val="FFFFFF"/>
                  </a:solidFill>
                  <a:latin typeface="Arial"/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74046" tIns="37024" rIns="74046" bIns="37024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194" fontAlgn="auto" hangingPunc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70" dirty="0">
                  <a:solidFill>
                    <a:srgbClr val="FFFFFF"/>
                  </a:solidFill>
                  <a:latin typeface="Arial"/>
                  <a:ea typeface="MS Gothic" pitchFamily="2"/>
                  <a:cs typeface="Tahoma" pitchFamily="2"/>
                </a:rPr>
                <a:t>ZPG </a:t>
              </a:r>
              <a:r>
                <a:rPr lang="de-DE" sz="1270" dirty="0">
                  <a:solidFill>
                    <a:srgbClr val="CCCCFF"/>
                  </a:solidFill>
                  <a:latin typeface="Arial"/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75230" tIns="37616" rIns="75230" bIns="37616" anchor="ctr"/>
            <a:lstStyle/>
            <a:p>
              <a:pPr algn="l" defTabSz="829194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177" cap="small" dirty="0">
                  <a:solidFill>
                    <a:srgbClr val="FFFFD1"/>
                  </a:solidFill>
                  <a:latin typeface="Arial"/>
                  <a:ea typeface="MS Gothic" pitchFamily="2"/>
                  <a:cs typeface="Arial" pitchFamily="34" charset="0"/>
                </a:rPr>
                <a:t> </a:t>
              </a:r>
              <a:r>
                <a:rPr lang="de-DE" sz="2177" b="1" cap="small" dirty="0">
                  <a:solidFill>
                    <a:srgbClr val="FFFFFF"/>
                  </a:solidFill>
                  <a:latin typeface="Arial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" y="361"/>
            <a:ext cx="9144000" cy="685728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5467350" y="1676585"/>
            <a:ext cx="3420000" cy="3419116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9" tIns="45710" rIns="91419" bIns="45710" numCol="1" rtlCol="0" anchor="ctr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6873876" y="3809962"/>
            <a:ext cx="842963" cy="1165103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7927977" y="805141"/>
            <a:ext cx="295275" cy="261909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935129" y="1123800"/>
            <a:ext cx="168275" cy="153972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3697860" y="976904"/>
            <a:ext cx="714375" cy="1349233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172076" y="1746429"/>
            <a:ext cx="3571875" cy="251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endParaRPr lang="de-DE" sz="1633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Physik mit</a:t>
            </a: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049871" y="5371898"/>
            <a:ext cx="7044258" cy="70645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defTabSz="829452"/>
            <a:r>
              <a:rPr lang="de-DE" sz="3991" b="1" cap="small" dirty="0">
                <a:solidFill>
                  <a:srgbClr val="000000"/>
                </a:solidFill>
                <a:latin typeface="Arial"/>
              </a:rPr>
              <a:t>Doppler-Effekt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793415" y="3752840"/>
            <a:ext cx="1064160" cy="1064160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1946732" y="3239364"/>
            <a:ext cx="2323877" cy="264626"/>
          </a:xfrm>
          <a:prstGeom prst="rect">
            <a:avLst/>
          </a:prstGeom>
        </p:spPr>
      </p:pic>
      <p:grpSp>
        <p:nvGrpSpPr>
          <p:cNvPr id="139" name="Gruppieren 60"/>
          <p:cNvGrpSpPr/>
          <p:nvPr/>
        </p:nvGrpSpPr>
        <p:grpSpPr>
          <a:xfrm>
            <a:off x="1" y="361"/>
            <a:ext cx="9144000" cy="6857280"/>
            <a:chOff x="0" y="0"/>
            <a:chExt cx="9144000" cy="6858000"/>
          </a:xfrm>
        </p:grpSpPr>
        <p:pic>
          <p:nvPicPr>
            <p:cNvPr id="168" name="Grafik 167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69" name="Grafik 168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pic>
          <p:nvPicPr>
            <p:cNvPr id="172" name="Grafik 171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Titel 1"/>
            <p:cNvSpPr txBox="1">
              <a:spLocks/>
            </p:cNvSpPr>
            <p:nvPr/>
          </p:nvSpPr>
          <p:spPr>
            <a:xfrm>
              <a:off x="9054" y="2"/>
              <a:ext cx="6188797" cy="392933"/>
            </a:xfrm>
            <a:prstGeom prst="rect">
              <a:avLst/>
            </a:prstGeom>
          </p:spPr>
          <p:txBody>
            <a:bodyPr lIns="75230" tIns="37616" rIns="75230" bIns="37616" anchor="ctr"/>
            <a:lstStyle/>
            <a:p>
              <a:pPr algn="l" defTabSz="82928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latin typeface="Arial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138" name="Rechteck 137"/>
          <p:cNvSpPr/>
          <p:nvPr/>
        </p:nvSpPr>
        <p:spPr>
          <a:xfrm>
            <a:off x="7626125" y="6295940"/>
            <a:ext cx="1517875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294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89" kern="0" dirty="0">
                <a:solidFill>
                  <a:srgbClr val="FFFFFF"/>
                </a:solidFill>
                <a:latin typeface="Arial"/>
              </a:rPr>
              <a:t>Grafiken: S. Hanssen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2960EA-9C05-4C40-9DDB-980FB9851AF2}"/>
              </a:ext>
            </a:extLst>
          </p:cNvPr>
          <p:cNvSpPr txBox="1"/>
          <p:nvPr/>
        </p:nvSpPr>
        <p:spPr>
          <a:xfrm>
            <a:off x="864365" y="6550871"/>
            <a:ext cx="3501109" cy="321083"/>
          </a:xfrm>
          <a:prstGeom prst="rect">
            <a:avLst/>
          </a:prstGeom>
          <a:noFill/>
        </p:spPr>
        <p:txBody>
          <a:bodyPr wrap="square" lIns="82936" tIns="41469" rIns="82936" bIns="41469" rtlCol="0">
            <a:spAutoFit/>
          </a:bodyPr>
          <a:lstStyle/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kern="0" dirty="0">
                <a:solidFill>
                  <a:srgbClr val="FFFFFF"/>
                </a:solidFill>
                <a:latin typeface="Arial"/>
              </a:rPr>
              <a:t>E. Malz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003F7C1-9E50-408F-9AA1-C8BA7874B183}"/>
              </a:ext>
            </a:extLst>
          </p:cNvPr>
          <p:cNvSpPr/>
          <p:nvPr/>
        </p:nvSpPr>
        <p:spPr>
          <a:xfrm>
            <a:off x="7515497" y="6580699"/>
            <a:ext cx="1604352" cy="243385"/>
          </a:xfrm>
          <a:prstGeom prst="rect">
            <a:avLst/>
          </a:prstGeom>
          <a:noFill/>
          <a:ln w="0">
            <a:solidFill>
              <a:srgbClr val="CCCCFF"/>
            </a:solidFill>
            <a:prstDash val="solid"/>
          </a:ln>
        </p:spPr>
        <p:txBody>
          <a:bodyPr vert="horz" wrap="none" lIns="81631" tIns="40816" rIns="81631" bIns="40816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829366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de-DE" sz="1300" dirty="0">
                <a:solidFill>
                  <a:srgbClr val="FFFFFF"/>
                </a:solidFill>
                <a:latin typeface="Arial" pitchFamily="18"/>
                <a:ea typeface="MS Gothic" pitchFamily="2"/>
                <a:cs typeface="Tahoma" pitchFamily="2"/>
              </a:rPr>
              <a:t>ZPG </a:t>
            </a:r>
            <a:r>
              <a:rPr lang="de-DE" sz="1300" dirty="0">
                <a:solidFill>
                  <a:srgbClr val="CCCCFF"/>
                </a:solidFill>
                <a:latin typeface="Arial" pitchFamily="18"/>
                <a:ea typeface="MS Gothic" pitchFamily="2"/>
                <a:cs typeface="Tahoma" pitchFamily="2"/>
              </a:rPr>
              <a:t>Astrophysik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Radiomikrofon">
            <a:extLst>
              <a:ext uri="{FF2B5EF4-FFF2-40B4-BE49-F238E27FC236}">
                <a16:creationId xmlns:a16="http://schemas.microsoft.com/office/drawing/2014/main" id="{A649A1A1-7E6C-43B9-ADC0-70C713624E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0479" y="3149407"/>
            <a:ext cx="559185" cy="559185"/>
          </a:xfrm>
          <a:prstGeom prst="rect">
            <a:avLst/>
          </a:prstGeom>
        </p:spPr>
      </p:pic>
      <p:pic>
        <p:nvPicPr>
          <p:cNvPr id="12" name="Grafik 11" descr="Radiomikrofon">
            <a:extLst>
              <a:ext uri="{FF2B5EF4-FFF2-40B4-BE49-F238E27FC236}">
                <a16:creationId xmlns:a16="http://schemas.microsoft.com/office/drawing/2014/main" id="{C7EE45EC-BE0B-4ED8-AEC5-B020FB76D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7700" y="3145535"/>
            <a:ext cx="559185" cy="5591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8E1B0C21-B407-4D9E-AD35-CF8C98865544}"/>
                  </a:ext>
                </a:extLst>
              </p:cNvPr>
              <p:cNvSpPr txBox="1"/>
              <p:nvPr/>
            </p:nvSpPr>
            <p:spPr>
              <a:xfrm>
                <a:off x="1338069" y="5623560"/>
                <a:ext cx="1049518" cy="38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9" name="Textfeld 1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E1B0C21-B407-4D9E-AD35-CF8C98865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069" y="5623560"/>
                <a:ext cx="1049518" cy="388889"/>
              </a:xfrm>
              <a:prstGeom prst="rect">
                <a:avLst/>
              </a:prstGeom>
              <a:blipFill>
                <a:blip r:embed="rId4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F6521D3C-C310-49D3-BC94-24EE6A325FBA}"/>
                  </a:ext>
                </a:extLst>
              </p:cNvPr>
              <p:cNvSpPr txBox="1"/>
              <p:nvPr/>
            </p:nvSpPr>
            <p:spPr>
              <a:xfrm>
                <a:off x="5885504" y="5623560"/>
                <a:ext cx="1768241" cy="38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6521D3C-C310-49D3-BC94-24EE6A325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504" y="5623560"/>
                <a:ext cx="1768241" cy="388889"/>
              </a:xfrm>
              <a:prstGeom prst="rect">
                <a:avLst/>
              </a:prstGeom>
              <a:blipFill>
                <a:blip r:embed="rId5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nhaltsplatzhalter 23">
            <a:extLst>
              <a:ext uri="{FF2B5EF4-FFF2-40B4-BE49-F238E27FC236}">
                <a16:creationId xmlns:a16="http://schemas.microsoft.com/office/drawing/2014/main" id="{D2EE4175-B4DF-44CB-AD3A-E1CC61455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" y="1690442"/>
            <a:ext cx="3553321" cy="3458058"/>
          </a:xfr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3787D5C-4153-4137-B8D3-8FA62258C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38" y="1680916"/>
            <a:ext cx="3534268" cy="347711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50E52906-4792-4F98-96D9-C8B17C5B1C0A}"/>
              </a:ext>
            </a:extLst>
          </p:cNvPr>
          <p:cNvSpPr txBox="1"/>
          <p:nvPr/>
        </p:nvSpPr>
        <p:spPr>
          <a:xfrm>
            <a:off x="2276022" y="932688"/>
            <a:ext cx="4591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Doppler-Effekt durch eine bewegte Quelle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BC6EE8-FFEC-469E-B6C9-BB1F313C2D48}"/>
              </a:ext>
            </a:extLst>
          </p:cNvPr>
          <p:cNvSpPr txBox="1"/>
          <p:nvPr/>
        </p:nvSpPr>
        <p:spPr>
          <a:xfrm>
            <a:off x="8053848" y="6245352"/>
            <a:ext cx="10230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Grafik: E. Malz</a:t>
            </a:r>
          </a:p>
        </p:txBody>
      </p:sp>
    </p:spTree>
    <p:extLst>
      <p:ext uri="{BB962C8B-B14F-4D97-AF65-F5344CB8AC3E}">
        <p14:creationId xmlns:p14="http://schemas.microsoft.com/office/powerpoint/2010/main" val="1431889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F6521D3C-C310-49D3-BC94-24EE6A325FBA}"/>
                  </a:ext>
                </a:extLst>
              </p:cNvPr>
              <p:cNvSpPr txBox="1"/>
              <p:nvPr/>
            </p:nvSpPr>
            <p:spPr>
              <a:xfrm>
                <a:off x="3407480" y="950976"/>
                <a:ext cx="1768241" cy="38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6521D3C-C310-49D3-BC94-24EE6A325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480" y="950976"/>
                <a:ext cx="1768241" cy="388889"/>
              </a:xfrm>
              <a:prstGeom prst="rect">
                <a:avLst/>
              </a:prstGeom>
              <a:blipFill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>
            <a:extLst>
              <a:ext uri="{FF2B5EF4-FFF2-40B4-BE49-F238E27FC236}">
                <a16:creationId xmlns:a16="http://schemas.microsoft.com/office/drawing/2014/main" id="{D4F424CD-339D-4B42-8377-FFD31DA1112C}"/>
              </a:ext>
            </a:extLst>
          </p:cNvPr>
          <p:cNvSpPr txBox="1"/>
          <p:nvPr/>
        </p:nvSpPr>
        <p:spPr>
          <a:xfrm>
            <a:off x="1807877" y="466344"/>
            <a:ext cx="552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Veränderung der Tonhöhe durch die bewegte Quelle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AD7773AE-3D54-48A7-817A-82AB62369D3A}"/>
                  </a:ext>
                </a:extLst>
              </p:cNvPr>
              <p:cNvSpPr txBox="1"/>
              <p:nvPr/>
            </p:nvSpPr>
            <p:spPr>
              <a:xfrm>
                <a:off x="3407480" y="1581912"/>
                <a:ext cx="2103396" cy="5497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D7773AE-3D54-48A7-817A-82AB62369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480" y="1581912"/>
                <a:ext cx="2103396" cy="5497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9C416320-E407-4665-90AC-E9F0A05EDFE1}"/>
                  </a:ext>
                </a:extLst>
              </p:cNvPr>
              <p:cNvSpPr txBox="1"/>
              <p:nvPr/>
            </p:nvSpPr>
            <p:spPr>
              <a:xfrm>
                <a:off x="3640108" y="2373661"/>
                <a:ext cx="1302984" cy="7299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C416320-E407-4665-90AC-E9F0A05ED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108" y="2373661"/>
                <a:ext cx="1302984" cy="7299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E6C541AA-6631-4983-A4CC-1FE83BA0739E}"/>
                  </a:ext>
                </a:extLst>
              </p:cNvPr>
              <p:cNvSpPr txBox="1"/>
              <p:nvPr/>
            </p:nvSpPr>
            <p:spPr>
              <a:xfrm>
                <a:off x="3640108" y="3410712"/>
                <a:ext cx="1593450" cy="7097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∙(1±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E6C541AA-6631-4983-A4CC-1FE83BA07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108" y="3410712"/>
                <a:ext cx="1593450" cy="7097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9CCF9533-2A8D-47D4-82E8-F629AA91D6D5}"/>
                  </a:ext>
                </a:extLst>
              </p:cNvPr>
              <p:cNvSpPr txBox="1"/>
              <p:nvPr/>
            </p:nvSpPr>
            <p:spPr>
              <a:xfrm>
                <a:off x="3640108" y="4427566"/>
                <a:ext cx="1119665" cy="7097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CCF9533-2A8D-47D4-82E8-F629AA91D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108" y="4427566"/>
                <a:ext cx="1119665" cy="7097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12">
            <a:extLst>
              <a:ext uri="{FF2B5EF4-FFF2-40B4-BE49-F238E27FC236}">
                <a16:creationId xmlns:a16="http://schemas.microsoft.com/office/drawing/2014/main" id="{8E3E2A78-B102-4D50-9548-4CB4DB063D6A}"/>
              </a:ext>
            </a:extLst>
          </p:cNvPr>
          <p:cNvSpPr txBox="1"/>
          <p:nvPr/>
        </p:nvSpPr>
        <p:spPr>
          <a:xfrm>
            <a:off x="5941827" y="960754"/>
            <a:ext cx="252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-: kleinere Wellenlänge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72B1C44-099B-4972-AE94-9A015644FF67}"/>
              </a:ext>
            </a:extLst>
          </p:cNvPr>
          <p:cNvSpPr txBox="1"/>
          <p:nvPr/>
        </p:nvSpPr>
        <p:spPr>
          <a:xfrm>
            <a:off x="5941827" y="4597773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-: größere Frequenz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185D473-6FBB-4F16-944B-CB86ACC7BB0F}"/>
              </a:ext>
            </a:extLst>
          </p:cNvPr>
          <p:cNvSpPr txBox="1"/>
          <p:nvPr/>
        </p:nvSpPr>
        <p:spPr>
          <a:xfrm>
            <a:off x="6354247" y="5527914"/>
            <a:ext cx="1411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höherer Ton</a:t>
            </a:r>
          </a:p>
        </p:txBody>
      </p:sp>
      <p:sp>
        <p:nvSpPr>
          <p:cNvPr id="17" name="Pfeil: nach links 16">
            <a:extLst>
              <a:ext uri="{FF2B5EF4-FFF2-40B4-BE49-F238E27FC236}">
                <a16:creationId xmlns:a16="http://schemas.microsoft.com/office/drawing/2014/main" id="{6EBB523D-6F54-4B3A-964E-625D22A9C160}"/>
              </a:ext>
            </a:extLst>
          </p:cNvPr>
          <p:cNvSpPr/>
          <p:nvPr/>
        </p:nvSpPr>
        <p:spPr bwMode="auto">
          <a:xfrm>
            <a:off x="5340096" y="1048197"/>
            <a:ext cx="530352" cy="194445"/>
          </a:xfrm>
          <a:prstGeom prst="left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Pfeil: nach links 22">
            <a:extLst>
              <a:ext uri="{FF2B5EF4-FFF2-40B4-BE49-F238E27FC236}">
                <a16:creationId xmlns:a16="http://schemas.microsoft.com/office/drawing/2014/main" id="{CEA3AF96-E7EB-4F26-8C1E-8690C6B5D0A1}"/>
              </a:ext>
            </a:extLst>
          </p:cNvPr>
          <p:cNvSpPr/>
          <p:nvPr/>
        </p:nvSpPr>
        <p:spPr bwMode="auto">
          <a:xfrm>
            <a:off x="5340096" y="4685216"/>
            <a:ext cx="530352" cy="194445"/>
          </a:xfrm>
          <a:prstGeom prst="left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D8472285-6362-42AA-8396-6036B4A2D49C}"/>
              </a:ext>
            </a:extLst>
          </p:cNvPr>
          <p:cNvSpPr/>
          <p:nvPr/>
        </p:nvSpPr>
        <p:spPr bwMode="auto">
          <a:xfrm>
            <a:off x="6936637" y="5047488"/>
            <a:ext cx="246888" cy="480426"/>
          </a:xfrm>
          <a:prstGeom prst="down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A6C0143-A266-4402-A16E-A8E2AD7563FE}"/>
              </a:ext>
            </a:extLst>
          </p:cNvPr>
          <p:cNvSpPr txBox="1"/>
          <p:nvPr/>
        </p:nvSpPr>
        <p:spPr>
          <a:xfrm>
            <a:off x="8053848" y="6245352"/>
            <a:ext cx="10230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Grafik: E. Malz</a:t>
            </a:r>
          </a:p>
        </p:txBody>
      </p:sp>
    </p:spTree>
    <p:extLst>
      <p:ext uri="{BB962C8B-B14F-4D97-AF65-F5344CB8AC3E}">
        <p14:creationId xmlns:p14="http://schemas.microsoft.com/office/powerpoint/2010/main" val="1229250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/>
      <p:bldP spid="18" grpId="0"/>
      <p:bldP spid="14" grpId="0"/>
      <p:bldP spid="17" grpId="0" animBg="1"/>
      <p:bldP spid="23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883D2BFD-0F25-4F34-B0B3-3A60CFCF8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80" y="1699970"/>
            <a:ext cx="4934639" cy="3458058"/>
          </a:xfr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50E52906-4792-4F98-96D9-C8B17C5B1C0A}"/>
              </a:ext>
            </a:extLst>
          </p:cNvPr>
          <p:cNvSpPr txBox="1"/>
          <p:nvPr/>
        </p:nvSpPr>
        <p:spPr>
          <a:xfrm>
            <a:off x="1916951" y="932688"/>
            <a:ext cx="5310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Doppler-Effekt durch einen bewegten Empfänger</a:t>
            </a:r>
          </a:p>
        </p:txBody>
      </p:sp>
      <p:pic>
        <p:nvPicPr>
          <p:cNvPr id="11" name="Grafik 10" descr="Radiomikrofon">
            <a:extLst>
              <a:ext uri="{FF2B5EF4-FFF2-40B4-BE49-F238E27FC236}">
                <a16:creationId xmlns:a16="http://schemas.microsoft.com/office/drawing/2014/main" id="{A649A1A1-7E6C-43B9-ADC0-70C713624E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9624" y="3149407"/>
            <a:ext cx="559185" cy="55918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E82669B-37A5-40C7-B93C-CA6E203BA926}"/>
              </a:ext>
            </a:extLst>
          </p:cNvPr>
          <p:cNvSpPr txBox="1"/>
          <p:nvPr/>
        </p:nvSpPr>
        <p:spPr>
          <a:xfrm>
            <a:off x="575499" y="5536920"/>
            <a:ext cx="4365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Veränderung der Relativgeschwindigkeit: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2429904F-F3B3-49ED-9BA0-A8F5256B3BF3}"/>
                  </a:ext>
                </a:extLst>
              </p:cNvPr>
              <p:cNvSpPr txBox="1"/>
              <p:nvPr/>
            </p:nvSpPr>
            <p:spPr>
              <a:xfrm>
                <a:off x="5290056" y="5583086"/>
                <a:ext cx="5847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429904F-F3B3-49ED-9BA0-A8F5256B3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056" y="5583086"/>
                <a:ext cx="584712" cy="276999"/>
              </a:xfrm>
              <a:prstGeom prst="rect">
                <a:avLst/>
              </a:prstGeom>
              <a:blipFill>
                <a:blip r:embed="rId5"/>
                <a:stretch>
                  <a:fillRect l="-9375" b="-177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807A4464-C97F-438F-8177-3E4308845BDE}"/>
              </a:ext>
            </a:extLst>
          </p:cNvPr>
          <p:cNvSpPr txBox="1"/>
          <p:nvPr/>
        </p:nvSpPr>
        <p:spPr>
          <a:xfrm>
            <a:off x="8053848" y="6245352"/>
            <a:ext cx="10230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Grafik: E. Malz</a:t>
            </a:r>
          </a:p>
        </p:txBody>
      </p:sp>
    </p:spTree>
    <p:extLst>
      <p:ext uri="{BB962C8B-B14F-4D97-AF65-F5344CB8AC3E}">
        <p14:creationId xmlns:p14="http://schemas.microsoft.com/office/powerpoint/2010/main" val="1578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D4F424CD-339D-4B42-8377-FFD31DA1112C}"/>
              </a:ext>
            </a:extLst>
          </p:cNvPr>
          <p:cNvSpPr txBox="1"/>
          <p:nvPr/>
        </p:nvSpPr>
        <p:spPr>
          <a:xfrm>
            <a:off x="1474454" y="466344"/>
            <a:ext cx="6195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Veränderung der Tonhöhe durch den bewegten Empfänger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E3E2A78-B102-4D50-9548-4CB4DB063D6A}"/>
              </a:ext>
            </a:extLst>
          </p:cNvPr>
          <p:cNvSpPr txBox="1"/>
          <p:nvPr/>
        </p:nvSpPr>
        <p:spPr>
          <a:xfrm>
            <a:off x="5941827" y="965643"/>
            <a:ext cx="270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/>
              <a:t>+: Bewegung zur Quelle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72B1C44-099B-4972-AE94-9A015644FF67}"/>
              </a:ext>
            </a:extLst>
          </p:cNvPr>
          <p:cNvSpPr txBox="1"/>
          <p:nvPr/>
        </p:nvSpPr>
        <p:spPr>
          <a:xfrm>
            <a:off x="6080889" y="3544475"/>
            <a:ext cx="2294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+: größere Frequenz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185D473-6FBB-4F16-944B-CB86ACC7BB0F}"/>
              </a:ext>
            </a:extLst>
          </p:cNvPr>
          <p:cNvSpPr txBox="1"/>
          <p:nvPr/>
        </p:nvSpPr>
        <p:spPr>
          <a:xfrm>
            <a:off x="6589404" y="4776509"/>
            <a:ext cx="1411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höherer Ton</a:t>
            </a:r>
          </a:p>
        </p:txBody>
      </p:sp>
      <p:sp>
        <p:nvSpPr>
          <p:cNvPr id="17" name="Pfeil: nach links 16">
            <a:extLst>
              <a:ext uri="{FF2B5EF4-FFF2-40B4-BE49-F238E27FC236}">
                <a16:creationId xmlns:a16="http://schemas.microsoft.com/office/drawing/2014/main" id="{6EBB523D-6F54-4B3A-964E-625D22A9C160}"/>
              </a:ext>
            </a:extLst>
          </p:cNvPr>
          <p:cNvSpPr/>
          <p:nvPr/>
        </p:nvSpPr>
        <p:spPr bwMode="auto">
          <a:xfrm>
            <a:off x="5411475" y="1048197"/>
            <a:ext cx="530352" cy="194445"/>
          </a:xfrm>
          <a:prstGeom prst="left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Pfeil: nach links 22">
            <a:extLst>
              <a:ext uri="{FF2B5EF4-FFF2-40B4-BE49-F238E27FC236}">
                <a16:creationId xmlns:a16="http://schemas.microsoft.com/office/drawing/2014/main" id="{CEA3AF96-E7EB-4F26-8C1E-8690C6B5D0A1}"/>
              </a:ext>
            </a:extLst>
          </p:cNvPr>
          <p:cNvSpPr/>
          <p:nvPr/>
        </p:nvSpPr>
        <p:spPr bwMode="auto">
          <a:xfrm>
            <a:off x="5411475" y="3631919"/>
            <a:ext cx="530352" cy="194445"/>
          </a:xfrm>
          <a:prstGeom prst="left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D8472285-6362-42AA-8396-6036B4A2D49C}"/>
              </a:ext>
            </a:extLst>
          </p:cNvPr>
          <p:cNvSpPr/>
          <p:nvPr/>
        </p:nvSpPr>
        <p:spPr bwMode="auto">
          <a:xfrm>
            <a:off x="7171795" y="4104945"/>
            <a:ext cx="246888" cy="480426"/>
          </a:xfrm>
          <a:prstGeom prst="downArrow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9591A689-BD33-4A74-A6DE-6466C72BD19E}"/>
                  </a:ext>
                </a:extLst>
              </p:cNvPr>
              <p:cNvSpPr txBox="1"/>
              <p:nvPr/>
            </p:nvSpPr>
            <p:spPr>
              <a:xfrm>
                <a:off x="3877403" y="965643"/>
                <a:ext cx="5847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591A689-BD33-4A74-A6DE-6466C72BD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403" y="965643"/>
                <a:ext cx="584712" cy="276999"/>
              </a:xfrm>
              <a:prstGeom prst="rect">
                <a:avLst/>
              </a:prstGeom>
              <a:blipFill>
                <a:blip r:embed="rId2"/>
                <a:stretch>
                  <a:fillRect l="-9375" b="-173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B82909C0-2DCD-4638-8F84-B8DA7520F4EF}"/>
                  </a:ext>
                </a:extLst>
              </p:cNvPr>
              <p:cNvSpPr txBox="1"/>
              <p:nvPr/>
            </p:nvSpPr>
            <p:spPr>
              <a:xfrm>
                <a:off x="3686658" y="1549750"/>
                <a:ext cx="1104533" cy="5919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82909C0-2DCD-4638-8F84-B8DA7520F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658" y="1549750"/>
                <a:ext cx="1104533" cy="591957"/>
              </a:xfrm>
              <a:prstGeom prst="rect">
                <a:avLst/>
              </a:prstGeom>
              <a:blipFill>
                <a:blip r:embed="rId3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CE5DD3E0-ECD7-41F5-B1EC-09D52914D1BB}"/>
                  </a:ext>
                </a:extLst>
              </p:cNvPr>
              <p:cNvSpPr txBox="1"/>
              <p:nvPr/>
            </p:nvSpPr>
            <p:spPr>
              <a:xfrm>
                <a:off x="3692103" y="2448815"/>
                <a:ext cx="1104533" cy="7716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E5DD3E0-ECD7-41F5-B1EC-09D52914D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103" y="2448815"/>
                <a:ext cx="1104533" cy="771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>
            <a:extLst>
              <a:ext uri="{FF2B5EF4-FFF2-40B4-BE49-F238E27FC236}">
                <a16:creationId xmlns:a16="http://schemas.microsoft.com/office/drawing/2014/main" id="{E6EF3A6B-F286-4BD2-B472-6FAF6DBAE927}"/>
              </a:ext>
            </a:extLst>
          </p:cNvPr>
          <p:cNvSpPr txBox="1"/>
          <p:nvPr/>
        </p:nvSpPr>
        <p:spPr>
          <a:xfrm>
            <a:off x="1029469" y="919476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Relativgeschwindigkeit: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95769ADE-5CFE-4985-9E4E-995302B20396}"/>
                  </a:ext>
                </a:extLst>
              </p:cNvPr>
              <p:cNvSpPr txBox="1"/>
              <p:nvPr/>
            </p:nvSpPr>
            <p:spPr>
              <a:xfrm>
                <a:off x="3686658" y="3527609"/>
                <a:ext cx="1585755" cy="3706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∙(1±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de-DE" dirty="0"/>
                  <a:t>)</a:t>
                </a:r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5769ADE-5CFE-4985-9E4E-995302B20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658" y="3527609"/>
                <a:ext cx="1585755" cy="370614"/>
              </a:xfrm>
              <a:prstGeom prst="rect">
                <a:avLst/>
              </a:prstGeom>
              <a:blipFill>
                <a:blip r:embed="rId5"/>
                <a:stretch>
                  <a:fillRect l="-6538" t="-13333" r="-8462" b="-21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014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4" grpId="0"/>
      <p:bldP spid="17" grpId="0" animBg="1"/>
      <p:bldP spid="23" grpId="0" animBg="1"/>
      <p:bldP spid="21" grpId="0" animBg="1"/>
      <p:bldP spid="2" grpId="0" animBg="1"/>
      <p:bldP spid="3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feld 26">
            <a:extLst>
              <a:ext uri="{FF2B5EF4-FFF2-40B4-BE49-F238E27FC236}">
                <a16:creationId xmlns:a16="http://schemas.microsoft.com/office/drawing/2014/main" id="{50E52906-4792-4F98-96D9-C8B17C5B1C0A}"/>
              </a:ext>
            </a:extLst>
          </p:cNvPr>
          <p:cNvSpPr txBox="1"/>
          <p:nvPr/>
        </p:nvSpPr>
        <p:spPr>
          <a:xfrm>
            <a:off x="1393244" y="621792"/>
            <a:ext cx="635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/>
              <a:t>Optischer Doppler-Effekt, oder: Doppler-Effekt ohne Medium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5C33346-1113-4DF8-9452-5E80FEE93DEF}"/>
              </a:ext>
            </a:extLst>
          </p:cNvPr>
          <p:cNvSpPr txBox="1"/>
          <p:nvPr/>
        </p:nvSpPr>
        <p:spPr>
          <a:xfrm>
            <a:off x="276433" y="1335024"/>
            <a:ext cx="6836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Licht breitet sich im Vakuum stets mit Lichtgeschwindigkeit aus: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58E6876A-4369-40F1-A0B8-129F776E2262}"/>
                  </a:ext>
                </a:extLst>
              </p:cNvPr>
              <p:cNvSpPr txBox="1"/>
              <p:nvPr/>
            </p:nvSpPr>
            <p:spPr>
              <a:xfrm>
                <a:off x="7112472" y="1283407"/>
                <a:ext cx="1385828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≈3∙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8E6876A-4369-40F1-A0B8-129F776E2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472" y="1283407"/>
                <a:ext cx="1385828" cy="4725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>
            <a:extLst>
              <a:ext uri="{FF2B5EF4-FFF2-40B4-BE49-F238E27FC236}">
                <a16:creationId xmlns:a16="http://schemas.microsoft.com/office/drawing/2014/main" id="{2FE1BD73-B291-4649-ADC7-239DBBB927B5}"/>
              </a:ext>
            </a:extLst>
          </p:cNvPr>
          <p:cNvSpPr txBox="1"/>
          <p:nvPr/>
        </p:nvSpPr>
        <p:spPr>
          <a:xfrm>
            <a:off x="276433" y="1984476"/>
            <a:ext cx="8221867" cy="11976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de-DE" dirty="0"/>
              <a:t>Auch bei Licht tritt ein Doppler-Effekt auf:</a:t>
            </a:r>
          </a:p>
          <a:p>
            <a:pPr algn="l"/>
            <a:r>
              <a:rPr lang="de-DE" dirty="0"/>
              <a:t>Da bewegte Uhren langsamer gehen, sendet eine bewegte Quelle hoch- oder niederfrequenteres Licht aus als eine ruhende. Bei Licht spricht man von einer Blau- oder Rotverschiebung, wenn die Frequenz größer bzw. kleiner wird.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471F0FD5-87EB-4DFF-AC25-FF8D9AA4BB27}"/>
                  </a:ext>
                </a:extLst>
              </p:cNvPr>
              <p:cNvSpPr txBox="1"/>
              <p:nvPr/>
            </p:nvSpPr>
            <p:spPr>
              <a:xfrm>
                <a:off x="3543962" y="3182112"/>
                <a:ext cx="1686808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den>
                          </m:f>
                        </m:e>
                      </m:ra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71F0FD5-87EB-4DFF-AC25-FF8D9AA4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962" y="3182112"/>
                <a:ext cx="1686808" cy="1077603"/>
              </a:xfrm>
              <a:prstGeom prst="rect">
                <a:avLst/>
              </a:prstGeom>
              <a:blipFill>
                <a:blip r:embed="rId3"/>
                <a:stretch>
                  <a:fillRect b="-56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Grafik 11">
            <a:extLst>
              <a:ext uri="{FF2B5EF4-FFF2-40B4-BE49-F238E27FC236}">
                <a16:creationId xmlns:a16="http://schemas.microsoft.com/office/drawing/2014/main" id="{A6541AC9-66FF-400D-A738-A21842B7D7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08"/>
          <a:stretch/>
        </p:blipFill>
        <p:spPr>
          <a:xfrm>
            <a:off x="4043548" y="4379748"/>
            <a:ext cx="3564260" cy="37281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8393EEA-0FB7-407A-BDD5-EB82093625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308" b="3"/>
          <a:stretch/>
        </p:blipFill>
        <p:spPr>
          <a:xfrm>
            <a:off x="4043548" y="5336568"/>
            <a:ext cx="3564260" cy="372806"/>
          </a:xfrm>
          <a:prstGeom prst="rect">
            <a:avLst/>
          </a:prstGeom>
        </p:spPr>
      </p:pic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A5A4AA8C-A8C2-4F99-AE0D-D4A77A11CD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1100" y="5065776"/>
            <a:ext cx="914400" cy="9144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C03DFE5-37B5-4542-ADA2-A812017D110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35" r="1762"/>
          <a:stretch/>
        </p:blipFill>
        <p:spPr>
          <a:xfrm>
            <a:off x="45996" y="4828782"/>
            <a:ext cx="3584172" cy="369332"/>
          </a:xfrm>
          <a:prstGeom prst="rect">
            <a:avLst/>
          </a:prstGeom>
        </p:spPr>
      </p:pic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B4585DEC-8A85-4820-878E-C24C21554616}"/>
              </a:ext>
            </a:extLst>
          </p:cNvPr>
          <p:cNvCxnSpPr>
            <a:cxnSpLocks/>
          </p:cNvCxnSpPr>
          <p:nvPr/>
        </p:nvCxnSpPr>
        <p:spPr bwMode="auto">
          <a:xfrm>
            <a:off x="5343901" y="5915025"/>
            <a:ext cx="93345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Grafik 22" descr="Ein Bild, das drinnen, Banane, schwarz, orange enthält.&#10;&#10;Automatisch generierte Beschreibung">
            <a:extLst>
              <a:ext uri="{FF2B5EF4-FFF2-40B4-BE49-F238E27FC236}">
                <a16:creationId xmlns:a16="http://schemas.microsoft.com/office/drawing/2014/main" id="{C668BDF0-A78E-4CB8-8CAA-07A106C8D6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13" y="6031561"/>
            <a:ext cx="263525" cy="261828"/>
          </a:xfrm>
          <a:prstGeom prst="rect">
            <a:avLst/>
          </a:prstGeom>
        </p:spPr>
      </p:pic>
      <p:pic>
        <p:nvPicPr>
          <p:cNvPr id="25" name="Grafik 24" descr="Auge">
            <a:extLst>
              <a:ext uri="{FF2B5EF4-FFF2-40B4-BE49-F238E27FC236}">
                <a16:creationId xmlns:a16="http://schemas.microsoft.com/office/drawing/2014/main" id="{D00EA849-2FE4-4008-BE70-5BB6F80F14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1100" y="4108955"/>
            <a:ext cx="914400" cy="914400"/>
          </a:xfrm>
          <a:prstGeom prst="rect">
            <a:avLst/>
          </a:prstGeom>
        </p:spPr>
      </p:pic>
      <p:pic>
        <p:nvPicPr>
          <p:cNvPr id="26" name="Grafik 25" descr="Ein Bild, das drinnen, Banane, schwarz, orange enthält.&#10;&#10;Automatisch generierte Beschreibung">
            <a:extLst>
              <a:ext uri="{FF2B5EF4-FFF2-40B4-BE49-F238E27FC236}">
                <a16:creationId xmlns:a16="http://schemas.microsoft.com/office/drawing/2014/main" id="{1F0DFE84-57D0-4CC1-A29B-9B473E9519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12" y="4059653"/>
            <a:ext cx="263525" cy="261828"/>
          </a:xfrm>
          <a:prstGeom prst="rect">
            <a:avLst/>
          </a:prstGeom>
        </p:spPr>
      </p:pic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B9CF1CEB-5746-46D0-B663-1B9E7C1AD52A}"/>
              </a:ext>
            </a:extLst>
          </p:cNvPr>
          <p:cNvCxnSpPr>
            <a:cxnSpLocks/>
          </p:cNvCxnSpPr>
          <p:nvPr/>
        </p:nvCxnSpPr>
        <p:spPr bwMode="auto">
          <a:xfrm>
            <a:off x="5401049" y="4389273"/>
            <a:ext cx="93345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Grafik 28" descr="Ein Bild, das drinnen, Banane, schwarz, orange enthält.&#10;&#10;Automatisch generierte Beschreibung">
            <a:extLst>
              <a:ext uri="{FF2B5EF4-FFF2-40B4-BE49-F238E27FC236}">
                <a16:creationId xmlns:a16="http://schemas.microsoft.com/office/drawing/2014/main" id="{0C252901-8329-44E3-82B5-BDEEDE829E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54" y="4001202"/>
            <a:ext cx="756231" cy="75136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56BEF4C-374E-4BA2-9969-44E3FBCA59D7}"/>
              </a:ext>
            </a:extLst>
          </p:cNvPr>
          <p:cNvSpPr txBox="1"/>
          <p:nvPr/>
        </p:nvSpPr>
        <p:spPr>
          <a:xfrm>
            <a:off x="8053848" y="6245352"/>
            <a:ext cx="10230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Grafik: E. Malz</a:t>
            </a:r>
          </a:p>
        </p:txBody>
      </p:sp>
    </p:spTree>
    <p:extLst>
      <p:ext uri="{BB962C8B-B14F-4D97-AF65-F5344CB8AC3E}">
        <p14:creationId xmlns:p14="http://schemas.microsoft.com/office/powerpoint/2010/main" val="1033589638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Bildschirmpräsentation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 Math</vt:lpstr>
      <vt:lpstr>StarSymbol</vt:lpstr>
      <vt:lpstr>Tahoma</vt:lpstr>
      <vt:lpstr>2_Standarddesign</vt:lpstr>
      <vt:lpstr>9_Standarddesign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Sven Hanssen</dc:creator>
  <cp:lastModifiedBy>Sven Hanssen</cp:lastModifiedBy>
  <cp:revision>1094</cp:revision>
  <dcterms:created xsi:type="dcterms:W3CDTF">2008-04-07T08:58:10Z</dcterms:created>
  <dcterms:modified xsi:type="dcterms:W3CDTF">2020-09-17T12:05:31Z</dcterms:modified>
</cp:coreProperties>
</file>