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18"/>
  </p:notesMasterIdLst>
  <p:handoutMasterIdLst>
    <p:handoutMasterId r:id="rId19"/>
  </p:handoutMasterIdLst>
  <p:sldIdLst>
    <p:sldId id="352" r:id="rId2"/>
    <p:sldId id="348" r:id="rId3"/>
    <p:sldId id="355" r:id="rId4"/>
    <p:sldId id="356" r:id="rId5"/>
    <p:sldId id="357" r:id="rId6"/>
    <p:sldId id="358" r:id="rId7"/>
    <p:sldId id="350" r:id="rId8"/>
    <p:sldId id="359" r:id="rId9"/>
    <p:sldId id="360" r:id="rId10"/>
    <p:sldId id="361" r:id="rId11"/>
    <p:sldId id="362" r:id="rId12"/>
    <p:sldId id="363" r:id="rId13"/>
    <p:sldId id="330" r:id="rId14"/>
    <p:sldId id="364" r:id="rId15"/>
    <p:sldId id="365" r:id="rId16"/>
    <p:sldId id="366" r:id="rId17"/>
  </p:sldIdLst>
  <p:sldSz cx="10080625" cy="7559675"/>
  <p:notesSz cx="7559675" cy="106918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367">
          <p15:clr>
            <a:srgbClr val="A4A3A4"/>
          </p15:clr>
        </p15:guide>
        <p15:guide id="2" pos="238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77" autoAdjust="0"/>
    <p:restoredTop sz="94048" autoAdjust="0"/>
  </p:normalViewPr>
  <p:slideViewPr>
    <p:cSldViewPr snapToGrid="0">
      <p:cViewPr varScale="1">
        <p:scale>
          <a:sx n="98" d="100"/>
          <a:sy n="98" d="100"/>
        </p:scale>
        <p:origin x="1446" y="96"/>
      </p:cViewPr>
      <p:guideLst>
        <p:guide orient="horz" pos="2381"/>
        <p:guide pos="317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70" d="100"/>
          <a:sy n="70" d="100"/>
        </p:scale>
        <p:origin x="-3294" y="-108"/>
      </p:cViewPr>
      <p:guideLst>
        <p:guide orient="horz" pos="3367"/>
        <p:guide pos="238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MS Gothic" pitchFamily="2"/>
              <a:cs typeface="Tahoma" pitchFamily="2"/>
            </a:endParaRPr>
          </a:p>
        </p:txBody>
      </p:sp>
      <p:sp>
        <p:nvSpPr>
          <p:cNvPr id="3" name="Datumsplatzhalter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MS Gothic" pitchFamily="2"/>
              <a:cs typeface="Tahoma" pitchFamily="2"/>
            </a:endParaRPr>
          </a:p>
        </p:txBody>
      </p:sp>
      <p:sp>
        <p:nvSpPr>
          <p:cNvPr id="4" name="Fußzeilenplatzhalter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MS Gothic" pitchFamily="2"/>
              <a:cs typeface="Tahoma" pitchFamily="2"/>
            </a:endParaRPr>
          </a:p>
        </p:txBody>
      </p:sp>
      <p:sp>
        <p:nvSpPr>
          <p:cNvPr id="5" name="Foliennummernplatzhalter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5DF6575D-088F-4ADF-B1DF-C9E9AA424371}" type="slidenum">
              <a:rPr/>
              <a:pPr marL="0" marR="0" lvl="0" indent="0" algn="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400"/>
              </a:pPr>
              <a:t>‹Nr.›</a:t>
            </a:fld>
            <a:endParaRPr lang="de-DE" sz="1400" b="0" i="0" u="none" strike="noStrike" kern="1200">
              <a:ln>
                <a:noFill/>
              </a:ln>
              <a:latin typeface="Arial" pitchFamily="18"/>
              <a:ea typeface="MS Gothic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de-DE"/>
          </a:p>
        </p:txBody>
      </p:sp>
      <p:sp>
        <p:nvSpPr>
          <p:cNvPr id="4" name="Kopfzeilenplatzhalt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rtl="0" hangingPunct="0">
              <a:buNone/>
              <a:tabLst/>
              <a:defRPr lang="de-DE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de-DE"/>
          </a:p>
        </p:txBody>
      </p:sp>
      <p:sp>
        <p:nvSpPr>
          <p:cNvPr id="5" name="Datumsplatzhalter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r" rtl="0" hangingPunct="0">
              <a:buNone/>
              <a:tabLst/>
              <a:defRPr lang="de-DE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de-DE"/>
          </a:p>
        </p:txBody>
      </p:sp>
      <p:sp>
        <p:nvSpPr>
          <p:cNvPr id="6" name="Fußzeilenplatzhalter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rtl="0" hangingPunct="0">
              <a:buNone/>
              <a:tabLst/>
              <a:defRPr lang="de-DE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de-DE"/>
          </a:p>
        </p:txBody>
      </p:sp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algn="r" rtl="0" hangingPunct="0">
              <a:buNone/>
              <a:tabLst/>
              <a:defRPr lang="de-DE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C069F6EF-14E3-4B0B-80A5-114BAEA2BF52}" type="slidenum">
              <a:rPr/>
              <a:pPr lvl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de-DE" sz="2000" b="0" i="0" u="none" strike="noStrike" kern="1200">
        <a:ln>
          <a:noFill/>
        </a:ln>
        <a:latin typeface="Arial" pitchFamily="18"/>
        <a:ea typeface="MS Gothic" pitchFamily="2"/>
        <a:cs typeface="Tahoma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C069F6EF-14E3-4B0B-80A5-114BAEA2BF52}" type="slidenum">
              <a:rPr lang="de-DE" smtClean="0"/>
              <a:pPr lvl="0"/>
              <a:t>5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6047" y="2348402"/>
            <a:ext cx="8568531" cy="1620430"/>
          </a:xfrm>
          <a:prstGeom prst="rect">
            <a:avLst/>
          </a:prstGeom>
        </p:spPr>
        <p:txBody>
          <a:bodyPr lIns="91420" tIns="45711" rIns="91420" bIns="45711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12094" y="4283818"/>
            <a:ext cx="7056438" cy="1931917"/>
          </a:xfrm>
          <a:prstGeom prst="rect">
            <a:avLst/>
          </a:prstGeom>
        </p:spPr>
        <p:txBody>
          <a:bodyPr lIns="91420" tIns="45711" rIns="91420" bIns="45711"/>
          <a:lstStyle>
            <a:lvl1pPr marL="0" indent="0" algn="ctr">
              <a:buNone/>
              <a:defRPr/>
            </a:lvl1pPr>
            <a:lvl2pPr marL="503868" indent="0" algn="ctr">
              <a:buNone/>
              <a:defRPr/>
            </a:lvl2pPr>
            <a:lvl3pPr marL="1007734" indent="0" algn="ctr">
              <a:buNone/>
              <a:defRPr/>
            </a:lvl3pPr>
            <a:lvl4pPr marL="1511602" indent="0" algn="ctr">
              <a:buNone/>
              <a:defRPr/>
            </a:lvl4pPr>
            <a:lvl5pPr marL="2015468" indent="0" algn="ctr">
              <a:buNone/>
              <a:defRPr/>
            </a:lvl5pPr>
            <a:lvl6pPr marL="2519335" indent="0" algn="ctr">
              <a:buNone/>
              <a:defRPr/>
            </a:lvl6pPr>
            <a:lvl7pPr marL="3023201" indent="0" algn="ctr">
              <a:buNone/>
              <a:defRPr/>
            </a:lvl7pPr>
            <a:lvl8pPr marL="3527069" indent="0" algn="ctr">
              <a:buNone/>
              <a:defRPr/>
            </a:lvl8pPr>
            <a:lvl9pPr marL="4030936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0207BD8-F3AF-48B8-A7C4-DB3553FC27EC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  <a:prstGeom prst="rect">
            <a:avLst/>
          </a:prstGeom>
        </p:spPr>
        <p:txBody>
          <a:bodyPr lIns="91420" tIns="45711" rIns="91420" bIns="45711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4031" y="1763927"/>
            <a:ext cx="9072563" cy="4989036"/>
          </a:xfrm>
          <a:prstGeom prst="rect">
            <a:avLst/>
          </a:prstGeom>
        </p:spPr>
        <p:txBody>
          <a:bodyPr vert="eaVert" lIns="91420" tIns="45711" rIns="91420" bIns="45711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671AF6E-282C-49BC-8050-302B2B8945CD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308454" y="302740"/>
            <a:ext cx="2268141" cy="6450223"/>
          </a:xfrm>
          <a:prstGeom prst="rect">
            <a:avLst/>
          </a:prstGeom>
        </p:spPr>
        <p:txBody>
          <a:bodyPr vert="eaVert" lIns="91420" tIns="45711" rIns="91420" bIns="45711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4031" y="302740"/>
            <a:ext cx="6636411" cy="6450223"/>
          </a:xfrm>
          <a:prstGeom prst="rect">
            <a:avLst/>
          </a:prstGeom>
        </p:spPr>
        <p:txBody>
          <a:bodyPr vert="eaVert" lIns="91420" tIns="45711" rIns="91420" bIns="45711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6FD8B5C-C241-4413-A85E-0CF08C6E8113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504031" y="302740"/>
            <a:ext cx="9072563" cy="6450223"/>
          </a:xfrm>
          <a:prstGeom prst="rect">
            <a:avLst/>
          </a:prstGeom>
        </p:spPr>
        <p:txBody>
          <a:bodyPr lIns="91420" tIns="45711" rIns="91420" bIns="45711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6C6AA5F-DDD2-46FD-BE67-FADDD7F3B0F4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4031" y="1763927"/>
            <a:ext cx="9072563" cy="4989036"/>
          </a:xfrm>
          <a:prstGeom prst="rect">
            <a:avLst/>
          </a:prstGeom>
        </p:spPr>
        <p:txBody>
          <a:bodyPr lIns="100772" tIns="50387" rIns="100772" bIns="50387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100772" tIns="50387" rIns="100772" bIns="50387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100772" tIns="50387" rIns="100772" bIns="50387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100772" tIns="50387" rIns="100772" bIns="50387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8BE9B3F-B558-4940-AE3D-81B131373F84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4031" y="1763927"/>
            <a:ext cx="9072563" cy="4989036"/>
          </a:xfrm>
          <a:prstGeom prst="rect">
            <a:avLst/>
          </a:prstGeom>
        </p:spPr>
        <p:txBody>
          <a:bodyPr lIns="91420" tIns="45711" rIns="91420" bIns="45711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59A7DD8-5831-4507-B9CF-4E5270B7BD02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4031" y="1763927"/>
            <a:ext cx="9072563" cy="4989036"/>
          </a:xfrm>
          <a:prstGeom prst="rect">
            <a:avLst/>
          </a:prstGeom>
        </p:spPr>
        <p:txBody>
          <a:bodyPr lIns="91420" tIns="45711" rIns="91420" bIns="45711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59A7DD8-5831-4507-B9CF-4E5270B7BD02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4031" y="1763927"/>
            <a:ext cx="9072563" cy="4989036"/>
          </a:xfrm>
          <a:prstGeom prst="rect">
            <a:avLst/>
          </a:prstGeom>
        </p:spPr>
        <p:txBody>
          <a:bodyPr lIns="91420" tIns="45711" rIns="91420" bIns="45711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59A7DD8-5831-4507-B9CF-4E5270B7BD02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300" y="4857794"/>
            <a:ext cx="8568531" cy="1501435"/>
          </a:xfrm>
          <a:prstGeom prst="rect">
            <a:avLst/>
          </a:prstGeom>
        </p:spPr>
        <p:txBody>
          <a:bodyPr lIns="91420" tIns="45711" rIns="91420" bIns="45711" anchor="t"/>
          <a:lstStyle>
            <a:lvl1pPr algn="l">
              <a:defRPr sz="44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6300" y="3204116"/>
            <a:ext cx="8568531" cy="1653678"/>
          </a:xfrm>
          <a:prstGeom prst="rect">
            <a:avLst/>
          </a:prstGeom>
        </p:spPr>
        <p:txBody>
          <a:bodyPr lIns="91420" tIns="45711" rIns="91420" bIns="45711" anchor="b"/>
          <a:lstStyle>
            <a:lvl1pPr marL="0" indent="0">
              <a:buNone/>
              <a:defRPr sz="2200"/>
            </a:lvl1pPr>
            <a:lvl2pPr marL="503868" indent="0">
              <a:buNone/>
              <a:defRPr sz="2000"/>
            </a:lvl2pPr>
            <a:lvl3pPr marL="1007734" indent="0">
              <a:buNone/>
              <a:defRPr sz="1800"/>
            </a:lvl3pPr>
            <a:lvl4pPr marL="1511602" indent="0">
              <a:buNone/>
              <a:defRPr sz="1500"/>
            </a:lvl4pPr>
            <a:lvl5pPr marL="2015468" indent="0">
              <a:buNone/>
              <a:defRPr sz="1500"/>
            </a:lvl5pPr>
            <a:lvl6pPr marL="2519335" indent="0">
              <a:buNone/>
              <a:defRPr sz="1500"/>
            </a:lvl6pPr>
            <a:lvl7pPr marL="3023201" indent="0">
              <a:buNone/>
              <a:defRPr sz="1500"/>
            </a:lvl7pPr>
            <a:lvl8pPr marL="3527069" indent="0">
              <a:buNone/>
              <a:defRPr sz="1500"/>
            </a:lvl8pPr>
            <a:lvl9pPr marL="4030936" indent="0">
              <a:buNone/>
              <a:defRPr sz="15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1D4E5DB-4F2A-4BE2-A377-118AE9CC5E52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  <a:prstGeom prst="rect">
            <a:avLst/>
          </a:prstGeom>
        </p:spPr>
        <p:txBody>
          <a:bodyPr lIns="91420" tIns="45711" rIns="91420" bIns="45711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4031" y="1763927"/>
            <a:ext cx="4452276" cy="4989036"/>
          </a:xfrm>
          <a:prstGeom prst="rect">
            <a:avLst/>
          </a:prstGeom>
        </p:spPr>
        <p:txBody>
          <a:bodyPr lIns="91420" tIns="45711" rIns="91420" bIns="45711"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24318" y="1763927"/>
            <a:ext cx="4452276" cy="4989036"/>
          </a:xfrm>
          <a:prstGeom prst="rect">
            <a:avLst/>
          </a:prstGeom>
        </p:spPr>
        <p:txBody>
          <a:bodyPr lIns="91420" tIns="45711" rIns="91420" bIns="45711"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CB6DD8A-9C2B-4C14-8ED5-8EBDE3CE74C8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  <a:prstGeom prst="rect">
            <a:avLst/>
          </a:prstGeom>
        </p:spPr>
        <p:txBody>
          <a:bodyPr lIns="91420" tIns="45711" rIns="91420" bIns="45711"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031" y="1692179"/>
            <a:ext cx="4454027" cy="705219"/>
          </a:xfrm>
          <a:prstGeom prst="rect">
            <a:avLst/>
          </a:prstGeom>
        </p:spPr>
        <p:txBody>
          <a:bodyPr lIns="91420" tIns="45711" rIns="91420" bIns="45711" anchor="b"/>
          <a:lstStyle>
            <a:lvl1pPr marL="0" indent="0">
              <a:buNone/>
              <a:defRPr sz="2600" b="1"/>
            </a:lvl1pPr>
            <a:lvl2pPr marL="503868" indent="0">
              <a:buNone/>
              <a:defRPr sz="2200" b="1"/>
            </a:lvl2pPr>
            <a:lvl3pPr marL="1007734" indent="0">
              <a:buNone/>
              <a:defRPr sz="2000" b="1"/>
            </a:lvl3pPr>
            <a:lvl4pPr marL="1511602" indent="0">
              <a:buNone/>
              <a:defRPr sz="1800" b="1"/>
            </a:lvl4pPr>
            <a:lvl5pPr marL="2015468" indent="0">
              <a:buNone/>
              <a:defRPr sz="1800" b="1"/>
            </a:lvl5pPr>
            <a:lvl6pPr marL="2519335" indent="0">
              <a:buNone/>
              <a:defRPr sz="1800" b="1"/>
            </a:lvl6pPr>
            <a:lvl7pPr marL="3023201" indent="0">
              <a:buNone/>
              <a:defRPr sz="1800" b="1"/>
            </a:lvl7pPr>
            <a:lvl8pPr marL="3527069" indent="0">
              <a:buNone/>
              <a:defRPr sz="1800" b="1"/>
            </a:lvl8pPr>
            <a:lvl9pPr marL="4030936" indent="0">
              <a:buNone/>
              <a:defRPr sz="18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031" y="2397397"/>
            <a:ext cx="4454027" cy="4355563"/>
          </a:xfrm>
          <a:prstGeom prst="rect">
            <a:avLst/>
          </a:prstGeom>
        </p:spPr>
        <p:txBody>
          <a:bodyPr lIns="91420" tIns="45711" rIns="91420" bIns="45711"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20818" y="1692179"/>
            <a:ext cx="4455776" cy="705219"/>
          </a:xfrm>
          <a:prstGeom prst="rect">
            <a:avLst/>
          </a:prstGeom>
        </p:spPr>
        <p:txBody>
          <a:bodyPr lIns="91420" tIns="45711" rIns="91420" bIns="45711" anchor="b"/>
          <a:lstStyle>
            <a:lvl1pPr marL="0" indent="0">
              <a:buNone/>
              <a:defRPr sz="2600" b="1"/>
            </a:lvl1pPr>
            <a:lvl2pPr marL="503868" indent="0">
              <a:buNone/>
              <a:defRPr sz="2200" b="1"/>
            </a:lvl2pPr>
            <a:lvl3pPr marL="1007734" indent="0">
              <a:buNone/>
              <a:defRPr sz="2000" b="1"/>
            </a:lvl3pPr>
            <a:lvl4pPr marL="1511602" indent="0">
              <a:buNone/>
              <a:defRPr sz="1800" b="1"/>
            </a:lvl4pPr>
            <a:lvl5pPr marL="2015468" indent="0">
              <a:buNone/>
              <a:defRPr sz="1800" b="1"/>
            </a:lvl5pPr>
            <a:lvl6pPr marL="2519335" indent="0">
              <a:buNone/>
              <a:defRPr sz="1800" b="1"/>
            </a:lvl6pPr>
            <a:lvl7pPr marL="3023201" indent="0">
              <a:buNone/>
              <a:defRPr sz="1800" b="1"/>
            </a:lvl7pPr>
            <a:lvl8pPr marL="3527069" indent="0">
              <a:buNone/>
              <a:defRPr sz="1800" b="1"/>
            </a:lvl8pPr>
            <a:lvl9pPr marL="4030936" indent="0">
              <a:buNone/>
              <a:defRPr sz="18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20818" y="2397397"/>
            <a:ext cx="4455776" cy="4355563"/>
          </a:xfrm>
          <a:prstGeom prst="rect">
            <a:avLst/>
          </a:prstGeom>
        </p:spPr>
        <p:txBody>
          <a:bodyPr lIns="91420" tIns="45711" rIns="91420" bIns="45711"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6BDEFE6-13E9-47FD-8FD1-7297F181BB9A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  <a:prstGeom prst="rect">
            <a:avLst/>
          </a:prstGeom>
        </p:spPr>
        <p:txBody>
          <a:bodyPr lIns="91420" tIns="45711" rIns="91420" bIns="45711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AE8CB4B-1BFD-408D-9CC0-CB34BE8D6666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83A041A-C1A6-437C-9197-74CCDCD3A688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034" y="300987"/>
            <a:ext cx="3316456" cy="1280945"/>
          </a:xfrm>
          <a:prstGeom prst="rect">
            <a:avLst/>
          </a:prstGeom>
        </p:spPr>
        <p:txBody>
          <a:bodyPr lIns="91420" tIns="45711" rIns="91420" bIns="45711" anchor="b"/>
          <a:lstStyle>
            <a:lvl1pPr algn="l">
              <a:defRPr sz="22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41247" y="300990"/>
            <a:ext cx="5635349" cy="6451973"/>
          </a:xfrm>
          <a:prstGeom prst="rect">
            <a:avLst/>
          </a:prstGeom>
        </p:spPr>
        <p:txBody>
          <a:bodyPr lIns="91420" tIns="45711" rIns="91420" bIns="45711"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034" y="1581935"/>
            <a:ext cx="3316456" cy="5171028"/>
          </a:xfrm>
          <a:prstGeom prst="rect">
            <a:avLst/>
          </a:prstGeom>
        </p:spPr>
        <p:txBody>
          <a:bodyPr lIns="91420" tIns="45711" rIns="91420" bIns="45711"/>
          <a:lstStyle>
            <a:lvl1pPr marL="0" indent="0">
              <a:buNone/>
              <a:defRPr sz="1500"/>
            </a:lvl1pPr>
            <a:lvl2pPr marL="503868" indent="0">
              <a:buNone/>
              <a:defRPr sz="1300"/>
            </a:lvl2pPr>
            <a:lvl3pPr marL="1007734" indent="0">
              <a:buNone/>
              <a:defRPr sz="1100"/>
            </a:lvl3pPr>
            <a:lvl4pPr marL="1511602" indent="0">
              <a:buNone/>
              <a:defRPr sz="1000"/>
            </a:lvl4pPr>
            <a:lvl5pPr marL="2015468" indent="0">
              <a:buNone/>
              <a:defRPr sz="1000"/>
            </a:lvl5pPr>
            <a:lvl6pPr marL="2519335" indent="0">
              <a:buNone/>
              <a:defRPr sz="1000"/>
            </a:lvl6pPr>
            <a:lvl7pPr marL="3023201" indent="0">
              <a:buNone/>
              <a:defRPr sz="1000"/>
            </a:lvl7pPr>
            <a:lvl8pPr marL="3527069" indent="0">
              <a:buNone/>
              <a:defRPr sz="1000"/>
            </a:lvl8pPr>
            <a:lvl9pPr marL="4030936" indent="0">
              <a:buNone/>
              <a:defRPr sz="10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EF3380C-02E4-4F5E-955D-564CAE7D3023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5873" y="5291772"/>
            <a:ext cx="6048375" cy="624724"/>
          </a:xfrm>
          <a:prstGeom prst="rect">
            <a:avLst/>
          </a:prstGeom>
        </p:spPr>
        <p:txBody>
          <a:bodyPr lIns="91420" tIns="45711" rIns="91420" bIns="45711" anchor="b"/>
          <a:lstStyle>
            <a:lvl1pPr algn="l">
              <a:defRPr sz="22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5873" y="675471"/>
            <a:ext cx="6048375" cy="4535805"/>
          </a:xfrm>
          <a:prstGeom prst="rect">
            <a:avLst/>
          </a:prstGeom>
        </p:spPr>
        <p:txBody>
          <a:bodyPr lIns="91420" tIns="45711" rIns="91420" bIns="45711"/>
          <a:lstStyle>
            <a:lvl1pPr marL="0" indent="0">
              <a:buNone/>
              <a:defRPr sz="3500"/>
            </a:lvl1pPr>
            <a:lvl2pPr marL="503868" indent="0">
              <a:buNone/>
              <a:defRPr sz="3100"/>
            </a:lvl2pPr>
            <a:lvl3pPr marL="1007734" indent="0">
              <a:buNone/>
              <a:defRPr sz="2600"/>
            </a:lvl3pPr>
            <a:lvl4pPr marL="1511602" indent="0">
              <a:buNone/>
              <a:defRPr sz="2200"/>
            </a:lvl4pPr>
            <a:lvl5pPr marL="2015468" indent="0">
              <a:buNone/>
              <a:defRPr sz="2200"/>
            </a:lvl5pPr>
            <a:lvl6pPr marL="2519335" indent="0">
              <a:buNone/>
              <a:defRPr sz="2200"/>
            </a:lvl6pPr>
            <a:lvl7pPr marL="3023201" indent="0">
              <a:buNone/>
              <a:defRPr sz="2200"/>
            </a:lvl7pPr>
            <a:lvl8pPr marL="3527069" indent="0">
              <a:buNone/>
              <a:defRPr sz="2200"/>
            </a:lvl8pPr>
            <a:lvl9pPr marL="4030936" indent="0">
              <a:buNone/>
              <a:defRPr sz="22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5873" y="5916496"/>
            <a:ext cx="6048375" cy="887211"/>
          </a:xfrm>
          <a:prstGeom prst="rect">
            <a:avLst/>
          </a:prstGeom>
        </p:spPr>
        <p:txBody>
          <a:bodyPr lIns="91420" tIns="45711" rIns="91420" bIns="45711"/>
          <a:lstStyle>
            <a:lvl1pPr marL="0" indent="0">
              <a:buNone/>
              <a:defRPr sz="1500"/>
            </a:lvl1pPr>
            <a:lvl2pPr marL="503868" indent="0">
              <a:buNone/>
              <a:defRPr sz="1300"/>
            </a:lvl2pPr>
            <a:lvl3pPr marL="1007734" indent="0">
              <a:buNone/>
              <a:defRPr sz="1100"/>
            </a:lvl3pPr>
            <a:lvl4pPr marL="1511602" indent="0">
              <a:buNone/>
              <a:defRPr sz="1000"/>
            </a:lvl4pPr>
            <a:lvl5pPr marL="2015468" indent="0">
              <a:buNone/>
              <a:defRPr sz="1000"/>
            </a:lvl5pPr>
            <a:lvl6pPr marL="2519335" indent="0">
              <a:buNone/>
              <a:defRPr sz="1000"/>
            </a:lvl6pPr>
            <a:lvl7pPr marL="3023201" indent="0">
              <a:buNone/>
              <a:defRPr sz="1000"/>
            </a:lvl7pPr>
            <a:lvl8pPr marL="3527069" indent="0">
              <a:buNone/>
              <a:defRPr sz="1000"/>
            </a:lvl8pPr>
            <a:lvl9pPr marL="4030936" indent="0">
              <a:buNone/>
              <a:defRPr sz="10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39F8417-8CBF-4E90-B936-2C91406CDAD0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uppieren 36"/>
          <p:cNvGrpSpPr/>
          <p:nvPr userDrawn="1"/>
        </p:nvGrpSpPr>
        <p:grpSpPr>
          <a:xfrm>
            <a:off x="0" y="0"/>
            <a:ext cx="10080625" cy="7575057"/>
            <a:chOff x="0" y="0"/>
            <a:chExt cx="10080625" cy="7575057"/>
          </a:xfrm>
        </p:grpSpPr>
        <p:grpSp>
          <p:nvGrpSpPr>
            <p:cNvPr id="2" name="Gruppieren 60"/>
            <p:cNvGrpSpPr/>
            <p:nvPr/>
          </p:nvGrpSpPr>
          <p:grpSpPr>
            <a:xfrm>
              <a:off x="0" y="0"/>
              <a:ext cx="10080625" cy="7575057"/>
              <a:chOff x="0" y="0"/>
              <a:chExt cx="9144000" cy="6871954"/>
            </a:xfrm>
          </p:grpSpPr>
          <p:pic>
            <p:nvPicPr>
              <p:cNvPr id="58" name="Grafik 57" descr="Rahmen Astronomie unten.png"/>
              <p:cNvPicPr>
                <a:picLocks/>
              </p:cNvPicPr>
              <p:nvPr userDrawn="1"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0" y="6555600"/>
                <a:ext cx="9144000" cy="302400"/>
              </a:xfrm>
              <a:prstGeom prst="rect">
                <a:avLst/>
              </a:prstGeom>
            </p:spPr>
          </p:pic>
          <p:pic>
            <p:nvPicPr>
              <p:cNvPr id="53" name="Grafik 52" descr="Rahmen Astronomie oben.png"/>
              <p:cNvPicPr>
                <a:picLocks/>
              </p:cNvPicPr>
              <p:nvPr userDrawn="1"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0" y="0"/>
                <a:ext cx="9144000" cy="403200"/>
              </a:xfrm>
              <a:prstGeom prst="rect">
                <a:avLst/>
              </a:prstGeom>
            </p:spPr>
          </p:pic>
          <p:sp>
            <p:nvSpPr>
              <p:cNvPr id="55" name="Textfeld 54"/>
              <p:cNvSpPr txBox="1"/>
              <p:nvPr userDrawn="1"/>
            </p:nvSpPr>
            <p:spPr>
              <a:xfrm>
                <a:off x="864365" y="6550871"/>
                <a:ext cx="3501109" cy="321083"/>
              </a:xfrm>
              <a:prstGeom prst="rect">
                <a:avLst/>
              </a:prstGeom>
              <a:noFill/>
            </p:spPr>
            <p:txBody>
              <a:bodyPr wrap="square" lIns="82936" tIns="41469" rIns="82936" bIns="41469" rtlCol="0">
                <a:spAutoFit/>
              </a:bodyPr>
              <a:lstStyle/>
              <a:p>
                <a:pPr defTabSz="914210">
                  <a:defRPr/>
                </a:pPr>
                <a:r>
                  <a:rPr lang="de-DE" sz="1700" kern="0" dirty="0">
                    <a:solidFill>
                      <a:srgbClr val="FFFFFF"/>
                    </a:solidFill>
                  </a:rPr>
                  <a:t>S. Hanssen</a:t>
                </a:r>
              </a:p>
            </p:txBody>
          </p:sp>
          <p:sp>
            <p:nvSpPr>
              <p:cNvPr id="56" name="Rechteck 55"/>
              <p:cNvSpPr/>
              <p:nvPr userDrawn="1"/>
            </p:nvSpPr>
            <p:spPr>
              <a:xfrm>
                <a:off x="7515497" y="6580699"/>
                <a:ext cx="1604352" cy="243385"/>
              </a:xfrm>
              <a:prstGeom prst="rect">
                <a:avLst/>
              </a:prstGeom>
              <a:noFill/>
              <a:ln w="0">
                <a:solidFill>
                  <a:srgbClr val="CCCCFF"/>
                </a:solidFill>
                <a:prstDash val="solid"/>
              </a:ln>
            </p:spPr>
            <p:txBody>
              <a:bodyPr vert="horz" wrap="none" lIns="81631" tIns="40816" rIns="81631" bIns="40816" anchor="ctr" anchorCtr="1" compatLnSpc="0"/>
              <a:lstStyle>
                <a:defPPr lvl="0">
                  <a:buSzPct val="45000"/>
                  <a:buFont typeface="StarSymbol"/>
                  <a:buNone/>
                </a:defPPr>
                <a:lvl1pPr lvl="0">
                  <a:buSzPct val="45000"/>
                  <a:buFont typeface="StarSymbol"/>
                  <a:buChar char="●"/>
                </a:lvl1pPr>
                <a:lvl2pPr lvl="1">
                  <a:buSzPct val="45000"/>
                  <a:buFont typeface="StarSymbol"/>
                  <a:buChar char="●"/>
                </a:lvl2pPr>
                <a:lvl3pPr lvl="2">
                  <a:buSzPct val="45000"/>
                  <a:buFont typeface="StarSymbol"/>
                  <a:buChar char="●"/>
                </a:lvl3pPr>
                <a:lvl4pPr lvl="3">
                  <a:buSzPct val="45000"/>
                  <a:buFont typeface="StarSymbol"/>
                  <a:buChar char="●"/>
                </a:lvl4pPr>
                <a:lvl5pPr lvl="4">
                  <a:buSzPct val="45000"/>
                  <a:buFont typeface="StarSymbol"/>
                  <a:buChar char="●"/>
                </a:lvl5pPr>
                <a:lvl6pPr lvl="5">
                  <a:buSzPct val="45000"/>
                  <a:buFont typeface="StarSymbol"/>
                  <a:buChar char="●"/>
                </a:lvl6pPr>
                <a:lvl7pPr lvl="6">
                  <a:buSzPct val="45000"/>
                  <a:buFont typeface="StarSymbol"/>
                  <a:buChar char="●"/>
                </a:lvl7pPr>
                <a:lvl8pPr lvl="7">
                  <a:buSzPct val="45000"/>
                  <a:buFont typeface="StarSymbol"/>
                  <a:buChar char="●"/>
                </a:lvl8pPr>
                <a:lvl9pPr lvl="8">
                  <a:buSzPct val="45000"/>
                  <a:buFont typeface="StarSymbol"/>
                  <a:buChar char="●"/>
                </a:lvl9pPr>
              </a:lstStyle>
              <a:p>
                <a:pPr algn="ctr" defTabSz="914210" hangingPunct="0">
                  <a:buFont typeface="StarSymbol"/>
                  <a:buNone/>
                </a:pPr>
                <a:r>
                  <a:rPr lang="de-DE" sz="1400" dirty="0">
                    <a:solidFill>
                      <a:srgbClr val="FFFFFF"/>
                    </a:solidFill>
                    <a:ea typeface="MS Gothic" pitchFamily="2"/>
                    <a:cs typeface="Tahoma" pitchFamily="2"/>
                  </a:rPr>
                  <a:t>ZPG </a:t>
                </a:r>
                <a:r>
                  <a:rPr lang="de-DE" sz="1400" dirty="0">
                    <a:solidFill>
                      <a:srgbClr val="CCCCFF"/>
                    </a:solidFill>
                    <a:ea typeface="MS Gothic" pitchFamily="2"/>
                    <a:cs typeface="Tahoma" pitchFamily="2"/>
                  </a:rPr>
                  <a:t>Astrophysik</a:t>
                </a:r>
              </a:p>
            </p:txBody>
          </p:sp>
          <p:pic>
            <p:nvPicPr>
              <p:cNvPr id="57" name="Grafik 56"/>
              <p:cNvPicPr>
                <a:picLocks noChangeAspect="1"/>
              </p:cNvPicPr>
              <p:nvPr userDrawn="1"/>
            </p:nvPicPr>
            <p:blipFill>
              <a:blip r:embed="rId20" cstate="print">
                <a:alphaModFix/>
                <a:lum/>
              </a:blip>
              <a:srcRect/>
              <a:stretch>
                <a:fillRect/>
              </a:stretch>
            </p:blipFill>
            <p:spPr>
              <a:xfrm>
                <a:off x="65310" y="6597027"/>
                <a:ext cx="601250" cy="21199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9" name="Titel 1"/>
              <p:cNvSpPr txBox="1">
                <a:spLocks/>
              </p:cNvSpPr>
              <p:nvPr userDrawn="1"/>
            </p:nvSpPr>
            <p:spPr>
              <a:xfrm>
                <a:off x="1" y="2"/>
                <a:ext cx="6188797" cy="392933"/>
              </a:xfrm>
              <a:prstGeom prst="rect">
                <a:avLst/>
              </a:prstGeom>
            </p:spPr>
            <p:txBody>
              <a:bodyPr lIns="82936" tIns="41469" rIns="82936" bIns="41469" anchor="ctr"/>
              <a:lstStyle/>
              <a:p>
                <a:pPr defTabSz="914210" hangingPunct="0">
                  <a:defRPr/>
                </a:pPr>
                <a:r>
                  <a:rPr lang="de-DE" sz="2200" cap="small" dirty="0">
                    <a:solidFill>
                      <a:srgbClr val="FFFFD1"/>
                    </a:solidFill>
                    <a:ea typeface="MS Gothic" pitchFamily="2"/>
                    <a:cs typeface="Arial" pitchFamily="34" charset="0"/>
                  </a:rPr>
                  <a:t> </a:t>
                </a:r>
                <a:r>
                  <a:rPr lang="de-DE" sz="2200" b="1" cap="small" dirty="0">
                    <a:solidFill>
                      <a:srgbClr val="FFFFFF"/>
                    </a:solidFill>
                    <a:ea typeface="MS Gothic" pitchFamily="2"/>
                    <a:cs typeface="Arial" pitchFamily="34" charset="0"/>
                  </a:rPr>
                  <a:t>Physik mit Astrophysik</a:t>
                </a:r>
              </a:p>
            </p:txBody>
          </p:sp>
        </p:grpSp>
        <p:sp>
          <p:nvSpPr>
            <p:cNvPr id="9" name="Titel 1"/>
            <p:cNvSpPr txBox="1">
              <a:spLocks/>
            </p:cNvSpPr>
            <p:nvPr userDrawn="1"/>
          </p:nvSpPr>
          <p:spPr>
            <a:xfrm>
              <a:off x="6487427" y="0"/>
              <a:ext cx="3593197" cy="433136"/>
            </a:xfrm>
            <a:prstGeom prst="rect">
              <a:avLst/>
            </a:prstGeom>
          </p:spPr>
          <p:txBody>
            <a:bodyPr lIns="82936" tIns="41469" rIns="82936" bIns="41469" anchor="ctr"/>
            <a:lstStyle/>
            <a:p>
              <a:pPr algn="r" defTabSz="914210" hangingPunct="0">
                <a:defRPr/>
              </a:pPr>
              <a:r>
                <a:rPr lang="de-DE" sz="2200" b="0" cap="small" dirty="0">
                  <a:solidFill>
                    <a:srgbClr val="FFFFD1"/>
                  </a:solidFill>
                  <a:ea typeface="MS Gothic" pitchFamily="2"/>
                  <a:cs typeface="Arial" pitchFamily="34" charset="0"/>
                </a:rPr>
                <a:t> </a:t>
              </a:r>
              <a:r>
                <a:rPr lang="de-DE" sz="2200" b="0" cap="small" dirty="0">
                  <a:solidFill>
                    <a:srgbClr val="FFFFFF"/>
                  </a:solidFill>
                  <a:ea typeface="MS Gothic" pitchFamily="2"/>
                  <a:cs typeface="Arial" pitchFamily="34" charset="0"/>
                </a:rPr>
                <a:t>Endstadien der Sterne</a:t>
              </a:r>
            </a:p>
          </p:txBody>
        </p:sp>
      </p:grpSp>
      <p:pic>
        <p:nvPicPr>
          <p:cNvPr id="3" name="Grafik 2">
            <a:extLst>
              <a:ext uri="{FF2B5EF4-FFF2-40B4-BE49-F238E27FC236}">
                <a16:creationId xmlns:a16="http://schemas.microsoft.com/office/drawing/2014/main" id="{F9C1CCD8-0307-4C34-822B-30DC51311548}"/>
              </a:ext>
            </a:extLst>
          </p:cNvPr>
          <p:cNvPicPr>
            <a:picLocks/>
          </p:cNvPicPr>
          <p:nvPr userDrawn="1"/>
        </p:nvPicPr>
        <p:blipFill>
          <a:blip r:embed="rId21" cstate="print"/>
          <a:srcRect t="42578" b="41016"/>
          <a:stretch>
            <a:fillRect/>
          </a:stretch>
        </p:blipFill>
        <p:spPr>
          <a:xfrm rot="2049229">
            <a:off x="6453072" y="180000"/>
            <a:ext cx="401492" cy="7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87" r:id="rId15"/>
    <p:sldLayoutId id="2147483689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5pPr>
      <a:lvl6pPr marL="503868" algn="ctr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6pPr>
      <a:lvl7pPr marL="1007734" algn="ctr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7pPr>
      <a:lvl8pPr marL="1511602" algn="ctr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8pPr>
      <a:lvl9pPr marL="2015468" algn="ctr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9pPr>
    </p:titleStyle>
    <p:bodyStyle>
      <a:lvl1pPr marL="377900" indent="-377900" algn="l" rtl="0" eaLnBrk="0" fontAlgn="base" hangingPunct="0">
        <a:spcBef>
          <a:spcPct val="20000"/>
        </a:spcBef>
        <a:spcAft>
          <a:spcPct val="0"/>
        </a:spcAft>
        <a:buChar char="•"/>
        <a:defRPr sz="3500">
          <a:solidFill>
            <a:schemeClr val="tx1"/>
          </a:solidFill>
          <a:latin typeface="+mn-lt"/>
          <a:ea typeface="+mn-ea"/>
          <a:cs typeface="+mn-cs"/>
        </a:defRPr>
      </a:lvl1pPr>
      <a:lvl2pPr marL="818784" indent="-314916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2pPr>
      <a:lvl3pPr marL="1259669" indent="-251934" algn="l" rtl="0" eaLnBrk="0" fontAlgn="base" hangingPunct="0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</a:defRPr>
      </a:lvl3pPr>
      <a:lvl4pPr marL="1763534" indent="-251934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4pPr>
      <a:lvl5pPr marL="2267402" indent="-251934" algn="l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5pPr>
      <a:lvl6pPr marL="2771269" indent="-251934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275136" indent="-251934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779003" indent="-251934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4282870" indent="-251934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3868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7734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1602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5468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9335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3201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7069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30936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de.wikipedia.org/wiki/Datei:Black_hole_Cygnus_X-1.jpg" TargetMode="Externa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" y="0"/>
            <a:ext cx="10080625" cy="7559675"/>
          </a:xfrm>
          <a:prstGeom prst="rect">
            <a:avLst/>
          </a:prstGeom>
          <a:gradFill rotWithShape="1">
            <a:gsLst>
              <a:gs pos="0">
                <a:srgbClr val="000000"/>
              </a:gs>
              <a:gs pos="100000">
                <a:srgbClr val="8DB3E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100783" tIns="50392" rIns="100783" bIns="50392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5" name="Ellipse 64"/>
          <p:cNvSpPr/>
          <p:nvPr/>
        </p:nvSpPr>
        <p:spPr bwMode="auto">
          <a:xfrm>
            <a:off x="6027372" y="1847921"/>
            <a:ext cx="3770313" cy="3769338"/>
          </a:xfrm>
          <a:prstGeom prst="ellips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00783" tIns="50392" rIns="100783" bIns="50392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</a:endParaRPr>
          </a:p>
        </p:txBody>
      </p:sp>
      <p:grpSp>
        <p:nvGrpSpPr>
          <p:cNvPr id="4" name="Group 3"/>
          <p:cNvGrpSpPr>
            <a:grpSpLocks noChangeAspect="1"/>
          </p:cNvGrpSpPr>
          <p:nvPr/>
        </p:nvGrpSpPr>
        <p:grpSpPr bwMode="auto">
          <a:xfrm flipH="1">
            <a:off x="7577970" y="4199821"/>
            <a:ext cx="929308" cy="1284445"/>
            <a:chOff x="2594" y="1944"/>
            <a:chExt cx="4024" cy="4274"/>
          </a:xfrm>
        </p:grpSpPr>
        <p:sp>
          <p:nvSpPr>
            <p:cNvPr id="1028" name="Oval 4"/>
            <p:cNvSpPr>
              <a:spLocks noChangeAspect="1" noChangeArrowheads="1"/>
            </p:cNvSpPr>
            <p:nvPr/>
          </p:nvSpPr>
          <p:spPr bwMode="auto">
            <a:xfrm>
              <a:off x="4718" y="3030"/>
              <a:ext cx="360" cy="248"/>
            </a:xfrm>
            <a:prstGeom prst="ellipse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29" name="AutoShape 5"/>
            <p:cNvSpPr>
              <a:spLocks noChangeAspect="1" noChangeArrowheads="1"/>
            </p:cNvSpPr>
            <p:nvPr/>
          </p:nvSpPr>
          <p:spPr bwMode="auto">
            <a:xfrm>
              <a:off x="4679" y="3347"/>
              <a:ext cx="443" cy="12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30" name="Rectangle 6"/>
            <p:cNvSpPr>
              <a:spLocks noChangeAspect="1" noChangeArrowheads="1"/>
            </p:cNvSpPr>
            <p:nvPr/>
          </p:nvSpPr>
          <p:spPr bwMode="auto">
            <a:xfrm>
              <a:off x="4762" y="3234"/>
              <a:ext cx="270" cy="127"/>
            </a:xfrm>
            <a:prstGeom prst="rect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31" name="AutoShape 7"/>
            <p:cNvSpPr>
              <a:spLocks noChangeAspect="1" noChangeArrowheads="1"/>
            </p:cNvSpPr>
            <p:nvPr/>
          </p:nvSpPr>
          <p:spPr bwMode="auto">
            <a:xfrm rot="1325226">
              <a:off x="4201" y="3323"/>
              <a:ext cx="180" cy="2895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32" name="AutoShape 8"/>
            <p:cNvSpPr>
              <a:spLocks noChangeAspect="1" noChangeArrowheads="1"/>
            </p:cNvSpPr>
            <p:nvPr/>
          </p:nvSpPr>
          <p:spPr bwMode="auto">
            <a:xfrm rot="-1404692">
              <a:off x="5438" y="3294"/>
              <a:ext cx="180" cy="2895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grpSp>
          <p:nvGrpSpPr>
            <p:cNvPr id="5" name="Group 9"/>
            <p:cNvGrpSpPr>
              <a:grpSpLocks noChangeAspect="1"/>
            </p:cNvGrpSpPr>
            <p:nvPr/>
          </p:nvGrpSpPr>
          <p:grpSpPr bwMode="auto">
            <a:xfrm rot="-1899001">
              <a:off x="2594" y="1944"/>
              <a:ext cx="4024" cy="755"/>
              <a:chOff x="1609" y="2901"/>
              <a:chExt cx="4024" cy="755"/>
            </a:xfrm>
          </p:grpSpPr>
          <p:sp>
            <p:nvSpPr>
              <p:cNvPr id="1034" name="Rectangle 10"/>
              <p:cNvSpPr>
                <a:spLocks noChangeAspect="1" noChangeArrowheads="1"/>
              </p:cNvSpPr>
              <p:nvPr/>
            </p:nvSpPr>
            <p:spPr bwMode="auto">
              <a:xfrm>
                <a:off x="4853" y="3074"/>
                <a:ext cx="780" cy="510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1035" name="AutoShape 11"/>
              <p:cNvSpPr>
                <a:spLocks noChangeAspect="1" noChangeArrowheads="1"/>
              </p:cNvSpPr>
              <p:nvPr/>
            </p:nvSpPr>
            <p:spPr bwMode="auto">
              <a:xfrm rot="5400000">
                <a:off x="3300" y="1980"/>
                <a:ext cx="420" cy="2685"/>
              </a:xfrm>
              <a:custGeom>
                <a:avLst/>
                <a:gdLst>
                  <a:gd name="G0" fmla="+- 5400 0 0"/>
                  <a:gd name="G1" fmla="+- 21600 0 5400"/>
                  <a:gd name="G2" fmla="*/ 5400 1 2"/>
                  <a:gd name="G3" fmla="+- 21600 0 G2"/>
                  <a:gd name="G4" fmla="+/ 5400 21600 2"/>
                  <a:gd name="G5" fmla="+/ G1 0 2"/>
                  <a:gd name="G6" fmla="*/ 21600 21600 5400"/>
                  <a:gd name="G7" fmla="*/ G6 1 2"/>
                  <a:gd name="G8" fmla="+- 21600 0 G7"/>
                  <a:gd name="G9" fmla="*/ 21600 1 2"/>
                  <a:gd name="G10" fmla="+- 5400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1036" name="AutoShape 12"/>
              <p:cNvSpPr>
                <a:spLocks noChangeAspect="1" noChangeArrowheads="1"/>
              </p:cNvSpPr>
              <p:nvPr/>
            </p:nvSpPr>
            <p:spPr bwMode="auto">
              <a:xfrm>
                <a:off x="4005" y="3075"/>
                <a:ext cx="143" cy="56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1037" name="AutoShape 13"/>
              <p:cNvSpPr>
                <a:spLocks noChangeAspect="1" noChangeArrowheads="1"/>
              </p:cNvSpPr>
              <p:nvPr/>
            </p:nvSpPr>
            <p:spPr bwMode="auto">
              <a:xfrm>
                <a:off x="3240" y="3075"/>
                <a:ext cx="143" cy="56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1038" name="AutoShape 14"/>
              <p:cNvSpPr>
                <a:spLocks noChangeAspect="1" noChangeArrowheads="1"/>
              </p:cNvSpPr>
              <p:nvPr/>
            </p:nvSpPr>
            <p:spPr bwMode="auto">
              <a:xfrm>
                <a:off x="4785" y="3015"/>
                <a:ext cx="143" cy="63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1039" name="Rectangle 15"/>
              <p:cNvSpPr>
                <a:spLocks noChangeAspect="1" noChangeArrowheads="1"/>
              </p:cNvSpPr>
              <p:nvPr/>
            </p:nvSpPr>
            <p:spPr bwMode="auto">
              <a:xfrm>
                <a:off x="1822" y="3248"/>
                <a:ext cx="345" cy="143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1040" name="AutoShape 16"/>
              <p:cNvSpPr>
                <a:spLocks noChangeAspect="1" noChangeArrowheads="1"/>
              </p:cNvSpPr>
              <p:nvPr/>
            </p:nvSpPr>
            <p:spPr bwMode="auto">
              <a:xfrm rot="16200000">
                <a:off x="1628" y="3188"/>
                <a:ext cx="210" cy="248"/>
              </a:xfrm>
              <a:prstGeom prst="flowChartPunchedCard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1041" name="Rectangle 17"/>
              <p:cNvSpPr>
                <a:spLocks noChangeAspect="1" noChangeArrowheads="1"/>
              </p:cNvSpPr>
              <p:nvPr/>
            </p:nvSpPr>
            <p:spPr bwMode="auto">
              <a:xfrm>
                <a:off x="1664" y="2985"/>
                <a:ext cx="150" cy="263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1042" name="AutoShape 18"/>
              <p:cNvSpPr>
                <a:spLocks noChangeAspect="1" noChangeArrowheads="1"/>
              </p:cNvSpPr>
              <p:nvPr/>
            </p:nvSpPr>
            <p:spPr bwMode="auto">
              <a:xfrm rot="5400000">
                <a:off x="1668" y="2868"/>
                <a:ext cx="143" cy="21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1043" name="Rectangle 19"/>
              <p:cNvSpPr>
                <a:spLocks noChangeAspect="1" noChangeArrowheads="1"/>
              </p:cNvSpPr>
              <p:nvPr/>
            </p:nvSpPr>
            <p:spPr bwMode="auto">
              <a:xfrm>
                <a:off x="3240" y="3585"/>
                <a:ext cx="908" cy="71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1044" name="Rectangle 20"/>
              <p:cNvSpPr>
                <a:spLocks noChangeAspect="1" noChangeArrowheads="1"/>
              </p:cNvSpPr>
              <p:nvPr/>
            </p:nvSpPr>
            <p:spPr bwMode="auto">
              <a:xfrm>
                <a:off x="2468" y="2963"/>
                <a:ext cx="353" cy="150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1045" name="Rectangle 21"/>
              <p:cNvSpPr>
                <a:spLocks noChangeAspect="1" noChangeArrowheads="1"/>
              </p:cNvSpPr>
              <p:nvPr/>
            </p:nvSpPr>
            <p:spPr bwMode="auto">
              <a:xfrm>
                <a:off x="2326" y="2997"/>
                <a:ext cx="203" cy="71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1046" name="Rectangle 22"/>
              <p:cNvSpPr>
                <a:spLocks noChangeAspect="1" noChangeArrowheads="1"/>
              </p:cNvSpPr>
              <p:nvPr/>
            </p:nvSpPr>
            <p:spPr bwMode="auto">
              <a:xfrm rot="16200000">
                <a:off x="2425" y="3137"/>
                <a:ext cx="203" cy="28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1047" name="Rectangle 23"/>
              <p:cNvSpPr>
                <a:spLocks noChangeAspect="1" noChangeArrowheads="1"/>
              </p:cNvSpPr>
              <p:nvPr/>
            </p:nvSpPr>
            <p:spPr bwMode="auto">
              <a:xfrm rot="16200000">
                <a:off x="2582" y="3167"/>
                <a:ext cx="203" cy="28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048" name="Rectangle 24"/>
            <p:cNvSpPr>
              <a:spLocks noChangeAspect="1" noChangeArrowheads="1"/>
            </p:cNvSpPr>
            <p:nvPr/>
          </p:nvSpPr>
          <p:spPr bwMode="auto">
            <a:xfrm rot="-1899001">
              <a:off x="5164" y="2437"/>
              <a:ext cx="83" cy="1433"/>
            </a:xfrm>
            <a:prstGeom prst="rect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49" name="Rectangle 25"/>
            <p:cNvSpPr>
              <a:spLocks noChangeAspect="1" noChangeArrowheads="1"/>
            </p:cNvSpPr>
            <p:nvPr/>
          </p:nvSpPr>
          <p:spPr bwMode="auto">
            <a:xfrm rot="-1899001">
              <a:off x="5179" y="3422"/>
              <a:ext cx="510" cy="191"/>
            </a:xfrm>
            <a:prstGeom prst="rect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50" name="AutoShape 26"/>
            <p:cNvSpPr>
              <a:spLocks noChangeAspect="1" noChangeArrowheads="1"/>
            </p:cNvSpPr>
            <p:nvPr/>
          </p:nvSpPr>
          <p:spPr bwMode="auto">
            <a:xfrm rot="14300999">
              <a:off x="4657" y="2493"/>
              <a:ext cx="457" cy="315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spect="1" noChangeArrowheads="1"/>
            </p:cNvSpPr>
            <p:nvPr/>
          </p:nvSpPr>
          <p:spPr bwMode="auto">
            <a:xfrm rot="-1899001">
              <a:off x="4698" y="2759"/>
              <a:ext cx="383" cy="367"/>
            </a:xfrm>
            <a:prstGeom prst="ellipse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52" name="AutoShape 28"/>
            <p:cNvSpPr>
              <a:spLocks noChangeAspect="1" noChangeArrowheads="1"/>
            </p:cNvSpPr>
            <p:nvPr/>
          </p:nvSpPr>
          <p:spPr bwMode="auto">
            <a:xfrm rot="3500999">
              <a:off x="4589" y="2975"/>
              <a:ext cx="232" cy="173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53" name="Rectangle 29"/>
            <p:cNvSpPr>
              <a:spLocks noChangeAspect="1" noChangeArrowheads="1"/>
            </p:cNvSpPr>
            <p:nvPr/>
          </p:nvSpPr>
          <p:spPr bwMode="auto">
            <a:xfrm>
              <a:off x="4500" y="4275"/>
              <a:ext cx="833" cy="71"/>
            </a:xfrm>
            <a:prstGeom prst="rect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</p:grpSp>
      <p:sp>
        <p:nvSpPr>
          <p:cNvPr id="1059" name="AutoShape 35"/>
          <p:cNvSpPr>
            <a:spLocks noChangeArrowheads="1"/>
          </p:cNvSpPr>
          <p:nvPr/>
        </p:nvSpPr>
        <p:spPr bwMode="auto">
          <a:xfrm>
            <a:off x="8740044" y="887214"/>
            <a:ext cx="325520" cy="288737"/>
          </a:xfrm>
          <a:prstGeom prst="star4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100783" tIns="50392" rIns="100783" bIns="50392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061" name="AutoShape 37"/>
          <p:cNvSpPr>
            <a:spLocks noChangeArrowheads="1"/>
          </p:cNvSpPr>
          <p:nvPr/>
        </p:nvSpPr>
        <p:spPr bwMode="auto">
          <a:xfrm>
            <a:off x="1030914" y="1238514"/>
            <a:ext cx="185512" cy="169743"/>
          </a:xfrm>
          <a:prstGeom prst="star4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100783" tIns="50392" rIns="100783" bIns="50392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</a:endParaRPr>
          </a:p>
        </p:txBody>
      </p:sp>
      <p:grpSp>
        <p:nvGrpSpPr>
          <p:cNvPr id="6" name="Group 40"/>
          <p:cNvGrpSpPr>
            <a:grpSpLocks noChangeAspect="1"/>
          </p:cNvGrpSpPr>
          <p:nvPr/>
        </p:nvGrpSpPr>
        <p:grpSpPr bwMode="auto">
          <a:xfrm rot="19840433">
            <a:off x="4076633" y="1076571"/>
            <a:ext cx="787549" cy="1487436"/>
            <a:chOff x="4612" y="6685"/>
            <a:chExt cx="1529" cy="2916"/>
          </a:xfrm>
        </p:grpSpPr>
        <p:sp>
          <p:nvSpPr>
            <p:cNvPr id="1065" name="Oval 41"/>
            <p:cNvSpPr>
              <a:spLocks noChangeAspect="1" noChangeArrowheads="1"/>
            </p:cNvSpPr>
            <p:nvPr/>
          </p:nvSpPr>
          <p:spPr bwMode="auto">
            <a:xfrm>
              <a:off x="4612" y="6975"/>
              <a:ext cx="171" cy="170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66" name="Oval 42"/>
            <p:cNvSpPr>
              <a:spLocks noChangeAspect="1" noChangeArrowheads="1"/>
            </p:cNvSpPr>
            <p:nvPr/>
          </p:nvSpPr>
          <p:spPr bwMode="auto">
            <a:xfrm>
              <a:off x="5684" y="7193"/>
              <a:ext cx="146" cy="144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67" name="Oval 43"/>
            <p:cNvSpPr>
              <a:spLocks noChangeAspect="1" noChangeArrowheads="1"/>
            </p:cNvSpPr>
            <p:nvPr/>
          </p:nvSpPr>
          <p:spPr bwMode="auto">
            <a:xfrm>
              <a:off x="5250" y="8263"/>
              <a:ext cx="144" cy="144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68" name="Oval 44"/>
            <p:cNvSpPr>
              <a:spLocks noChangeAspect="1" noChangeArrowheads="1"/>
            </p:cNvSpPr>
            <p:nvPr/>
          </p:nvSpPr>
          <p:spPr bwMode="auto">
            <a:xfrm>
              <a:off x="5079" y="8353"/>
              <a:ext cx="144" cy="144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69" name="Oval 45"/>
            <p:cNvSpPr>
              <a:spLocks noChangeAspect="1" noChangeArrowheads="1"/>
            </p:cNvSpPr>
            <p:nvPr/>
          </p:nvSpPr>
          <p:spPr bwMode="auto">
            <a:xfrm>
              <a:off x="4787" y="9464"/>
              <a:ext cx="137" cy="137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70" name="Oval 46"/>
            <p:cNvSpPr>
              <a:spLocks noChangeAspect="1" noChangeArrowheads="1"/>
            </p:cNvSpPr>
            <p:nvPr/>
          </p:nvSpPr>
          <p:spPr bwMode="auto">
            <a:xfrm>
              <a:off x="5408" y="8142"/>
              <a:ext cx="135" cy="137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71" name="Oval 47"/>
            <p:cNvSpPr>
              <a:spLocks noChangeAspect="1" noChangeArrowheads="1"/>
            </p:cNvSpPr>
            <p:nvPr/>
          </p:nvSpPr>
          <p:spPr bwMode="auto">
            <a:xfrm>
              <a:off x="5953" y="9272"/>
              <a:ext cx="188" cy="188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72" name="Oval 48"/>
            <p:cNvSpPr>
              <a:spLocks noChangeAspect="1" noChangeArrowheads="1"/>
            </p:cNvSpPr>
            <p:nvPr/>
          </p:nvSpPr>
          <p:spPr bwMode="auto">
            <a:xfrm>
              <a:off x="5385" y="6685"/>
              <a:ext cx="94" cy="94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73" name="Oval 49"/>
            <p:cNvSpPr>
              <a:spLocks noChangeAspect="1" noChangeArrowheads="1"/>
            </p:cNvSpPr>
            <p:nvPr/>
          </p:nvSpPr>
          <p:spPr bwMode="auto">
            <a:xfrm>
              <a:off x="5257" y="8945"/>
              <a:ext cx="120" cy="118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74" name="Oval 50"/>
            <p:cNvSpPr>
              <a:spLocks noChangeAspect="1" noChangeArrowheads="1"/>
            </p:cNvSpPr>
            <p:nvPr/>
          </p:nvSpPr>
          <p:spPr bwMode="auto">
            <a:xfrm>
              <a:off x="5680" y="8464"/>
              <a:ext cx="103" cy="101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75" name="Oval 51"/>
            <p:cNvSpPr>
              <a:spLocks noChangeAspect="1" noChangeArrowheads="1"/>
            </p:cNvSpPr>
            <p:nvPr/>
          </p:nvSpPr>
          <p:spPr bwMode="auto">
            <a:xfrm>
              <a:off x="5321" y="6776"/>
              <a:ext cx="94" cy="93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76" name="Oval 52"/>
            <p:cNvSpPr>
              <a:spLocks noChangeAspect="1" noChangeArrowheads="1"/>
            </p:cNvSpPr>
            <p:nvPr/>
          </p:nvSpPr>
          <p:spPr bwMode="auto">
            <a:xfrm>
              <a:off x="5395" y="6753"/>
              <a:ext cx="84" cy="86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77" name="Oval 53"/>
            <p:cNvSpPr>
              <a:spLocks noChangeAspect="1" noChangeArrowheads="1"/>
            </p:cNvSpPr>
            <p:nvPr/>
          </p:nvSpPr>
          <p:spPr bwMode="auto">
            <a:xfrm>
              <a:off x="5291" y="8808"/>
              <a:ext cx="77" cy="76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78" name="Oval 54"/>
            <p:cNvSpPr>
              <a:spLocks noChangeAspect="1" noChangeArrowheads="1"/>
            </p:cNvSpPr>
            <p:nvPr/>
          </p:nvSpPr>
          <p:spPr bwMode="auto">
            <a:xfrm>
              <a:off x="5291" y="8979"/>
              <a:ext cx="77" cy="77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79" name="Oval 55"/>
            <p:cNvSpPr>
              <a:spLocks noChangeAspect="1" noChangeArrowheads="1"/>
            </p:cNvSpPr>
            <p:nvPr/>
          </p:nvSpPr>
          <p:spPr bwMode="auto">
            <a:xfrm>
              <a:off x="5291" y="8894"/>
              <a:ext cx="69" cy="68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</p:grpSp>
      <p:sp>
        <p:nvSpPr>
          <p:cNvPr id="1081" name="Text Box 57"/>
          <p:cNvSpPr txBox="1">
            <a:spLocks noChangeArrowheads="1"/>
          </p:cNvSpPr>
          <p:nvPr/>
        </p:nvSpPr>
        <p:spPr bwMode="auto">
          <a:xfrm>
            <a:off x="5701854" y="1924919"/>
            <a:ext cx="3937744" cy="2768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83" tIns="50392" rIns="100783" bIns="50392" numCol="1" anchor="t" anchorCtr="0" compatLnSpc="1">
            <a:prstTxWarp prst="textNoShape">
              <a:avLst/>
            </a:prstTxWarp>
          </a:bodyPr>
          <a:lstStyle/>
          <a:p>
            <a:pPr marL="503920" lvl="1" algn="ctr" fontAlgn="base">
              <a:spcBef>
                <a:spcPts val="621"/>
              </a:spcBef>
              <a:spcAft>
                <a:spcPts val="621"/>
              </a:spcAft>
            </a:pPr>
            <a:endParaRPr lang="de-DE" b="1" dirty="0">
              <a:solidFill>
                <a:srgbClr val="333333"/>
              </a:solidFill>
              <a:latin typeface="Tahoma" pitchFamily="34" charset="0"/>
              <a:cs typeface="Arial" pitchFamily="34" charset="0"/>
            </a:endParaRPr>
          </a:p>
          <a:p>
            <a:pPr marL="503920" lvl="1" algn="ctr" fontAlgn="base">
              <a:spcBef>
                <a:spcPts val="621"/>
              </a:spcBef>
              <a:spcAft>
                <a:spcPts val="621"/>
              </a:spcAft>
            </a:pPr>
            <a:r>
              <a:rPr lang="de-DE" sz="4000" b="1" cap="small" dirty="0">
                <a:solidFill>
                  <a:srgbClr val="000000"/>
                </a:solidFill>
                <a:cs typeface="Arial" pitchFamily="34" charset="0"/>
              </a:rPr>
              <a:t>Physik mit</a:t>
            </a:r>
          </a:p>
          <a:p>
            <a:pPr marL="503920" lvl="1" algn="ctr" fontAlgn="base">
              <a:spcBef>
                <a:spcPts val="621"/>
              </a:spcBef>
              <a:spcAft>
                <a:spcPts val="621"/>
              </a:spcAft>
            </a:pPr>
            <a:r>
              <a:rPr lang="de-DE" sz="4000" b="1" cap="small" dirty="0">
                <a:solidFill>
                  <a:srgbClr val="000000"/>
                </a:solidFill>
                <a:cs typeface="Arial" pitchFamily="34" charset="0"/>
              </a:rPr>
              <a:t>Astrophysik</a:t>
            </a:r>
          </a:p>
        </p:txBody>
      </p:sp>
      <p:sp>
        <p:nvSpPr>
          <p:cNvPr id="71" name="Textfeld 70"/>
          <p:cNvSpPr txBox="1"/>
          <p:nvPr/>
        </p:nvSpPr>
        <p:spPr>
          <a:xfrm>
            <a:off x="1585600" y="5921747"/>
            <a:ext cx="7035436" cy="780313"/>
          </a:xfrm>
          <a:prstGeom prst="rect">
            <a:avLst/>
          </a:prstGeom>
          <a:noFill/>
        </p:spPr>
        <p:txBody>
          <a:bodyPr wrap="square" lIns="100783" tIns="50392" rIns="100783" bIns="50392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4400" b="1" cap="small" dirty="0">
                <a:solidFill>
                  <a:srgbClr val="000000"/>
                </a:solidFill>
              </a:rPr>
              <a:t>Endstadien der Sterne</a:t>
            </a:r>
          </a:p>
        </p:txBody>
      </p:sp>
      <p:grpSp>
        <p:nvGrpSpPr>
          <p:cNvPr id="7" name="Group 78"/>
          <p:cNvGrpSpPr>
            <a:grpSpLocks noChangeAspect="1"/>
          </p:cNvGrpSpPr>
          <p:nvPr/>
        </p:nvGrpSpPr>
        <p:grpSpPr bwMode="auto">
          <a:xfrm>
            <a:off x="874685" y="4136848"/>
            <a:ext cx="1173162" cy="1173162"/>
            <a:chOff x="3066" y="1522"/>
            <a:chExt cx="4625" cy="4625"/>
          </a:xfrm>
        </p:grpSpPr>
        <p:sp>
          <p:nvSpPr>
            <p:cNvPr id="1103" name="Oval 79"/>
            <p:cNvSpPr>
              <a:spLocks noChangeAspect="1" noChangeArrowheads="1"/>
            </p:cNvSpPr>
            <p:nvPr/>
          </p:nvSpPr>
          <p:spPr bwMode="auto">
            <a:xfrm rot="-1791744">
              <a:off x="3066" y="3227"/>
              <a:ext cx="4625" cy="1305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04" name="Oval 80"/>
            <p:cNvSpPr>
              <a:spLocks noChangeAspect="1" noChangeArrowheads="1"/>
            </p:cNvSpPr>
            <p:nvPr/>
          </p:nvSpPr>
          <p:spPr bwMode="auto">
            <a:xfrm rot="1830612">
              <a:off x="3066" y="3197"/>
              <a:ext cx="4625" cy="1305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05" name="Oval 81"/>
            <p:cNvSpPr>
              <a:spLocks noChangeAspect="1" noChangeArrowheads="1"/>
            </p:cNvSpPr>
            <p:nvPr/>
          </p:nvSpPr>
          <p:spPr bwMode="auto">
            <a:xfrm rot="16200000">
              <a:off x="3096" y="3182"/>
              <a:ext cx="4625" cy="1305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06" name="Oval 82"/>
            <p:cNvSpPr>
              <a:spLocks noChangeAspect="1" noChangeArrowheads="1"/>
            </p:cNvSpPr>
            <p:nvPr/>
          </p:nvSpPr>
          <p:spPr bwMode="auto">
            <a:xfrm>
              <a:off x="6180" y="2463"/>
              <a:ext cx="435" cy="437"/>
            </a:xfrm>
            <a:prstGeom prst="ellipse">
              <a:avLst/>
            </a:prstGeom>
            <a:gradFill rotWithShape="1">
              <a:gsLst>
                <a:gs pos="0">
                  <a:srgbClr val="F2F2F2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07" name="Oval 83"/>
            <p:cNvSpPr>
              <a:spLocks noChangeAspect="1" noChangeArrowheads="1"/>
            </p:cNvSpPr>
            <p:nvPr/>
          </p:nvSpPr>
          <p:spPr bwMode="auto">
            <a:xfrm>
              <a:off x="3660" y="3318"/>
              <a:ext cx="435" cy="437"/>
            </a:xfrm>
            <a:prstGeom prst="ellipse">
              <a:avLst/>
            </a:prstGeom>
            <a:gradFill rotWithShape="1">
              <a:gsLst>
                <a:gs pos="0">
                  <a:srgbClr val="F2F2F2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08" name="Oval 84"/>
            <p:cNvSpPr>
              <a:spLocks noChangeAspect="1" noChangeArrowheads="1"/>
            </p:cNvSpPr>
            <p:nvPr/>
          </p:nvSpPr>
          <p:spPr bwMode="auto">
            <a:xfrm>
              <a:off x="5700" y="5058"/>
              <a:ext cx="435" cy="437"/>
            </a:xfrm>
            <a:prstGeom prst="ellipse">
              <a:avLst/>
            </a:prstGeom>
            <a:gradFill rotWithShape="1">
              <a:gsLst>
                <a:gs pos="0">
                  <a:srgbClr val="F2F2F2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grpSp>
          <p:nvGrpSpPr>
            <p:cNvPr id="8" name="Group 85"/>
            <p:cNvGrpSpPr>
              <a:grpSpLocks noChangeAspect="1"/>
            </p:cNvGrpSpPr>
            <p:nvPr/>
          </p:nvGrpSpPr>
          <p:grpSpPr bwMode="auto">
            <a:xfrm>
              <a:off x="4912" y="3303"/>
              <a:ext cx="990" cy="1037"/>
              <a:chOff x="4612" y="7548"/>
              <a:chExt cx="990" cy="1037"/>
            </a:xfrm>
          </p:grpSpPr>
          <p:sp>
            <p:nvSpPr>
              <p:cNvPr id="1110" name="Oval 86"/>
              <p:cNvSpPr>
                <a:spLocks noChangeAspect="1" noChangeArrowheads="1"/>
              </p:cNvSpPr>
              <p:nvPr/>
            </p:nvSpPr>
            <p:spPr bwMode="auto">
              <a:xfrm>
                <a:off x="4612" y="7735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11" name="Oval 87"/>
              <p:cNvSpPr>
                <a:spLocks noChangeAspect="1" noChangeArrowheads="1"/>
              </p:cNvSpPr>
              <p:nvPr/>
            </p:nvSpPr>
            <p:spPr bwMode="auto">
              <a:xfrm>
                <a:off x="5167" y="7706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12" name="Oval 88"/>
              <p:cNvSpPr>
                <a:spLocks noChangeAspect="1" noChangeArrowheads="1"/>
              </p:cNvSpPr>
              <p:nvPr/>
            </p:nvSpPr>
            <p:spPr bwMode="auto">
              <a:xfrm>
                <a:off x="4883" y="7548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13" name="Oval 89"/>
              <p:cNvSpPr>
                <a:spLocks noChangeAspect="1" noChangeArrowheads="1"/>
              </p:cNvSpPr>
              <p:nvPr/>
            </p:nvSpPr>
            <p:spPr bwMode="auto">
              <a:xfrm>
                <a:off x="5161" y="8042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14" name="Oval 90"/>
              <p:cNvSpPr>
                <a:spLocks noChangeAspect="1" noChangeArrowheads="1"/>
              </p:cNvSpPr>
              <p:nvPr/>
            </p:nvSpPr>
            <p:spPr bwMode="auto">
              <a:xfrm>
                <a:off x="4891" y="8148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15" name="Oval 91"/>
              <p:cNvSpPr>
                <a:spLocks noChangeAspect="1" noChangeArrowheads="1"/>
              </p:cNvSpPr>
              <p:nvPr/>
            </p:nvSpPr>
            <p:spPr bwMode="auto">
              <a:xfrm>
                <a:off x="4635" y="8043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16" name="Oval 92"/>
              <p:cNvSpPr>
                <a:spLocks noChangeAspect="1" noChangeArrowheads="1"/>
              </p:cNvSpPr>
              <p:nvPr/>
            </p:nvSpPr>
            <p:spPr bwMode="auto">
              <a:xfrm>
                <a:off x="4890" y="7803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</p:grpSp>
      </p:grpSp>
      <p:pic>
        <p:nvPicPr>
          <p:cNvPr id="218" name="Grafik 9" descr="K640_IMG_6477.JPG"/>
          <p:cNvPicPr/>
          <p:nvPr/>
        </p:nvPicPr>
        <p:blipFill>
          <a:blip r:embed="rId2" cstate="print"/>
          <a:srcRect t="42578" b="41016"/>
          <a:stretch>
            <a:fillRect/>
          </a:stretch>
        </p:blipFill>
        <p:spPr>
          <a:xfrm rot="2049229">
            <a:off x="2146136" y="3570776"/>
            <a:ext cx="2561913" cy="291732"/>
          </a:xfrm>
          <a:prstGeom prst="rect">
            <a:avLst/>
          </a:prstGeom>
        </p:spPr>
      </p:pic>
      <p:grpSp>
        <p:nvGrpSpPr>
          <p:cNvPr id="76" name="Gruppieren 60"/>
          <p:cNvGrpSpPr/>
          <p:nvPr/>
        </p:nvGrpSpPr>
        <p:grpSpPr>
          <a:xfrm>
            <a:off x="0" y="0"/>
            <a:ext cx="10080625" cy="7575057"/>
            <a:chOff x="0" y="0"/>
            <a:chExt cx="9144000" cy="6871954"/>
          </a:xfrm>
        </p:grpSpPr>
        <p:pic>
          <p:nvPicPr>
            <p:cNvPr id="78" name="Grafik 77" descr="Rahmen Astronomie unten.png"/>
            <p:cNvPicPr>
              <a:picLocks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6555600"/>
              <a:ext cx="9144000" cy="302400"/>
            </a:xfrm>
            <a:prstGeom prst="rect">
              <a:avLst/>
            </a:prstGeom>
          </p:spPr>
        </p:pic>
        <p:pic>
          <p:nvPicPr>
            <p:cNvPr id="79" name="Grafik 78" descr="Rahmen Astronomie oben.png"/>
            <p:cNvPicPr>
              <a:picLocks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9144000" cy="403200"/>
            </a:xfrm>
            <a:prstGeom prst="rect">
              <a:avLst/>
            </a:prstGeom>
          </p:spPr>
        </p:pic>
        <p:sp>
          <p:nvSpPr>
            <p:cNvPr id="80" name="Textfeld 79"/>
            <p:cNvSpPr txBox="1"/>
            <p:nvPr/>
          </p:nvSpPr>
          <p:spPr>
            <a:xfrm>
              <a:off x="864365" y="6550871"/>
              <a:ext cx="3501109" cy="321083"/>
            </a:xfrm>
            <a:prstGeom prst="rect">
              <a:avLst/>
            </a:prstGeom>
            <a:noFill/>
          </p:spPr>
          <p:txBody>
            <a:bodyPr wrap="square" lIns="82936" tIns="41469" rIns="82936" bIns="41469" rtlCol="0">
              <a:spAutoFit/>
            </a:bodyPr>
            <a:lstStyle/>
            <a:p>
              <a:pPr defTabSz="914210">
                <a:defRPr/>
              </a:pPr>
              <a:r>
                <a:rPr lang="de-DE" sz="1700" kern="0" dirty="0">
                  <a:solidFill>
                    <a:srgbClr val="FFFFFF"/>
                  </a:solidFill>
                </a:rPr>
                <a:t>S. Hanssen</a:t>
              </a:r>
            </a:p>
          </p:txBody>
        </p:sp>
        <p:sp>
          <p:nvSpPr>
            <p:cNvPr id="81" name="Rechteck 80"/>
            <p:cNvSpPr/>
            <p:nvPr/>
          </p:nvSpPr>
          <p:spPr>
            <a:xfrm>
              <a:off x="7515497" y="6580699"/>
              <a:ext cx="1604352" cy="243385"/>
            </a:xfrm>
            <a:prstGeom prst="rect">
              <a:avLst/>
            </a:prstGeom>
            <a:noFill/>
            <a:ln w="0">
              <a:solidFill>
                <a:srgbClr val="CCCCFF"/>
              </a:solidFill>
              <a:prstDash val="solid"/>
            </a:ln>
          </p:spPr>
          <p:txBody>
            <a:bodyPr vert="horz" wrap="none" lIns="81631" tIns="40816" rIns="81631" bIns="40816" anchor="ctr" anchorCtr="1" compatLnSpc="0"/>
            <a:lstStyle>
              <a:defPPr lvl="0">
                <a:buSzPct val="45000"/>
                <a:buFont typeface="StarSymbol"/>
                <a:buNone/>
              </a:defPPr>
              <a:lvl1pPr lvl="0">
                <a:buSzPct val="45000"/>
                <a:buFont typeface="StarSymbol"/>
                <a:buChar char="●"/>
              </a:lvl1pPr>
              <a:lvl2pPr lvl="1">
                <a:buSzPct val="45000"/>
                <a:buFont typeface="StarSymbol"/>
                <a:buChar char="●"/>
              </a:lvl2pPr>
              <a:lvl3pPr lvl="2">
                <a:buSzPct val="45000"/>
                <a:buFont typeface="StarSymbol"/>
                <a:buChar char="●"/>
              </a:lvl3pPr>
              <a:lvl4pPr lvl="3">
                <a:buSzPct val="45000"/>
                <a:buFont typeface="StarSymbol"/>
                <a:buChar char="●"/>
              </a:lvl4pPr>
              <a:lvl5pPr lvl="4">
                <a:buSzPct val="45000"/>
                <a:buFont typeface="StarSymbol"/>
                <a:buChar char="●"/>
              </a:lvl5pPr>
              <a:lvl6pPr lvl="5">
                <a:buSzPct val="45000"/>
                <a:buFont typeface="StarSymbol"/>
                <a:buChar char="●"/>
              </a:lvl6pPr>
              <a:lvl7pPr lvl="6">
                <a:buSzPct val="45000"/>
                <a:buFont typeface="StarSymbol"/>
                <a:buChar char="●"/>
              </a:lvl7pPr>
              <a:lvl8pPr lvl="7">
                <a:buSzPct val="45000"/>
                <a:buFont typeface="StarSymbol"/>
                <a:buChar char="●"/>
              </a:lvl8pPr>
              <a:lvl9pPr lvl="8">
                <a:buSzPct val="45000"/>
                <a:buFont typeface="StarSymbol"/>
                <a:buChar char="●"/>
              </a:lvl9pPr>
            </a:lstStyle>
            <a:p>
              <a:pPr algn="ctr" defTabSz="914210" hangingPunct="0">
                <a:buFont typeface="StarSymbol"/>
                <a:buNone/>
              </a:pPr>
              <a:r>
                <a:rPr lang="de-DE" sz="1400" dirty="0">
                  <a:solidFill>
                    <a:srgbClr val="FFFFFF"/>
                  </a:solidFill>
                  <a:ea typeface="MS Gothic" pitchFamily="2"/>
                  <a:cs typeface="Tahoma" pitchFamily="2"/>
                </a:rPr>
                <a:t>ZPG </a:t>
              </a:r>
              <a:r>
                <a:rPr lang="de-DE" sz="1400" dirty="0">
                  <a:solidFill>
                    <a:srgbClr val="CCCCFF"/>
                  </a:solidFill>
                  <a:ea typeface="MS Gothic" pitchFamily="2"/>
                  <a:cs typeface="Tahoma" pitchFamily="2"/>
                </a:rPr>
                <a:t>Astrophysik</a:t>
              </a:r>
            </a:p>
          </p:txBody>
        </p:sp>
        <p:pic>
          <p:nvPicPr>
            <p:cNvPr id="82" name="Grafik 81"/>
            <p:cNvPicPr>
              <a:picLocks noChangeAspect="1"/>
            </p:cNvPicPr>
            <p:nvPr/>
          </p:nvPicPr>
          <p:blipFill>
            <a:blip r:embed="rId5" cstate="print">
              <a:alphaModFix/>
              <a:lum/>
            </a:blip>
            <a:srcRect/>
            <a:stretch>
              <a:fillRect/>
            </a:stretch>
          </p:blipFill>
          <p:spPr>
            <a:xfrm>
              <a:off x="65310" y="6597027"/>
              <a:ext cx="601250" cy="2119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3" name="Titel 1"/>
            <p:cNvSpPr txBox="1">
              <a:spLocks/>
            </p:cNvSpPr>
            <p:nvPr/>
          </p:nvSpPr>
          <p:spPr>
            <a:xfrm>
              <a:off x="1" y="2"/>
              <a:ext cx="6188797" cy="392933"/>
            </a:xfrm>
            <a:prstGeom prst="rect">
              <a:avLst/>
            </a:prstGeom>
          </p:spPr>
          <p:txBody>
            <a:bodyPr lIns="82936" tIns="41469" rIns="82936" bIns="41469" anchor="ctr"/>
            <a:lstStyle/>
            <a:p>
              <a:pPr defTabSz="914210" hangingPunct="0">
                <a:defRPr/>
              </a:pPr>
              <a:r>
                <a:rPr lang="de-DE" sz="2200" cap="small" dirty="0">
                  <a:solidFill>
                    <a:srgbClr val="FFFFD1"/>
                  </a:solidFill>
                  <a:ea typeface="MS Gothic" pitchFamily="2"/>
                  <a:cs typeface="Arial" pitchFamily="34" charset="0"/>
                </a:rPr>
                <a:t> </a:t>
              </a:r>
              <a:r>
                <a:rPr lang="de-DE" sz="2200" b="1" cap="small" dirty="0">
                  <a:solidFill>
                    <a:srgbClr val="FFFFFF"/>
                  </a:solidFill>
                  <a:ea typeface="MS Gothic" pitchFamily="2"/>
                  <a:cs typeface="Arial" pitchFamily="34" charset="0"/>
                </a:rPr>
                <a:t>Physik mit Astrophysik</a:t>
              </a:r>
            </a:p>
          </p:txBody>
        </p:sp>
      </p:grpSp>
      <p:sp>
        <p:nvSpPr>
          <p:cNvPr id="74" name="Rechteck 73"/>
          <p:cNvSpPr/>
          <p:nvPr/>
        </p:nvSpPr>
        <p:spPr>
          <a:xfrm>
            <a:off x="8407273" y="6940439"/>
            <a:ext cx="16733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0" dirty="0">
                <a:solidFill>
                  <a:srgbClr val="FFFFFF"/>
                </a:solidFill>
              </a:rPr>
              <a:t>Grafiken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: S. Hanssen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5"/>
          <p:cNvSpPr>
            <a:spLocks noChangeAspect="1" noChangeArrowheads="1"/>
          </p:cNvSpPr>
          <p:nvPr/>
        </p:nvSpPr>
        <p:spPr bwMode="auto">
          <a:xfrm>
            <a:off x="6100780" y="2076559"/>
            <a:ext cx="3147466" cy="3124904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solidFill>
                <a:schemeClr val="bg1"/>
              </a:solidFill>
            </a:endParaRPr>
          </a:p>
        </p:txBody>
      </p:sp>
      <p:sp>
        <p:nvSpPr>
          <p:cNvPr id="84" name="Inhaltsplatzhalter 2"/>
          <p:cNvSpPr txBox="1">
            <a:spLocks/>
          </p:cNvSpPr>
          <p:nvPr/>
        </p:nvSpPr>
        <p:spPr bwMode="auto">
          <a:xfrm>
            <a:off x="340727" y="592734"/>
            <a:ext cx="8435400" cy="682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kumimoji="0" lang="de-DE" sz="2400" b="1" i="0" u="none" strike="noStrike" kern="0" cap="small" spc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 Sterne mit 8 M</a:t>
            </a:r>
            <a:r>
              <a:rPr lang="de-DE" sz="2400" baseline="-25000" dirty="0">
                <a:solidFill>
                  <a:schemeClr val="bg1"/>
                </a:solidFill>
                <a:sym typeface="Wingdings 2"/>
              </a:rPr>
              <a:t></a:t>
            </a:r>
            <a:r>
              <a:rPr kumimoji="0" lang="de-DE" sz="2400" b="1" i="0" u="none" strike="noStrike" kern="0" cap="sm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bis 25 M</a:t>
            </a:r>
            <a:r>
              <a:rPr lang="de-DE" sz="2400" baseline="-25000" dirty="0">
                <a:solidFill>
                  <a:schemeClr val="bg1"/>
                </a:solidFill>
                <a:sym typeface="Wingdings 2"/>
              </a:rPr>
              <a:t></a:t>
            </a:r>
            <a:endParaRPr kumimoji="0" lang="de-DE" sz="2400" b="0" i="0" u="none" strike="noStrike" kern="0" cap="none" spc="0" normalizeH="0" baseline="0" noProof="0" dirty="0">
              <a:ln>
                <a:noFill/>
              </a:ln>
              <a:solidFill>
                <a:srgbClr val="FFFF2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Inhaltsplatzhalter 2"/>
          <p:cNvSpPr txBox="1">
            <a:spLocks/>
          </p:cNvSpPr>
          <p:nvPr/>
        </p:nvSpPr>
        <p:spPr bwMode="auto">
          <a:xfrm>
            <a:off x="340727" y="1091456"/>
            <a:ext cx="5189918" cy="5298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Durch Kontraktion kann Gravitationsenergie in thermische Energie umgewandelt werden.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→ Schalenbrennen ohne Entartung.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Von außen nach innen: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	H	→ 	He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	He	→ 	C, 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	C	→ 	N, Mg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	N	→ 	O, Mg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	O	→ 	Si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	Si	 → 	Fe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Stern wächst gewaltig: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kern="0" dirty="0">
              <a:solidFill>
                <a:schemeClr val="bg1"/>
              </a:solidFill>
            </a:endParaRPr>
          </a:p>
        </p:txBody>
      </p:sp>
      <p:sp>
        <p:nvSpPr>
          <p:cNvPr id="32" name="Oval 10"/>
          <p:cNvSpPr>
            <a:spLocks noChangeAspect="1" noChangeArrowheads="1"/>
          </p:cNvSpPr>
          <p:nvPr/>
        </p:nvSpPr>
        <p:spPr bwMode="auto">
          <a:xfrm>
            <a:off x="6802336" y="2775787"/>
            <a:ext cx="1750283" cy="175028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2" name="Oval 16"/>
          <p:cNvSpPr>
            <a:spLocks noChangeAspect="1" noChangeArrowheads="1"/>
          </p:cNvSpPr>
          <p:nvPr/>
        </p:nvSpPr>
        <p:spPr bwMode="auto">
          <a:xfrm>
            <a:off x="7217143" y="3180477"/>
            <a:ext cx="913082" cy="90549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4" name="Text Box 4"/>
          <p:cNvSpPr txBox="1">
            <a:spLocks noChangeAspect="1" noChangeArrowheads="1"/>
          </p:cNvSpPr>
          <p:nvPr/>
        </p:nvSpPr>
        <p:spPr bwMode="auto">
          <a:xfrm>
            <a:off x="7274501" y="3456769"/>
            <a:ext cx="804863" cy="369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normalizeH="0" baseline="0" dirty="0" err="1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Si→</a:t>
            </a:r>
            <a:r>
              <a:rPr lang="de-DE" sz="1600" dirty="0" err="1">
                <a:latin typeface="Arial" pitchFamily="34" charset="0"/>
                <a:cs typeface="Arial" pitchFamily="34" charset="0"/>
              </a:rPr>
              <a:t>Fe</a:t>
            </a:r>
            <a:endParaRPr kumimoji="0" lang="it-IT" sz="16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val 10"/>
          <p:cNvSpPr>
            <a:spLocks noChangeAspect="1" noChangeArrowheads="1"/>
          </p:cNvSpPr>
          <p:nvPr/>
        </p:nvSpPr>
        <p:spPr bwMode="auto">
          <a:xfrm>
            <a:off x="6935685" y="2899610"/>
            <a:ext cx="1477126" cy="1477126"/>
          </a:xfrm>
          <a:prstGeom prst="ellips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8" name="Oval 10"/>
          <p:cNvSpPr>
            <a:spLocks noChangeAspect="1" noChangeArrowheads="1"/>
          </p:cNvSpPr>
          <p:nvPr/>
        </p:nvSpPr>
        <p:spPr bwMode="auto">
          <a:xfrm>
            <a:off x="7081838" y="3043236"/>
            <a:ext cx="1195370" cy="1195370"/>
          </a:xfrm>
          <a:prstGeom prst="ellips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9" name="Oval 10"/>
          <p:cNvSpPr>
            <a:spLocks noChangeAspect="1" noChangeArrowheads="1"/>
          </p:cNvSpPr>
          <p:nvPr/>
        </p:nvSpPr>
        <p:spPr bwMode="auto">
          <a:xfrm>
            <a:off x="6536390" y="2495552"/>
            <a:ext cx="2279000" cy="2279000"/>
          </a:xfrm>
          <a:prstGeom prst="ellips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" name="Text Box 3"/>
          <p:cNvSpPr txBox="1">
            <a:spLocks noChangeAspect="1" noChangeArrowheads="1"/>
          </p:cNvSpPr>
          <p:nvPr/>
        </p:nvSpPr>
        <p:spPr bwMode="auto">
          <a:xfrm>
            <a:off x="7212156" y="2507425"/>
            <a:ext cx="1063702" cy="356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H → He</a:t>
            </a:r>
          </a:p>
        </p:txBody>
      </p:sp>
      <p:sp>
        <p:nvSpPr>
          <p:cNvPr id="47" name="Oval 16"/>
          <p:cNvSpPr>
            <a:spLocks noChangeAspect="1" noChangeArrowheads="1"/>
          </p:cNvSpPr>
          <p:nvPr/>
        </p:nvSpPr>
        <p:spPr bwMode="auto">
          <a:xfrm>
            <a:off x="7345305" y="3298233"/>
            <a:ext cx="657419" cy="65195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1" name="Ellipse 30"/>
          <p:cNvSpPr>
            <a:spLocks noChangeAspect="1"/>
          </p:cNvSpPr>
          <p:nvPr/>
        </p:nvSpPr>
        <p:spPr bwMode="auto">
          <a:xfrm>
            <a:off x="5082825" y="1015404"/>
            <a:ext cx="5220000" cy="5220000"/>
          </a:xfrm>
          <a:prstGeom prst="ellipse">
            <a:avLst/>
          </a:prstGeom>
          <a:solidFill>
            <a:srgbClr val="FFC000">
              <a:alpha val="46000"/>
            </a:srgbClr>
          </a:solidFill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34" name="Gruppieren 33"/>
          <p:cNvGrpSpPr/>
          <p:nvPr/>
        </p:nvGrpSpPr>
        <p:grpSpPr>
          <a:xfrm>
            <a:off x="6089071" y="2054934"/>
            <a:ext cx="3169227" cy="3133814"/>
            <a:chOff x="6338455" y="2054934"/>
            <a:chExt cx="3169227" cy="3133814"/>
          </a:xfrm>
        </p:grpSpPr>
        <p:sp>
          <p:nvSpPr>
            <p:cNvPr id="35" name="Line 5"/>
            <p:cNvSpPr>
              <a:spLocks noChangeAspect="1" noChangeShapeType="1"/>
            </p:cNvSpPr>
            <p:nvPr/>
          </p:nvSpPr>
          <p:spPr bwMode="auto">
            <a:xfrm flipH="1">
              <a:off x="6338455" y="3648401"/>
              <a:ext cx="913082" cy="0"/>
            </a:xfrm>
            <a:prstGeom prst="line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43" name="Line 6"/>
            <p:cNvSpPr>
              <a:spLocks noChangeAspect="1" noChangeShapeType="1"/>
            </p:cNvSpPr>
            <p:nvPr/>
          </p:nvSpPr>
          <p:spPr bwMode="auto">
            <a:xfrm>
              <a:off x="8584483" y="3653459"/>
              <a:ext cx="923199" cy="0"/>
            </a:xfrm>
            <a:prstGeom prst="line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48" name="Line 7"/>
            <p:cNvSpPr>
              <a:spLocks noChangeAspect="1" noChangeShapeType="1"/>
            </p:cNvSpPr>
            <p:nvPr/>
          </p:nvSpPr>
          <p:spPr bwMode="auto">
            <a:xfrm rot="2470416">
              <a:off x="8263261" y="4402135"/>
              <a:ext cx="920669" cy="0"/>
            </a:xfrm>
            <a:prstGeom prst="line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9" name="Line 8"/>
            <p:cNvSpPr>
              <a:spLocks noChangeAspect="1" noChangeShapeType="1"/>
            </p:cNvSpPr>
            <p:nvPr/>
          </p:nvSpPr>
          <p:spPr bwMode="auto">
            <a:xfrm rot="5400000">
              <a:off x="7460206" y="4727150"/>
              <a:ext cx="920669" cy="2528"/>
            </a:xfrm>
            <a:prstGeom prst="line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50" name="Line 9"/>
            <p:cNvSpPr>
              <a:spLocks noChangeAspect="1" noChangeShapeType="1"/>
            </p:cNvSpPr>
            <p:nvPr/>
          </p:nvSpPr>
          <p:spPr bwMode="auto">
            <a:xfrm rot="8097607">
              <a:off x="6664737" y="4442604"/>
              <a:ext cx="920669" cy="0"/>
            </a:xfrm>
            <a:prstGeom prst="line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51" name="Line 11"/>
            <p:cNvSpPr>
              <a:spLocks noChangeAspect="1" noChangeShapeType="1"/>
            </p:cNvSpPr>
            <p:nvPr/>
          </p:nvSpPr>
          <p:spPr bwMode="auto">
            <a:xfrm rot="5400000">
              <a:off x="7504468" y="2469742"/>
              <a:ext cx="832143" cy="2528"/>
            </a:xfrm>
            <a:prstGeom prst="line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round/>
              <a:headEnd type="triangl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52" name="Line 12"/>
            <p:cNvSpPr>
              <a:spLocks noChangeAspect="1" noChangeShapeType="1"/>
            </p:cNvSpPr>
            <p:nvPr/>
          </p:nvSpPr>
          <p:spPr bwMode="auto">
            <a:xfrm rot="2470416">
              <a:off x="6583799" y="2871901"/>
              <a:ext cx="920669" cy="0"/>
            </a:xfrm>
            <a:prstGeom prst="line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round/>
              <a:headEnd type="triangl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53" name="Line 13"/>
            <p:cNvSpPr>
              <a:spLocks noChangeAspect="1" noChangeShapeType="1"/>
            </p:cNvSpPr>
            <p:nvPr/>
          </p:nvSpPr>
          <p:spPr bwMode="auto">
            <a:xfrm rot="8097607">
              <a:off x="8286024" y="2856726"/>
              <a:ext cx="920669" cy="0"/>
            </a:xfrm>
            <a:prstGeom prst="line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round/>
              <a:headEnd type="triangl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</p:grpSp>
      <p:sp>
        <p:nvSpPr>
          <p:cNvPr id="54" name="Inhaltsplatzhalter 2"/>
          <p:cNvSpPr txBox="1">
            <a:spLocks/>
          </p:cNvSpPr>
          <p:nvPr/>
        </p:nvSpPr>
        <p:spPr bwMode="auto">
          <a:xfrm>
            <a:off x="3568838" y="6231539"/>
            <a:ext cx="3382683" cy="709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rgbClr val="FF0000"/>
                </a:solidFill>
              </a:rPr>
              <a:t>ROTER ÜBERRIESE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kern="0" dirty="0">
              <a:solidFill>
                <a:schemeClr val="bg1"/>
              </a:solidFill>
            </a:endParaRPr>
          </a:p>
        </p:txBody>
      </p:sp>
      <p:sp>
        <p:nvSpPr>
          <p:cNvPr id="36" name="Rechteck 35"/>
          <p:cNvSpPr/>
          <p:nvPr/>
        </p:nvSpPr>
        <p:spPr>
          <a:xfrm>
            <a:off x="8407273" y="6940439"/>
            <a:ext cx="16733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0" dirty="0">
                <a:solidFill>
                  <a:srgbClr val="FFFFFF"/>
                </a:solidFill>
              </a:rPr>
              <a:t>Grafiken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: S. Hanssen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5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5"/>
          <p:cNvSpPr>
            <a:spLocks noChangeAspect="1" noChangeArrowheads="1"/>
          </p:cNvSpPr>
          <p:nvPr/>
        </p:nvSpPr>
        <p:spPr bwMode="auto">
          <a:xfrm>
            <a:off x="6100780" y="2076559"/>
            <a:ext cx="3147466" cy="3124904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solidFill>
                <a:schemeClr val="bg1"/>
              </a:solidFill>
            </a:endParaRPr>
          </a:p>
        </p:txBody>
      </p:sp>
      <p:sp>
        <p:nvSpPr>
          <p:cNvPr id="84" name="Inhaltsplatzhalter 2"/>
          <p:cNvSpPr txBox="1">
            <a:spLocks/>
          </p:cNvSpPr>
          <p:nvPr/>
        </p:nvSpPr>
        <p:spPr bwMode="auto">
          <a:xfrm>
            <a:off x="340727" y="592734"/>
            <a:ext cx="8435400" cy="682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kumimoji="0" lang="de-DE" sz="2400" b="1" i="0" u="none" strike="noStrike" kern="0" cap="small" spc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 Sterne mit 8 M</a:t>
            </a:r>
            <a:r>
              <a:rPr lang="de-DE" sz="2400" baseline="-25000" dirty="0">
                <a:solidFill>
                  <a:schemeClr val="bg1"/>
                </a:solidFill>
                <a:sym typeface="Wingdings 2"/>
              </a:rPr>
              <a:t></a:t>
            </a:r>
            <a:r>
              <a:rPr kumimoji="0" lang="de-DE" sz="2400" b="1" i="0" u="none" strike="noStrike" kern="0" cap="sm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bis 25 M</a:t>
            </a:r>
            <a:r>
              <a:rPr lang="de-DE" sz="2400" baseline="-25000" dirty="0">
                <a:solidFill>
                  <a:schemeClr val="bg1"/>
                </a:solidFill>
                <a:sym typeface="Wingdings 2"/>
              </a:rPr>
              <a:t></a:t>
            </a:r>
            <a:endParaRPr kumimoji="0" lang="de-DE" sz="2400" b="0" i="0" u="none" strike="noStrike" kern="0" cap="none" spc="0" normalizeH="0" baseline="0" noProof="0" dirty="0">
              <a:ln>
                <a:noFill/>
              </a:ln>
              <a:solidFill>
                <a:srgbClr val="FFFF2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Inhaltsplatzhalter 2"/>
          <p:cNvSpPr txBox="1">
            <a:spLocks/>
          </p:cNvSpPr>
          <p:nvPr/>
        </p:nvSpPr>
        <p:spPr bwMode="auto">
          <a:xfrm>
            <a:off x="340727" y="1091456"/>
            <a:ext cx="5189918" cy="4956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Bei mehr als 1,2 M</a:t>
            </a:r>
            <a:r>
              <a:rPr lang="de-DE" sz="2400" baseline="-25000" dirty="0">
                <a:solidFill>
                  <a:schemeClr val="bg1"/>
                </a:solidFill>
                <a:sym typeface="Wingdings 2"/>
              </a:rPr>
              <a:t></a:t>
            </a:r>
            <a:r>
              <a:rPr lang="de-DE" sz="2400" dirty="0">
                <a:solidFill>
                  <a:schemeClr val="bg1"/>
                </a:solidFill>
                <a:sym typeface="Wingdings 2"/>
              </a:rPr>
              <a:t> des Eisenkerns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  <a:sym typeface="Wingdings 2"/>
              </a:rPr>
              <a:t>(Chandrasekhar-Grenze):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2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Fermi-Druck &lt; Gravitationsdruck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2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360363" algn="l"/>
              </a:tabLst>
              <a:defRPr/>
            </a:pPr>
            <a:r>
              <a:rPr lang="de-DE" sz="2400" dirty="0">
                <a:solidFill>
                  <a:schemeClr val="bg1"/>
                </a:solidFill>
              </a:rPr>
              <a:t>→ Elektronen reagieren mit den 	Protonen.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→ Neutronenkern</a:t>
            </a:r>
          </a:p>
        </p:txBody>
      </p:sp>
      <p:sp>
        <p:nvSpPr>
          <p:cNvPr id="54" name="Inhaltsplatzhalter 2"/>
          <p:cNvSpPr txBox="1">
            <a:spLocks/>
          </p:cNvSpPr>
          <p:nvPr/>
        </p:nvSpPr>
        <p:spPr bwMode="auto">
          <a:xfrm>
            <a:off x="5730149" y="1597192"/>
            <a:ext cx="1242152" cy="709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rgbClr val="FFFF00"/>
                </a:solidFill>
              </a:rPr>
              <a:t>KERN: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kern="0" dirty="0">
              <a:solidFill>
                <a:schemeClr val="bg1"/>
              </a:solidFill>
            </a:endParaRPr>
          </a:p>
        </p:txBody>
      </p:sp>
      <p:sp>
        <p:nvSpPr>
          <p:cNvPr id="36" name="AutoShape 37"/>
          <p:cNvSpPr>
            <a:spLocks noChangeAspect="1" noChangeArrowheads="1"/>
          </p:cNvSpPr>
          <p:nvPr/>
        </p:nvSpPr>
        <p:spPr bwMode="auto">
          <a:xfrm>
            <a:off x="7629670" y="2050761"/>
            <a:ext cx="87312" cy="676275"/>
          </a:xfrm>
          <a:prstGeom prst="downArrow">
            <a:avLst>
              <a:gd name="adj1" fmla="val 50000"/>
              <a:gd name="adj2" fmla="val 193637"/>
            </a:avLst>
          </a:prstGeom>
          <a:gradFill rotWithShape="1">
            <a:gsLst>
              <a:gs pos="0">
                <a:srgbClr val="990000"/>
              </a:gs>
              <a:gs pos="100000">
                <a:srgbClr val="470000"/>
              </a:gs>
            </a:gsLst>
            <a:lin ang="5400000" scaled="1"/>
          </a:gra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7" name="AutoShape 38"/>
          <p:cNvSpPr>
            <a:spLocks noChangeAspect="1" noChangeArrowheads="1"/>
          </p:cNvSpPr>
          <p:nvPr/>
        </p:nvSpPr>
        <p:spPr bwMode="auto">
          <a:xfrm rot="10800000">
            <a:off x="7632845" y="4576474"/>
            <a:ext cx="87312" cy="676275"/>
          </a:xfrm>
          <a:prstGeom prst="downArrow">
            <a:avLst>
              <a:gd name="adj1" fmla="val 50000"/>
              <a:gd name="adj2" fmla="val 193637"/>
            </a:avLst>
          </a:prstGeom>
          <a:gradFill rotWithShape="1">
            <a:gsLst>
              <a:gs pos="0">
                <a:srgbClr val="990000"/>
              </a:gs>
              <a:gs pos="100000">
                <a:srgbClr val="470000"/>
              </a:gs>
            </a:gsLst>
            <a:lin ang="5400000" scaled="1"/>
          </a:gra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8" name="AutoShape 39"/>
          <p:cNvSpPr>
            <a:spLocks noChangeAspect="1" noChangeArrowheads="1"/>
          </p:cNvSpPr>
          <p:nvPr/>
        </p:nvSpPr>
        <p:spPr bwMode="auto">
          <a:xfrm rot="5400000">
            <a:off x="8892526" y="3318380"/>
            <a:ext cx="87313" cy="676275"/>
          </a:xfrm>
          <a:prstGeom prst="downArrow">
            <a:avLst>
              <a:gd name="adj1" fmla="val 50000"/>
              <a:gd name="adj2" fmla="val 193635"/>
            </a:avLst>
          </a:prstGeom>
          <a:gradFill rotWithShape="1">
            <a:gsLst>
              <a:gs pos="0">
                <a:srgbClr val="990000"/>
              </a:gs>
              <a:gs pos="100000">
                <a:srgbClr val="470000"/>
              </a:gs>
            </a:gsLst>
            <a:lin ang="5400000" scaled="1"/>
          </a:gra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9" name="AutoShape 40"/>
          <p:cNvSpPr>
            <a:spLocks noChangeAspect="1" noChangeArrowheads="1"/>
          </p:cNvSpPr>
          <p:nvPr/>
        </p:nvSpPr>
        <p:spPr bwMode="auto">
          <a:xfrm rot="16200000">
            <a:off x="6358876" y="3321555"/>
            <a:ext cx="87313" cy="676275"/>
          </a:xfrm>
          <a:prstGeom prst="downArrow">
            <a:avLst>
              <a:gd name="adj1" fmla="val 50000"/>
              <a:gd name="adj2" fmla="val 193635"/>
            </a:avLst>
          </a:prstGeom>
          <a:gradFill rotWithShape="1">
            <a:gsLst>
              <a:gs pos="0">
                <a:srgbClr val="990000"/>
              </a:gs>
              <a:gs pos="100000">
                <a:srgbClr val="470000"/>
              </a:gs>
            </a:gsLst>
            <a:lin ang="5400000" scaled="1"/>
          </a:gra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0" name="AutoShape 41"/>
          <p:cNvSpPr>
            <a:spLocks noChangeAspect="1" noChangeArrowheads="1"/>
          </p:cNvSpPr>
          <p:nvPr/>
        </p:nvSpPr>
        <p:spPr bwMode="auto">
          <a:xfrm rot="2700000">
            <a:off x="8521051" y="2429380"/>
            <a:ext cx="87313" cy="676275"/>
          </a:xfrm>
          <a:prstGeom prst="downArrow">
            <a:avLst>
              <a:gd name="adj1" fmla="val 50000"/>
              <a:gd name="adj2" fmla="val 193635"/>
            </a:avLst>
          </a:prstGeom>
          <a:gradFill rotWithShape="1">
            <a:gsLst>
              <a:gs pos="0">
                <a:srgbClr val="990000"/>
              </a:gs>
              <a:gs pos="100000">
                <a:srgbClr val="470000"/>
              </a:gs>
            </a:gsLst>
            <a:lin ang="5400000" scaled="1"/>
          </a:gra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1" name="AutoShape 42"/>
          <p:cNvSpPr>
            <a:spLocks noChangeAspect="1" noChangeArrowheads="1"/>
          </p:cNvSpPr>
          <p:nvPr/>
        </p:nvSpPr>
        <p:spPr bwMode="auto">
          <a:xfrm rot="18900000">
            <a:off x="6731145" y="2419061"/>
            <a:ext cx="87312" cy="676275"/>
          </a:xfrm>
          <a:prstGeom prst="downArrow">
            <a:avLst>
              <a:gd name="adj1" fmla="val 50000"/>
              <a:gd name="adj2" fmla="val 193637"/>
            </a:avLst>
          </a:prstGeom>
          <a:gradFill rotWithShape="1">
            <a:gsLst>
              <a:gs pos="0">
                <a:srgbClr val="990000"/>
              </a:gs>
              <a:gs pos="100000">
                <a:srgbClr val="470000"/>
              </a:gs>
            </a:gsLst>
            <a:lin ang="5400000" scaled="1"/>
          </a:gra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5" name="AutoShape 43"/>
          <p:cNvSpPr>
            <a:spLocks noChangeAspect="1" noChangeArrowheads="1"/>
          </p:cNvSpPr>
          <p:nvPr/>
        </p:nvSpPr>
        <p:spPr bwMode="auto">
          <a:xfrm rot="13500000">
            <a:off x="6746227" y="4212142"/>
            <a:ext cx="87312" cy="676275"/>
          </a:xfrm>
          <a:prstGeom prst="downArrow">
            <a:avLst>
              <a:gd name="adj1" fmla="val 50000"/>
              <a:gd name="adj2" fmla="val 193637"/>
            </a:avLst>
          </a:prstGeom>
          <a:gradFill rotWithShape="1">
            <a:gsLst>
              <a:gs pos="0">
                <a:srgbClr val="990000"/>
              </a:gs>
              <a:gs pos="100000">
                <a:srgbClr val="470000"/>
              </a:gs>
            </a:gsLst>
            <a:lin ang="5400000" scaled="1"/>
          </a:gra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6" name="AutoShape 44"/>
          <p:cNvSpPr>
            <a:spLocks noChangeAspect="1" noChangeArrowheads="1"/>
          </p:cNvSpPr>
          <p:nvPr/>
        </p:nvSpPr>
        <p:spPr bwMode="auto">
          <a:xfrm rot="8100000">
            <a:off x="8512320" y="4208174"/>
            <a:ext cx="87312" cy="676275"/>
          </a:xfrm>
          <a:prstGeom prst="downArrow">
            <a:avLst>
              <a:gd name="adj1" fmla="val 50000"/>
              <a:gd name="adj2" fmla="val 193637"/>
            </a:avLst>
          </a:prstGeom>
          <a:gradFill rotWithShape="1">
            <a:gsLst>
              <a:gs pos="0">
                <a:srgbClr val="990000"/>
              </a:gs>
              <a:gs pos="100000">
                <a:srgbClr val="470000"/>
              </a:gs>
            </a:gsLst>
            <a:lin ang="5400000" scaled="1"/>
          </a:gra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5" name="Oval 34"/>
          <p:cNvSpPr>
            <a:spLocks noChangeAspect="1" noChangeArrowheads="1"/>
          </p:cNvSpPr>
          <p:nvPr/>
        </p:nvSpPr>
        <p:spPr bwMode="auto">
          <a:xfrm>
            <a:off x="6927995" y="2934999"/>
            <a:ext cx="1425575" cy="1425575"/>
          </a:xfrm>
          <a:prstGeom prst="ellipse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56" name="Group 76"/>
          <p:cNvGrpSpPr>
            <a:grpSpLocks/>
          </p:cNvGrpSpPr>
          <p:nvPr/>
        </p:nvGrpSpPr>
        <p:grpSpPr bwMode="auto">
          <a:xfrm>
            <a:off x="6691457" y="3041361"/>
            <a:ext cx="169863" cy="193675"/>
            <a:chOff x="1123" y="875"/>
            <a:chExt cx="107" cy="122"/>
          </a:xfrm>
        </p:grpSpPr>
        <p:sp>
          <p:nvSpPr>
            <p:cNvPr id="57" name="Oval 77"/>
            <p:cNvSpPr>
              <a:spLocks noChangeAspect="1" noChangeArrowheads="1"/>
            </p:cNvSpPr>
            <p:nvPr/>
          </p:nvSpPr>
          <p:spPr bwMode="auto">
            <a:xfrm>
              <a:off x="1206" y="943"/>
              <a:ext cx="24" cy="2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" name="Oval 78"/>
            <p:cNvSpPr>
              <a:spLocks noChangeAspect="1" noChangeArrowheads="1"/>
            </p:cNvSpPr>
            <p:nvPr/>
          </p:nvSpPr>
          <p:spPr bwMode="auto">
            <a:xfrm>
              <a:off x="1126" y="903"/>
              <a:ext cx="90" cy="9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" name="Line 79"/>
            <p:cNvSpPr>
              <a:spLocks noChangeAspect="1" noChangeShapeType="1"/>
            </p:cNvSpPr>
            <p:nvPr/>
          </p:nvSpPr>
          <p:spPr bwMode="auto">
            <a:xfrm>
              <a:off x="1148" y="950"/>
              <a:ext cx="4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" name="Freeform 80"/>
            <p:cNvSpPr>
              <a:spLocks noChangeAspect="1"/>
            </p:cNvSpPr>
            <p:nvPr/>
          </p:nvSpPr>
          <p:spPr bwMode="auto">
            <a:xfrm>
              <a:off x="1176" y="970"/>
              <a:ext cx="20" cy="17"/>
            </a:xfrm>
            <a:custGeom>
              <a:avLst/>
              <a:gdLst>
                <a:gd name="T0" fmla="*/ 0 w 170"/>
                <a:gd name="T1" fmla="*/ 0 h 136"/>
                <a:gd name="T2" fmla="*/ 4 w 170"/>
                <a:gd name="T3" fmla="*/ 14 h 136"/>
                <a:gd name="T4" fmla="*/ 20 w 170"/>
                <a:gd name="T5" fmla="*/ 17 h 136"/>
                <a:gd name="T6" fmla="*/ 0 60000 65536"/>
                <a:gd name="T7" fmla="*/ 0 60000 65536"/>
                <a:gd name="T8" fmla="*/ 0 60000 65536"/>
                <a:gd name="T9" fmla="*/ 0 w 170"/>
                <a:gd name="T10" fmla="*/ 0 h 136"/>
                <a:gd name="T11" fmla="*/ 170 w 170"/>
                <a:gd name="T12" fmla="*/ 136 h 1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0" h="136">
                  <a:moveTo>
                    <a:pt x="0" y="0"/>
                  </a:moveTo>
                  <a:cubicBezTo>
                    <a:pt x="3" y="45"/>
                    <a:pt x="6" y="90"/>
                    <a:pt x="34" y="113"/>
                  </a:cubicBezTo>
                  <a:cubicBezTo>
                    <a:pt x="62" y="136"/>
                    <a:pt x="144" y="132"/>
                    <a:pt x="170" y="136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" name="Freeform 81"/>
            <p:cNvSpPr>
              <a:spLocks noChangeAspect="1"/>
            </p:cNvSpPr>
            <p:nvPr/>
          </p:nvSpPr>
          <p:spPr bwMode="auto">
            <a:xfrm>
              <a:off x="1140" y="877"/>
              <a:ext cx="22" cy="27"/>
            </a:xfrm>
            <a:custGeom>
              <a:avLst/>
              <a:gdLst>
                <a:gd name="T0" fmla="*/ 0 w 56"/>
                <a:gd name="T1" fmla="*/ 0 h 68"/>
                <a:gd name="T2" fmla="*/ 22 w 56"/>
                <a:gd name="T3" fmla="*/ 27 h 68"/>
                <a:gd name="T4" fmla="*/ 0 60000 65536"/>
                <a:gd name="T5" fmla="*/ 0 60000 65536"/>
                <a:gd name="T6" fmla="*/ 0 w 56"/>
                <a:gd name="T7" fmla="*/ 0 h 68"/>
                <a:gd name="T8" fmla="*/ 56 w 56"/>
                <a:gd name="T9" fmla="*/ 68 h 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" h="68">
                  <a:moveTo>
                    <a:pt x="0" y="0"/>
                  </a:moveTo>
                  <a:cubicBezTo>
                    <a:pt x="52" y="17"/>
                    <a:pt x="34" y="23"/>
                    <a:pt x="56" y="6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" name="Freeform 82"/>
            <p:cNvSpPr>
              <a:spLocks noChangeAspect="1"/>
            </p:cNvSpPr>
            <p:nvPr/>
          </p:nvSpPr>
          <p:spPr bwMode="auto">
            <a:xfrm>
              <a:off x="1123" y="888"/>
              <a:ext cx="22" cy="27"/>
            </a:xfrm>
            <a:custGeom>
              <a:avLst/>
              <a:gdLst>
                <a:gd name="T0" fmla="*/ 0 w 56"/>
                <a:gd name="T1" fmla="*/ 0 h 68"/>
                <a:gd name="T2" fmla="*/ 22 w 56"/>
                <a:gd name="T3" fmla="*/ 27 h 68"/>
                <a:gd name="T4" fmla="*/ 0 60000 65536"/>
                <a:gd name="T5" fmla="*/ 0 60000 65536"/>
                <a:gd name="T6" fmla="*/ 0 w 56"/>
                <a:gd name="T7" fmla="*/ 0 h 68"/>
                <a:gd name="T8" fmla="*/ 56 w 56"/>
                <a:gd name="T9" fmla="*/ 68 h 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" h="68">
                  <a:moveTo>
                    <a:pt x="0" y="0"/>
                  </a:moveTo>
                  <a:cubicBezTo>
                    <a:pt x="52" y="17"/>
                    <a:pt x="34" y="23"/>
                    <a:pt x="56" y="6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" name="Freeform 83"/>
            <p:cNvSpPr>
              <a:spLocks noChangeAspect="1"/>
            </p:cNvSpPr>
            <p:nvPr/>
          </p:nvSpPr>
          <p:spPr bwMode="auto">
            <a:xfrm>
              <a:off x="1160" y="875"/>
              <a:ext cx="22" cy="27"/>
            </a:xfrm>
            <a:custGeom>
              <a:avLst/>
              <a:gdLst>
                <a:gd name="T0" fmla="*/ 0 w 56"/>
                <a:gd name="T1" fmla="*/ 0 h 68"/>
                <a:gd name="T2" fmla="*/ 22 w 56"/>
                <a:gd name="T3" fmla="*/ 27 h 68"/>
                <a:gd name="T4" fmla="*/ 0 60000 65536"/>
                <a:gd name="T5" fmla="*/ 0 60000 65536"/>
                <a:gd name="T6" fmla="*/ 0 w 56"/>
                <a:gd name="T7" fmla="*/ 0 h 68"/>
                <a:gd name="T8" fmla="*/ 56 w 56"/>
                <a:gd name="T9" fmla="*/ 68 h 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" h="68">
                  <a:moveTo>
                    <a:pt x="0" y="0"/>
                  </a:moveTo>
                  <a:cubicBezTo>
                    <a:pt x="52" y="17"/>
                    <a:pt x="34" y="23"/>
                    <a:pt x="56" y="6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" name="Oval 84"/>
            <p:cNvSpPr>
              <a:spLocks noChangeAspect="1" noChangeArrowheads="1"/>
            </p:cNvSpPr>
            <p:nvPr/>
          </p:nvSpPr>
          <p:spPr bwMode="auto">
            <a:xfrm>
              <a:off x="1184" y="909"/>
              <a:ext cx="31" cy="3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" name="Oval 85"/>
            <p:cNvSpPr>
              <a:spLocks noChangeAspect="1" noChangeArrowheads="1"/>
            </p:cNvSpPr>
            <p:nvPr/>
          </p:nvSpPr>
          <p:spPr bwMode="auto">
            <a:xfrm>
              <a:off x="1198" y="921"/>
              <a:ext cx="16" cy="17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67" name="Group 86"/>
          <p:cNvGrpSpPr>
            <a:grpSpLocks/>
          </p:cNvGrpSpPr>
          <p:nvPr/>
        </p:nvGrpSpPr>
        <p:grpSpPr bwMode="auto">
          <a:xfrm rot="-2040000">
            <a:off x="8737745" y="2890549"/>
            <a:ext cx="169862" cy="193675"/>
            <a:chOff x="1123" y="875"/>
            <a:chExt cx="107" cy="122"/>
          </a:xfrm>
        </p:grpSpPr>
        <p:sp>
          <p:nvSpPr>
            <p:cNvPr id="69" name="Oval 87"/>
            <p:cNvSpPr>
              <a:spLocks noChangeAspect="1" noChangeArrowheads="1"/>
            </p:cNvSpPr>
            <p:nvPr/>
          </p:nvSpPr>
          <p:spPr bwMode="auto">
            <a:xfrm>
              <a:off x="1206" y="943"/>
              <a:ext cx="24" cy="2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2" name="Oval 88"/>
            <p:cNvSpPr>
              <a:spLocks noChangeAspect="1" noChangeArrowheads="1"/>
            </p:cNvSpPr>
            <p:nvPr/>
          </p:nvSpPr>
          <p:spPr bwMode="auto">
            <a:xfrm>
              <a:off x="1126" y="903"/>
              <a:ext cx="90" cy="9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3" name="Line 89"/>
            <p:cNvSpPr>
              <a:spLocks noChangeAspect="1" noChangeShapeType="1"/>
            </p:cNvSpPr>
            <p:nvPr/>
          </p:nvSpPr>
          <p:spPr bwMode="auto">
            <a:xfrm>
              <a:off x="1148" y="950"/>
              <a:ext cx="4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4" name="Freeform 90"/>
            <p:cNvSpPr>
              <a:spLocks noChangeAspect="1"/>
            </p:cNvSpPr>
            <p:nvPr/>
          </p:nvSpPr>
          <p:spPr bwMode="auto">
            <a:xfrm>
              <a:off x="1176" y="970"/>
              <a:ext cx="20" cy="17"/>
            </a:xfrm>
            <a:custGeom>
              <a:avLst/>
              <a:gdLst>
                <a:gd name="T0" fmla="*/ 0 w 170"/>
                <a:gd name="T1" fmla="*/ 0 h 136"/>
                <a:gd name="T2" fmla="*/ 4 w 170"/>
                <a:gd name="T3" fmla="*/ 14 h 136"/>
                <a:gd name="T4" fmla="*/ 20 w 170"/>
                <a:gd name="T5" fmla="*/ 17 h 136"/>
                <a:gd name="T6" fmla="*/ 0 60000 65536"/>
                <a:gd name="T7" fmla="*/ 0 60000 65536"/>
                <a:gd name="T8" fmla="*/ 0 60000 65536"/>
                <a:gd name="T9" fmla="*/ 0 w 170"/>
                <a:gd name="T10" fmla="*/ 0 h 136"/>
                <a:gd name="T11" fmla="*/ 170 w 170"/>
                <a:gd name="T12" fmla="*/ 136 h 1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0" h="136">
                  <a:moveTo>
                    <a:pt x="0" y="0"/>
                  </a:moveTo>
                  <a:cubicBezTo>
                    <a:pt x="3" y="45"/>
                    <a:pt x="6" y="90"/>
                    <a:pt x="34" y="113"/>
                  </a:cubicBezTo>
                  <a:cubicBezTo>
                    <a:pt x="62" y="136"/>
                    <a:pt x="144" y="132"/>
                    <a:pt x="170" y="136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5" name="Freeform 91"/>
            <p:cNvSpPr>
              <a:spLocks noChangeAspect="1"/>
            </p:cNvSpPr>
            <p:nvPr/>
          </p:nvSpPr>
          <p:spPr bwMode="auto">
            <a:xfrm>
              <a:off x="1140" y="877"/>
              <a:ext cx="22" cy="27"/>
            </a:xfrm>
            <a:custGeom>
              <a:avLst/>
              <a:gdLst>
                <a:gd name="T0" fmla="*/ 0 w 56"/>
                <a:gd name="T1" fmla="*/ 0 h 68"/>
                <a:gd name="T2" fmla="*/ 22 w 56"/>
                <a:gd name="T3" fmla="*/ 27 h 68"/>
                <a:gd name="T4" fmla="*/ 0 60000 65536"/>
                <a:gd name="T5" fmla="*/ 0 60000 65536"/>
                <a:gd name="T6" fmla="*/ 0 w 56"/>
                <a:gd name="T7" fmla="*/ 0 h 68"/>
                <a:gd name="T8" fmla="*/ 56 w 56"/>
                <a:gd name="T9" fmla="*/ 68 h 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" h="68">
                  <a:moveTo>
                    <a:pt x="0" y="0"/>
                  </a:moveTo>
                  <a:cubicBezTo>
                    <a:pt x="52" y="17"/>
                    <a:pt x="34" y="23"/>
                    <a:pt x="56" y="6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6" name="Freeform 92"/>
            <p:cNvSpPr>
              <a:spLocks noChangeAspect="1"/>
            </p:cNvSpPr>
            <p:nvPr/>
          </p:nvSpPr>
          <p:spPr bwMode="auto">
            <a:xfrm>
              <a:off x="1123" y="888"/>
              <a:ext cx="22" cy="27"/>
            </a:xfrm>
            <a:custGeom>
              <a:avLst/>
              <a:gdLst>
                <a:gd name="T0" fmla="*/ 0 w 56"/>
                <a:gd name="T1" fmla="*/ 0 h 68"/>
                <a:gd name="T2" fmla="*/ 22 w 56"/>
                <a:gd name="T3" fmla="*/ 27 h 68"/>
                <a:gd name="T4" fmla="*/ 0 60000 65536"/>
                <a:gd name="T5" fmla="*/ 0 60000 65536"/>
                <a:gd name="T6" fmla="*/ 0 w 56"/>
                <a:gd name="T7" fmla="*/ 0 h 68"/>
                <a:gd name="T8" fmla="*/ 56 w 56"/>
                <a:gd name="T9" fmla="*/ 68 h 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" h="68">
                  <a:moveTo>
                    <a:pt x="0" y="0"/>
                  </a:moveTo>
                  <a:cubicBezTo>
                    <a:pt x="52" y="17"/>
                    <a:pt x="34" y="23"/>
                    <a:pt x="56" y="6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7" name="Freeform 93"/>
            <p:cNvSpPr>
              <a:spLocks noChangeAspect="1"/>
            </p:cNvSpPr>
            <p:nvPr/>
          </p:nvSpPr>
          <p:spPr bwMode="auto">
            <a:xfrm>
              <a:off x="1160" y="875"/>
              <a:ext cx="22" cy="27"/>
            </a:xfrm>
            <a:custGeom>
              <a:avLst/>
              <a:gdLst>
                <a:gd name="T0" fmla="*/ 0 w 56"/>
                <a:gd name="T1" fmla="*/ 0 h 68"/>
                <a:gd name="T2" fmla="*/ 22 w 56"/>
                <a:gd name="T3" fmla="*/ 27 h 68"/>
                <a:gd name="T4" fmla="*/ 0 60000 65536"/>
                <a:gd name="T5" fmla="*/ 0 60000 65536"/>
                <a:gd name="T6" fmla="*/ 0 w 56"/>
                <a:gd name="T7" fmla="*/ 0 h 68"/>
                <a:gd name="T8" fmla="*/ 56 w 56"/>
                <a:gd name="T9" fmla="*/ 68 h 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" h="68">
                  <a:moveTo>
                    <a:pt x="0" y="0"/>
                  </a:moveTo>
                  <a:cubicBezTo>
                    <a:pt x="52" y="17"/>
                    <a:pt x="34" y="23"/>
                    <a:pt x="56" y="6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8" name="Oval 94"/>
            <p:cNvSpPr>
              <a:spLocks noChangeAspect="1" noChangeArrowheads="1"/>
            </p:cNvSpPr>
            <p:nvPr/>
          </p:nvSpPr>
          <p:spPr bwMode="auto">
            <a:xfrm>
              <a:off x="1184" y="909"/>
              <a:ext cx="31" cy="3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9" name="Oval 95"/>
            <p:cNvSpPr>
              <a:spLocks noChangeAspect="1" noChangeArrowheads="1"/>
            </p:cNvSpPr>
            <p:nvPr/>
          </p:nvSpPr>
          <p:spPr bwMode="auto">
            <a:xfrm>
              <a:off x="1198" y="921"/>
              <a:ext cx="16" cy="17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94" name="Group 116"/>
          <p:cNvGrpSpPr>
            <a:grpSpLocks/>
          </p:cNvGrpSpPr>
          <p:nvPr/>
        </p:nvGrpSpPr>
        <p:grpSpPr bwMode="auto">
          <a:xfrm flipH="1">
            <a:off x="7088332" y="4765386"/>
            <a:ext cx="169863" cy="193675"/>
            <a:chOff x="1123" y="875"/>
            <a:chExt cx="107" cy="122"/>
          </a:xfrm>
        </p:grpSpPr>
        <p:sp>
          <p:nvSpPr>
            <p:cNvPr id="95" name="Oval 117"/>
            <p:cNvSpPr>
              <a:spLocks noChangeAspect="1" noChangeArrowheads="1"/>
            </p:cNvSpPr>
            <p:nvPr/>
          </p:nvSpPr>
          <p:spPr bwMode="auto">
            <a:xfrm>
              <a:off x="1206" y="943"/>
              <a:ext cx="24" cy="2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6" name="Oval 118"/>
            <p:cNvSpPr>
              <a:spLocks noChangeAspect="1" noChangeArrowheads="1"/>
            </p:cNvSpPr>
            <p:nvPr/>
          </p:nvSpPr>
          <p:spPr bwMode="auto">
            <a:xfrm>
              <a:off x="1126" y="903"/>
              <a:ext cx="90" cy="9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7" name="Line 119"/>
            <p:cNvSpPr>
              <a:spLocks noChangeAspect="1" noChangeShapeType="1"/>
            </p:cNvSpPr>
            <p:nvPr/>
          </p:nvSpPr>
          <p:spPr bwMode="auto">
            <a:xfrm>
              <a:off x="1148" y="950"/>
              <a:ext cx="4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8" name="Freeform 120"/>
            <p:cNvSpPr>
              <a:spLocks noChangeAspect="1"/>
            </p:cNvSpPr>
            <p:nvPr/>
          </p:nvSpPr>
          <p:spPr bwMode="auto">
            <a:xfrm>
              <a:off x="1176" y="970"/>
              <a:ext cx="20" cy="17"/>
            </a:xfrm>
            <a:custGeom>
              <a:avLst/>
              <a:gdLst>
                <a:gd name="T0" fmla="*/ 0 w 170"/>
                <a:gd name="T1" fmla="*/ 0 h 136"/>
                <a:gd name="T2" fmla="*/ 4 w 170"/>
                <a:gd name="T3" fmla="*/ 14 h 136"/>
                <a:gd name="T4" fmla="*/ 20 w 170"/>
                <a:gd name="T5" fmla="*/ 17 h 136"/>
                <a:gd name="T6" fmla="*/ 0 60000 65536"/>
                <a:gd name="T7" fmla="*/ 0 60000 65536"/>
                <a:gd name="T8" fmla="*/ 0 60000 65536"/>
                <a:gd name="T9" fmla="*/ 0 w 170"/>
                <a:gd name="T10" fmla="*/ 0 h 136"/>
                <a:gd name="T11" fmla="*/ 170 w 170"/>
                <a:gd name="T12" fmla="*/ 136 h 1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0" h="136">
                  <a:moveTo>
                    <a:pt x="0" y="0"/>
                  </a:moveTo>
                  <a:cubicBezTo>
                    <a:pt x="3" y="45"/>
                    <a:pt x="6" y="90"/>
                    <a:pt x="34" y="113"/>
                  </a:cubicBezTo>
                  <a:cubicBezTo>
                    <a:pt x="62" y="136"/>
                    <a:pt x="144" y="132"/>
                    <a:pt x="170" y="136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9" name="Freeform 121"/>
            <p:cNvSpPr>
              <a:spLocks noChangeAspect="1"/>
            </p:cNvSpPr>
            <p:nvPr/>
          </p:nvSpPr>
          <p:spPr bwMode="auto">
            <a:xfrm>
              <a:off x="1140" y="877"/>
              <a:ext cx="22" cy="27"/>
            </a:xfrm>
            <a:custGeom>
              <a:avLst/>
              <a:gdLst>
                <a:gd name="T0" fmla="*/ 0 w 56"/>
                <a:gd name="T1" fmla="*/ 0 h 68"/>
                <a:gd name="T2" fmla="*/ 22 w 56"/>
                <a:gd name="T3" fmla="*/ 27 h 68"/>
                <a:gd name="T4" fmla="*/ 0 60000 65536"/>
                <a:gd name="T5" fmla="*/ 0 60000 65536"/>
                <a:gd name="T6" fmla="*/ 0 w 56"/>
                <a:gd name="T7" fmla="*/ 0 h 68"/>
                <a:gd name="T8" fmla="*/ 56 w 56"/>
                <a:gd name="T9" fmla="*/ 68 h 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" h="68">
                  <a:moveTo>
                    <a:pt x="0" y="0"/>
                  </a:moveTo>
                  <a:cubicBezTo>
                    <a:pt x="52" y="17"/>
                    <a:pt x="34" y="23"/>
                    <a:pt x="56" y="6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0" name="Freeform 122"/>
            <p:cNvSpPr>
              <a:spLocks noChangeAspect="1"/>
            </p:cNvSpPr>
            <p:nvPr/>
          </p:nvSpPr>
          <p:spPr bwMode="auto">
            <a:xfrm>
              <a:off x="1123" y="888"/>
              <a:ext cx="22" cy="27"/>
            </a:xfrm>
            <a:custGeom>
              <a:avLst/>
              <a:gdLst>
                <a:gd name="T0" fmla="*/ 0 w 56"/>
                <a:gd name="T1" fmla="*/ 0 h 68"/>
                <a:gd name="T2" fmla="*/ 22 w 56"/>
                <a:gd name="T3" fmla="*/ 27 h 68"/>
                <a:gd name="T4" fmla="*/ 0 60000 65536"/>
                <a:gd name="T5" fmla="*/ 0 60000 65536"/>
                <a:gd name="T6" fmla="*/ 0 w 56"/>
                <a:gd name="T7" fmla="*/ 0 h 68"/>
                <a:gd name="T8" fmla="*/ 56 w 56"/>
                <a:gd name="T9" fmla="*/ 68 h 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" h="68">
                  <a:moveTo>
                    <a:pt x="0" y="0"/>
                  </a:moveTo>
                  <a:cubicBezTo>
                    <a:pt x="52" y="17"/>
                    <a:pt x="34" y="23"/>
                    <a:pt x="56" y="6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1" name="Freeform 123"/>
            <p:cNvSpPr>
              <a:spLocks noChangeAspect="1"/>
            </p:cNvSpPr>
            <p:nvPr/>
          </p:nvSpPr>
          <p:spPr bwMode="auto">
            <a:xfrm>
              <a:off x="1160" y="875"/>
              <a:ext cx="22" cy="27"/>
            </a:xfrm>
            <a:custGeom>
              <a:avLst/>
              <a:gdLst>
                <a:gd name="T0" fmla="*/ 0 w 56"/>
                <a:gd name="T1" fmla="*/ 0 h 68"/>
                <a:gd name="T2" fmla="*/ 22 w 56"/>
                <a:gd name="T3" fmla="*/ 27 h 68"/>
                <a:gd name="T4" fmla="*/ 0 60000 65536"/>
                <a:gd name="T5" fmla="*/ 0 60000 65536"/>
                <a:gd name="T6" fmla="*/ 0 w 56"/>
                <a:gd name="T7" fmla="*/ 0 h 68"/>
                <a:gd name="T8" fmla="*/ 56 w 56"/>
                <a:gd name="T9" fmla="*/ 68 h 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" h="68">
                  <a:moveTo>
                    <a:pt x="0" y="0"/>
                  </a:moveTo>
                  <a:cubicBezTo>
                    <a:pt x="52" y="17"/>
                    <a:pt x="34" y="23"/>
                    <a:pt x="56" y="6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2" name="Oval 124"/>
            <p:cNvSpPr>
              <a:spLocks noChangeAspect="1" noChangeArrowheads="1"/>
            </p:cNvSpPr>
            <p:nvPr/>
          </p:nvSpPr>
          <p:spPr bwMode="auto">
            <a:xfrm>
              <a:off x="1184" y="909"/>
              <a:ext cx="31" cy="3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3" name="Oval 125"/>
            <p:cNvSpPr>
              <a:spLocks noChangeAspect="1" noChangeArrowheads="1"/>
            </p:cNvSpPr>
            <p:nvPr/>
          </p:nvSpPr>
          <p:spPr bwMode="auto">
            <a:xfrm>
              <a:off x="1198" y="921"/>
              <a:ext cx="16" cy="17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04" name="Group 126"/>
          <p:cNvGrpSpPr>
            <a:grpSpLocks/>
          </p:cNvGrpSpPr>
          <p:nvPr/>
        </p:nvGrpSpPr>
        <p:grpSpPr bwMode="auto">
          <a:xfrm rot="1680000" flipH="1">
            <a:off x="6380307" y="3922424"/>
            <a:ext cx="169863" cy="193675"/>
            <a:chOff x="1123" y="875"/>
            <a:chExt cx="107" cy="122"/>
          </a:xfrm>
        </p:grpSpPr>
        <p:sp>
          <p:nvSpPr>
            <p:cNvPr id="105" name="Oval 127"/>
            <p:cNvSpPr>
              <a:spLocks noChangeAspect="1" noChangeArrowheads="1"/>
            </p:cNvSpPr>
            <p:nvPr/>
          </p:nvSpPr>
          <p:spPr bwMode="auto">
            <a:xfrm>
              <a:off x="1206" y="943"/>
              <a:ext cx="24" cy="2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6" name="Oval 128"/>
            <p:cNvSpPr>
              <a:spLocks noChangeAspect="1" noChangeArrowheads="1"/>
            </p:cNvSpPr>
            <p:nvPr/>
          </p:nvSpPr>
          <p:spPr bwMode="auto">
            <a:xfrm>
              <a:off x="1126" y="903"/>
              <a:ext cx="90" cy="9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7" name="Line 129"/>
            <p:cNvSpPr>
              <a:spLocks noChangeAspect="1" noChangeShapeType="1"/>
            </p:cNvSpPr>
            <p:nvPr/>
          </p:nvSpPr>
          <p:spPr bwMode="auto">
            <a:xfrm>
              <a:off x="1148" y="950"/>
              <a:ext cx="4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8" name="Freeform 130"/>
            <p:cNvSpPr>
              <a:spLocks noChangeAspect="1"/>
            </p:cNvSpPr>
            <p:nvPr/>
          </p:nvSpPr>
          <p:spPr bwMode="auto">
            <a:xfrm>
              <a:off x="1176" y="970"/>
              <a:ext cx="20" cy="17"/>
            </a:xfrm>
            <a:custGeom>
              <a:avLst/>
              <a:gdLst>
                <a:gd name="T0" fmla="*/ 0 w 170"/>
                <a:gd name="T1" fmla="*/ 0 h 136"/>
                <a:gd name="T2" fmla="*/ 4 w 170"/>
                <a:gd name="T3" fmla="*/ 14 h 136"/>
                <a:gd name="T4" fmla="*/ 20 w 170"/>
                <a:gd name="T5" fmla="*/ 17 h 136"/>
                <a:gd name="T6" fmla="*/ 0 60000 65536"/>
                <a:gd name="T7" fmla="*/ 0 60000 65536"/>
                <a:gd name="T8" fmla="*/ 0 60000 65536"/>
                <a:gd name="T9" fmla="*/ 0 w 170"/>
                <a:gd name="T10" fmla="*/ 0 h 136"/>
                <a:gd name="T11" fmla="*/ 170 w 170"/>
                <a:gd name="T12" fmla="*/ 136 h 1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0" h="136">
                  <a:moveTo>
                    <a:pt x="0" y="0"/>
                  </a:moveTo>
                  <a:cubicBezTo>
                    <a:pt x="3" y="45"/>
                    <a:pt x="6" y="90"/>
                    <a:pt x="34" y="113"/>
                  </a:cubicBezTo>
                  <a:cubicBezTo>
                    <a:pt x="62" y="136"/>
                    <a:pt x="144" y="132"/>
                    <a:pt x="170" y="136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9" name="Freeform 131"/>
            <p:cNvSpPr>
              <a:spLocks noChangeAspect="1"/>
            </p:cNvSpPr>
            <p:nvPr/>
          </p:nvSpPr>
          <p:spPr bwMode="auto">
            <a:xfrm>
              <a:off x="1140" y="877"/>
              <a:ext cx="22" cy="27"/>
            </a:xfrm>
            <a:custGeom>
              <a:avLst/>
              <a:gdLst>
                <a:gd name="T0" fmla="*/ 0 w 56"/>
                <a:gd name="T1" fmla="*/ 0 h 68"/>
                <a:gd name="T2" fmla="*/ 22 w 56"/>
                <a:gd name="T3" fmla="*/ 27 h 68"/>
                <a:gd name="T4" fmla="*/ 0 60000 65536"/>
                <a:gd name="T5" fmla="*/ 0 60000 65536"/>
                <a:gd name="T6" fmla="*/ 0 w 56"/>
                <a:gd name="T7" fmla="*/ 0 h 68"/>
                <a:gd name="T8" fmla="*/ 56 w 56"/>
                <a:gd name="T9" fmla="*/ 68 h 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" h="68">
                  <a:moveTo>
                    <a:pt x="0" y="0"/>
                  </a:moveTo>
                  <a:cubicBezTo>
                    <a:pt x="52" y="17"/>
                    <a:pt x="34" y="23"/>
                    <a:pt x="56" y="6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0" name="Freeform 132"/>
            <p:cNvSpPr>
              <a:spLocks noChangeAspect="1"/>
            </p:cNvSpPr>
            <p:nvPr/>
          </p:nvSpPr>
          <p:spPr bwMode="auto">
            <a:xfrm>
              <a:off x="1123" y="888"/>
              <a:ext cx="22" cy="27"/>
            </a:xfrm>
            <a:custGeom>
              <a:avLst/>
              <a:gdLst>
                <a:gd name="T0" fmla="*/ 0 w 56"/>
                <a:gd name="T1" fmla="*/ 0 h 68"/>
                <a:gd name="T2" fmla="*/ 22 w 56"/>
                <a:gd name="T3" fmla="*/ 27 h 68"/>
                <a:gd name="T4" fmla="*/ 0 60000 65536"/>
                <a:gd name="T5" fmla="*/ 0 60000 65536"/>
                <a:gd name="T6" fmla="*/ 0 w 56"/>
                <a:gd name="T7" fmla="*/ 0 h 68"/>
                <a:gd name="T8" fmla="*/ 56 w 56"/>
                <a:gd name="T9" fmla="*/ 68 h 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" h="68">
                  <a:moveTo>
                    <a:pt x="0" y="0"/>
                  </a:moveTo>
                  <a:cubicBezTo>
                    <a:pt x="52" y="17"/>
                    <a:pt x="34" y="23"/>
                    <a:pt x="56" y="6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1" name="Freeform 133"/>
            <p:cNvSpPr>
              <a:spLocks noChangeAspect="1"/>
            </p:cNvSpPr>
            <p:nvPr/>
          </p:nvSpPr>
          <p:spPr bwMode="auto">
            <a:xfrm>
              <a:off x="1160" y="875"/>
              <a:ext cx="22" cy="27"/>
            </a:xfrm>
            <a:custGeom>
              <a:avLst/>
              <a:gdLst>
                <a:gd name="T0" fmla="*/ 0 w 56"/>
                <a:gd name="T1" fmla="*/ 0 h 68"/>
                <a:gd name="T2" fmla="*/ 22 w 56"/>
                <a:gd name="T3" fmla="*/ 27 h 68"/>
                <a:gd name="T4" fmla="*/ 0 60000 65536"/>
                <a:gd name="T5" fmla="*/ 0 60000 65536"/>
                <a:gd name="T6" fmla="*/ 0 w 56"/>
                <a:gd name="T7" fmla="*/ 0 h 68"/>
                <a:gd name="T8" fmla="*/ 56 w 56"/>
                <a:gd name="T9" fmla="*/ 68 h 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" h="68">
                  <a:moveTo>
                    <a:pt x="0" y="0"/>
                  </a:moveTo>
                  <a:cubicBezTo>
                    <a:pt x="52" y="17"/>
                    <a:pt x="34" y="23"/>
                    <a:pt x="56" y="6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2" name="Oval 134"/>
            <p:cNvSpPr>
              <a:spLocks noChangeAspect="1" noChangeArrowheads="1"/>
            </p:cNvSpPr>
            <p:nvPr/>
          </p:nvSpPr>
          <p:spPr bwMode="auto">
            <a:xfrm>
              <a:off x="1184" y="909"/>
              <a:ext cx="31" cy="3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3" name="Oval 135"/>
            <p:cNvSpPr>
              <a:spLocks noChangeAspect="1" noChangeArrowheads="1"/>
            </p:cNvSpPr>
            <p:nvPr/>
          </p:nvSpPr>
          <p:spPr bwMode="auto">
            <a:xfrm>
              <a:off x="1198" y="921"/>
              <a:ext cx="16" cy="17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14" name="Group 136"/>
          <p:cNvGrpSpPr>
            <a:grpSpLocks/>
          </p:cNvGrpSpPr>
          <p:nvPr/>
        </p:nvGrpSpPr>
        <p:grpSpPr bwMode="auto">
          <a:xfrm rot="5040000" flipH="1">
            <a:off x="8803626" y="4270880"/>
            <a:ext cx="169863" cy="193675"/>
            <a:chOff x="1123" y="875"/>
            <a:chExt cx="107" cy="122"/>
          </a:xfrm>
        </p:grpSpPr>
        <p:sp>
          <p:nvSpPr>
            <p:cNvPr id="115" name="Oval 137"/>
            <p:cNvSpPr>
              <a:spLocks noChangeAspect="1" noChangeArrowheads="1"/>
            </p:cNvSpPr>
            <p:nvPr/>
          </p:nvSpPr>
          <p:spPr bwMode="auto">
            <a:xfrm>
              <a:off x="1206" y="943"/>
              <a:ext cx="24" cy="2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6" name="Oval 138"/>
            <p:cNvSpPr>
              <a:spLocks noChangeAspect="1" noChangeArrowheads="1"/>
            </p:cNvSpPr>
            <p:nvPr/>
          </p:nvSpPr>
          <p:spPr bwMode="auto">
            <a:xfrm>
              <a:off x="1126" y="903"/>
              <a:ext cx="90" cy="9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7" name="Line 139"/>
            <p:cNvSpPr>
              <a:spLocks noChangeAspect="1" noChangeShapeType="1"/>
            </p:cNvSpPr>
            <p:nvPr/>
          </p:nvSpPr>
          <p:spPr bwMode="auto">
            <a:xfrm>
              <a:off x="1148" y="950"/>
              <a:ext cx="4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8" name="Freeform 140"/>
            <p:cNvSpPr>
              <a:spLocks noChangeAspect="1"/>
            </p:cNvSpPr>
            <p:nvPr/>
          </p:nvSpPr>
          <p:spPr bwMode="auto">
            <a:xfrm>
              <a:off x="1176" y="970"/>
              <a:ext cx="20" cy="17"/>
            </a:xfrm>
            <a:custGeom>
              <a:avLst/>
              <a:gdLst>
                <a:gd name="T0" fmla="*/ 0 w 170"/>
                <a:gd name="T1" fmla="*/ 0 h 136"/>
                <a:gd name="T2" fmla="*/ 4 w 170"/>
                <a:gd name="T3" fmla="*/ 14 h 136"/>
                <a:gd name="T4" fmla="*/ 20 w 170"/>
                <a:gd name="T5" fmla="*/ 17 h 136"/>
                <a:gd name="T6" fmla="*/ 0 60000 65536"/>
                <a:gd name="T7" fmla="*/ 0 60000 65536"/>
                <a:gd name="T8" fmla="*/ 0 60000 65536"/>
                <a:gd name="T9" fmla="*/ 0 w 170"/>
                <a:gd name="T10" fmla="*/ 0 h 136"/>
                <a:gd name="T11" fmla="*/ 170 w 170"/>
                <a:gd name="T12" fmla="*/ 136 h 1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0" h="136">
                  <a:moveTo>
                    <a:pt x="0" y="0"/>
                  </a:moveTo>
                  <a:cubicBezTo>
                    <a:pt x="3" y="45"/>
                    <a:pt x="6" y="90"/>
                    <a:pt x="34" y="113"/>
                  </a:cubicBezTo>
                  <a:cubicBezTo>
                    <a:pt x="62" y="136"/>
                    <a:pt x="144" y="132"/>
                    <a:pt x="170" y="136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9" name="Freeform 141"/>
            <p:cNvSpPr>
              <a:spLocks noChangeAspect="1"/>
            </p:cNvSpPr>
            <p:nvPr/>
          </p:nvSpPr>
          <p:spPr bwMode="auto">
            <a:xfrm>
              <a:off x="1140" y="877"/>
              <a:ext cx="22" cy="27"/>
            </a:xfrm>
            <a:custGeom>
              <a:avLst/>
              <a:gdLst>
                <a:gd name="T0" fmla="*/ 0 w 56"/>
                <a:gd name="T1" fmla="*/ 0 h 68"/>
                <a:gd name="T2" fmla="*/ 22 w 56"/>
                <a:gd name="T3" fmla="*/ 27 h 68"/>
                <a:gd name="T4" fmla="*/ 0 60000 65536"/>
                <a:gd name="T5" fmla="*/ 0 60000 65536"/>
                <a:gd name="T6" fmla="*/ 0 w 56"/>
                <a:gd name="T7" fmla="*/ 0 h 68"/>
                <a:gd name="T8" fmla="*/ 56 w 56"/>
                <a:gd name="T9" fmla="*/ 68 h 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" h="68">
                  <a:moveTo>
                    <a:pt x="0" y="0"/>
                  </a:moveTo>
                  <a:cubicBezTo>
                    <a:pt x="52" y="17"/>
                    <a:pt x="34" y="23"/>
                    <a:pt x="56" y="6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0" name="Freeform 142"/>
            <p:cNvSpPr>
              <a:spLocks noChangeAspect="1"/>
            </p:cNvSpPr>
            <p:nvPr/>
          </p:nvSpPr>
          <p:spPr bwMode="auto">
            <a:xfrm>
              <a:off x="1123" y="888"/>
              <a:ext cx="22" cy="27"/>
            </a:xfrm>
            <a:custGeom>
              <a:avLst/>
              <a:gdLst>
                <a:gd name="T0" fmla="*/ 0 w 56"/>
                <a:gd name="T1" fmla="*/ 0 h 68"/>
                <a:gd name="T2" fmla="*/ 22 w 56"/>
                <a:gd name="T3" fmla="*/ 27 h 68"/>
                <a:gd name="T4" fmla="*/ 0 60000 65536"/>
                <a:gd name="T5" fmla="*/ 0 60000 65536"/>
                <a:gd name="T6" fmla="*/ 0 w 56"/>
                <a:gd name="T7" fmla="*/ 0 h 68"/>
                <a:gd name="T8" fmla="*/ 56 w 56"/>
                <a:gd name="T9" fmla="*/ 68 h 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" h="68">
                  <a:moveTo>
                    <a:pt x="0" y="0"/>
                  </a:moveTo>
                  <a:cubicBezTo>
                    <a:pt x="52" y="17"/>
                    <a:pt x="34" y="23"/>
                    <a:pt x="56" y="6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1" name="Freeform 143"/>
            <p:cNvSpPr>
              <a:spLocks noChangeAspect="1"/>
            </p:cNvSpPr>
            <p:nvPr/>
          </p:nvSpPr>
          <p:spPr bwMode="auto">
            <a:xfrm>
              <a:off x="1160" y="875"/>
              <a:ext cx="22" cy="27"/>
            </a:xfrm>
            <a:custGeom>
              <a:avLst/>
              <a:gdLst>
                <a:gd name="T0" fmla="*/ 0 w 56"/>
                <a:gd name="T1" fmla="*/ 0 h 68"/>
                <a:gd name="T2" fmla="*/ 22 w 56"/>
                <a:gd name="T3" fmla="*/ 27 h 68"/>
                <a:gd name="T4" fmla="*/ 0 60000 65536"/>
                <a:gd name="T5" fmla="*/ 0 60000 65536"/>
                <a:gd name="T6" fmla="*/ 0 w 56"/>
                <a:gd name="T7" fmla="*/ 0 h 68"/>
                <a:gd name="T8" fmla="*/ 56 w 56"/>
                <a:gd name="T9" fmla="*/ 68 h 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" h="68">
                  <a:moveTo>
                    <a:pt x="0" y="0"/>
                  </a:moveTo>
                  <a:cubicBezTo>
                    <a:pt x="52" y="17"/>
                    <a:pt x="34" y="23"/>
                    <a:pt x="56" y="6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2" name="Oval 144"/>
            <p:cNvSpPr>
              <a:spLocks noChangeAspect="1" noChangeArrowheads="1"/>
            </p:cNvSpPr>
            <p:nvPr/>
          </p:nvSpPr>
          <p:spPr bwMode="auto">
            <a:xfrm>
              <a:off x="1184" y="909"/>
              <a:ext cx="31" cy="3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3" name="Oval 145"/>
            <p:cNvSpPr>
              <a:spLocks noChangeAspect="1" noChangeArrowheads="1"/>
            </p:cNvSpPr>
            <p:nvPr/>
          </p:nvSpPr>
          <p:spPr bwMode="auto">
            <a:xfrm>
              <a:off x="1198" y="921"/>
              <a:ext cx="16" cy="17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24" name="Group 156"/>
          <p:cNvGrpSpPr>
            <a:grpSpLocks/>
          </p:cNvGrpSpPr>
          <p:nvPr/>
        </p:nvGrpSpPr>
        <p:grpSpPr bwMode="auto">
          <a:xfrm rot="5400000">
            <a:off x="8009876" y="2673855"/>
            <a:ext cx="169863" cy="193675"/>
            <a:chOff x="1123" y="875"/>
            <a:chExt cx="107" cy="122"/>
          </a:xfrm>
        </p:grpSpPr>
        <p:sp>
          <p:nvSpPr>
            <p:cNvPr id="125" name="Oval 157"/>
            <p:cNvSpPr>
              <a:spLocks noChangeAspect="1" noChangeArrowheads="1"/>
            </p:cNvSpPr>
            <p:nvPr/>
          </p:nvSpPr>
          <p:spPr bwMode="auto">
            <a:xfrm>
              <a:off x="1206" y="943"/>
              <a:ext cx="24" cy="2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6" name="Oval 158"/>
            <p:cNvSpPr>
              <a:spLocks noChangeAspect="1" noChangeArrowheads="1"/>
            </p:cNvSpPr>
            <p:nvPr/>
          </p:nvSpPr>
          <p:spPr bwMode="auto">
            <a:xfrm>
              <a:off x="1126" y="903"/>
              <a:ext cx="90" cy="9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7" name="Line 159"/>
            <p:cNvSpPr>
              <a:spLocks noChangeAspect="1" noChangeShapeType="1"/>
            </p:cNvSpPr>
            <p:nvPr/>
          </p:nvSpPr>
          <p:spPr bwMode="auto">
            <a:xfrm>
              <a:off x="1148" y="950"/>
              <a:ext cx="4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8" name="Freeform 160"/>
            <p:cNvSpPr>
              <a:spLocks noChangeAspect="1"/>
            </p:cNvSpPr>
            <p:nvPr/>
          </p:nvSpPr>
          <p:spPr bwMode="auto">
            <a:xfrm>
              <a:off x="1176" y="970"/>
              <a:ext cx="20" cy="17"/>
            </a:xfrm>
            <a:custGeom>
              <a:avLst/>
              <a:gdLst>
                <a:gd name="T0" fmla="*/ 0 w 170"/>
                <a:gd name="T1" fmla="*/ 0 h 136"/>
                <a:gd name="T2" fmla="*/ 4 w 170"/>
                <a:gd name="T3" fmla="*/ 14 h 136"/>
                <a:gd name="T4" fmla="*/ 20 w 170"/>
                <a:gd name="T5" fmla="*/ 17 h 136"/>
                <a:gd name="T6" fmla="*/ 0 60000 65536"/>
                <a:gd name="T7" fmla="*/ 0 60000 65536"/>
                <a:gd name="T8" fmla="*/ 0 60000 65536"/>
                <a:gd name="T9" fmla="*/ 0 w 170"/>
                <a:gd name="T10" fmla="*/ 0 h 136"/>
                <a:gd name="T11" fmla="*/ 170 w 170"/>
                <a:gd name="T12" fmla="*/ 136 h 1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0" h="136">
                  <a:moveTo>
                    <a:pt x="0" y="0"/>
                  </a:moveTo>
                  <a:cubicBezTo>
                    <a:pt x="3" y="45"/>
                    <a:pt x="6" y="90"/>
                    <a:pt x="34" y="113"/>
                  </a:cubicBezTo>
                  <a:cubicBezTo>
                    <a:pt x="62" y="136"/>
                    <a:pt x="144" y="132"/>
                    <a:pt x="170" y="136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9" name="Freeform 161"/>
            <p:cNvSpPr>
              <a:spLocks noChangeAspect="1"/>
            </p:cNvSpPr>
            <p:nvPr/>
          </p:nvSpPr>
          <p:spPr bwMode="auto">
            <a:xfrm>
              <a:off x="1140" y="877"/>
              <a:ext cx="22" cy="27"/>
            </a:xfrm>
            <a:custGeom>
              <a:avLst/>
              <a:gdLst>
                <a:gd name="T0" fmla="*/ 0 w 56"/>
                <a:gd name="T1" fmla="*/ 0 h 68"/>
                <a:gd name="T2" fmla="*/ 22 w 56"/>
                <a:gd name="T3" fmla="*/ 27 h 68"/>
                <a:gd name="T4" fmla="*/ 0 60000 65536"/>
                <a:gd name="T5" fmla="*/ 0 60000 65536"/>
                <a:gd name="T6" fmla="*/ 0 w 56"/>
                <a:gd name="T7" fmla="*/ 0 h 68"/>
                <a:gd name="T8" fmla="*/ 56 w 56"/>
                <a:gd name="T9" fmla="*/ 68 h 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" h="68">
                  <a:moveTo>
                    <a:pt x="0" y="0"/>
                  </a:moveTo>
                  <a:cubicBezTo>
                    <a:pt x="52" y="17"/>
                    <a:pt x="34" y="23"/>
                    <a:pt x="56" y="6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0" name="Freeform 162"/>
            <p:cNvSpPr>
              <a:spLocks noChangeAspect="1"/>
            </p:cNvSpPr>
            <p:nvPr/>
          </p:nvSpPr>
          <p:spPr bwMode="auto">
            <a:xfrm>
              <a:off x="1123" y="888"/>
              <a:ext cx="22" cy="27"/>
            </a:xfrm>
            <a:custGeom>
              <a:avLst/>
              <a:gdLst>
                <a:gd name="T0" fmla="*/ 0 w 56"/>
                <a:gd name="T1" fmla="*/ 0 h 68"/>
                <a:gd name="T2" fmla="*/ 22 w 56"/>
                <a:gd name="T3" fmla="*/ 27 h 68"/>
                <a:gd name="T4" fmla="*/ 0 60000 65536"/>
                <a:gd name="T5" fmla="*/ 0 60000 65536"/>
                <a:gd name="T6" fmla="*/ 0 w 56"/>
                <a:gd name="T7" fmla="*/ 0 h 68"/>
                <a:gd name="T8" fmla="*/ 56 w 56"/>
                <a:gd name="T9" fmla="*/ 68 h 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" h="68">
                  <a:moveTo>
                    <a:pt x="0" y="0"/>
                  </a:moveTo>
                  <a:cubicBezTo>
                    <a:pt x="52" y="17"/>
                    <a:pt x="34" y="23"/>
                    <a:pt x="56" y="6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1" name="Freeform 163"/>
            <p:cNvSpPr>
              <a:spLocks noChangeAspect="1"/>
            </p:cNvSpPr>
            <p:nvPr/>
          </p:nvSpPr>
          <p:spPr bwMode="auto">
            <a:xfrm>
              <a:off x="1160" y="875"/>
              <a:ext cx="22" cy="27"/>
            </a:xfrm>
            <a:custGeom>
              <a:avLst/>
              <a:gdLst>
                <a:gd name="T0" fmla="*/ 0 w 56"/>
                <a:gd name="T1" fmla="*/ 0 h 68"/>
                <a:gd name="T2" fmla="*/ 22 w 56"/>
                <a:gd name="T3" fmla="*/ 27 h 68"/>
                <a:gd name="T4" fmla="*/ 0 60000 65536"/>
                <a:gd name="T5" fmla="*/ 0 60000 65536"/>
                <a:gd name="T6" fmla="*/ 0 w 56"/>
                <a:gd name="T7" fmla="*/ 0 h 68"/>
                <a:gd name="T8" fmla="*/ 56 w 56"/>
                <a:gd name="T9" fmla="*/ 68 h 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" h="68">
                  <a:moveTo>
                    <a:pt x="0" y="0"/>
                  </a:moveTo>
                  <a:cubicBezTo>
                    <a:pt x="52" y="17"/>
                    <a:pt x="34" y="23"/>
                    <a:pt x="56" y="6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2" name="Oval 164"/>
            <p:cNvSpPr>
              <a:spLocks noChangeAspect="1" noChangeArrowheads="1"/>
            </p:cNvSpPr>
            <p:nvPr/>
          </p:nvSpPr>
          <p:spPr bwMode="auto">
            <a:xfrm>
              <a:off x="1184" y="909"/>
              <a:ext cx="31" cy="3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3" name="Oval 165"/>
            <p:cNvSpPr>
              <a:spLocks noChangeAspect="1" noChangeArrowheads="1"/>
            </p:cNvSpPr>
            <p:nvPr/>
          </p:nvSpPr>
          <p:spPr bwMode="auto">
            <a:xfrm>
              <a:off x="1198" y="921"/>
              <a:ext cx="16" cy="17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281" name="Gruppieren 280"/>
          <p:cNvGrpSpPr/>
          <p:nvPr/>
        </p:nvGrpSpPr>
        <p:grpSpPr>
          <a:xfrm>
            <a:off x="5889193" y="1878467"/>
            <a:ext cx="3557581" cy="3545679"/>
            <a:chOff x="5889193" y="1878467"/>
            <a:chExt cx="3557581" cy="3545679"/>
          </a:xfrm>
        </p:grpSpPr>
        <p:sp>
          <p:nvSpPr>
            <p:cNvPr id="282" name="AutoShape 37"/>
            <p:cNvSpPr>
              <a:spLocks noChangeAspect="1" noChangeArrowheads="1"/>
            </p:cNvSpPr>
            <p:nvPr/>
          </p:nvSpPr>
          <p:spPr bwMode="auto">
            <a:xfrm>
              <a:off x="7603260" y="1878467"/>
              <a:ext cx="130968" cy="1014413"/>
            </a:xfrm>
            <a:prstGeom prst="downArrow">
              <a:avLst>
                <a:gd name="adj1" fmla="val 50000"/>
                <a:gd name="adj2" fmla="val 193637"/>
              </a:avLst>
            </a:prstGeom>
            <a:gradFill rotWithShape="1">
              <a:gsLst>
                <a:gs pos="0">
                  <a:srgbClr val="990000"/>
                </a:gs>
                <a:gs pos="100000">
                  <a:srgbClr val="470000"/>
                </a:gs>
              </a:gsLst>
              <a:lin ang="5400000" scaled="1"/>
            </a:gra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3" name="AutoShape 38"/>
            <p:cNvSpPr>
              <a:spLocks noChangeAspect="1" noChangeArrowheads="1"/>
            </p:cNvSpPr>
            <p:nvPr/>
          </p:nvSpPr>
          <p:spPr bwMode="auto">
            <a:xfrm rot="10800000">
              <a:off x="7608023" y="4409733"/>
              <a:ext cx="130968" cy="1014413"/>
            </a:xfrm>
            <a:prstGeom prst="downArrow">
              <a:avLst>
                <a:gd name="adj1" fmla="val 50000"/>
                <a:gd name="adj2" fmla="val 193637"/>
              </a:avLst>
            </a:prstGeom>
            <a:gradFill rotWithShape="1">
              <a:gsLst>
                <a:gs pos="0">
                  <a:srgbClr val="990000"/>
                </a:gs>
                <a:gs pos="100000">
                  <a:srgbClr val="470000"/>
                </a:gs>
              </a:gsLst>
              <a:lin ang="5400000" scaled="1"/>
            </a:gra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4" name="AutoShape 39"/>
            <p:cNvSpPr>
              <a:spLocks noChangeAspect="1" noChangeArrowheads="1"/>
            </p:cNvSpPr>
            <p:nvPr/>
          </p:nvSpPr>
          <p:spPr bwMode="auto">
            <a:xfrm rot="5400000">
              <a:off x="8874083" y="3146045"/>
              <a:ext cx="130970" cy="1014412"/>
            </a:xfrm>
            <a:prstGeom prst="downArrow">
              <a:avLst>
                <a:gd name="adj1" fmla="val 50000"/>
                <a:gd name="adj2" fmla="val 193635"/>
              </a:avLst>
            </a:prstGeom>
            <a:gradFill rotWithShape="1">
              <a:gsLst>
                <a:gs pos="0">
                  <a:srgbClr val="990000"/>
                </a:gs>
                <a:gs pos="100000">
                  <a:srgbClr val="470000"/>
                </a:gs>
              </a:gsLst>
              <a:lin ang="5400000" scaled="1"/>
            </a:gra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5" name="AutoShape 40"/>
            <p:cNvSpPr>
              <a:spLocks noChangeAspect="1" noChangeArrowheads="1"/>
            </p:cNvSpPr>
            <p:nvPr/>
          </p:nvSpPr>
          <p:spPr bwMode="auto">
            <a:xfrm rot="16200000">
              <a:off x="6330914" y="3150808"/>
              <a:ext cx="130970" cy="1014412"/>
            </a:xfrm>
            <a:prstGeom prst="downArrow">
              <a:avLst>
                <a:gd name="adj1" fmla="val 50000"/>
                <a:gd name="adj2" fmla="val 193635"/>
              </a:avLst>
            </a:prstGeom>
            <a:gradFill rotWithShape="1">
              <a:gsLst>
                <a:gs pos="0">
                  <a:srgbClr val="990000"/>
                </a:gs>
                <a:gs pos="100000">
                  <a:srgbClr val="470000"/>
                </a:gs>
              </a:gsLst>
              <a:lin ang="5400000" scaled="1"/>
            </a:gra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6" name="AutoShape 41"/>
            <p:cNvSpPr>
              <a:spLocks noChangeAspect="1" noChangeArrowheads="1"/>
            </p:cNvSpPr>
            <p:nvPr/>
          </p:nvSpPr>
          <p:spPr bwMode="auto">
            <a:xfrm rot="2700000">
              <a:off x="8503909" y="2259358"/>
              <a:ext cx="130970" cy="1014412"/>
            </a:xfrm>
            <a:prstGeom prst="downArrow">
              <a:avLst>
                <a:gd name="adj1" fmla="val 50000"/>
                <a:gd name="adj2" fmla="val 193635"/>
              </a:avLst>
            </a:prstGeom>
            <a:gradFill rotWithShape="1">
              <a:gsLst>
                <a:gs pos="0">
                  <a:srgbClr val="990000"/>
                </a:gs>
                <a:gs pos="100000">
                  <a:srgbClr val="470000"/>
                </a:gs>
              </a:gsLst>
              <a:lin ang="5400000" scaled="1"/>
            </a:gra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7" name="AutoShape 42"/>
            <p:cNvSpPr>
              <a:spLocks noChangeAspect="1" noChangeArrowheads="1"/>
            </p:cNvSpPr>
            <p:nvPr/>
          </p:nvSpPr>
          <p:spPr bwMode="auto">
            <a:xfrm rot="18900000">
              <a:off x="6712673" y="2254264"/>
              <a:ext cx="130968" cy="1014413"/>
            </a:xfrm>
            <a:prstGeom prst="downArrow">
              <a:avLst>
                <a:gd name="adj1" fmla="val 50000"/>
                <a:gd name="adj2" fmla="val 193637"/>
              </a:avLst>
            </a:prstGeom>
            <a:gradFill rotWithShape="1">
              <a:gsLst>
                <a:gs pos="0">
                  <a:srgbClr val="990000"/>
                </a:gs>
                <a:gs pos="100000">
                  <a:srgbClr val="470000"/>
                </a:gs>
              </a:gsLst>
              <a:lin ang="5400000" scaled="1"/>
            </a:gra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8" name="AutoShape 43"/>
            <p:cNvSpPr>
              <a:spLocks noChangeAspect="1" noChangeArrowheads="1"/>
            </p:cNvSpPr>
            <p:nvPr/>
          </p:nvSpPr>
          <p:spPr bwMode="auto">
            <a:xfrm rot="13500000">
              <a:off x="6724904" y="4039880"/>
              <a:ext cx="130968" cy="1014412"/>
            </a:xfrm>
            <a:prstGeom prst="downArrow">
              <a:avLst>
                <a:gd name="adj1" fmla="val 50000"/>
                <a:gd name="adj2" fmla="val 193637"/>
              </a:avLst>
            </a:prstGeom>
            <a:gradFill rotWithShape="1">
              <a:gsLst>
                <a:gs pos="0">
                  <a:srgbClr val="990000"/>
                </a:gs>
                <a:gs pos="100000">
                  <a:srgbClr val="470000"/>
                </a:gs>
              </a:gsLst>
              <a:lin ang="5400000" scaled="1"/>
            </a:gra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9" name="AutoShape 44"/>
            <p:cNvSpPr>
              <a:spLocks noChangeAspect="1" noChangeArrowheads="1"/>
            </p:cNvSpPr>
            <p:nvPr/>
          </p:nvSpPr>
          <p:spPr bwMode="auto">
            <a:xfrm rot="8100000">
              <a:off x="8480427" y="4033928"/>
              <a:ext cx="130968" cy="1014413"/>
            </a:xfrm>
            <a:prstGeom prst="downArrow">
              <a:avLst>
                <a:gd name="adj1" fmla="val 50000"/>
                <a:gd name="adj2" fmla="val 193637"/>
              </a:avLst>
            </a:prstGeom>
            <a:gradFill rotWithShape="1">
              <a:gsLst>
                <a:gs pos="0">
                  <a:srgbClr val="990000"/>
                </a:gs>
                <a:gs pos="100000">
                  <a:srgbClr val="470000"/>
                </a:gs>
              </a:gsLst>
              <a:lin ang="5400000" scaled="1"/>
            </a:gra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81" name="Group 106"/>
          <p:cNvGrpSpPr>
            <a:grpSpLocks/>
          </p:cNvGrpSpPr>
          <p:nvPr/>
        </p:nvGrpSpPr>
        <p:grpSpPr bwMode="auto">
          <a:xfrm>
            <a:off x="5994545" y="3492211"/>
            <a:ext cx="169862" cy="193675"/>
            <a:chOff x="1123" y="875"/>
            <a:chExt cx="107" cy="122"/>
          </a:xfrm>
        </p:grpSpPr>
        <p:sp>
          <p:nvSpPr>
            <p:cNvPr id="85" name="Oval 107"/>
            <p:cNvSpPr>
              <a:spLocks noChangeAspect="1" noChangeArrowheads="1"/>
            </p:cNvSpPr>
            <p:nvPr/>
          </p:nvSpPr>
          <p:spPr bwMode="auto">
            <a:xfrm>
              <a:off x="1206" y="943"/>
              <a:ext cx="24" cy="2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6" name="Oval 108"/>
            <p:cNvSpPr>
              <a:spLocks noChangeAspect="1" noChangeArrowheads="1"/>
            </p:cNvSpPr>
            <p:nvPr/>
          </p:nvSpPr>
          <p:spPr bwMode="auto">
            <a:xfrm>
              <a:off x="1126" y="903"/>
              <a:ext cx="90" cy="9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7" name="Line 109"/>
            <p:cNvSpPr>
              <a:spLocks noChangeAspect="1" noChangeShapeType="1"/>
            </p:cNvSpPr>
            <p:nvPr/>
          </p:nvSpPr>
          <p:spPr bwMode="auto">
            <a:xfrm>
              <a:off x="1148" y="950"/>
              <a:ext cx="4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8" name="Freeform 110"/>
            <p:cNvSpPr>
              <a:spLocks noChangeAspect="1"/>
            </p:cNvSpPr>
            <p:nvPr/>
          </p:nvSpPr>
          <p:spPr bwMode="auto">
            <a:xfrm>
              <a:off x="1176" y="970"/>
              <a:ext cx="20" cy="17"/>
            </a:xfrm>
            <a:custGeom>
              <a:avLst/>
              <a:gdLst>
                <a:gd name="T0" fmla="*/ 0 w 170"/>
                <a:gd name="T1" fmla="*/ 0 h 136"/>
                <a:gd name="T2" fmla="*/ 4 w 170"/>
                <a:gd name="T3" fmla="*/ 14 h 136"/>
                <a:gd name="T4" fmla="*/ 20 w 170"/>
                <a:gd name="T5" fmla="*/ 17 h 136"/>
                <a:gd name="T6" fmla="*/ 0 60000 65536"/>
                <a:gd name="T7" fmla="*/ 0 60000 65536"/>
                <a:gd name="T8" fmla="*/ 0 60000 65536"/>
                <a:gd name="T9" fmla="*/ 0 w 170"/>
                <a:gd name="T10" fmla="*/ 0 h 136"/>
                <a:gd name="T11" fmla="*/ 170 w 170"/>
                <a:gd name="T12" fmla="*/ 136 h 1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0" h="136">
                  <a:moveTo>
                    <a:pt x="0" y="0"/>
                  </a:moveTo>
                  <a:cubicBezTo>
                    <a:pt x="3" y="45"/>
                    <a:pt x="6" y="90"/>
                    <a:pt x="34" y="113"/>
                  </a:cubicBezTo>
                  <a:cubicBezTo>
                    <a:pt x="62" y="136"/>
                    <a:pt x="144" y="132"/>
                    <a:pt x="170" y="136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9" name="Freeform 111"/>
            <p:cNvSpPr>
              <a:spLocks noChangeAspect="1"/>
            </p:cNvSpPr>
            <p:nvPr/>
          </p:nvSpPr>
          <p:spPr bwMode="auto">
            <a:xfrm>
              <a:off x="1140" y="877"/>
              <a:ext cx="22" cy="27"/>
            </a:xfrm>
            <a:custGeom>
              <a:avLst/>
              <a:gdLst>
                <a:gd name="T0" fmla="*/ 0 w 56"/>
                <a:gd name="T1" fmla="*/ 0 h 68"/>
                <a:gd name="T2" fmla="*/ 22 w 56"/>
                <a:gd name="T3" fmla="*/ 27 h 68"/>
                <a:gd name="T4" fmla="*/ 0 60000 65536"/>
                <a:gd name="T5" fmla="*/ 0 60000 65536"/>
                <a:gd name="T6" fmla="*/ 0 w 56"/>
                <a:gd name="T7" fmla="*/ 0 h 68"/>
                <a:gd name="T8" fmla="*/ 56 w 56"/>
                <a:gd name="T9" fmla="*/ 68 h 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" h="68">
                  <a:moveTo>
                    <a:pt x="0" y="0"/>
                  </a:moveTo>
                  <a:cubicBezTo>
                    <a:pt x="52" y="17"/>
                    <a:pt x="34" y="23"/>
                    <a:pt x="56" y="6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0" name="Freeform 112"/>
            <p:cNvSpPr>
              <a:spLocks noChangeAspect="1"/>
            </p:cNvSpPr>
            <p:nvPr/>
          </p:nvSpPr>
          <p:spPr bwMode="auto">
            <a:xfrm>
              <a:off x="1123" y="888"/>
              <a:ext cx="22" cy="27"/>
            </a:xfrm>
            <a:custGeom>
              <a:avLst/>
              <a:gdLst>
                <a:gd name="T0" fmla="*/ 0 w 56"/>
                <a:gd name="T1" fmla="*/ 0 h 68"/>
                <a:gd name="T2" fmla="*/ 22 w 56"/>
                <a:gd name="T3" fmla="*/ 27 h 68"/>
                <a:gd name="T4" fmla="*/ 0 60000 65536"/>
                <a:gd name="T5" fmla="*/ 0 60000 65536"/>
                <a:gd name="T6" fmla="*/ 0 w 56"/>
                <a:gd name="T7" fmla="*/ 0 h 68"/>
                <a:gd name="T8" fmla="*/ 56 w 56"/>
                <a:gd name="T9" fmla="*/ 68 h 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" h="68">
                  <a:moveTo>
                    <a:pt x="0" y="0"/>
                  </a:moveTo>
                  <a:cubicBezTo>
                    <a:pt x="52" y="17"/>
                    <a:pt x="34" y="23"/>
                    <a:pt x="56" y="6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1" name="Freeform 113"/>
            <p:cNvSpPr>
              <a:spLocks noChangeAspect="1"/>
            </p:cNvSpPr>
            <p:nvPr/>
          </p:nvSpPr>
          <p:spPr bwMode="auto">
            <a:xfrm>
              <a:off x="1160" y="875"/>
              <a:ext cx="22" cy="27"/>
            </a:xfrm>
            <a:custGeom>
              <a:avLst/>
              <a:gdLst>
                <a:gd name="T0" fmla="*/ 0 w 56"/>
                <a:gd name="T1" fmla="*/ 0 h 68"/>
                <a:gd name="T2" fmla="*/ 22 w 56"/>
                <a:gd name="T3" fmla="*/ 27 h 68"/>
                <a:gd name="T4" fmla="*/ 0 60000 65536"/>
                <a:gd name="T5" fmla="*/ 0 60000 65536"/>
                <a:gd name="T6" fmla="*/ 0 w 56"/>
                <a:gd name="T7" fmla="*/ 0 h 68"/>
                <a:gd name="T8" fmla="*/ 56 w 56"/>
                <a:gd name="T9" fmla="*/ 68 h 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" h="68">
                  <a:moveTo>
                    <a:pt x="0" y="0"/>
                  </a:moveTo>
                  <a:cubicBezTo>
                    <a:pt x="52" y="17"/>
                    <a:pt x="34" y="23"/>
                    <a:pt x="56" y="6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2" name="Oval 114"/>
            <p:cNvSpPr>
              <a:spLocks noChangeAspect="1" noChangeArrowheads="1"/>
            </p:cNvSpPr>
            <p:nvPr/>
          </p:nvSpPr>
          <p:spPr bwMode="auto">
            <a:xfrm>
              <a:off x="1184" y="909"/>
              <a:ext cx="31" cy="3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3" name="Oval 115"/>
            <p:cNvSpPr>
              <a:spLocks noChangeAspect="1" noChangeArrowheads="1"/>
            </p:cNvSpPr>
            <p:nvPr/>
          </p:nvSpPr>
          <p:spPr bwMode="auto">
            <a:xfrm>
              <a:off x="1198" y="921"/>
              <a:ext cx="16" cy="17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34" name="Group 310"/>
          <p:cNvGrpSpPr>
            <a:grpSpLocks/>
          </p:cNvGrpSpPr>
          <p:nvPr/>
        </p:nvGrpSpPr>
        <p:grpSpPr bwMode="auto">
          <a:xfrm>
            <a:off x="6931170" y="2933411"/>
            <a:ext cx="1439862" cy="1435100"/>
            <a:chOff x="304" y="2852"/>
            <a:chExt cx="907" cy="904"/>
          </a:xfrm>
        </p:grpSpPr>
        <p:sp>
          <p:nvSpPr>
            <p:cNvPr id="135" name="Oval 311"/>
            <p:cNvSpPr>
              <a:spLocks noChangeArrowheads="1"/>
            </p:cNvSpPr>
            <p:nvPr/>
          </p:nvSpPr>
          <p:spPr bwMode="auto">
            <a:xfrm>
              <a:off x="361" y="2986"/>
              <a:ext cx="193" cy="19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6" name="Oval 312"/>
            <p:cNvSpPr>
              <a:spLocks noChangeArrowheads="1"/>
            </p:cNvSpPr>
            <p:nvPr/>
          </p:nvSpPr>
          <p:spPr bwMode="auto">
            <a:xfrm>
              <a:off x="410" y="2951"/>
              <a:ext cx="205" cy="18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7" name="Oval 313"/>
            <p:cNvSpPr>
              <a:spLocks noChangeArrowheads="1"/>
            </p:cNvSpPr>
            <p:nvPr/>
          </p:nvSpPr>
          <p:spPr bwMode="auto">
            <a:xfrm>
              <a:off x="312" y="3074"/>
              <a:ext cx="185" cy="19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8" name="Oval 314"/>
            <p:cNvSpPr>
              <a:spLocks noChangeArrowheads="1"/>
            </p:cNvSpPr>
            <p:nvPr/>
          </p:nvSpPr>
          <p:spPr bwMode="auto">
            <a:xfrm>
              <a:off x="306" y="3277"/>
              <a:ext cx="193" cy="19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9" name="Oval 315"/>
            <p:cNvSpPr>
              <a:spLocks noChangeArrowheads="1"/>
            </p:cNvSpPr>
            <p:nvPr/>
          </p:nvSpPr>
          <p:spPr bwMode="auto">
            <a:xfrm>
              <a:off x="380" y="3454"/>
              <a:ext cx="185" cy="19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0" name="Oval 316"/>
            <p:cNvSpPr>
              <a:spLocks noChangeArrowheads="1"/>
            </p:cNvSpPr>
            <p:nvPr/>
          </p:nvSpPr>
          <p:spPr bwMode="auto">
            <a:xfrm>
              <a:off x="545" y="3575"/>
              <a:ext cx="185" cy="15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1" name="Oval 317"/>
            <p:cNvSpPr>
              <a:spLocks noChangeArrowheads="1"/>
            </p:cNvSpPr>
            <p:nvPr/>
          </p:nvSpPr>
          <p:spPr bwMode="auto">
            <a:xfrm>
              <a:off x="574" y="2853"/>
              <a:ext cx="185" cy="15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2" name="Oval 318"/>
            <p:cNvSpPr>
              <a:spLocks noChangeArrowheads="1"/>
            </p:cNvSpPr>
            <p:nvPr/>
          </p:nvSpPr>
          <p:spPr bwMode="auto">
            <a:xfrm>
              <a:off x="443" y="3512"/>
              <a:ext cx="185" cy="18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3" name="Oval 319"/>
            <p:cNvSpPr>
              <a:spLocks noChangeArrowheads="1"/>
            </p:cNvSpPr>
            <p:nvPr/>
          </p:nvSpPr>
          <p:spPr bwMode="auto">
            <a:xfrm>
              <a:off x="654" y="3579"/>
              <a:ext cx="185" cy="15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4" name="Oval 320"/>
            <p:cNvSpPr>
              <a:spLocks noChangeArrowheads="1"/>
            </p:cNvSpPr>
            <p:nvPr/>
          </p:nvSpPr>
          <p:spPr bwMode="auto">
            <a:xfrm>
              <a:off x="695" y="2869"/>
              <a:ext cx="185" cy="15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5" name="Oval 321"/>
            <p:cNvSpPr>
              <a:spLocks noChangeArrowheads="1"/>
            </p:cNvSpPr>
            <p:nvPr/>
          </p:nvSpPr>
          <p:spPr bwMode="auto">
            <a:xfrm>
              <a:off x="505" y="2879"/>
              <a:ext cx="199" cy="178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6" name="Oval 322"/>
            <p:cNvSpPr>
              <a:spLocks noChangeArrowheads="1"/>
            </p:cNvSpPr>
            <p:nvPr/>
          </p:nvSpPr>
          <p:spPr bwMode="auto">
            <a:xfrm>
              <a:off x="304" y="3198"/>
              <a:ext cx="185" cy="18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7" name="Oval 323"/>
            <p:cNvSpPr>
              <a:spLocks noChangeArrowheads="1"/>
            </p:cNvSpPr>
            <p:nvPr/>
          </p:nvSpPr>
          <p:spPr bwMode="auto">
            <a:xfrm>
              <a:off x="343" y="3363"/>
              <a:ext cx="185" cy="1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8" name="Oval 324"/>
            <p:cNvSpPr>
              <a:spLocks noChangeArrowheads="1"/>
            </p:cNvSpPr>
            <p:nvPr/>
          </p:nvSpPr>
          <p:spPr bwMode="auto">
            <a:xfrm>
              <a:off x="651" y="3590"/>
              <a:ext cx="168" cy="16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9" name="Oval 325"/>
            <p:cNvSpPr>
              <a:spLocks noChangeArrowheads="1"/>
            </p:cNvSpPr>
            <p:nvPr/>
          </p:nvSpPr>
          <p:spPr bwMode="auto">
            <a:xfrm>
              <a:off x="851" y="3536"/>
              <a:ext cx="168" cy="16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0" name="Oval 326"/>
            <p:cNvSpPr>
              <a:spLocks noChangeArrowheads="1"/>
            </p:cNvSpPr>
            <p:nvPr/>
          </p:nvSpPr>
          <p:spPr bwMode="auto">
            <a:xfrm>
              <a:off x="966" y="3426"/>
              <a:ext cx="168" cy="16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1" name="Oval 327"/>
            <p:cNvSpPr>
              <a:spLocks noChangeArrowheads="1"/>
            </p:cNvSpPr>
            <p:nvPr/>
          </p:nvSpPr>
          <p:spPr bwMode="auto">
            <a:xfrm>
              <a:off x="1043" y="3232"/>
              <a:ext cx="168" cy="16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2" name="Oval 328"/>
            <p:cNvSpPr>
              <a:spLocks noChangeArrowheads="1"/>
            </p:cNvSpPr>
            <p:nvPr/>
          </p:nvSpPr>
          <p:spPr bwMode="auto">
            <a:xfrm>
              <a:off x="983" y="3052"/>
              <a:ext cx="168" cy="16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3" name="Oval 329"/>
            <p:cNvSpPr>
              <a:spLocks noChangeArrowheads="1"/>
            </p:cNvSpPr>
            <p:nvPr/>
          </p:nvSpPr>
          <p:spPr bwMode="auto">
            <a:xfrm>
              <a:off x="861" y="2902"/>
              <a:ext cx="168" cy="16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4" name="Oval 330"/>
            <p:cNvSpPr>
              <a:spLocks noChangeArrowheads="1"/>
            </p:cNvSpPr>
            <p:nvPr/>
          </p:nvSpPr>
          <p:spPr bwMode="auto">
            <a:xfrm>
              <a:off x="696" y="2852"/>
              <a:ext cx="168" cy="16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5" name="Oval 331"/>
            <p:cNvSpPr>
              <a:spLocks noChangeArrowheads="1"/>
            </p:cNvSpPr>
            <p:nvPr/>
          </p:nvSpPr>
          <p:spPr bwMode="auto">
            <a:xfrm>
              <a:off x="741" y="3562"/>
              <a:ext cx="168" cy="16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6" name="Oval 332"/>
            <p:cNvSpPr>
              <a:spLocks noChangeArrowheads="1"/>
            </p:cNvSpPr>
            <p:nvPr/>
          </p:nvSpPr>
          <p:spPr bwMode="auto">
            <a:xfrm>
              <a:off x="903" y="3489"/>
              <a:ext cx="168" cy="16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7" name="Oval 333"/>
            <p:cNvSpPr>
              <a:spLocks noChangeArrowheads="1"/>
            </p:cNvSpPr>
            <p:nvPr/>
          </p:nvSpPr>
          <p:spPr bwMode="auto">
            <a:xfrm>
              <a:off x="1006" y="3334"/>
              <a:ext cx="169" cy="16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8" name="Oval 334"/>
            <p:cNvSpPr>
              <a:spLocks noChangeArrowheads="1"/>
            </p:cNvSpPr>
            <p:nvPr/>
          </p:nvSpPr>
          <p:spPr bwMode="auto">
            <a:xfrm>
              <a:off x="1021" y="3144"/>
              <a:ext cx="168" cy="16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9" name="Oval 335"/>
            <p:cNvSpPr>
              <a:spLocks noChangeArrowheads="1"/>
            </p:cNvSpPr>
            <p:nvPr/>
          </p:nvSpPr>
          <p:spPr bwMode="auto">
            <a:xfrm>
              <a:off x="940" y="2975"/>
              <a:ext cx="168" cy="16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0" name="Oval 336"/>
            <p:cNvSpPr>
              <a:spLocks noChangeArrowheads="1"/>
            </p:cNvSpPr>
            <p:nvPr/>
          </p:nvSpPr>
          <p:spPr bwMode="auto">
            <a:xfrm>
              <a:off x="785" y="2880"/>
              <a:ext cx="168" cy="16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1" name="Oval 337"/>
            <p:cNvSpPr>
              <a:spLocks noChangeArrowheads="1"/>
            </p:cNvSpPr>
            <p:nvPr/>
          </p:nvSpPr>
          <p:spPr bwMode="auto">
            <a:xfrm>
              <a:off x="518" y="3509"/>
              <a:ext cx="182" cy="18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2" name="Oval 338"/>
            <p:cNvSpPr>
              <a:spLocks noChangeArrowheads="1"/>
            </p:cNvSpPr>
            <p:nvPr/>
          </p:nvSpPr>
          <p:spPr bwMode="auto">
            <a:xfrm>
              <a:off x="800" y="3494"/>
              <a:ext cx="182" cy="18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3" name="Oval 339"/>
            <p:cNvSpPr>
              <a:spLocks noChangeArrowheads="1"/>
            </p:cNvSpPr>
            <p:nvPr/>
          </p:nvSpPr>
          <p:spPr bwMode="auto">
            <a:xfrm>
              <a:off x="938" y="3260"/>
              <a:ext cx="182" cy="18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4" name="Oval 340"/>
            <p:cNvSpPr>
              <a:spLocks noChangeArrowheads="1"/>
            </p:cNvSpPr>
            <p:nvPr/>
          </p:nvSpPr>
          <p:spPr bwMode="auto">
            <a:xfrm>
              <a:off x="939" y="3025"/>
              <a:ext cx="182" cy="18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5" name="Oval 341"/>
            <p:cNvSpPr>
              <a:spLocks noChangeArrowheads="1"/>
            </p:cNvSpPr>
            <p:nvPr/>
          </p:nvSpPr>
          <p:spPr bwMode="auto">
            <a:xfrm>
              <a:off x="670" y="2900"/>
              <a:ext cx="182" cy="18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6" name="Oval 342"/>
            <p:cNvSpPr>
              <a:spLocks noChangeArrowheads="1"/>
            </p:cNvSpPr>
            <p:nvPr/>
          </p:nvSpPr>
          <p:spPr bwMode="auto">
            <a:xfrm>
              <a:off x="840" y="2924"/>
              <a:ext cx="182" cy="18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7" name="Oval 343"/>
            <p:cNvSpPr>
              <a:spLocks noChangeArrowheads="1"/>
            </p:cNvSpPr>
            <p:nvPr/>
          </p:nvSpPr>
          <p:spPr bwMode="auto">
            <a:xfrm>
              <a:off x="974" y="3153"/>
              <a:ext cx="182" cy="18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8" name="Oval 344"/>
            <p:cNvSpPr>
              <a:spLocks noChangeArrowheads="1"/>
            </p:cNvSpPr>
            <p:nvPr/>
          </p:nvSpPr>
          <p:spPr bwMode="auto">
            <a:xfrm>
              <a:off x="900" y="3412"/>
              <a:ext cx="182" cy="18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9" name="Oval 345"/>
            <p:cNvSpPr>
              <a:spLocks noChangeArrowheads="1"/>
            </p:cNvSpPr>
            <p:nvPr/>
          </p:nvSpPr>
          <p:spPr bwMode="auto">
            <a:xfrm>
              <a:off x="633" y="3538"/>
              <a:ext cx="182" cy="18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0" name="Oval 346"/>
            <p:cNvSpPr>
              <a:spLocks noChangeArrowheads="1"/>
            </p:cNvSpPr>
            <p:nvPr/>
          </p:nvSpPr>
          <p:spPr bwMode="auto">
            <a:xfrm>
              <a:off x="388" y="3420"/>
              <a:ext cx="182" cy="18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1" name="Oval 347"/>
            <p:cNvSpPr>
              <a:spLocks noChangeArrowheads="1"/>
            </p:cNvSpPr>
            <p:nvPr/>
          </p:nvSpPr>
          <p:spPr bwMode="auto">
            <a:xfrm>
              <a:off x="330" y="3269"/>
              <a:ext cx="182" cy="18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2" name="Oval 348"/>
            <p:cNvSpPr>
              <a:spLocks noChangeArrowheads="1"/>
            </p:cNvSpPr>
            <p:nvPr/>
          </p:nvSpPr>
          <p:spPr bwMode="auto">
            <a:xfrm>
              <a:off x="440" y="2978"/>
              <a:ext cx="182" cy="18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3" name="Oval 349"/>
            <p:cNvSpPr>
              <a:spLocks noChangeArrowheads="1"/>
            </p:cNvSpPr>
            <p:nvPr/>
          </p:nvSpPr>
          <p:spPr bwMode="auto">
            <a:xfrm>
              <a:off x="339" y="3124"/>
              <a:ext cx="182" cy="18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4" name="Oval 350"/>
            <p:cNvSpPr>
              <a:spLocks noChangeArrowheads="1"/>
            </p:cNvSpPr>
            <p:nvPr/>
          </p:nvSpPr>
          <p:spPr bwMode="auto">
            <a:xfrm>
              <a:off x="481" y="3459"/>
              <a:ext cx="182" cy="18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5" name="Oval 351"/>
            <p:cNvSpPr>
              <a:spLocks noChangeArrowheads="1"/>
            </p:cNvSpPr>
            <p:nvPr/>
          </p:nvSpPr>
          <p:spPr bwMode="auto">
            <a:xfrm>
              <a:off x="585" y="3457"/>
              <a:ext cx="182" cy="18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6" name="Oval 352"/>
            <p:cNvSpPr>
              <a:spLocks noChangeArrowheads="1"/>
            </p:cNvSpPr>
            <p:nvPr/>
          </p:nvSpPr>
          <p:spPr bwMode="auto">
            <a:xfrm>
              <a:off x="721" y="3499"/>
              <a:ext cx="182" cy="18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7" name="Oval 353"/>
            <p:cNvSpPr>
              <a:spLocks noChangeArrowheads="1"/>
            </p:cNvSpPr>
            <p:nvPr/>
          </p:nvSpPr>
          <p:spPr bwMode="auto">
            <a:xfrm>
              <a:off x="857" y="3465"/>
              <a:ext cx="182" cy="18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8" name="Oval 354"/>
            <p:cNvSpPr>
              <a:spLocks noChangeArrowheads="1"/>
            </p:cNvSpPr>
            <p:nvPr/>
          </p:nvSpPr>
          <p:spPr bwMode="auto">
            <a:xfrm>
              <a:off x="945" y="3349"/>
              <a:ext cx="182" cy="18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9" name="Oval 355"/>
            <p:cNvSpPr>
              <a:spLocks noChangeArrowheads="1"/>
            </p:cNvSpPr>
            <p:nvPr/>
          </p:nvSpPr>
          <p:spPr bwMode="auto">
            <a:xfrm>
              <a:off x="989" y="3229"/>
              <a:ext cx="182" cy="18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0" name="Oval 356"/>
            <p:cNvSpPr>
              <a:spLocks noChangeArrowheads="1"/>
            </p:cNvSpPr>
            <p:nvPr/>
          </p:nvSpPr>
          <p:spPr bwMode="auto">
            <a:xfrm>
              <a:off x="921" y="3123"/>
              <a:ext cx="182" cy="18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1" name="Oval 357"/>
            <p:cNvSpPr>
              <a:spLocks noChangeArrowheads="1"/>
            </p:cNvSpPr>
            <p:nvPr/>
          </p:nvSpPr>
          <p:spPr bwMode="auto">
            <a:xfrm>
              <a:off x="841" y="3019"/>
              <a:ext cx="182" cy="18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2" name="Oval 358"/>
            <p:cNvSpPr>
              <a:spLocks noChangeArrowheads="1"/>
            </p:cNvSpPr>
            <p:nvPr/>
          </p:nvSpPr>
          <p:spPr bwMode="auto">
            <a:xfrm>
              <a:off x="713" y="2971"/>
              <a:ext cx="182" cy="18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3" name="Oval 359"/>
            <p:cNvSpPr>
              <a:spLocks noChangeArrowheads="1"/>
            </p:cNvSpPr>
            <p:nvPr/>
          </p:nvSpPr>
          <p:spPr bwMode="auto">
            <a:xfrm>
              <a:off x="567" y="2921"/>
              <a:ext cx="182" cy="18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4" name="Oval 360"/>
            <p:cNvSpPr>
              <a:spLocks noChangeArrowheads="1"/>
            </p:cNvSpPr>
            <p:nvPr/>
          </p:nvSpPr>
          <p:spPr bwMode="auto">
            <a:xfrm>
              <a:off x="455" y="3025"/>
              <a:ext cx="182" cy="18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5" name="Oval 361"/>
            <p:cNvSpPr>
              <a:spLocks noChangeArrowheads="1"/>
            </p:cNvSpPr>
            <p:nvPr/>
          </p:nvSpPr>
          <p:spPr bwMode="auto">
            <a:xfrm>
              <a:off x="387" y="3203"/>
              <a:ext cx="182" cy="18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6" name="Oval 362"/>
            <p:cNvSpPr>
              <a:spLocks noChangeArrowheads="1"/>
            </p:cNvSpPr>
            <p:nvPr/>
          </p:nvSpPr>
          <p:spPr bwMode="auto">
            <a:xfrm>
              <a:off x="409" y="3331"/>
              <a:ext cx="182" cy="189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7" name="Oval 363"/>
            <p:cNvSpPr>
              <a:spLocks noChangeArrowheads="1"/>
            </p:cNvSpPr>
            <p:nvPr/>
          </p:nvSpPr>
          <p:spPr bwMode="auto">
            <a:xfrm>
              <a:off x="630" y="2995"/>
              <a:ext cx="182" cy="18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8" name="Oval 364"/>
            <p:cNvSpPr>
              <a:spLocks noChangeArrowheads="1"/>
            </p:cNvSpPr>
            <p:nvPr/>
          </p:nvSpPr>
          <p:spPr bwMode="auto">
            <a:xfrm>
              <a:off x="753" y="3039"/>
              <a:ext cx="182" cy="18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9" name="Oval 365"/>
            <p:cNvSpPr>
              <a:spLocks noChangeArrowheads="1"/>
            </p:cNvSpPr>
            <p:nvPr/>
          </p:nvSpPr>
          <p:spPr bwMode="auto">
            <a:xfrm>
              <a:off x="902" y="3291"/>
              <a:ext cx="182" cy="18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0" name="Oval 366"/>
            <p:cNvSpPr>
              <a:spLocks noChangeArrowheads="1"/>
            </p:cNvSpPr>
            <p:nvPr/>
          </p:nvSpPr>
          <p:spPr bwMode="auto">
            <a:xfrm>
              <a:off x="461" y="3369"/>
              <a:ext cx="182" cy="18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1" name="Oval 367"/>
            <p:cNvSpPr>
              <a:spLocks noChangeArrowheads="1"/>
            </p:cNvSpPr>
            <p:nvPr/>
          </p:nvSpPr>
          <p:spPr bwMode="auto">
            <a:xfrm>
              <a:off x="445" y="3211"/>
              <a:ext cx="182" cy="18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2" name="Oval 368"/>
            <p:cNvSpPr>
              <a:spLocks noChangeArrowheads="1"/>
            </p:cNvSpPr>
            <p:nvPr/>
          </p:nvSpPr>
          <p:spPr bwMode="auto">
            <a:xfrm>
              <a:off x="493" y="3074"/>
              <a:ext cx="182" cy="18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3" name="Oval 369"/>
            <p:cNvSpPr>
              <a:spLocks noChangeArrowheads="1"/>
            </p:cNvSpPr>
            <p:nvPr/>
          </p:nvSpPr>
          <p:spPr bwMode="auto">
            <a:xfrm>
              <a:off x="648" y="3440"/>
              <a:ext cx="182" cy="18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4" name="Oval 370"/>
            <p:cNvSpPr>
              <a:spLocks noChangeArrowheads="1"/>
            </p:cNvSpPr>
            <p:nvPr/>
          </p:nvSpPr>
          <p:spPr bwMode="auto">
            <a:xfrm>
              <a:off x="795" y="3410"/>
              <a:ext cx="182" cy="18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5" name="Oval 371"/>
            <p:cNvSpPr>
              <a:spLocks noChangeArrowheads="1"/>
            </p:cNvSpPr>
            <p:nvPr/>
          </p:nvSpPr>
          <p:spPr bwMode="auto">
            <a:xfrm>
              <a:off x="551" y="3303"/>
              <a:ext cx="182" cy="18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6" name="Oval 372"/>
            <p:cNvSpPr>
              <a:spLocks noChangeArrowheads="1"/>
            </p:cNvSpPr>
            <p:nvPr/>
          </p:nvSpPr>
          <p:spPr bwMode="auto">
            <a:xfrm>
              <a:off x="636" y="3084"/>
              <a:ext cx="182" cy="18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7" name="Oval 373"/>
            <p:cNvSpPr>
              <a:spLocks noChangeArrowheads="1"/>
            </p:cNvSpPr>
            <p:nvPr/>
          </p:nvSpPr>
          <p:spPr bwMode="auto">
            <a:xfrm>
              <a:off x="823" y="3279"/>
              <a:ext cx="184" cy="19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8" name="Oval 374"/>
            <p:cNvSpPr>
              <a:spLocks noChangeArrowheads="1"/>
            </p:cNvSpPr>
            <p:nvPr/>
          </p:nvSpPr>
          <p:spPr bwMode="auto">
            <a:xfrm>
              <a:off x="516" y="3180"/>
              <a:ext cx="182" cy="18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9" name="Oval 375"/>
            <p:cNvSpPr>
              <a:spLocks noChangeArrowheads="1"/>
            </p:cNvSpPr>
            <p:nvPr/>
          </p:nvSpPr>
          <p:spPr bwMode="auto">
            <a:xfrm>
              <a:off x="694" y="3350"/>
              <a:ext cx="182" cy="18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0" name="Oval 376"/>
            <p:cNvSpPr>
              <a:spLocks noChangeArrowheads="1"/>
            </p:cNvSpPr>
            <p:nvPr/>
          </p:nvSpPr>
          <p:spPr bwMode="auto">
            <a:xfrm>
              <a:off x="884" y="3188"/>
              <a:ext cx="182" cy="18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1" name="Oval 377"/>
            <p:cNvSpPr>
              <a:spLocks noChangeArrowheads="1"/>
            </p:cNvSpPr>
            <p:nvPr/>
          </p:nvSpPr>
          <p:spPr bwMode="auto">
            <a:xfrm>
              <a:off x="762" y="3146"/>
              <a:ext cx="182" cy="18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2" name="Oval 378"/>
            <p:cNvSpPr>
              <a:spLocks noChangeArrowheads="1"/>
            </p:cNvSpPr>
            <p:nvPr/>
          </p:nvSpPr>
          <p:spPr bwMode="auto">
            <a:xfrm>
              <a:off x="673" y="3219"/>
              <a:ext cx="182" cy="18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290" name="Group 379"/>
          <p:cNvGrpSpPr>
            <a:grpSpLocks/>
          </p:cNvGrpSpPr>
          <p:nvPr/>
        </p:nvGrpSpPr>
        <p:grpSpPr bwMode="auto">
          <a:xfrm>
            <a:off x="6923232" y="2933411"/>
            <a:ext cx="1439863" cy="1435100"/>
            <a:chOff x="304" y="2852"/>
            <a:chExt cx="907" cy="904"/>
          </a:xfrm>
        </p:grpSpPr>
        <p:sp>
          <p:nvSpPr>
            <p:cNvPr id="291" name="Oval 380"/>
            <p:cNvSpPr>
              <a:spLocks noChangeArrowheads="1"/>
            </p:cNvSpPr>
            <p:nvPr/>
          </p:nvSpPr>
          <p:spPr bwMode="auto">
            <a:xfrm>
              <a:off x="361" y="2986"/>
              <a:ext cx="193" cy="19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2" name="Oval 381"/>
            <p:cNvSpPr>
              <a:spLocks noChangeArrowheads="1"/>
            </p:cNvSpPr>
            <p:nvPr/>
          </p:nvSpPr>
          <p:spPr bwMode="auto">
            <a:xfrm>
              <a:off x="410" y="2951"/>
              <a:ext cx="205" cy="18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3" name="Oval 382"/>
            <p:cNvSpPr>
              <a:spLocks noChangeArrowheads="1"/>
            </p:cNvSpPr>
            <p:nvPr/>
          </p:nvSpPr>
          <p:spPr bwMode="auto">
            <a:xfrm>
              <a:off x="312" y="3074"/>
              <a:ext cx="185" cy="19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4" name="Oval 383"/>
            <p:cNvSpPr>
              <a:spLocks noChangeArrowheads="1"/>
            </p:cNvSpPr>
            <p:nvPr/>
          </p:nvSpPr>
          <p:spPr bwMode="auto">
            <a:xfrm>
              <a:off x="306" y="3277"/>
              <a:ext cx="193" cy="19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5" name="Oval 384"/>
            <p:cNvSpPr>
              <a:spLocks noChangeArrowheads="1"/>
            </p:cNvSpPr>
            <p:nvPr/>
          </p:nvSpPr>
          <p:spPr bwMode="auto">
            <a:xfrm>
              <a:off x="380" y="3454"/>
              <a:ext cx="185" cy="19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6" name="Oval 385"/>
            <p:cNvSpPr>
              <a:spLocks noChangeArrowheads="1"/>
            </p:cNvSpPr>
            <p:nvPr/>
          </p:nvSpPr>
          <p:spPr bwMode="auto">
            <a:xfrm>
              <a:off x="545" y="3575"/>
              <a:ext cx="185" cy="15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7" name="Oval 386"/>
            <p:cNvSpPr>
              <a:spLocks noChangeArrowheads="1"/>
            </p:cNvSpPr>
            <p:nvPr/>
          </p:nvSpPr>
          <p:spPr bwMode="auto">
            <a:xfrm>
              <a:off x="574" y="2853"/>
              <a:ext cx="185" cy="15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8" name="Oval 387"/>
            <p:cNvSpPr>
              <a:spLocks noChangeArrowheads="1"/>
            </p:cNvSpPr>
            <p:nvPr/>
          </p:nvSpPr>
          <p:spPr bwMode="auto">
            <a:xfrm>
              <a:off x="443" y="3512"/>
              <a:ext cx="185" cy="18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9" name="Oval 388"/>
            <p:cNvSpPr>
              <a:spLocks noChangeArrowheads="1"/>
            </p:cNvSpPr>
            <p:nvPr/>
          </p:nvSpPr>
          <p:spPr bwMode="auto">
            <a:xfrm>
              <a:off x="654" y="3579"/>
              <a:ext cx="185" cy="15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0" name="Oval 389"/>
            <p:cNvSpPr>
              <a:spLocks noChangeArrowheads="1"/>
            </p:cNvSpPr>
            <p:nvPr/>
          </p:nvSpPr>
          <p:spPr bwMode="auto">
            <a:xfrm>
              <a:off x="695" y="2869"/>
              <a:ext cx="185" cy="15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1" name="Oval 390"/>
            <p:cNvSpPr>
              <a:spLocks noChangeArrowheads="1"/>
            </p:cNvSpPr>
            <p:nvPr/>
          </p:nvSpPr>
          <p:spPr bwMode="auto">
            <a:xfrm>
              <a:off x="505" y="2879"/>
              <a:ext cx="199" cy="17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2" name="Oval 391"/>
            <p:cNvSpPr>
              <a:spLocks noChangeArrowheads="1"/>
            </p:cNvSpPr>
            <p:nvPr/>
          </p:nvSpPr>
          <p:spPr bwMode="auto">
            <a:xfrm>
              <a:off x="304" y="3198"/>
              <a:ext cx="185" cy="18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3" name="Oval 392"/>
            <p:cNvSpPr>
              <a:spLocks noChangeArrowheads="1"/>
            </p:cNvSpPr>
            <p:nvPr/>
          </p:nvSpPr>
          <p:spPr bwMode="auto">
            <a:xfrm>
              <a:off x="343" y="3363"/>
              <a:ext cx="185" cy="18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4" name="Oval 393"/>
            <p:cNvSpPr>
              <a:spLocks noChangeArrowheads="1"/>
            </p:cNvSpPr>
            <p:nvPr/>
          </p:nvSpPr>
          <p:spPr bwMode="auto">
            <a:xfrm>
              <a:off x="651" y="3590"/>
              <a:ext cx="168" cy="16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5" name="Oval 394"/>
            <p:cNvSpPr>
              <a:spLocks noChangeArrowheads="1"/>
            </p:cNvSpPr>
            <p:nvPr/>
          </p:nvSpPr>
          <p:spPr bwMode="auto">
            <a:xfrm>
              <a:off x="851" y="3536"/>
              <a:ext cx="168" cy="16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6" name="Oval 395"/>
            <p:cNvSpPr>
              <a:spLocks noChangeArrowheads="1"/>
            </p:cNvSpPr>
            <p:nvPr/>
          </p:nvSpPr>
          <p:spPr bwMode="auto">
            <a:xfrm>
              <a:off x="966" y="3426"/>
              <a:ext cx="168" cy="16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7" name="Oval 396"/>
            <p:cNvSpPr>
              <a:spLocks noChangeArrowheads="1"/>
            </p:cNvSpPr>
            <p:nvPr/>
          </p:nvSpPr>
          <p:spPr bwMode="auto">
            <a:xfrm>
              <a:off x="1043" y="3232"/>
              <a:ext cx="168" cy="16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8" name="Oval 397"/>
            <p:cNvSpPr>
              <a:spLocks noChangeArrowheads="1"/>
            </p:cNvSpPr>
            <p:nvPr/>
          </p:nvSpPr>
          <p:spPr bwMode="auto">
            <a:xfrm>
              <a:off x="983" y="3052"/>
              <a:ext cx="168" cy="16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9" name="Oval 398"/>
            <p:cNvSpPr>
              <a:spLocks noChangeArrowheads="1"/>
            </p:cNvSpPr>
            <p:nvPr/>
          </p:nvSpPr>
          <p:spPr bwMode="auto">
            <a:xfrm>
              <a:off x="861" y="2902"/>
              <a:ext cx="168" cy="16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0" name="Oval 399"/>
            <p:cNvSpPr>
              <a:spLocks noChangeArrowheads="1"/>
            </p:cNvSpPr>
            <p:nvPr/>
          </p:nvSpPr>
          <p:spPr bwMode="auto">
            <a:xfrm>
              <a:off x="696" y="2852"/>
              <a:ext cx="168" cy="16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1" name="Oval 400"/>
            <p:cNvSpPr>
              <a:spLocks noChangeArrowheads="1"/>
            </p:cNvSpPr>
            <p:nvPr/>
          </p:nvSpPr>
          <p:spPr bwMode="auto">
            <a:xfrm>
              <a:off x="741" y="3562"/>
              <a:ext cx="168" cy="16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2" name="Oval 401"/>
            <p:cNvSpPr>
              <a:spLocks noChangeArrowheads="1"/>
            </p:cNvSpPr>
            <p:nvPr/>
          </p:nvSpPr>
          <p:spPr bwMode="auto">
            <a:xfrm>
              <a:off x="903" y="3489"/>
              <a:ext cx="168" cy="16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3" name="Oval 402"/>
            <p:cNvSpPr>
              <a:spLocks noChangeArrowheads="1"/>
            </p:cNvSpPr>
            <p:nvPr/>
          </p:nvSpPr>
          <p:spPr bwMode="auto">
            <a:xfrm>
              <a:off x="1006" y="3334"/>
              <a:ext cx="169" cy="16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4" name="Oval 403"/>
            <p:cNvSpPr>
              <a:spLocks noChangeArrowheads="1"/>
            </p:cNvSpPr>
            <p:nvPr/>
          </p:nvSpPr>
          <p:spPr bwMode="auto">
            <a:xfrm>
              <a:off x="1021" y="3144"/>
              <a:ext cx="168" cy="16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5" name="Oval 404"/>
            <p:cNvSpPr>
              <a:spLocks noChangeArrowheads="1"/>
            </p:cNvSpPr>
            <p:nvPr/>
          </p:nvSpPr>
          <p:spPr bwMode="auto">
            <a:xfrm>
              <a:off x="940" y="2975"/>
              <a:ext cx="168" cy="16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6" name="Oval 405"/>
            <p:cNvSpPr>
              <a:spLocks noChangeArrowheads="1"/>
            </p:cNvSpPr>
            <p:nvPr/>
          </p:nvSpPr>
          <p:spPr bwMode="auto">
            <a:xfrm>
              <a:off x="785" y="2880"/>
              <a:ext cx="168" cy="16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7" name="Oval 406"/>
            <p:cNvSpPr>
              <a:spLocks noChangeArrowheads="1"/>
            </p:cNvSpPr>
            <p:nvPr/>
          </p:nvSpPr>
          <p:spPr bwMode="auto">
            <a:xfrm>
              <a:off x="518" y="3509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8" name="Oval 407"/>
            <p:cNvSpPr>
              <a:spLocks noChangeArrowheads="1"/>
            </p:cNvSpPr>
            <p:nvPr/>
          </p:nvSpPr>
          <p:spPr bwMode="auto">
            <a:xfrm>
              <a:off x="800" y="3494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9" name="Oval 408"/>
            <p:cNvSpPr>
              <a:spLocks noChangeArrowheads="1"/>
            </p:cNvSpPr>
            <p:nvPr/>
          </p:nvSpPr>
          <p:spPr bwMode="auto">
            <a:xfrm>
              <a:off x="938" y="3260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0" name="Oval 409"/>
            <p:cNvSpPr>
              <a:spLocks noChangeArrowheads="1"/>
            </p:cNvSpPr>
            <p:nvPr/>
          </p:nvSpPr>
          <p:spPr bwMode="auto">
            <a:xfrm>
              <a:off x="939" y="3025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1" name="Oval 410"/>
            <p:cNvSpPr>
              <a:spLocks noChangeArrowheads="1"/>
            </p:cNvSpPr>
            <p:nvPr/>
          </p:nvSpPr>
          <p:spPr bwMode="auto">
            <a:xfrm>
              <a:off x="670" y="2900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2" name="Oval 411"/>
            <p:cNvSpPr>
              <a:spLocks noChangeArrowheads="1"/>
            </p:cNvSpPr>
            <p:nvPr/>
          </p:nvSpPr>
          <p:spPr bwMode="auto">
            <a:xfrm>
              <a:off x="840" y="2924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3" name="Oval 412"/>
            <p:cNvSpPr>
              <a:spLocks noChangeArrowheads="1"/>
            </p:cNvSpPr>
            <p:nvPr/>
          </p:nvSpPr>
          <p:spPr bwMode="auto">
            <a:xfrm>
              <a:off x="974" y="3153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4" name="Oval 413"/>
            <p:cNvSpPr>
              <a:spLocks noChangeArrowheads="1"/>
            </p:cNvSpPr>
            <p:nvPr/>
          </p:nvSpPr>
          <p:spPr bwMode="auto">
            <a:xfrm>
              <a:off x="900" y="3412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5" name="Oval 414"/>
            <p:cNvSpPr>
              <a:spLocks noChangeArrowheads="1"/>
            </p:cNvSpPr>
            <p:nvPr/>
          </p:nvSpPr>
          <p:spPr bwMode="auto">
            <a:xfrm>
              <a:off x="633" y="3538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6" name="Oval 415"/>
            <p:cNvSpPr>
              <a:spLocks noChangeArrowheads="1"/>
            </p:cNvSpPr>
            <p:nvPr/>
          </p:nvSpPr>
          <p:spPr bwMode="auto">
            <a:xfrm>
              <a:off x="388" y="3420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7" name="Oval 416"/>
            <p:cNvSpPr>
              <a:spLocks noChangeArrowheads="1"/>
            </p:cNvSpPr>
            <p:nvPr/>
          </p:nvSpPr>
          <p:spPr bwMode="auto">
            <a:xfrm>
              <a:off x="330" y="3269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8" name="Oval 417"/>
            <p:cNvSpPr>
              <a:spLocks noChangeArrowheads="1"/>
            </p:cNvSpPr>
            <p:nvPr/>
          </p:nvSpPr>
          <p:spPr bwMode="auto">
            <a:xfrm>
              <a:off x="440" y="2978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9" name="Oval 418"/>
            <p:cNvSpPr>
              <a:spLocks noChangeArrowheads="1"/>
            </p:cNvSpPr>
            <p:nvPr/>
          </p:nvSpPr>
          <p:spPr bwMode="auto">
            <a:xfrm>
              <a:off x="339" y="3124"/>
              <a:ext cx="182" cy="185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0" name="Oval 419"/>
            <p:cNvSpPr>
              <a:spLocks noChangeArrowheads="1"/>
            </p:cNvSpPr>
            <p:nvPr/>
          </p:nvSpPr>
          <p:spPr bwMode="auto">
            <a:xfrm>
              <a:off x="481" y="3459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1" name="Oval 420"/>
            <p:cNvSpPr>
              <a:spLocks noChangeArrowheads="1"/>
            </p:cNvSpPr>
            <p:nvPr/>
          </p:nvSpPr>
          <p:spPr bwMode="auto">
            <a:xfrm>
              <a:off x="585" y="3457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2" name="Oval 421"/>
            <p:cNvSpPr>
              <a:spLocks noChangeArrowheads="1"/>
            </p:cNvSpPr>
            <p:nvPr/>
          </p:nvSpPr>
          <p:spPr bwMode="auto">
            <a:xfrm>
              <a:off x="721" y="3499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3" name="Oval 422"/>
            <p:cNvSpPr>
              <a:spLocks noChangeArrowheads="1"/>
            </p:cNvSpPr>
            <p:nvPr/>
          </p:nvSpPr>
          <p:spPr bwMode="auto">
            <a:xfrm>
              <a:off x="857" y="3465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4" name="Oval 423"/>
            <p:cNvSpPr>
              <a:spLocks noChangeArrowheads="1"/>
            </p:cNvSpPr>
            <p:nvPr/>
          </p:nvSpPr>
          <p:spPr bwMode="auto">
            <a:xfrm>
              <a:off x="945" y="3349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5" name="Oval 424"/>
            <p:cNvSpPr>
              <a:spLocks noChangeArrowheads="1"/>
            </p:cNvSpPr>
            <p:nvPr/>
          </p:nvSpPr>
          <p:spPr bwMode="auto">
            <a:xfrm>
              <a:off x="989" y="3229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6" name="Oval 425"/>
            <p:cNvSpPr>
              <a:spLocks noChangeArrowheads="1"/>
            </p:cNvSpPr>
            <p:nvPr/>
          </p:nvSpPr>
          <p:spPr bwMode="auto">
            <a:xfrm>
              <a:off x="921" y="3123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7" name="Oval 426"/>
            <p:cNvSpPr>
              <a:spLocks noChangeArrowheads="1"/>
            </p:cNvSpPr>
            <p:nvPr/>
          </p:nvSpPr>
          <p:spPr bwMode="auto">
            <a:xfrm>
              <a:off x="841" y="3019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8" name="Oval 427"/>
            <p:cNvSpPr>
              <a:spLocks noChangeArrowheads="1"/>
            </p:cNvSpPr>
            <p:nvPr/>
          </p:nvSpPr>
          <p:spPr bwMode="auto">
            <a:xfrm>
              <a:off x="713" y="2971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9" name="Oval 428"/>
            <p:cNvSpPr>
              <a:spLocks noChangeArrowheads="1"/>
            </p:cNvSpPr>
            <p:nvPr/>
          </p:nvSpPr>
          <p:spPr bwMode="auto">
            <a:xfrm>
              <a:off x="567" y="2921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0" name="Oval 429"/>
            <p:cNvSpPr>
              <a:spLocks noChangeArrowheads="1"/>
            </p:cNvSpPr>
            <p:nvPr/>
          </p:nvSpPr>
          <p:spPr bwMode="auto">
            <a:xfrm>
              <a:off x="455" y="3025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1" name="Oval 430"/>
            <p:cNvSpPr>
              <a:spLocks noChangeArrowheads="1"/>
            </p:cNvSpPr>
            <p:nvPr/>
          </p:nvSpPr>
          <p:spPr bwMode="auto">
            <a:xfrm>
              <a:off x="387" y="3203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2" name="Oval 431"/>
            <p:cNvSpPr>
              <a:spLocks noChangeArrowheads="1"/>
            </p:cNvSpPr>
            <p:nvPr/>
          </p:nvSpPr>
          <p:spPr bwMode="auto">
            <a:xfrm>
              <a:off x="409" y="3331"/>
              <a:ext cx="182" cy="189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3" name="Oval 432"/>
            <p:cNvSpPr>
              <a:spLocks noChangeArrowheads="1"/>
            </p:cNvSpPr>
            <p:nvPr/>
          </p:nvSpPr>
          <p:spPr bwMode="auto">
            <a:xfrm>
              <a:off x="630" y="2995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4" name="Oval 433"/>
            <p:cNvSpPr>
              <a:spLocks noChangeArrowheads="1"/>
            </p:cNvSpPr>
            <p:nvPr/>
          </p:nvSpPr>
          <p:spPr bwMode="auto">
            <a:xfrm>
              <a:off x="753" y="3039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5" name="Oval 434"/>
            <p:cNvSpPr>
              <a:spLocks noChangeArrowheads="1"/>
            </p:cNvSpPr>
            <p:nvPr/>
          </p:nvSpPr>
          <p:spPr bwMode="auto">
            <a:xfrm>
              <a:off x="902" y="3291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6" name="Oval 435"/>
            <p:cNvSpPr>
              <a:spLocks noChangeArrowheads="1"/>
            </p:cNvSpPr>
            <p:nvPr/>
          </p:nvSpPr>
          <p:spPr bwMode="auto">
            <a:xfrm>
              <a:off x="461" y="3369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7" name="Oval 436"/>
            <p:cNvSpPr>
              <a:spLocks noChangeArrowheads="1"/>
            </p:cNvSpPr>
            <p:nvPr/>
          </p:nvSpPr>
          <p:spPr bwMode="auto">
            <a:xfrm>
              <a:off x="445" y="3211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8" name="Oval 437"/>
            <p:cNvSpPr>
              <a:spLocks noChangeArrowheads="1"/>
            </p:cNvSpPr>
            <p:nvPr/>
          </p:nvSpPr>
          <p:spPr bwMode="auto">
            <a:xfrm>
              <a:off x="493" y="3074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9" name="Oval 438"/>
            <p:cNvSpPr>
              <a:spLocks noChangeArrowheads="1"/>
            </p:cNvSpPr>
            <p:nvPr/>
          </p:nvSpPr>
          <p:spPr bwMode="auto">
            <a:xfrm>
              <a:off x="648" y="3440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0" name="Oval 439"/>
            <p:cNvSpPr>
              <a:spLocks noChangeArrowheads="1"/>
            </p:cNvSpPr>
            <p:nvPr/>
          </p:nvSpPr>
          <p:spPr bwMode="auto">
            <a:xfrm>
              <a:off x="795" y="3410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1" name="Oval 440"/>
            <p:cNvSpPr>
              <a:spLocks noChangeArrowheads="1"/>
            </p:cNvSpPr>
            <p:nvPr/>
          </p:nvSpPr>
          <p:spPr bwMode="auto">
            <a:xfrm>
              <a:off x="551" y="3303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2" name="Oval 441"/>
            <p:cNvSpPr>
              <a:spLocks noChangeArrowheads="1"/>
            </p:cNvSpPr>
            <p:nvPr/>
          </p:nvSpPr>
          <p:spPr bwMode="auto">
            <a:xfrm>
              <a:off x="636" y="3084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3" name="Oval 442"/>
            <p:cNvSpPr>
              <a:spLocks noChangeArrowheads="1"/>
            </p:cNvSpPr>
            <p:nvPr/>
          </p:nvSpPr>
          <p:spPr bwMode="auto">
            <a:xfrm>
              <a:off x="823" y="3279"/>
              <a:ext cx="184" cy="19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4" name="Oval 443"/>
            <p:cNvSpPr>
              <a:spLocks noChangeArrowheads="1"/>
            </p:cNvSpPr>
            <p:nvPr/>
          </p:nvSpPr>
          <p:spPr bwMode="auto">
            <a:xfrm>
              <a:off x="516" y="3180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5" name="Oval 444"/>
            <p:cNvSpPr>
              <a:spLocks noChangeArrowheads="1"/>
            </p:cNvSpPr>
            <p:nvPr/>
          </p:nvSpPr>
          <p:spPr bwMode="auto">
            <a:xfrm>
              <a:off x="694" y="3350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6" name="Oval 445"/>
            <p:cNvSpPr>
              <a:spLocks noChangeArrowheads="1"/>
            </p:cNvSpPr>
            <p:nvPr/>
          </p:nvSpPr>
          <p:spPr bwMode="auto">
            <a:xfrm>
              <a:off x="884" y="3188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7" name="Oval 446"/>
            <p:cNvSpPr>
              <a:spLocks noChangeArrowheads="1"/>
            </p:cNvSpPr>
            <p:nvPr/>
          </p:nvSpPr>
          <p:spPr bwMode="auto">
            <a:xfrm>
              <a:off x="762" y="3146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8" name="Oval 447"/>
            <p:cNvSpPr>
              <a:spLocks noChangeArrowheads="1"/>
            </p:cNvSpPr>
            <p:nvPr/>
          </p:nvSpPr>
          <p:spPr bwMode="auto">
            <a:xfrm>
              <a:off x="673" y="3219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241" name="Rechteck 240"/>
          <p:cNvSpPr/>
          <p:nvPr/>
        </p:nvSpPr>
        <p:spPr>
          <a:xfrm>
            <a:off x="8407273" y="6940439"/>
            <a:ext cx="16733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0" dirty="0">
                <a:solidFill>
                  <a:srgbClr val="FFFFFF"/>
                </a:solidFill>
              </a:rPr>
              <a:t>Grafiken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: S. Hanssen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1000" fill="hold"/>
                                        <p:tgtEl>
                                          <p:spTgt spid="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1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1000" fill="hold"/>
                                        <p:tgtEl>
                                          <p:spTgt spid="4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1000" fill="hold"/>
                                        <p:tgtEl>
                                          <p:spTgt spid="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1000" fill="hold"/>
                                        <p:tgtEl>
                                          <p:spTgt spid="4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1000" fill="hold"/>
                                        <p:tgtEl>
                                          <p:spTgt spid="4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07407E-6 L 0.16962 -0.00139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00" y="-100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-3.33333E-6 L -0.07257 0.0838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0" y="4200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7.40741E-7 L -0.1 -0.04977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2500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96296E-6 L 0.05694 -0.10578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0" y="-5300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6 L 0.07743 -0.00903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00" y="-500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4.07407E-6 L 0.05486 0.03519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0" y="1800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48148E-6 L -0.03923 0.05232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0" y="2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5" grpId="0" animBg="1"/>
      <p:bldP spid="45" grpId="1" animBg="1"/>
      <p:bldP spid="46" grpId="0" animBg="1"/>
      <p:bldP spid="4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5"/>
          <p:cNvSpPr>
            <a:spLocks noChangeAspect="1" noChangeArrowheads="1"/>
          </p:cNvSpPr>
          <p:nvPr/>
        </p:nvSpPr>
        <p:spPr bwMode="auto">
          <a:xfrm>
            <a:off x="6100780" y="2076559"/>
            <a:ext cx="3147466" cy="3124904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solidFill>
                <a:schemeClr val="bg1"/>
              </a:solidFill>
            </a:endParaRPr>
          </a:p>
        </p:txBody>
      </p:sp>
      <p:sp>
        <p:nvSpPr>
          <p:cNvPr id="84" name="Inhaltsplatzhalter 2"/>
          <p:cNvSpPr txBox="1">
            <a:spLocks/>
          </p:cNvSpPr>
          <p:nvPr/>
        </p:nvSpPr>
        <p:spPr bwMode="auto">
          <a:xfrm>
            <a:off x="340727" y="592734"/>
            <a:ext cx="8435400" cy="682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kumimoji="0" lang="de-DE" sz="2400" b="1" i="0" u="none" strike="noStrike" kern="0" cap="small" spc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 Sterne mit 8 M</a:t>
            </a:r>
            <a:r>
              <a:rPr lang="de-DE" sz="2400" baseline="-25000" dirty="0">
                <a:solidFill>
                  <a:schemeClr val="bg1"/>
                </a:solidFill>
                <a:sym typeface="Wingdings 2"/>
              </a:rPr>
              <a:t></a:t>
            </a:r>
            <a:r>
              <a:rPr kumimoji="0" lang="de-DE" sz="2400" b="1" i="0" u="none" strike="noStrike" kern="0" cap="sm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bis 25 M</a:t>
            </a:r>
            <a:r>
              <a:rPr lang="de-DE" sz="2400" baseline="-25000" dirty="0">
                <a:solidFill>
                  <a:schemeClr val="bg1"/>
                </a:solidFill>
                <a:sym typeface="Wingdings 2"/>
              </a:rPr>
              <a:t></a:t>
            </a:r>
            <a:endParaRPr kumimoji="0" lang="de-DE" sz="2400" b="0" i="0" u="none" strike="noStrike" kern="0" cap="none" spc="0" normalizeH="0" baseline="0" noProof="0" dirty="0">
              <a:ln>
                <a:noFill/>
              </a:ln>
              <a:solidFill>
                <a:srgbClr val="FFFF2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Inhaltsplatzhalter 2"/>
          <p:cNvSpPr txBox="1">
            <a:spLocks noChangeAspect="1"/>
          </p:cNvSpPr>
          <p:nvPr/>
        </p:nvSpPr>
        <p:spPr bwMode="auto">
          <a:xfrm>
            <a:off x="340727" y="1091456"/>
            <a:ext cx="5189918" cy="58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Bei mehr als 1,2 M</a:t>
            </a:r>
            <a:r>
              <a:rPr lang="de-DE" sz="2400" baseline="-25000" dirty="0">
                <a:solidFill>
                  <a:schemeClr val="bg1"/>
                </a:solidFill>
                <a:sym typeface="Wingdings 2"/>
              </a:rPr>
              <a:t></a:t>
            </a:r>
            <a:r>
              <a:rPr lang="de-DE" sz="2400" dirty="0">
                <a:solidFill>
                  <a:schemeClr val="bg1"/>
                </a:solidFill>
                <a:sym typeface="Wingdings 2"/>
              </a:rPr>
              <a:t> des Eisenkerns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  <a:sym typeface="Wingdings 2"/>
              </a:rPr>
              <a:t>(Chandrasekhar-Grenze):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2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Fermi-Druck &lt; Gravitationsdruck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2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360363" algn="l"/>
              </a:tabLst>
              <a:defRPr/>
            </a:pPr>
            <a:r>
              <a:rPr lang="de-DE" sz="2400" dirty="0">
                <a:solidFill>
                  <a:schemeClr val="bg1"/>
                </a:solidFill>
              </a:rPr>
              <a:t>→ Elektronen reagieren mit den 	Protonen.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→ Neutronenkern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→ Kern schrumpft - entartet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2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Nachfolgende herabfallende Materie wird schlagartig abgebremst und zurückgeschleudert.</a:t>
            </a:r>
          </a:p>
          <a:p>
            <a:pPr lvl="0" fontAlgn="base">
              <a:spcBef>
                <a:spcPct val="0"/>
              </a:spcBef>
              <a:spcAft>
                <a:spcPts val="60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Es entstehen in endothermen Fusionsprozessen Stoffe größerer Ordnungszahlen als Eisen.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→ </a:t>
            </a:r>
            <a:r>
              <a:rPr lang="de-DE" sz="2400" dirty="0">
                <a:solidFill>
                  <a:srgbClr val="FFFF00"/>
                </a:solidFill>
              </a:rPr>
              <a:t>SUPERNOVA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kern="0" dirty="0">
              <a:solidFill>
                <a:schemeClr val="bg1"/>
              </a:solidFill>
            </a:endParaRPr>
          </a:p>
        </p:txBody>
      </p:sp>
      <p:sp>
        <p:nvSpPr>
          <p:cNvPr id="54" name="Inhaltsplatzhalter 2"/>
          <p:cNvSpPr txBox="1">
            <a:spLocks/>
          </p:cNvSpPr>
          <p:nvPr/>
        </p:nvSpPr>
        <p:spPr bwMode="auto">
          <a:xfrm>
            <a:off x="5730149" y="1597192"/>
            <a:ext cx="1242152" cy="709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rgbClr val="FFFF00"/>
                </a:solidFill>
              </a:rPr>
              <a:t>KERN: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kern="0" dirty="0">
              <a:solidFill>
                <a:schemeClr val="bg1"/>
              </a:solidFill>
            </a:endParaRPr>
          </a:p>
        </p:txBody>
      </p:sp>
      <p:sp>
        <p:nvSpPr>
          <p:cNvPr id="55" name="Oval 34"/>
          <p:cNvSpPr>
            <a:spLocks noChangeAspect="1" noChangeArrowheads="1"/>
          </p:cNvSpPr>
          <p:nvPr/>
        </p:nvSpPr>
        <p:spPr bwMode="auto">
          <a:xfrm>
            <a:off x="6927995" y="2934999"/>
            <a:ext cx="1425575" cy="1425575"/>
          </a:xfrm>
          <a:prstGeom prst="ellipse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341" name="Group 379"/>
          <p:cNvGrpSpPr>
            <a:grpSpLocks/>
          </p:cNvGrpSpPr>
          <p:nvPr/>
        </p:nvGrpSpPr>
        <p:grpSpPr bwMode="auto">
          <a:xfrm>
            <a:off x="6923232" y="2933411"/>
            <a:ext cx="1439863" cy="1435100"/>
            <a:chOff x="304" y="2852"/>
            <a:chExt cx="907" cy="904"/>
          </a:xfrm>
        </p:grpSpPr>
        <p:sp>
          <p:nvSpPr>
            <p:cNvPr id="342" name="Oval 380"/>
            <p:cNvSpPr>
              <a:spLocks noChangeArrowheads="1"/>
            </p:cNvSpPr>
            <p:nvPr/>
          </p:nvSpPr>
          <p:spPr bwMode="auto">
            <a:xfrm>
              <a:off x="361" y="2986"/>
              <a:ext cx="193" cy="19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3" name="Oval 381"/>
            <p:cNvSpPr>
              <a:spLocks noChangeArrowheads="1"/>
            </p:cNvSpPr>
            <p:nvPr/>
          </p:nvSpPr>
          <p:spPr bwMode="auto">
            <a:xfrm>
              <a:off x="410" y="2951"/>
              <a:ext cx="205" cy="18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4" name="Oval 382"/>
            <p:cNvSpPr>
              <a:spLocks noChangeArrowheads="1"/>
            </p:cNvSpPr>
            <p:nvPr/>
          </p:nvSpPr>
          <p:spPr bwMode="auto">
            <a:xfrm>
              <a:off x="312" y="3074"/>
              <a:ext cx="185" cy="19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5" name="Oval 383"/>
            <p:cNvSpPr>
              <a:spLocks noChangeArrowheads="1"/>
            </p:cNvSpPr>
            <p:nvPr/>
          </p:nvSpPr>
          <p:spPr bwMode="auto">
            <a:xfrm>
              <a:off x="306" y="3277"/>
              <a:ext cx="193" cy="19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6" name="Oval 384"/>
            <p:cNvSpPr>
              <a:spLocks noChangeArrowheads="1"/>
            </p:cNvSpPr>
            <p:nvPr/>
          </p:nvSpPr>
          <p:spPr bwMode="auto">
            <a:xfrm>
              <a:off x="380" y="3454"/>
              <a:ext cx="185" cy="19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7" name="Oval 385"/>
            <p:cNvSpPr>
              <a:spLocks noChangeArrowheads="1"/>
            </p:cNvSpPr>
            <p:nvPr/>
          </p:nvSpPr>
          <p:spPr bwMode="auto">
            <a:xfrm>
              <a:off x="545" y="3575"/>
              <a:ext cx="185" cy="15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8" name="Oval 386"/>
            <p:cNvSpPr>
              <a:spLocks noChangeArrowheads="1"/>
            </p:cNvSpPr>
            <p:nvPr/>
          </p:nvSpPr>
          <p:spPr bwMode="auto">
            <a:xfrm>
              <a:off x="574" y="2853"/>
              <a:ext cx="185" cy="15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9" name="Oval 387"/>
            <p:cNvSpPr>
              <a:spLocks noChangeArrowheads="1"/>
            </p:cNvSpPr>
            <p:nvPr/>
          </p:nvSpPr>
          <p:spPr bwMode="auto">
            <a:xfrm>
              <a:off x="443" y="3512"/>
              <a:ext cx="185" cy="18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0" name="Oval 388"/>
            <p:cNvSpPr>
              <a:spLocks noChangeArrowheads="1"/>
            </p:cNvSpPr>
            <p:nvPr/>
          </p:nvSpPr>
          <p:spPr bwMode="auto">
            <a:xfrm>
              <a:off x="654" y="3579"/>
              <a:ext cx="185" cy="15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1" name="Oval 389"/>
            <p:cNvSpPr>
              <a:spLocks noChangeArrowheads="1"/>
            </p:cNvSpPr>
            <p:nvPr/>
          </p:nvSpPr>
          <p:spPr bwMode="auto">
            <a:xfrm>
              <a:off x="695" y="2869"/>
              <a:ext cx="185" cy="15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2" name="Oval 390"/>
            <p:cNvSpPr>
              <a:spLocks noChangeArrowheads="1"/>
            </p:cNvSpPr>
            <p:nvPr/>
          </p:nvSpPr>
          <p:spPr bwMode="auto">
            <a:xfrm>
              <a:off x="505" y="2879"/>
              <a:ext cx="199" cy="17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3" name="Oval 391"/>
            <p:cNvSpPr>
              <a:spLocks noChangeArrowheads="1"/>
            </p:cNvSpPr>
            <p:nvPr/>
          </p:nvSpPr>
          <p:spPr bwMode="auto">
            <a:xfrm>
              <a:off x="304" y="3198"/>
              <a:ext cx="185" cy="18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4" name="Oval 392"/>
            <p:cNvSpPr>
              <a:spLocks noChangeArrowheads="1"/>
            </p:cNvSpPr>
            <p:nvPr/>
          </p:nvSpPr>
          <p:spPr bwMode="auto">
            <a:xfrm>
              <a:off x="343" y="3363"/>
              <a:ext cx="185" cy="18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5" name="Oval 393"/>
            <p:cNvSpPr>
              <a:spLocks noChangeArrowheads="1"/>
            </p:cNvSpPr>
            <p:nvPr/>
          </p:nvSpPr>
          <p:spPr bwMode="auto">
            <a:xfrm>
              <a:off x="651" y="3590"/>
              <a:ext cx="168" cy="16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6" name="Oval 394"/>
            <p:cNvSpPr>
              <a:spLocks noChangeArrowheads="1"/>
            </p:cNvSpPr>
            <p:nvPr/>
          </p:nvSpPr>
          <p:spPr bwMode="auto">
            <a:xfrm>
              <a:off x="851" y="3536"/>
              <a:ext cx="168" cy="16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7" name="Oval 395"/>
            <p:cNvSpPr>
              <a:spLocks noChangeArrowheads="1"/>
            </p:cNvSpPr>
            <p:nvPr/>
          </p:nvSpPr>
          <p:spPr bwMode="auto">
            <a:xfrm>
              <a:off x="966" y="3426"/>
              <a:ext cx="168" cy="16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8" name="Oval 396"/>
            <p:cNvSpPr>
              <a:spLocks noChangeArrowheads="1"/>
            </p:cNvSpPr>
            <p:nvPr/>
          </p:nvSpPr>
          <p:spPr bwMode="auto">
            <a:xfrm>
              <a:off x="1043" y="3232"/>
              <a:ext cx="168" cy="16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9" name="Oval 397"/>
            <p:cNvSpPr>
              <a:spLocks noChangeArrowheads="1"/>
            </p:cNvSpPr>
            <p:nvPr/>
          </p:nvSpPr>
          <p:spPr bwMode="auto">
            <a:xfrm>
              <a:off x="983" y="3052"/>
              <a:ext cx="168" cy="16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0" name="Oval 398"/>
            <p:cNvSpPr>
              <a:spLocks noChangeArrowheads="1"/>
            </p:cNvSpPr>
            <p:nvPr/>
          </p:nvSpPr>
          <p:spPr bwMode="auto">
            <a:xfrm>
              <a:off x="861" y="2902"/>
              <a:ext cx="168" cy="16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1" name="Oval 399"/>
            <p:cNvSpPr>
              <a:spLocks noChangeArrowheads="1"/>
            </p:cNvSpPr>
            <p:nvPr/>
          </p:nvSpPr>
          <p:spPr bwMode="auto">
            <a:xfrm>
              <a:off x="696" y="2852"/>
              <a:ext cx="168" cy="16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2" name="Oval 400"/>
            <p:cNvSpPr>
              <a:spLocks noChangeArrowheads="1"/>
            </p:cNvSpPr>
            <p:nvPr/>
          </p:nvSpPr>
          <p:spPr bwMode="auto">
            <a:xfrm>
              <a:off x="741" y="3562"/>
              <a:ext cx="168" cy="16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3" name="Oval 401"/>
            <p:cNvSpPr>
              <a:spLocks noChangeArrowheads="1"/>
            </p:cNvSpPr>
            <p:nvPr/>
          </p:nvSpPr>
          <p:spPr bwMode="auto">
            <a:xfrm>
              <a:off x="903" y="3489"/>
              <a:ext cx="168" cy="16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4" name="Oval 402"/>
            <p:cNvSpPr>
              <a:spLocks noChangeArrowheads="1"/>
            </p:cNvSpPr>
            <p:nvPr/>
          </p:nvSpPr>
          <p:spPr bwMode="auto">
            <a:xfrm>
              <a:off x="1006" y="3334"/>
              <a:ext cx="169" cy="16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5" name="Oval 403"/>
            <p:cNvSpPr>
              <a:spLocks noChangeArrowheads="1"/>
            </p:cNvSpPr>
            <p:nvPr/>
          </p:nvSpPr>
          <p:spPr bwMode="auto">
            <a:xfrm>
              <a:off x="1021" y="3144"/>
              <a:ext cx="168" cy="16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6" name="Oval 404"/>
            <p:cNvSpPr>
              <a:spLocks noChangeArrowheads="1"/>
            </p:cNvSpPr>
            <p:nvPr/>
          </p:nvSpPr>
          <p:spPr bwMode="auto">
            <a:xfrm>
              <a:off x="940" y="2975"/>
              <a:ext cx="168" cy="16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7" name="Oval 405"/>
            <p:cNvSpPr>
              <a:spLocks noChangeArrowheads="1"/>
            </p:cNvSpPr>
            <p:nvPr/>
          </p:nvSpPr>
          <p:spPr bwMode="auto">
            <a:xfrm>
              <a:off x="785" y="2880"/>
              <a:ext cx="168" cy="16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8" name="Oval 406"/>
            <p:cNvSpPr>
              <a:spLocks noChangeArrowheads="1"/>
            </p:cNvSpPr>
            <p:nvPr/>
          </p:nvSpPr>
          <p:spPr bwMode="auto">
            <a:xfrm>
              <a:off x="518" y="3509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9" name="Oval 407"/>
            <p:cNvSpPr>
              <a:spLocks noChangeArrowheads="1"/>
            </p:cNvSpPr>
            <p:nvPr/>
          </p:nvSpPr>
          <p:spPr bwMode="auto">
            <a:xfrm>
              <a:off x="800" y="3494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0" name="Oval 408"/>
            <p:cNvSpPr>
              <a:spLocks noChangeArrowheads="1"/>
            </p:cNvSpPr>
            <p:nvPr/>
          </p:nvSpPr>
          <p:spPr bwMode="auto">
            <a:xfrm>
              <a:off x="938" y="3260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1" name="Oval 409"/>
            <p:cNvSpPr>
              <a:spLocks noChangeArrowheads="1"/>
            </p:cNvSpPr>
            <p:nvPr/>
          </p:nvSpPr>
          <p:spPr bwMode="auto">
            <a:xfrm>
              <a:off x="939" y="3025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2" name="Oval 410"/>
            <p:cNvSpPr>
              <a:spLocks noChangeArrowheads="1"/>
            </p:cNvSpPr>
            <p:nvPr/>
          </p:nvSpPr>
          <p:spPr bwMode="auto">
            <a:xfrm>
              <a:off x="670" y="2900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3" name="Oval 411"/>
            <p:cNvSpPr>
              <a:spLocks noChangeArrowheads="1"/>
            </p:cNvSpPr>
            <p:nvPr/>
          </p:nvSpPr>
          <p:spPr bwMode="auto">
            <a:xfrm>
              <a:off x="840" y="2924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4" name="Oval 412"/>
            <p:cNvSpPr>
              <a:spLocks noChangeArrowheads="1"/>
            </p:cNvSpPr>
            <p:nvPr/>
          </p:nvSpPr>
          <p:spPr bwMode="auto">
            <a:xfrm>
              <a:off x="974" y="3153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5" name="Oval 413"/>
            <p:cNvSpPr>
              <a:spLocks noChangeArrowheads="1"/>
            </p:cNvSpPr>
            <p:nvPr/>
          </p:nvSpPr>
          <p:spPr bwMode="auto">
            <a:xfrm>
              <a:off x="900" y="3412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6" name="Oval 414"/>
            <p:cNvSpPr>
              <a:spLocks noChangeArrowheads="1"/>
            </p:cNvSpPr>
            <p:nvPr/>
          </p:nvSpPr>
          <p:spPr bwMode="auto">
            <a:xfrm>
              <a:off x="633" y="3538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7" name="Oval 415"/>
            <p:cNvSpPr>
              <a:spLocks noChangeArrowheads="1"/>
            </p:cNvSpPr>
            <p:nvPr/>
          </p:nvSpPr>
          <p:spPr bwMode="auto">
            <a:xfrm>
              <a:off x="388" y="3420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8" name="Oval 416"/>
            <p:cNvSpPr>
              <a:spLocks noChangeArrowheads="1"/>
            </p:cNvSpPr>
            <p:nvPr/>
          </p:nvSpPr>
          <p:spPr bwMode="auto">
            <a:xfrm>
              <a:off x="330" y="3269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9" name="Oval 417"/>
            <p:cNvSpPr>
              <a:spLocks noChangeArrowheads="1"/>
            </p:cNvSpPr>
            <p:nvPr/>
          </p:nvSpPr>
          <p:spPr bwMode="auto">
            <a:xfrm>
              <a:off x="440" y="2978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0" name="Oval 418"/>
            <p:cNvSpPr>
              <a:spLocks noChangeArrowheads="1"/>
            </p:cNvSpPr>
            <p:nvPr/>
          </p:nvSpPr>
          <p:spPr bwMode="auto">
            <a:xfrm>
              <a:off x="339" y="3124"/>
              <a:ext cx="182" cy="185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1" name="Oval 419"/>
            <p:cNvSpPr>
              <a:spLocks noChangeArrowheads="1"/>
            </p:cNvSpPr>
            <p:nvPr/>
          </p:nvSpPr>
          <p:spPr bwMode="auto">
            <a:xfrm>
              <a:off x="481" y="3459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2" name="Oval 420"/>
            <p:cNvSpPr>
              <a:spLocks noChangeArrowheads="1"/>
            </p:cNvSpPr>
            <p:nvPr/>
          </p:nvSpPr>
          <p:spPr bwMode="auto">
            <a:xfrm>
              <a:off x="585" y="3457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3" name="Oval 421"/>
            <p:cNvSpPr>
              <a:spLocks noChangeArrowheads="1"/>
            </p:cNvSpPr>
            <p:nvPr/>
          </p:nvSpPr>
          <p:spPr bwMode="auto">
            <a:xfrm>
              <a:off x="721" y="3499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4" name="Oval 422"/>
            <p:cNvSpPr>
              <a:spLocks noChangeArrowheads="1"/>
            </p:cNvSpPr>
            <p:nvPr/>
          </p:nvSpPr>
          <p:spPr bwMode="auto">
            <a:xfrm>
              <a:off x="857" y="3465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5" name="Oval 423"/>
            <p:cNvSpPr>
              <a:spLocks noChangeArrowheads="1"/>
            </p:cNvSpPr>
            <p:nvPr/>
          </p:nvSpPr>
          <p:spPr bwMode="auto">
            <a:xfrm>
              <a:off x="945" y="3349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6" name="Oval 424"/>
            <p:cNvSpPr>
              <a:spLocks noChangeArrowheads="1"/>
            </p:cNvSpPr>
            <p:nvPr/>
          </p:nvSpPr>
          <p:spPr bwMode="auto">
            <a:xfrm>
              <a:off x="989" y="3229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7" name="Oval 425"/>
            <p:cNvSpPr>
              <a:spLocks noChangeArrowheads="1"/>
            </p:cNvSpPr>
            <p:nvPr/>
          </p:nvSpPr>
          <p:spPr bwMode="auto">
            <a:xfrm>
              <a:off x="921" y="3123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8" name="Oval 426"/>
            <p:cNvSpPr>
              <a:spLocks noChangeArrowheads="1"/>
            </p:cNvSpPr>
            <p:nvPr/>
          </p:nvSpPr>
          <p:spPr bwMode="auto">
            <a:xfrm>
              <a:off x="841" y="3019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9" name="Oval 427"/>
            <p:cNvSpPr>
              <a:spLocks noChangeArrowheads="1"/>
            </p:cNvSpPr>
            <p:nvPr/>
          </p:nvSpPr>
          <p:spPr bwMode="auto">
            <a:xfrm>
              <a:off x="713" y="2971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0" name="Oval 428"/>
            <p:cNvSpPr>
              <a:spLocks noChangeArrowheads="1"/>
            </p:cNvSpPr>
            <p:nvPr/>
          </p:nvSpPr>
          <p:spPr bwMode="auto">
            <a:xfrm>
              <a:off x="567" y="2921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1" name="Oval 429"/>
            <p:cNvSpPr>
              <a:spLocks noChangeArrowheads="1"/>
            </p:cNvSpPr>
            <p:nvPr/>
          </p:nvSpPr>
          <p:spPr bwMode="auto">
            <a:xfrm>
              <a:off x="455" y="3025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2" name="Oval 430"/>
            <p:cNvSpPr>
              <a:spLocks noChangeArrowheads="1"/>
            </p:cNvSpPr>
            <p:nvPr/>
          </p:nvSpPr>
          <p:spPr bwMode="auto">
            <a:xfrm>
              <a:off x="387" y="3203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3" name="Oval 431"/>
            <p:cNvSpPr>
              <a:spLocks noChangeArrowheads="1"/>
            </p:cNvSpPr>
            <p:nvPr/>
          </p:nvSpPr>
          <p:spPr bwMode="auto">
            <a:xfrm>
              <a:off x="409" y="3331"/>
              <a:ext cx="182" cy="189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4" name="Oval 432"/>
            <p:cNvSpPr>
              <a:spLocks noChangeArrowheads="1"/>
            </p:cNvSpPr>
            <p:nvPr/>
          </p:nvSpPr>
          <p:spPr bwMode="auto">
            <a:xfrm>
              <a:off x="630" y="2995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5" name="Oval 433"/>
            <p:cNvSpPr>
              <a:spLocks noChangeArrowheads="1"/>
            </p:cNvSpPr>
            <p:nvPr/>
          </p:nvSpPr>
          <p:spPr bwMode="auto">
            <a:xfrm>
              <a:off x="753" y="3039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6" name="Oval 434"/>
            <p:cNvSpPr>
              <a:spLocks noChangeArrowheads="1"/>
            </p:cNvSpPr>
            <p:nvPr/>
          </p:nvSpPr>
          <p:spPr bwMode="auto">
            <a:xfrm>
              <a:off x="902" y="3291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7" name="Oval 435"/>
            <p:cNvSpPr>
              <a:spLocks noChangeArrowheads="1"/>
            </p:cNvSpPr>
            <p:nvPr/>
          </p:nvSpPr>
          <p:spPr bwMode="auto">
            <a:xfrm>
              <a:off x="461" y="3369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8" name="Oval 436"/>
            <p:cNvSpPr>
              <a:spLocks noChangeArrowheads="1"/>
            </p:cNvSpPr>
            <p:nvPr/>
          </p:nvSpPr>
          <p:spPr bwMode="auto">
            <a:xfrm>
              <a:off x="445" y="3211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9" name="Oval 437"/>
            <p:cNvSpPr>
              <a:spLocks noChangeArrowheads="1"/>
            </p:cNvSpPr>
            <p:nvPr/>
          </p:nvSpPr>
          <p:spPr bwMode="auto">
            <a:xfrm>
              <a:off x="493" y="3074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0" name="Oval 438"/>
            <p:cNvSpPr>
              <a:spLocks noChangeArrowheads="1"/>
            </p:cNvSpPr>
            <p:nvPr/>
          </p:nvSpPr>
          <p:spPr bwMode="auto">
            <a:xfrm>
              <a:off x="648" y="3440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1" name="Oval 439"/>
            <p:cNvSpPr>
              <a:spLocks noChangeArrowheads="1"/>
            </p:cNvSpPr>
            <p:nvPr/>
          </p:nvSpPr>
          <p:spPr bwMode="auto">
            <a:xfrm>
              <a:off x="795" y="3410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2" name="Oval 440"/>
            <p:cNvSpPr>
              <a:spLocks noChangeArrowheads="1"/>
            </p:cNvSpPr>
            <p:nvPr/>
          </p:nvSpPr>
          <p:spPr bwMode="auto">
            <a:xfrm>
              <a:off x="551" y="3303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3" name="Oval 441"/>
            <p:cNvSpPr>
              <a:spLocks noChangeArrowheads="1"/>
            </p:cNvSpPr>
            <p:nvPr/>
          </p:nvSpPr>
          <p:spPr bwMode="auto">
            <a:xfrm>
              <a:off x="636" y="3084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4" name="Oval 442"/>
            <p:cNvSpPr>
              <a:spLocks noChangeArrowheads="1"/>
            </p:cNvSpPr>
            <p:nvPr/>
          </p:nvSpPr>
          <p:spPr bwMode="auto">
            <a:xfrm>
              <a:off x="823" y="3279"/>
              <a:ext cx="184" cy="19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5" name="Oval 443"/>
            <p:cNvSpPr>
              <a:spLocks noChangeArrowheads="1"/>
            </p:cNvSpPr>
            <p:nvPr/>
          </p:nvSpPr>
          <p:spPr bwMode="auto">
            <a:xfrm>
              <a:off x="516" y="3180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6" name="Oval 444"/>
            <p:cNvSpPr>
              <a:spLocks noChangeArrowheads="1"/>
            </p:cNvSpPr>
            <p:nvPr/>
          </p:nvSpPr>
          <p:spPr bwMode="auto">
            <a:xfrm>
              <a:off x="694" y="3350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7" name="Oval 445"/>
            <p:cNvSpPr>
              <a:spLocks noChangeArrowheads="1"/>
            </p:cNvSpPr>
            <p:nvPr/>
          </p:nvSpPr>
          <p:spPr bwMode="auto">
            <a:xfrm>
              <a:off x="884" y="3188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8" name="Oval 446"/>
            <p:cNvSpPr>
              <a:spLocks noChangeArrowheads="1"/>
            </p:cNvSpPr>
            <p:nvPr/>
          </p:nvSpPr>
          <p:spPr bwMode="auto">
            <a:xfrm>
              <a:off x="762" y="3146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9" name="Oval 447"/>
            <p:cNvSpPr>
              <a:spLocks noChangeArrowheads="1"/>
            </p:cNvSpPr>
            <p:nvPr/>
          </p:nvSpPr>
          <p:spPr bwMode="auto">
            <a:xfrm>
              <a:off x="673" y="3219"/>
              <a:ext cx="182" cy="1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421" name="Group 379"/>
          <p:cNvGrpSpPr>
            <a:grpSpLocks/>
          </p:cNvGrpSpPr>
          <p:nvPr/>
        </p:nvGrpSpPr>
        <p:grpSpPr bwMode="auto">
          <a:xfrm>
            <a:off x="7276558" y="3286711"/>
            <a:ext cx="719932" cy="717550"/>
            <a:chOff x="304" y="2852"/>
            <a:chExt cx="907" cy="90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22" name="Oval 380"/>
            <p:cNvSpPr>
              <a:spLocks noChangeArrowheads="1"/>
            </p:cNvSpPr>
            <p:nvPr/>
          </p:nvSpPr>
          <p:spPr bwMode="auto">
            <a:xfrm>
              <a:off x="361" y="2986"/>
              <a:ext cx="193" cy="194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3" name="Oval 381"/>
            <p:cNvSpPr>
              <a:spLocks noChangeArrowheads="1"/>
            </p:cNvSpPr>
            <p:nvPr/>
          </p:nvSpPr>
          <p:spPr bwMode="auto">
            <a:xfrm>
              <a:off x="410" y="2951"/>
              <a:ext cx="205" cy="186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4" name="Oval 382"/>
            <p:cNvSpPr>
              <a:spLocks noChangeArrowheads="1"/>
            </p:cNvSpPr>
            <p:nvPr/>
          </p:nvSpPr>
          <p:spPr bwMode="auto">
            <a:xfrm>
              <a:off x="312" y="3074"/>
              <a:ext cx="185" cy="194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5" name="Oval 383"/>
            <p:cNvSpPr>
              <a:spLocks noChangeArrowheads="1"/>
            </p:cNvSpPr>
            <p:nvPr/>
          </p:nvSpPr>
          <p:spPr bwMode="auto">
            <a:xfrm>
              <a:off x="306" y="3277"/>
              <a:ext cx="193" cy="196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6" name="Oval 384"/>
            <p:cNvSpPr>
              <a:spLocks noChangeArrowheads="1"/>
            </p:cNvSpPr>
            <p:nvPr/>
          </p:nvSpPr>
          <p:spPr bwMode="auto">
            <a:xfrm>
              <a:off x="380" y="3454"/>
              <a:ext cx="185" cy="190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7" name="Oval 385"/>
            <p:cNvSpPr>
              <a:spLocks noChangeArrowheads="1"/>
            </p:cNvSpPr>
            <p:nvPr/>
          </p:nvSpPr>
          <p:spPr bwMode="auto">
            <a:xfrm>
              <a:off x="545" y="3575"/>
              <a:ext cx="185" cy="156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8" name="Oval 386"/>
            <p:cNvSpPr>
              <a:spLocks noChangeArrowheads="1"/>
            </p:cNvSpPr>
            <p:nvPr/>
          </p:nvSpPr>
          <p:spPr bwMode="auto">
            <a:xfrm>
              <a:off x="574" y="2853"/>
              <a:ext cx="185" cy="156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9" name="Oval 387"/>
            <p:cNvSpPr>
              <a:spLocks noChangeArrowheads="1"/>
            </p:cNvSpPr>
            <p:nvPr/>
          </p:nvSpPr>
          <p:spPr bwMode="auto">
            <a:xfrm>
              <a:off x="443" y="3512"/>
              <a:ext cx="185" cy="182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0" name="Oval 388"/>
            <p:cNvSpPr>
              <a:spLocks noChangeArrowheads="1"/>
            </p:cNvSpPr>
            <p:nvPr/>
          </p:nvSpPr>
          <p:spPr bwMode="auto">
            <a:xfrm>
              <a:off x="654" y="3579"/>
              <a:ext cx="185" cy="156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1" name="Oval 389"/>
            <p:cNvSpPr>
              <a:spLocks noChangeArrowheads="1"/>
            </p:cNvSpPr>
            <p:nvPr/>
          </p:nvSpPr>
          <p:spPr bwMode="auto">
            <a:xfrm>
              <a:off x="695" y="2869"/>
              <a:ext cx="185" cy="156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2" name="Oval 390"/>
            <p:cNvSpPr>
              <a:spLocks noChangeArrowheads="1"/>
            </p:cNvSpPr>
            <p:nvPr/>
          </p:nvSpPr>
          <p:spPr bwMode="auto">
            <a:xfrm>
              <a:off x="505" y="2879"/>
              <a:ext cx="199" cy="178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3" name="Oval 391"/>
            <p:cNvSpPr>
              <a:spLocks noChangeArrowheads="1"/>
            </p:cNvSpPr>
            <p:nvPr/>
          </p:nvSpPr>
          <p:spPr bwMode="auto">
            <a:xfrm>
              <a:off x="304" y="3198"/>
              <a:ext cx="185" cy="180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4" name="Oval 392"/>
            <p:cNvSpPr>
              <a:spLocks noChangeArrowheads="1"/>
            </p:cNvSpPr>
            <p:nvPr/>
          </p:nvSpPr>
          <p:spPr bwMode="auto">
            <a:xfrm>
              <a:off x="343" y="3363"/>
              <a:ext cx="185" cy="184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5" name="Oval 393"/>
            <p:cNvSpPr>
              <a:spLocks noChangeArrowheads="1"/>
            </p:cNvSpPr>
            <p:nvPr/>
          </p:nvSpPr>
          <p:spPr bwMode="auto">
            <a:xfrm>
              <a:off x="651" y="3590"/>
              <a:ext cx="168" cy="166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6" name="Oval 394"/>
            <p:cNvSpPr>
              <a:spLocks noChangeArrowheads="1"/>
            </p:cNvSpPr>
            <p:nvPr/>
          </p:nvSpPr>
          <p:spPr bwMode="auto">
            <a:xfrm>
              <a:off x="851" y="3536"/>
              <a:ext cx="168" cy="166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7" name="Oval 395"/>
            <p:cNvSpPr>
              <a:spLocks noChangeArrowheads="1"/>
            </p:cNvSpPr>
            <p:nvPr/>
          </p:nvSpPr>
          <p:spPr bwMode="auto">
            <a:xfrm>
              <a:off x="966" y="3426"/>
              <a:ext cx="168" cy="166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8" name="Oval 396"/>
            <p:cNvSpPr>
              <a:spLocks noChangeArrowheads="1"/>
            </p:cNvSpPr>
            <p:nvPr/>
          </p:nvSpPr>
          <p:spPr bwMode="auto">
            <a:xfrm>
              <a:off x="1043" y="3232"/>
              <a:ext cx="168" cy="166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9" name="Oval 397"/>
            <p:cNvSpPr>
              <a:spLocks noChangeArrowheads="1"/>
            </p:cNvSpPr>
            <p:nvPr/>
          </p:nvSpPr>
          <p:spPr bwMode="auto">
            <a:xfrm>
              <a:off x="983" y="3052"/>
              <a:ext cx="168" cy="166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0" name="Oval 398"/>
            <p:cNvSpPr>
              <a:spLocks noChangeArrowheads="1"/>
            </p:cNvSpPr>
            <p:nvPr/>
          </p:nvSpPr>
          <p:spPr bwMode="auto">
            <a:xfrm>
              <a:off x="861" y="2902"/>
              <a:ext cx="168" cy="166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1" name="Oval 399"/>
            <p:cNvSpPr>
              <a:spLocks noChangeArrowheads="1"/>
            </p:cNvSpPr>
            <p:nvPr/>
          </p:nvSpPr>
          <p:spPr bwMode="auto">
            <a:xfrm>
              <a:off x="696" y="2852"/>
              <a:ext cx="168" cy="166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2" name="Oval 400"/>
            <p:cNvSpPr>
              <a:spLocks noChangeArrowheads="1"/>
            </p:cNvSpPr>
            <p:nvPr/>
          </p:nvSpPr>
          <p:spPr bwMode="auto">
            <a:xfrm>
              <a:off x="741" y="3562"/>
              <a:ext cx="168" cy="166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3" name="Oval 401"/>
            <p:cNvSpPr>
              <a:spLocks noChangeArrowheads="1"/>
            </p:cNvSpPr>
            <p:nvPr/>
          </p:nvSpPr>
          <p:spPr bwMode="auto">
            <a:xfrm>
              <a:off x="903" y="3489"/>
              <a:ext cx="168" cy="166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4" name="Oval 402"/>
            <p:cNvSpPr>
              <a:spLocks noChangeArrowheads="1"/>
            </p:cNvSpPr>
            <p:nvPr/>
          </p:nvSpPr>
          <p:spPr bwMode="auto">
            <a:xfrm>
              <a:off x="1006" y="3334"/>
              <a:ext cx="169" cy="166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5" name="Oval 403"/>
            <p:cNvSpPr>
              <a:spLocks noChangeArrowheads="1"/>
            </p:cNvSpPr>
            <p:nvPr/>
          </p:nvSpPr>
          <p:spPr bwMode="auto">
            <a:xfrm>
              <a:off x="1021" y="3144"/>
              <a:ext cx="168" cy="166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6" name="Oval 404"/>
            <p:cNvSpPr>
              <a:spLocks noChangeArrowheads="1"/>
            </p:cNvSpPr>
            <p:nvPr/>
          </p:nvSpPr>
          <p:spPr bwMode="auto">
            <a:xfrm>
              <a:off x="940" y="2975"/>
              <a:ext cx="168" cy="166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7" name="Oval 405"/>
            <p:cNvSpPr>
              <a:spLocks noChangeArrowheads="1"/>
            </p:cNvSpPr>
            <p:nvPr/>
          </p:nvSpPr>
          <p:spPr bwMode="auto">
            <a:xfrm>
              <a:off x="785" y="2880"/>
              <a:ext cx="168" cy="166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8" name="Oval 406"/>
            <p:cNvSpPr>
              <a:spLocks noChangeArrowheads="1"/>
            </p:cNvSpPr>
            <p:nvPr/>
          </p:nvSpPr>
          <p:spPr bwMode="auto">
            <a:xfrm>
              <a:off x="518" y="3509"/>
              <a:ext cx="182" cy="18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9" name="Oval 407"/>
            <p:cNvSpPr>
              <a:spLocks noChangeArrowheads="1"/>
            </p:cNvSpPr>
            <p:nvPr/>
          </p:nvSpPr>
          <p:spPr bwMode="auto">
            <a:xfrm>
              <a:off x="800" y="3494"/>
              <a:ext cx="182" cy="18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0" name="Oval 408"/>
            <p:cNvSpPr>
              <a:spLocks noChangeArrowheads="1"/>
            </p:cNvSpPr>
            <p:nvPr/>
          </p:nvSpPr>
          <p:spPr bwMode="auto">
            <a:xfrm>
              <a:off x="938" y="3260"/>
              <a:ext cx="182" cy="18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1" name="Oval 409"/>
            <p:cNvSpPr>
              <a:spLocks noChangeArrowheads="1"/>
            </p:cNvSpPr>
            <p:nvPr/>
          </p:nvSpPr>
          <p:spPr bwMode="auto">
            <a:xfrm>
              <a:off x="939" y="3025"/>
              <a:ext cx="182" cy="18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2" name="Oval 410"/>
            <p:cNvSpPr>
              <a:spLocks noChangeArrowheads="1"/>
            </p:cNvSpPr>
            <p:nvPr/>
          </p:nvSpPr>
          <p:spPr bwMode="auto">
            <a:xfrm>
              <a:off x="670" y="2900"/>
              <a:ext cx="182" cy="18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3" name="Oval 411"/>
            <p:cNvSpPr>
              <a:spLocks noChangeArrowheads="1"/>
            </p:cNvSpPr>
            <p:nvPr/>
          </p:nvSpPr>
          <p:spPr bwMode="auto">
            <a:xfrm>
              <a:off x="840" y="2924"/>
              <a:ext cx="182" cy="18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4" name="Oval 412"/>
            <p:cNvSpPr>
              <a:spLocks noChangeArrowheads="1"/>
            </p:cNvSpPr>
            <p:nvPr/>
          </p:nvSpPr>
          <p:spPr bwMode="auto">
            <a:xfrm>
              <a:off x="974" y="3153"/>
              <a:ext cx="182" cy="18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5" name="Oval 413"/>
            <p:cNvSpPr>
              <a:spLocks noChangeArrowheads="1"/>
            </p:cNvSpPr>
            <p:nvPr/>
          </p:nvSpPr>
          <p:spPr bwMode="auto">
            <a:xfrm>
              <a:off x="900" y="3412"/>
              <a:ext cx="182" cy="18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6" name="Oval 414"/>
            <p:cNvSpPr>
              <a:spLocks noChangeArrowheads="1"/>
            </p:cNvSpPr>
            <p:nvPr/>
          </p:nvSpPr>
          <p:spPr bwMode="auto">
            <a:xfrm>
              <a:off x="633" y="3538"/>
              <a:ext cx="182" cy="18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7" name="Oval 415"/>
            <p:cNvSpPr>
              <a:spLocks noChangeArrowheads="1"/>
            </p:cNvSpPr>
            <p:nvPr/>
          </p:nvSpPr>
          <p:spPr bwMode="auto">
            <a:xfrm>
              <a:off x="388" y="3420"/>
              <a:ext cx="182" cy="18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8" name="Oval 416"/>
            <p:cNvSpPr>
              <a:spLocks noChangeArrowheads="1"/>
            </p:cNvSpPr>
            <p:nvPr/>
          </p:nvSpPr>
          <p:spPr bwMode="auto">
            <a:xfrm>
              <a:off x="330" y="3269"/>
              <a:ext cx="182" cy="18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9" name="Oval 417"/>
            <p:cNvSpPr>
              <a:spLocks noChangeArrowheads="1"/>
            </p:cNvSpPr>
            <p:nvPr/>
          </p:nvSpPr>
          <p:spPr bwMode="auto">
            <a:xfrm>
              <a:off x="440" y="2978"/>
              <a:ext cx="182" cy="18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0" name="Oval 418"/>
            <p:cNvSpPr>
              <a:spLocks noChangeArrowheads="1"/>
            </p:cNvSpPr>
            <p:nvPr/>
          </p:nvSpPr>
          <p:spPr bwMode="auto">
            <a:xfrm>
              <a:off x="339" y="3124"/>
              <a:ext cx="182" cy="185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1" name="Oval 419"/>
            <p:cNvSpPr>
              <a:spLocks noChangeArrowheads="1"/>
            </p:cNvSpPr>
            <p:nvPr/>
          </p:nvSpPr>
          <p:spPr bwMode="auto">
            <a:xfrm>
              <a:off x="481" y="3459"/>
              <a:ext cx="182" cy="18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2" name="Oval 420"/>
            <p:cNvSpPr>
              <a:spLocks noChangeArrowheads="1"/>
            </p:cNvSpPr>
            <p:nvPr/>
          </p:nvSpPr>
          <p:spPr bwMode="auto">
            <a:xfrm>
              <a:off x="585" y="3457"/>
              <a:ext cx="182" cy="18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3" name="Oval 421"/>
            <p:cNvSpPr>
              <a:spLocks noChangeArrowheads="1"/>
            </p:cNvSpPr>
            <p:nvPr/>
          </p:nvSpPr>
          <p:spPr bwMode="auto">
            <a:xfrm>
              <a:off x="721" y="3499"/>
              <a:ext cx="182" cy="18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4" name="Oval 422"/>
            <p:cNvSpPr>
              <a:spLocks noChangeArrowheads="1"/>
            </p:cNvSpPr>
            <p:nvPr/>
          </p:nvSpPr>
          <p:spPr bwMode="auto">
            <a:xfrm>
              <a:off x="857" y="3465"/>
              <a:ext cx="182" cy="18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5" name="Oval 423"/>
            <p:cNvSpPr>
              <a:spLocks noChangeArrowheads="1"/>
            </p:cNvSpPr>
            <p:nvPr/>
          </p:nvSpPr>
          <p:spPr bwMode="auto">
            <a:xfrm>
              <a:off x="945" y="3349"/>
              <a:ext cx="182" cy="18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6" name="Oval 424"/>
            <p:cNvSpPr>
              <a:spLocks noChangeArrowheads="1"/>
            </p:cNvSpPr>
            <p:nvPr/>
          </p:nvSpPr>
          <p:spPr bwMode="auto">
            <a:xfrm>
              <a:off x="989" y="3229"/>
              <a:ext cx="182" cy="18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7" name="Oval 425"/>
            <p:cNvSpPr>
              <a:spLocks noChangeArrowheads="1"/>
            </p:cNvSpPr>
            <p:nvPr/>
          </p:nvSpPr>
          <p:spPr bwMode="auto">
            <a:xfrm>
              <a:off x="921" y="3123"/>
              <a:ext cx="182" cy="18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8" name="Oval 426"/>
            <p:cNvSpPr>
              <a:spLocks noChangeArrowheads="1"/>
            </p:cNvSpPr>
            <p:nvPr/>
          </p:nvSpPr>
          <p:spPr bwMode="auto">
            <a:xfrm>
              <a:off x="841" y="3019"/>
              <a:ext cx="182" cy="18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9" name="Oval 427"/>
            <p:cNvSpPr>
              <a:spLocks noChangeArrowheads="1"/>
            </p:cNvSpPr>
            <p:nvPr/>
          </p:nvSpPr>
          <p:spPr bwMode="auto">
            <a:xfrm>
              <a:off x="713" y="2971"/>
              <a:ext cx="182" cy="18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0" name="Oval 428"/>
            <p:cNvSpPr>
              <a:spLocks noChangeArrowheads="1"/>
            </p:cNvSpPr>
            <p:nvPr/>
          </p:nvSpPr>
          <p:spPr bwMode="auto">
            <a:xfrm>
              <a:off x="567" y="2921"/>
              <a:ext cx="182" cy="18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1" name="Oval 429"/>
            <p:cNvSpPr>
              <a:spLocks noChangeArrowheads="1"/>
            </p:cNvSpPr>
            <p:nvPr/>
          </p:nvSpPr>
          <p:spPr bwMode="auto">
            <a:xfrm>
              <a:off x="455" y="3025"/>
              <a:ext cx="182" cy="18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2" name="Oval 430"/>
            <p:cNvSpPr>
              <a:spLocks noChangeArrowheads="1"/>
            </p:cNvSpPr>
            <p:nvPr/>
          </p:nvSpPr>
          <p:spPr bwMode="auto">
            <a:xfrm>
              <a:off x="387" y="3203"/>
              <a:ext cx="182" cy="18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3" name="Oval 431"/>
            <p:cNvSpPr>
              <a:spLocks noChangeArrowheads="1"/>
            </p:cNvSpPr>
            <p:nvPr/>
          </p:nvSpPr>
          <p:spPr bwMode="auto">
            <a:xfrm>
              <a:off x="409" y="3331"/>
              <a:ext cx="182" cy="189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4" name="Oval 432"/>
            <p:cNvSpPr>
              <a:spLocks noChangeArrowheads="1"/>
            </p:cNvSpPr>
            <p:nvPr/>
          </p:nvSpPr>
          <p:spPr bwMode="auto">
            <a:xfrm>
              <a:off x="630" y="2995"/>
              <a:ext cx="182" cy="18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5" name="Oval 433"/>
            <p:cNvSpPr>
              <a:spLocks noChangeArrowheads="1"/>
            </p:cNvSpPr>
            <p:nvPr/>
          </p:nvSpPr>
          <p:spPr bwMode="auto">
            <a:xfrm>
              <a:off x="753" y="3039"/>
              <a:ext cx="182" cy="18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6" name="Oval 434"/>
            <p:cNvSpPr>
              <a:spLocks noChangeArrowheads="1"/>
            </p:cNvSpPr>
            <p:nvPr/>
          </p:nvSpPr>
          <p:spPr bwMode="auto">
            <a:xfrm>
              <a:off x="902" y="3291"/>
              <a:ext cx="182" cy="18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7" name="Oval 435"/>
            <p:cNvSpPr>
              <a:spLocks noChangeArrowheads="1"/>
            </p:cNvSpPr>
            <p:nvPr/>
          </p:nvSpPr>
          <p:spPr bwMode="auto">
            <a:xfrm>
              <a:off x="461" y="3369"/>
              <a:ext cx="182" cy="18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8" name="Oval 436"/>
            <p:cNvSpPr>
              <a:spLocks noChangeArrowheads="1"/>
            </p:cNvSpPr>
            <p:nvPr/>
          </p:nvSpPr>
          <p:spPr bwMode="auto">
            <a:xfrm>
              <a:off x="445" y="3211"/>
              <a:ext cx="182" cy="18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9" name="Oval 437"/>
            <p:cNvSpPr>
              <a:spLocks noChangeArrowheads="1"/>
            </p:cNvSpPr>
            <p:nvPr/>
          </p:nvSpPr>
          <p:spPr bwMode="auto">
            <a:xfrm>
              <a:off x="493" y="3074"/>
              <a:ext cx="182" cy="18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0" name="Oval 438"/>
            <p:cNvSpPr>
              <a:spLocks noChangeArrowheads="1"/>
            </p:cNvSpPr>
            <p:nvPr/>
          </p:nvSpPr>
          <p:spPr bwMode="auto">
            <a:xfrm>
              <a:off x="648" y="3440"/>
              <a:ext cx="182" cy="18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1" name="Oval 439"/>
            <p:cNvSpPr>
              <a:spLocks noChangeArrowheads="1"/>
            </p:cNvSpPr>
            <p:nvPr/>
          </p:nvSpPr>
          <p:spPr bwMode="auto">
            <a:xfrm>
              <a:off x="795" y="3410"/>
              <a:ext cx="182" cy="18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2" name="Oval 440"/>
            <p:cNvSpPr>
              <a:spLocks noChangeArrowheads="1"/>
            </p:cNvSpPr>
            <p:nvPr/>
          </p:nvSpPr>
          <p:spPr bwMode="auto">
            <a:xfrm>
              <a:off x="551" y="3303"/>
              <a:ext cx="182" cy="18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3" name="Oval 441"/>
            <p:cNvSpPr>
              <a:spLocks noChangeArrowheads="1"/>
            </p:cNvSpPr>
            <p:nvPr/>
          </p:nvSpPr>
          <p:spPr bwMode="auto">
            <a:xfrm>
              <a:off x="636" y="3084"/>
              <a:ext cx="182" cy="18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4" name="Oval 442"/>
            <p:cNvSpPr>
              <a:spLocks noChangeArrowheads="1"/>
            </p:cNvSpPr>
            <p:nvPr/>
          </p:nvSpPr>
          <p:spPr bwMode="auto">
            <a:xfrm>
              <a:off x="823" y="3279"/>
              <a:ext cx="184" cy="19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5" name="Oval 443"/>
            <p:cNvSpPr>
              <a:spLocks noChangeArrowheads="1"/>
            </p:cNvSpPr>
            <p:nvPr/>
          </p:nvSpPr>
          <p:spPr bwMode="auto">
            <a:xfrm>
              <a:off x="516" y="3180"/>
              <a:ext cx="182" cy="18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6" name="Oval 444"/>
            <p:cNvSpPr>
              <a:spLocks noChangeArrowheads="1"/>
            </p:cNvSpPr>
            <p:nvPr/>
          </p:nvSpPr>
          <p:spPr bwMode="auto">
            <a:xfrm>
              <a:off x="694" y="3350"/>
              <a:ext cx="182" cy="18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7" name="Oval 445"/>
            <p:cNvSpPr>
              <a:spLocks noChangeArrowheads="1"/>
            </p:cNvSpPr>
            <p:nvPr/>
          </p:nvSpPr>
          <p:spPr bwMode="auto">
            <a:xfrm>
              <a:off x="884" y="3188"/>
              <a:ext cx="182" cy="18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8" name="Oval 446"/>
            <p:cNvSpPr>
              <a:spLocks noChangeArrowheads="1"/>
            </p:cNvSpPr>
            <p:nvPr/>
          </p:nvSpPr>
          <p:spPr bwMode="auto">
            <a:xfrm>
              <a:off x="762" y="3146"/>
              <a:ext cx="182" cy="18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9" name="Oval 447"/>
            <p:cNvSpPr>
              <a:spLocks noChangeArrowheads="1"/>
            </p:cNvSpPr>
            <p:nvPr/>
          </p:nvSpPr>
          <p:spPr bwMode="auto">
            <a:xfrm>
              <a:off x="673" y="3219"/>
              <a:ext cx="182" cy="181"/>
            </a:xfrm>
            <a:prstGeom prst="ellips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54" name="Rad 153"/>
          <p:cNvSpPr>
            <a:spLocks noChangeAspect="1"/>
          </p:cNvSpPr>
          <p:nvPr/>
        </p:nvSpPr>
        <p:spPr>
          <a:xfrm>
            <a:off x="7037020" y="3057301"/>
            <a:ext cx="1182189" cy="1182189"/>
          </a:xfrm>
          <a:prstGeom prst="donut">
            <a:avLst>
              <a:gd name="adj" fmla="val 17518"/>
            </a:avLst>
          </a:prstGeom>
          <a:gradFill>
            <a:gsLst>
              <a:gs pos="44000">
                <a:srgbClr val="FFFF00"/>
              </a:gs>
              <a:gs pos="100000">
                <a:srgbClr val="FF0000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5" name="Rechteck 154"/>
          <p:cNvSpPr/>
          <p:nvPr/>
        </p:nvSpPr>
        <p:spPr>
          <a:xfrm>
            <a:off x="8407273" y="6940439"/>
            <a:ext cx="16733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0" dirty="0">
                <a:solidFill>
                  <a:srgbClr val="FFFFFF"/>
                </a:solidFill>
              </a:rPr>
              <a:t>Grafiken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: S. Hanssen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4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500" fill="hold"/>
                                        <p:tgtEl>
                                          <p:spTgt spid="154"/>
                                        </p:tgtEl>
                                      </p:cBhvr>
                                      <p:by x="800000" y="80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2" grpId="0" uiExpand="1" build="p"/>
      <p:bldP spid="55" grpId="0" animBg="1"/>
      <p:bldP spid="154" grpId="0" animBg="1"/>
      <p:bldP spid="154" grpId="1" animBg="1"/>
      <p:bldP spid="154" grpId="2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K1600_Crab Nebul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60000" y="864000"/>
            <a:ext cx="5976000" cy="5976000"/>
          </a:xfrm>
          <a:prstGeom prst="rect">
            <a:avLst/>
          </a:prstGeom>
        </p:spPr>
      </p:pic>
      <p:pic>
        <p:nvPicPr>
          <p:cNvPr id="8" name="Grafik 7" descr="K1600_SN1994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60000" y="864000"/>
            <a:ext cx="5940000" cy="5940000"/>
          </a:xfrm>
          <a:prstGeom prst="rect">
            <a:avLst/>
          </a:prstGeom>
        </p:spPr>
      </p:pic>
      <p:pic>
        <p:nvPicPr>
          <p:cNvPr id="9" name="Grafik 8" descr="K1600_Uhrglasnebel MyCn18.JPG"/>
          <p:cNvPicPr>
            <a:picLocks noChangeAspect="1"/>
          </p:cNvPicPr>
          <p:nvPr/>
        </p:nvPicPr>
        <p:blipFill>
          <a:blip r:embed="rId4" cstate="print"/>
          <a:srcRect b="11554"/>
          <a:stretch>
            <a:fillRect/>
          </a:stretch>
        </p:blipFill>
        <p:spPr>
          <a:xfrm>
            <a:off x="2160000" y="864000"/>
            <a:ext cx="5943600" cy="5863424"/>
          </a:xfrm>
          <a:prstGeom prst="rect">
            <a:avLst/>
          </a:prstGeom>
        </p:spPr>
      </p:pic>
      <p:pic>
        <p:nvPicPr>
          <p:cNvPr id="10" name="Grafik 9" descr="K1600_Katzenaugennebel NGC 6543.JPG"/>
          <p:cNvPicPr>
            <a:picLocks noChangeAspect="1"/>
          </p:cNvPicPr>
          <p:nvPr/>
        </p:nvPicPr>
        <p:blipFill>
          <a:blip r:embed="rId5" cstate="print"/>
          <a:srcRect l="3808" t="9759" r="3240" b="15742"/>
          <a:stretch>
            <a:fillRect/>
          </a:stretch>
        </p:blipFill>
        <p:spPr>
          <a:xfrm>
            <a:off x="2159999" y="863999"/>
            <a:ext cx="5892955" cy="5903847"/>
          </a:xfrm>
          <a:prstGeom prst="rect">
            <a:avLst/>
          </a:prstGeom>
        </p:spPr>
      </p:pic>
      <p:pic>
        <p:nvPicPr>
          <p:cNvPr id="12" name="Grafik 11" descr="K1600_Eskimo Nebel NGC 2393.JPG"/>
          <p:cNvPicPr>
            <a:picLocks noChangeAspect="1"/>
          </p:cNvPicPr>
          <p:nvPr/>
        </p:nvPicPr>
        <p:blipFill>
          <a:blip r:embed="rId6" cstate="print"/>
          <a:srcRect l="1227" t="1810" r="1470" b="8887"/>
          <a:stretch>
            <a:fillRect/>
          </a:stretch>
        </p:blipFill>
        <p:spPr>
          <a:xfrm>
            <a:off x="2160000" y="864000"/>
            <a:ext cx="5934524" cy="5900482"/>
          </a:xfrm>
          <a:prstGeom prst="rect">
            <a:avLst/>
          </a:prstGeom>
        </p:spPr>
      </p:pic>
      <p:sp>
        <p:nvSpPr>
          <p:cNvPr id="13" name="Rechteck 12"/>
          <p:cNvSpPr/>
          <p:nvPr/>
        </p:nvSpPr>
        <p:spPr>
          <a:xfrm>
            <a:off x="8639407" y="6931788"/>
            <a:ext cx="143908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Bilder: NASA/HST</a:t>
            </a:r>
          </a:p>
        </p:txBody>
      </p:sp>
      <p:sp>
        <p:nvSpPr>
          <p:cNvPr id="14" name="WordArt 15"/>
          <p:cNvSpPr>
            <a:spLocks noChangeArrowheads="1" noChangeShapeType="1" noTextEdit="1"/>
          </p:cNvSpPr>
          <p:nvPr/>
        </p:nvSpPr>
        <p:spPr bwMode="auto">
          <a:xfrm>
            <a:off x="1984664" y="3169663"/>
            <a:ext cx="6307281" cy="68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0" cap="none" spc="0" normalizeH="0" baseline="0" noProof="0" dirty="0">
                <a:ln w="9525">
                  <a:solidFill>
                    <a:srgbClr val="C00000"/>
                  </a:solidFill>
                  <a:round/>
                  <a:headEnd/>
                  <a:tailEnd/>
                </a:ln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/>
                <a:uLnTx/>
                <a:uFillTx/>
                <a:latin typeface="Arial"/>
                <a:cs typeface="Arial"/>
              </a:rPr>
              <a:t>Supernovae</a:t>
            </a:r>
          </a:p>
        </p:txBody>
      </p:sp>
      <p:cxnSp>
        <p:nvCxnSpPr>
          <p:cNvPr id="15" name="Gerade Verbindung mit Pfeil 14"/>
          <p:cNvCxnSpPr/>
          <p:nvPr/>
        </p:nvCxnSpPr>
        <p:spPr bwMode="auto">
          <a:xfrm flipH="1" flipV="1">
            <a:off x="3751121" y="5943604"/>
            <a:ext cx="737754" cy="706582"/>
          </a:xfrm>
          <a:prstGeom prst="straightConnector1">
            <a:avLst/>
          </a:prstGeom>
          <a:solidFill>
            <a:srgbClr val="000000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Inhaltsplatzhalter 2"/>
          <p:cNvSpPr txBox="1">
            <a:spLocks/>
          </p:cNvSpPr>
          <p:nvPr/>
        </p:nvSpPr>
        <p:spPr bwMode="auto">
          <a:xfrm>
            <a:off x="340727" y="592734"/>
            <a:ext cx="8435400" cy="682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kumimoji="0" lang="de-DE" sz="2400" b="1" i="0" u="none" strike="noStrike" kern="0" cap="small" spc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 Sterne mit 8 M</a:t>
            </a:r>
            <a:r>
              <a:rPr lang="de-DE" sz="2400" baseline="-25000" dirty="0">
                <a:solidFill>
                  <a:schemeClr val="bg1"/>
                </a:solidFill>
                <a:sym typeface="Wingdings 2"/>
              </a:rPr>
              <a:t></a:t>
            </a:r>
            <a:r>
              <a:rPr kumimoji="0" lang="de-DE" sz="2400" b="1" i="0" u="none" strike="noStrike" kern="0" cap="sm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bis 25 M</a:t>
            </a:r>
            <a:r>
              <a:rPr lang="de-DE" sz="2400" baseline="-25000" dirty="0">
                <a:solidFill>
                  <a:schemeClr val="bg1"/>
                </a:solidFill>
                <a:sym typeface="Wingdings 2"/>
              </a:rPr>
              <a:t></a:t>
            </a:r>
            <a:endParaRPr kumimoji="0" lang="de-DE" sz="2400" b="0" i="0" u="none" strike="noStrike" kern="0" cap="none" spc="0" normalizeH="0" baseline="0" noProof="0" dirty="0">
              <a:ln>
                <a:noFill/>
              </a:ln>
              <a:solidFill>
                <a:srgbClr val="FFFF2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Inhaltsplatzhalter 2"/>
          <p:cNvSpPr txBox="1">
            <a:spLocks/>
          </p:cNvSpPr>
          <p:nvPr/>
        </p:nvSpPr>
        <p:spPr bwMode="auto">
          <a:xfrm>
            <a:off x="340727" y="1091456"/>
            <a:ext cx="5189918" cy="58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Bei mehr als 1,2 M</a:t>
            </a:r>
            <a:r>
              <a:rPr lang="de-DE" sz="2400" baseline="-25000" dirty="0">
                <a:solidFill>
                  <a:schemeClr val="bg1"/>
                </a:solidFill>
                <a:sym typeface="Wingdings 2"/>
              </a:rPr>
              <a:t></a:t>
            </a:r>
            <a:r>
              <a:rPr lang="de-DE" sz="2400" dirty="0">
                <a:solidFill>
                  <a:schemeClr val="bg1"/>
                </a:solidFill>
                <a:sym typeface="Wingdings 2"/>
              </a:rPr>
              <a:t> des Eisenkerns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  <a:sym typeface="Wingdings 2"/>
              </a:rPr>
              <a:t>(Chandrasekhar-Grenze):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Neutronensterne: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>
              <a:buFontTx/>
              <a:buChar char="•"/>
              <a:defRPr/>
            </a:pPr>
            <a:r>
              <a:rPr lang="de-DE" sz="2400" kern="0" dirty="0">
                <a:solidFill>
                  <a:srgbClr val="FFFFFF"/>
                </a:solidFill>
              </a:rPr>
              <a:t> Radius: ~ 10 km </a:t>
            </a:r>
          </a:p>
          <a:p>
            <a:pPr lvl="0">
              <a:defRPr/>
            </a:pPr>
            <a:endParaRPr lang="de-DE" sz="2400" kern="0" dirty="0">
              <a:solidFill>
                <a:srgbClr val="FFFFFF"/>
              </a:solidFill>
            </a:endParaRPr>
          </a:p>
          <a:p>
            <a:pPr lvl="0">
              <a:buFontTx/>
              <a:buChar char="•"/>
              <a:defRPr/>
            </a:pPr>
            <a:r>
              <a:rPr lang="de-DE" sz="2400" kern="0" dirty="0">
                <a:solidFill>
                  <a:srgbClr val="FFFFFF"/>
                </a:solidFill>
              </a:rPr>
              <a:t> Dichte: 10</a:t>
            </a:r>
            <a:r>
              <a:rPr lang="de-DE" sz="2400" kern="0" baseline="30000" dirty="0">
                <a:solidFill>
                  <a:srgbClr val="FFFFFF"/>
                </a:solidFill>
              </a:rPr>
              <a:t>14</a:t>
            </a:r>
            <a:r>
              <a:rPr lang="de-DE" sz="2400" kern="0" dirty="0">
                <a:solidFill>
                  <a:srgbClr val="FFFFFF"/>
                </a:solidFill>
              </a:rPr>
              <a:t> g/cm</a:t>
            </a:r>
            <a:r>
              <a:rPr lang="de-DE" sz="2400" kern="0" baseline="30000" dirty="0">
                <a:solidFill>
                  <a:srgbClr val="FFFFFF"/>
                </a:solidFill>
              </a:rPr>
              <a:t>3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kern="0" dirty="0">
              <a:solidFill>
                <a:schemeClr val="bg1"/>
              </a:solidFill>
            </a:endParaRPr>
          </a:p>
        </p:txBody>
      </p:sp>
      <p:pic>
        <p:nvPicPr>
          <p:cNvPr id="15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39041" y="2566231"/>
            <a:ext cx="2087401" cy="1912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6" name="Text Box 2"/>
          <p:cNvSpPr txBox="1">
            <a:spLocks noChangeArrowheads="1"/>
          </p:cNvSpPr>
          <p:nvPr/>
        </p:nvSpPr>
        <p:spPr bwMode="auto">
          <a:xfrm>
            <a:off x="4608080" y="312738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de-DE" sz="2400">
              <a:latin typeface="Times New Roman" pitchFamily="18" charset="0"/>
            </a:endParaRPr>
          </a:p>
        </p:txBody>
      </p:sp>
      <p:grpSp>
        <p:nvGrpSpPr>
          <p:cNvPr id="159" name="Group 12"/>
          <p:cNvGrpSpPr>
            <a:grpSpLocks noChangeAspect="1"/>
          </p:cNvGrpSpPr>
          <p:nvPr/>
        </p:nvGrpSpPr>
        <p:grpSpPr bwMode="auto">
          <a:xfrm>
            <a:off x="4387418" y="3052771"/>
            <a:ext cx="946150" cy="939800"/>
            <a:chOff x="304" y="2852"/>
            <a:chExt cx="907" cy="904"/>
          </a:xfrm>
        </p:grpSpPr>
        <p:sp>
          <p:nvSpPr>
            <p:cNvPr id="160" name="Oval 13"/>
            <p:cNvSpPr>
              <a:spLocks noChangeAspect="1" noChangeArrowheads="1"/>
            </p:cNvSpPr>
            <p:nvPr/>
          </p:nvSpPr>
          <p:spPr bwMode="auto">
            <a:xfrm>
              <a:off x="360" y="2986"/>
              <a:ext cx="193" cy="19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1" name="Oval 14"/>
            <p:cNvSpPr>
              <a:spLocks noChangeAspect="1" noChangeArrowheads="1"/>
            </p:cNvSpPr>
            <p:nvPr/>
          </p:nvSpPr>
          <p:spPr bwMode="auto">
            <a:xfrm>
              <a:off x="411" y="2951"/>
              <a:ext cx="204" cy="18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2" name="Oval 15"/>
            <p:cNvSpPr>
              <a:spLocks noChangeAspect="1" noChangeArrowheads="1"/>
            </p:cNvSpPr>
            <p:nvPr/>
          </p:nvSpPr>
          <p:spPr bwMode="auto">
            <a:xfrm>
              <a:off x="312" y="3073"/>
              <a:ext cx="186" cy="19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3" name="Oval 16"/>
            <p:cNvSpPr>
              <a:spLocks noChangeAspect="1" noChangeArrowheads="1"/>
            </p:cNvSpPr>
            <p:nvPr/>
          </p:nvSpPr>
          <p:spPr bwMode="auto">
            <a:xfrm>
              <a:off x="306" y="3277"/>
              <a:ext cx="193" cy="19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4" name="Oval 17"/>
            <p:cNvSpPr>
              <a:spLocks noChangeAspect="1" noChangeArrowheads="1"/>
            </p:cNvSpPr>
            <p:nvPr/>
          </p:nvSpPr>
          <p:spPr bwMode="auto">
            <a:xfrm>
              <a:off x="380" y="3454"/>
              <a:ext cx="186" cy="19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5" name="Oval 18"/>
            <p:cNvSpPr>
              <a:spLocks noChangeAspect="1" noChangeArrowheads="1"/>
            </p:cNvSpPr>
            <p:nvPr/>
          </p:nvSpPr>
          <p:spPr bwMode="auto">
            <a:xfrm>
              <a:off x="544" y="3574"/>
              <a:ext cx="186" cy="15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6" name="Oval 19"/>
            <p:cNvSpPr>
              <a:spLocks noChangeAspect="1" noChangeArrowheads="1"/>
            </p:cNvSpPr>
            <p:nvPr/>
          </p:nvSpPr>
          <p:spPr bwMode="auto">
            <a:xfrm>
              <a:off x="573" y="2854"/>
              <a:ext cx="186" cy="15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7" name="Oval 20"/>
            <p:cNvSpPr>
              <a:spLocks noChangeAspect="1" noChangeArrowheads="1"/>
            </p:cNvSpPr>
            <p:nvPr/>
          </p:nvSpPr>
          <p:spPr bwMode="auto">
            <a:xfrm>
              <a:off x="442" y="3512"/>
              <a:ext cx="186" cy="18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8" name="Oval 21"/>
            <p:cNvSpPr>
              <a:spLocks noChangeAspect="1" noChangeArrowheads="1"/>
            </p:cNvSpPr>
            <p:nvPr/>
          </p:nvSpPr>
          <p:spPr bwMode="auto">
            <a:xfrm>
              <a:off x="654" y="3579"/>
              <a:ext cx="186" cy="15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9" name="Oval 22"/>
            <p:cNvSpPr>
              <a:spLocks noChangeAspect="1" noChangeArrowheads="1"/>
            </p:cNvSpPr>
            <p:nvPr/>
          </p:nvSpPr>
          <p:spPr bwMode="auto">
            <a:xfrm>
              <a:off x="695" y="2869"/>
              <a:ext cx="184" cy="15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0" name="Oval 23"/>
            <p:cNvSpPr>
              <a:spLocks noChangeAspect="1" noChangeArrowheads="1"/>
            </p:cNvSpPr>
            <p:nvPr/>
          </p:nvSpPr>
          <p:spPr bwMode="auto">
            <a:xfrm>
              <a:off x="505" y="2879"/>
              <a:ext cx="199" cy="17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1" name="Oval 24"/>
            <p:cNvSpPr>
              <a:spLocks noChangeAspect="1" noChangeArrowheads="1"/>
            </p:cNvSpPr>
            <p:nvPr/>
          </p:nvSpPr>
          <p:spPr bwMode="auto">
            <a:xfrm>
              <a:off x="304" y="3199"/>
              <a:ext cx="186" cy="179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2" name="Oval 25"/>
            <p:cNvSpPr>
              <a:spLocks noChangeAspect="1" noChangeArrowheads="1"/>
            </p:cNvSpPr>
            <p:nvPr/>
          </p:nvSpPr>
          <p:spPr bwMode="auto">
            <a:xfrm>
              <a:off x="344" y="3364"/>
              <a:ext cx="184" cy="183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3" name="Oval 26"/>
            <p:cNvSpPr>
              <a:spLocks noChangeAspect="1" noChangeArrowheads="1"/>
            </p:cNvSpPr>
            <p:nvPr/>
          </p:nvSpPr>
          <p:spPr bwMode="auto">
            <a:xfrm>
              <a:off x="651" y="3590"/>
              <a:ext cx="167" cy="16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4" name="Oval 27"/>
            <p:cNvSpPr>
              <a:spLocks noChangeAspect="1" noChangeArrowheads="1"/>
            </p:cNvSpPr>
            <p:nvPr/>
          </p:nvSpPr>
          <p:spPr bwMode="auto">
            <a:xfrm>
              <a:off x="850" y="3536"/>
              <a:ext cx="169" cy="16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5" name="Oval 28"/>
            <p:cNvSpPr>
              <a:spLocks noChangeAspect="1" noChangeArrowheads="1"/>
            </p:cNvSpPr>
            <p:nvPr/>
          </p:nvSpPr>
          <p:spPr bwMode="auto">
            <a:xfrm>
              <a:off x="966" y="3426"/>
              <a:ext cx="167" cy="16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6" name="Oval 29"/>
            <p:cNvSpPr>
              <a:spLocks noChangeAspect="1" noChangeArrowheads="1"/>
            </p:cNvSpPr>
            <p:nvPr/>
          </p:nvSpPr>
          <p:spPr bwMode="auto">
            <a:xfrm>
              <a:off x="1044" y="3232"/>
              <a:ext cx="167" cy="16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7" name="Oval 30"/>
            <p:cNvSpPr>
              <a:spLocks noChangeAspect="1" noChangeArrowheads="1"/>
            </p:cNvSpPr>
            <p:nvPr/>
          </p:nvSpPr>
          <p:spPr bwMode="auto">
            <a:xfrm>
              <a:off x="983" y="3052"/>
              <a:ext cx="169" cy="16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8" name="Oval 31"/>
            <p:cNvSpPr>
              <a:spLocks noChangeAspect="1" noChangeArrowheads="1"/>
            </p:cNvSpPr>
            <p:nvPr/>
          </p:nvSpPr>
          <p:spPr bwMode="auto">
            <a:xfrm>
              <a:off x="861" y="2902"/>
              <a:ext cx="167" cy="165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9" name="Oval 32"/>
            <p:cNvSpPr>
              <a:spLocks noChangeAspect="1" noChangeArrowheads="1"/>
            </p:cNvSpPr>
            <p:nvPr/>
          </p:nvSpPr>
          <p:spPr bwMode="auto">
            <a:xfrm>
              <a:off x="697" y="2852"/>
              <a:ext cx="167" cy="16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0" name="Oval 33"/>
            <p:cNvSpPr>
              <a:spLocks noChangeAspect="1" noChangeArrowheads="1"/>
            </p:cNvSpPr>
            <p:nvPr/>
          </p:nvSpPr>
          <p:spPr bwMode="auto">
            <a:xfrm>
              <a:off x="741" y="3562"/>
              <a:ext cx="169" cy="16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1" name="Oval 34"/>
            <p:cNvSpPr>
              <a:spLocks noChangeAspect="1" noChangeArrowheads="1"/>
            </p:cNvSpPr>
            <p:nvPr/>
          </p:nvSpPr>
          <p:spPr bwMode="auto">
            <a:xfrm>
              <a:off x="904" y="3489"/>
              <a:ext cx="167" cy="16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2" name="Oval 35"/>
            <p:cNvSpPr>
              <a:spLocks noChangeAspect="1" noChangeArrowheads="1"/>
            </p:cNvSpPr>
            <p:nvPr/>
          </p:nvSpPr>
          <p:spPr bwMode="auto">
            <a:xfrm>
              <a:off x="1006" y="3335"/>
              <a:ext cx="169" cy="165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3" name="Oval 36"/>
            <p:cNvSpPr>
              <a:spLocks noChangeAspect="1" noChangeArrowheads="1"/>
            </p:cNvSpPr>
            <p:nvPr/>
          </p:nvSpPr>
          <p:spPr bwMode="auto">
            <a:xfrm>
              <a:off x="1021" y="3144"/>
              <a:ext cx="169" cy="16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4" name="Oval 37"/>
            <p:cNvSpPr>
              <a:spLocks noChangeAspect="1" noChangeArrowheads="1"/>
            </p:cNvSpPr>
            <p:nvPr/>
          </p:nvSpPr>
          <p:spPr bwMode="auto">
            <a:xfrm>
              <a:off x="940" y="2976"/>
              <a:ext cx="167" cy="165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5" name="Oval 38"/>
            <p:cNvSpPr>
              <a:spLocks noChangeAspect="1" noChangeArrowheads="1"/>
            </p:cNvSpPr>
            <p:nvPr/>
          </p:nvSpPr>
          <p:spPr bwMode="auto">
            <a:xfrm>
              <a:off x="785" y="2879"/>
              <a:ext cx="167" cy="165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6" name="Oval 39"/>
            <p:cNvSpPr>
              <a:spLocks noChangeAspect="1" noChangeArrowheads="1"/>
            </p:cNvSpPr>
            <p:nvPr/>
          </p:nvSpPr>
          <p:spPr bwMode="auto">
            <a:xfrm>
              <a:off x="519" y="3509"/>
              <a:ext cx="181" cy="18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7" name="Oval 40"/>
            <p:cNvSpPr>
              <a:spLocks noChangeAspect="1" noChangeArrowheads="1"/>
            </p:cNvSpPr>
            <p:nvPr/>
          </p:nvSpPr>
          <p:spPr bwMode="auto">
            <a:xfrm>
              <a:off x="800" y="3493"/>
              <a:ext cx="183" cy="18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8" name="Oval 41"/>
            <p:cNvSpPr>
              <a:spLocks noChangeAspect="1" noChangeArrowheads="1"/>
            </p:cNvSpPr>
            <p:nvPr/>
          </p:nvSpPr>
          <p:spPr bwMode="auto">
            <a:xfrm>
              <a:off x="939" y="3260"/>
              <a:ext cx="181" cy="18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9" name="Oval 42"/>
            <p:cNvSpPr>
              <a:spLocks noChangeAspect="1" noChangeArrowheads="1"/>
            </p:cNvSpPr>
            <p:nvPr/>
          </p:nvSpPr>
          <p:spPr bwMode="auto">
            <a:xfrm>
              <a:off x="939" y="3025"/>
              <a:ext cx="184" cy="18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0" name="Oval 43"/>
            <p:cNvSpPr>
              <a:spLocks noChangeAspect="1" noChangeArrowheads="1"/>
            </p:cNvSpPr>
            <p:nvPr/>
          </p:nvSpPr>
          <p:spPr bwMode="auto">
            <a:xfrm>
              <a:off x="671" y="2899"/>
              <a:ext cx="181" cy="18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1" name="Oval 44"/>
            <p:cNvSpPr>
              <a:spLocks noChangeAspect="1" noChangeArrowheads="1"/>
            </p:cNvSpPr>
            <p:nvPr/>
          </p:nvSpPr>
          <p:spPr bwMode="auto">
            <a:xfrm>
              <a:off x="840" y="2924"/>
              <a:ext cx="183" cy="18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2" name="Oval 45"/>
            <p:cNvSpPr>
              <a:spLocks noChangeAspect="1" noChangeArrowheads="1"/>
            </p:cNvSpPr>
            <p:nvPr/>
          </p:nvSpPr>
          <p:spPr bwMode="auto">
            <a:xfrm>
              <a:off x="974" y="3153"/>
              <a:ext cx="184" cy="18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3" name="Oval 46"/>
            <p:cNvSpPr>
              <a:spLocks noChangeAspect="1" noChangeArrowheads="1"/>
            </p:cNvSpPr>
            <p:nvPr/>
          </p:nvSpPr>
          <p:spPr bwMode="auto">
            <a:xfrm>
              <a:off x="901" y="3412"/>
              <a:ext cx="181" cy="18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4" name="Oval 47"/>
            <p:cNvSpPr>
              <a:spLocks noChangeAspect="1" noChangeArrowheads="1"/>
            </p:cNvSpPr>
            <p:nvPr/>
          </p:nvSpPr>
          <p:spPr bwMode="auto">
            <a:xfrm>
              <a:off x="633" y="3538"/>
              <a:ext cx="183" cy="18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5" name="Oval 48"/>
            <p:cNvSpPr>
              <a:spLocks noChangeAspect="1" noChangeArrowheads="1"/>
            </p:cNvSpPr>
            <p:nvPr/>
          </p:nvSpPr>
          <p:spPr bwMode="auto">
            <a:xfrm>
              <a:off x="388" y="3420"/>
              <a:ext cx="183" cy="18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6" name="Oval 49"/>
            <p:cNvSpPr>
              <a:spLocks noChangeAspect="1" noChangeArrowheads="1"/>
            </p:cNvSpPr>
            <p:nvPr/>
          </p:nvSpPr>
          <p:spPr bwMode="auto">
            <a:xfrm>
              <a:off x="330" y="3269"/>
              <a:ext cx="183" cy="18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7" name="Oval 50"/>
            <p:cNvSpPr>
              <a:spLocks noChangeAspect="1" noChangeArrowheads="1"/>
            </p:cNvSpPr>
            <p:nvPr/>
          </p:nvSpPr>
          <p:spPr bwMode="auto">
            <a:xfrm>
              <a:off x="439" y="2979"/>
              <a:ext cx="183" cy="18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8" name="Oval 51"/>
            <p:cNvSpPr>
              <a:spLocks noChangeAspect="1" noChangeArrowheads="1"/>
            </p:cNvSpPr>
            <p:nvPr/>
          </p:nvSpPr>
          <p:spPr bwMode="auto">
            <a:xfrm>
              <a:off x="339" y="3124"/>
              <a:ext cx="183" cy="185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9" name="Oval 52"/>
            <p:cNvSpPr>
              <a:spLocks noChangeAspect="1" noChangeArrowheads="1"/>
            </p:cNvSpPr>
            <p:nvPr/>
          </p:nvSpPr>
          <p:spPr bwMode="auto">
            <a:xfrm>
              <a:off x="481" y="3460"/>
              <a:ext cx="184" cy="18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0" name="Oval 53"/>
            <p:cNvSpPr>
              <a:spLocks noChangeAspect="1" noChangeArrowheads="1"/>
            </p:cNvSpPr>
            <p:nvPr/>
          </p:nvSpPr>
          <p:spPr bwMode="auto">
            <a:xfrm>
              <a:off x="586" y="3457"/>
              <a:ext cx="181" cy="18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1" name="Oval 54"/>
            <p:cNvSpPr>
              <a:spLocks noChangeAspect="1" noChangeArrowheads="1"/>
            </p:cNvSpPr>
            <p:nvPr/>
          </p:nvSpPr>
          <p:spPr bwMode="auto">
            <a:xfrm>
              <a:off x="721" y="3499"/>
              <a:ext cx="183" cy="18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2" name="Oval 55"/>
            <p:cNvSpPr>
              <a:spLocks noChangeAspect="1" noChangeArrowheads="1"/>
            </p:cNvSpPr>
            <p:nvPr/>
          </p:nvSpPr>
          <p:spPr bwMode="auto">
            <a:xfrm>
              <a:off x="856" y="3464"/>
              <a:ext cx="183" cy="18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3" name="Oval 56"/>
            <p:cNvSpPr>
              <a:spLocks noChangeAspect="1" noChangeArrowheads="1"/>
            </p:cNvSpPr>
            <p:nvPr/>
          </p:nvSpPr>
          <p:spPr bwMode="auto">
            <a:xfrm>
              <a:off x="945" y="3348"/>
              <a:ext cx="183" cy="18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4" name="Oval 57"/>
            <p:cNvSpPr>
              <a:spLocks noChangeAspect="1" noChangeArrowheads="1"/>
            </p:cNvSpPr>
            <p:nvPr/>
          </p:nvSpPr>
          <p:spPr bwMode="auto">
            <a:xfrm>
              <a:off x="989" y="3229"/>
              <a:ext cx="183" cy="18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5" name="Oval 58"/>
            <p:cNvSpPr>
              <a:spLocks noChangeAspect="1" noChangeArrowheads="1"/>
            </p:cNvSpPr>
            <p:nvPr/>
          </p:nvSpPr>
          <p:spPr bwMode="auto">
            <a:xfrm>
              <a:off x="920" y="3122"/>
              <a:ext cx="183" cy="18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6" name="Oval 59"/>
            <p:cNvSpPr>
              <a:spLocks noChangeAspect="1" noChangeArrowheads="1"/>
            </p:cNvSpPr>
            <p:nvPr/>
          </p:nvSpPr>
          <p:spPr bwMode="auto">
            <a:xfrm>
              <a:off x="841" y="3018"/>
              <a:ext cx="181" cy="18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7" name="Oval 60"/>
            <p:cNvSpPr>
              <a:spLocks noChangeAspect="1" noChangeArrowheads="1"/>
            </p:cNvSpPr>
            <p:nvPr/>
          </p:nvSpPr>
          <p:spPr bwMode="auto">
            <a:xfrm>
              <a:off x="713" y="2971"/>
              <a:ext cx="181" cy="18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8" name="Oval 61"/>
            <p:cNvSpPr>
              <a:spLocks noChangeAspect="1" noChangeArrowheads="1"/>
            </p:cNvSpPr>
            <p:nvPr/>
          </p:nvSpPr>
          <p:spPr bwMode="auto">
            <a:xfrm>
              <a:off x="567" y="2921"/>
              <a:ext cx="181" cy="18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9" name="Oval 62"/>
            <p:cNvSpPr>
              <a:spLocks noChangeAspect="1" noChangeArrowheads="1"/>
            </p:cNvSpPr>
            <p:nvPr/>
          </p:nvSpPr>
          <p:spPr bwMode="auto">
            <a:xfrm>
              <a:off x="455" y="3025"/>
              <a:ext cx="183" cy="18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0" name="Oval 63"/>
            <p:cNvSpPr>
              <a:spLocks noChangeAspect="1" noChangeArrowheads="1"/>
            </p:cNvSpPr>
            <p:nvPr/>
          </p:nvSpPr>
          <p:spPr bwMode="auto">
            <a:xfrm>
              <a:off x="388" y="3203"/>
              <a:ext cx="181" cy="18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1" name="Oval 64"/>
            <p:cNvSpPr>
              <a:spLocks noChangeAspect="1" noChangeArrowheads="1"/>
            </p:cNvSpPr>
            <p:nvPr/>
          </p:nvSpPr>
          <p:spPr bwMode="auto">
            <a:xfrm>
              <a:off x="409" y="3331"/>
              <a:ext cx="183" cy="18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2" name="Oval 65"/>
            <p:cNvSpPr>
              <a:spLocks noChangeAspect="1" noChangeArrowheads="1"/>
            </p:cNvSpPr>
            <p:nvPr/>
          </p:nvSpPr>
          <p:spPr bwMode="auto">
            <a:xfrm>
              <a:off x="630" y="2996"/>
              <a:ext cx="183" cy="18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3" name="Oval 66"/>
            <p:cNvSpPr>
              <a:spLocks noChangeAspect="1" noChangeArrowheads="1"/>
            </p:cNvSpPr>
            <p:nvPr/>
          </p:nvSpPr>
          <p:spPr bwMode="auto">
            <a:xfrm>
              <a:off x="753" y="3038"/>
              <a:ext cx="183" cy="18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4" name="Oval 67"/>
            <p:cNvSpPr>
              <a:spLocks noChangeAspect="1" noChangeArrowheads="1"/>
            </p:cNvSpPr>
            <p:nvPr/>
          </p:nvSpPr>
          <p:spPr bwMode="auto">
            <a:xfrm>
              <a:off x="902" y="3290"/>
              <a:ext cx="183" cy="18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5" name="Oval 68"/>
            <p:cNvSpPr>
              <a:spLocks noChangeAspect="1" noChangeArrowheads="1"/>
            </p:cNvSpPr>
            <p:nvPr/>
          </p:nvSpPr>
          <p:spPr bwMode="auto">
            <a:xfrm>
              <a:off x="461" y="3370"/>
              <a:ext cx="183" cy="18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6" name="Oval 69"/>
            <p:cNvSpPr>
              <a:spLocks noChangeAspect="1" noChangeArrowheads="1"/>
            </p:cNvSpPr>
            <p:nvPr/>
          </p:nvSpPr>
          <p:spPr bwMode="auto">
            <a:xfrm>
              <a:off x="446" y="3211"/>
              <a:ext cx="181" cy="18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7" name="Oval 70"/>
            <p:cNvSpPr>
              <a:spLocks noChangeAspect="1" noChangeArrowheads="1"/>
            </p:cNvSpPr>
            <p:nvPr/>
          </p:nvSpPr>
          <p:spPr bwMode="auto">
            <a:xfrm>
              <a:off x="493" y="3073"/>
              <a:ext cx="183" cy="18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8" name="Oval 71"/>
            <p:cNvSpPr>
              <a:spLocks noChangeAspect="1" noChangeArrowheads="1"/>
            </p:cNvSpPr>
            <p:nvPr/>
          </p:nvSpPr>
          <p:spPr bwMode="auto">
            <a:xfrm>
              <a:off x="648" y="3440"/>
              <a:ext cx="183" cy="18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9" name="Oval 72"/>
            <p:cNvSpPr>
              <a:spLocks noChangeAspect="1" noChangeArrowheads="1"/>
            </p:cNvSpPr>
            <p:nvPr/>
          </p:nvSpPr>
          <p:spPr bwMode="auto">
            <a:xfrm>
              <a:off x="796" y="3409"/>
              <a:ext cx="181" cy="18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0" name="Oval 73"/>
            <p:cNvSpPr>
              <a:spLocks noChangeAspect="1" noChangeArrowheads="1"/>
            </p:cNvSpPr>
            <p:nvPr/>
          </p:nvSpPr>
          <p:spPr bwMode="auto">
            <a:xfrm>
              <a:off x="551" y="3302"/>
              <a:ext cx="184" cy="18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1" name="Oval 74"/>
            <p:cNvSpPr>
              <a:spLocks noChangeAspect="1" noChangeArrowheads="1"/>
            </p:cNvSpPr>
            <p:nvPr/>
          </p:nvSpPr>
          <p:spPr bwMode="auto">
            <a:xfrm>
              <a:off x="636" y="3084"/>
              <a:ext cx="183" cy="18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2" name="Oval 75"/>
            <p:cNvSpPr>
              <a:spLocks noChangeAspect="1" noChangeArrowheads="1"/>
            </p:cNvSpPr>
            <p:nvPr/>
          </p:nvSpPr>
          <p:spPr bwMode="auto">
            <a:xfrm>
              <a:off x="823" y="3280"/>
              <a:ext cx="184" cy="19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3" name="Oval 76"/>
            <p:cNvSpPr>
              <a:spLocks noChangeAspect="1" noChangeArrowheads="1"/>
            </p:cNvSpPr>
            <p:nvPr/>
          </p:nvSpPr>
          <p:spPr bwMode="auto">
            <a:xfrm>
              <a:off x="516" y="3180"/>
              <a:ext cx="184" cy="18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4" name="Oval 77"/>
            <p:cNvSpPr>
              <a:spLocks noChangeAspect="1" noChangeArrowheads="1"/>
            </p:cNvSpPr>
            <p:nvPr/>
          </p:nvSpPr>
          <p:spPr bwMode="auto">
            <a:xfrm>
              <a:off x="694" y="3350"/>
              <a:ext cx="184" cy="18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5" name="Oval 78"/>
            <p:cNvSpPr>
              <a:spLocks noChangeAspect="1" noChangeArrowheads="1"/>
            </p:cNvSpPr>
            <p:nvPr/>
          </p:nvSpPr>
          <p:spPr bwMode="auto">
            <a:xfrm>
              <a:off x="884" y="3188"/>
              <a:ext cx="183" cy="18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6" name="Oval 79"/>
            <p:cNvSpPr>
              <a:spLocks noChangeAspect="1" noChangeArrowheads="1"/>
            </p:cNvSpPr>
            <p:nvPr/>
          </p:nvSpPr>
          <p:spPr bwMode="auto">
            <a:xfrm>
              <a:off x="762" y="3147"/>
              <a:ext cx="183" cy="18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7" name="Oval 80"/>
            <p:cNvSpPr>
              <a:spLocks noChangeAspect="1" noChangeArrowheads="1"/>
            </p:cNvSpPr>
            <p:nvPr/>
          </p:nvSpPr>
          <p:spPr bwMode="auto">
            <a:xfrm>
              <a:off x="672" y="3218"/>
              <a:ext cx="183" cy="18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228" name="Rechteck 227"/>
          <p:cNvSpPr/>
          <p:nvPr/>
        </p:nvSpPr>
        <p:spPr>
          <a:xfrm>
            <a:off x="4037552" y="6945722"/>
            <a:ext cx="239814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Bild: Wikipedia, gemeinfrei</a:t>
            </a:r>
          </a:p>
        </p:txBody>
      </p:sp>
      <p:pic>
        <p:nvPicPr>
          <p:cNvPr id="229" name="Picture 2" descr="https://upload.wikimedia.org/wikipedia/commons/1/1d/Vela_Pulsar_je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8333" y="1610591"/>
            <a:ext cx="3239600" cy="3401580"/>
          </a:xfrm>
          <a:prstGeom prst="rect">
            <a:avLst/>
          </a:prstGeom>
          <a:noFill/>
        </p:spPr>
      </p:pic>
      <p:sp>
        <p:nvSpPr>
          <p:cNvPr id="231" name="Rechteck 230"/>
          <p:cNvSpPr/>
          <p:nvPr/>
        </p:nvSpPr>
        <p:spPr>
          <a:xfrm>
            <a:off x="6252729" y="4966911"/>
            <a:ext cx="38278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</a:rPr>
              <a:t>Vela Pulsar (Sternbild Segel)</a:t>
            </a:r>
          </a:p>
        </p:txBody>
      </p:sp>
      <p:sp>
        <p:nvSpPr>
          <p:cNvPr id="232" name="Rechteck 231"/>
          <p:cNvSpPr/>
          <p:nvPr/>
        </p:nvSpPr>
        <p:spPr>
          <a:xfrm>
            <a:off x="5100818" y="4450156"/>
            <a:ext cx="9051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</a:rPr>
              <a:t>Stuttgart</a:t>
            </a:r>
          </a:p>
        </p:txBody>
      </p:sp>
      <p:sp>
        <p:nvSpPr>
          <p:cNvPr id="233" name="AutoShape 9"/>
          <p:cNvSpPr>
            <a:spLocks noChangeArrowheads="1"/>
          </p:cNvSpPr>
          <p:nvPr/>
        </p:nvSpPr>
        <p:spPr bwMode="auto">
          <a:xfrm>
            <a:off x="1289338" y="4783287"/>
            <a:ext cx="449263" cy="439738"/>
          </a:xfrm>
          <a:prstGeom prst="cube">
            <a:avLst>
              <a:gd name="adj" fmla="val 25000"/>
            </a:avLst>
          </a:prstGeom>
          <a:solidFill>
            <a:srgbClr val="C0C0C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234" name="Text Box 10"/>
          <p:cNvSpPr txBox="1">
            <a:spLocks noChangeArrowheads="1"/>
          </p:cNvSpPr>
          <p:nvPr/>
        </p:nvSpPr>
        <p:spPr bwMode="auto">
          <a:xfrm>
            <a:off x="1073438" y="5283350"/>
            <a:ext cx="82232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1 cm</a:t>
            </a:r>
            <a:r>
              <a:rPr kumimoji="0" lang="de-DE" sz="1600" b="0" i="0" u="none" strike="noStrike" kern="0" cap="none" spc="0" normalizeH="0" baseline="300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3</a:t>
            </a:r>
          </a:p>
        </p:txBody>
      </p:sp>
      <p:sp>
        <p:nvSpPr>
          <p:cNvPr id="235" name="Text Box 11"/>
          <p:cNvSpPr txBox="1">
            <a:spLocks noChangeArrowheads="1"/>
          </p:cNvSpPr>
          <p:nvPr/>
        </p:nvSpPr>
        <p:spPr bwMode="auto">
          <a:xfrm>
            <a:off x="1902113" y="4807100"/>
            <a:ext cx="204470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m = 100 Mio. t</a:t>
            </a:r>
            <a:endParaRPr kumimoji="0" lang="de-DE" sz="1600" b="0" i="0" u="none" strike="noStrike" kern="0" cap="none" spc="0" normalizeH="0" baseline="30000" noProof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91" name="Rechteck 90"/>
          <p:cNvSpPr/>
          <p:nvPr/>
        </p:nvSpPr>
        <p:spPr>
          <a:xfrm>
            <a:off x="7606598" y="6941836"/>
            <a:ext cx="24740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Bild: NASA, Grafiken: S. Hanssen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  <p:bldP spid="228" grpId="0"/>
      <p:bldP spid="231" grpId="0"/>
      <p:bldP spid="232" grpId="0"/>
      <p:bldP spid="233" grpId="0" animBg="1"/>
      <p:bldP spid="234" grpId="0"/>
      <p:bldP spid="235" grpId="0"/>
      <p:bldP spid="9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Inhaltsplatzhalter 2"/>
          <p:cNvSpPr txBox="1">
            <a:spLocks/>
          </p:cNvSpPr>
          <p:nvPr/>
        </p:nvSpPr>
        <p:spPr bwMode="auto">
          <a:xfrm>
            <a:off x="340727" y="592734"/>
            <a:ext cx="8435400" cy="682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kumimoji="0" lang="de-DE" sz="2400" b="1" i="0" u="none" strike="noStrike" kern="0" cap="small" spc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 Sterne mit mehr als</a:t>
            </a:r>
            <a:r>
              <a:rPr kumimoji="0" lang="de-DE" sz="2400" b="1" i="0" u="none" strike="noStrike" kern="0" cap="sm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25 M</a:t>
            </a:r>
            <a:r>
              <a:rPr lang="de-DE" sz="2400" baseline="-25000" dirty="0">
                <a:solidFill>
                  <a:schemeClr val="bg1"/>
                </a:solidFill>
                <a:sym typeface="Wingdings 2"/>
              </a:rPr>
              <a:t></a:t>
            </a:r>
            <a:endParaRPr kumimoji="0" lang="de-DE" sz="2400" b="0" i="0" u="none" strike="noStrike" kern="0" cap="none" spc="0" normalizeH="0" baseline="0" noProof="0" dirty="0">
              <a:ln>
                <a:noFill/>
              </a:ln>
              <a:solidFill>
                <a:srgbClr val="FFFF2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Inhaltsplatzhalter 2"/>
          <p:cNvSpPr txBox="1">
            <a:spLocks/>
          </p:cNvSpPr>
          <p:nvPr/>
        </p:nvSpPr>
        <p:spPr bwMode="auto">
          <a:xfrm>
            <a:off x="340727" y="1091456"/>
            <a:ext cx="5366390" cy="58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Bei mehr als 3,2 M</a:t>
            </a:r>
            <a:r>
              <a:rPr lang="de-DE" sz="2400" baseline="-25000" dirty="0">
                <a:solidFill>
                  <a:schemeClr val="bg1"/>
                </a:solidFill>
                <a:sym typeface="Wingdings 2"/>
              </a:rPr>
              <a:t></a:t>
            </a:r>
            <a:r>
              <a:rPr lang="de-DE" sz="2400" dirty="0">
                <a:solidFill>
                  <a:schemeClr val="bg1"/>
                </a:solidFill>
                <a:sym typeface="Wingdings 2"/>
              </a:rPr>
              <a:t> des Kerns: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Fermi-Druck der Neutronen kollabiert.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Kontraktion geht weiter.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ts val="60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Schwarzschildradius wird erreicht: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Licht kann den Bereich nicht verlassen.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→ SCHWARZES LOCH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kern="0" dirty="0">
              <a:solidFill>
                <a:schemeClr val="bg1"/>
              </a:solidFill>
            </a:endParaRPr>
          </a:p>
        </p:txBody>
      </p:sp>
      <p:sp>
        <p:nvSpPr>
          <p:cNvPr id="54" name="Inhaltsplatzhalter 2"/>
          <p:cNvSpPr txBox="1">
            <a:spLocks/>
          </p:cNvSpPr>
          <p:nvPr/>
        </p:nvSpPr>
        <p:spPr bwMode="auto">
          <a:xfrm>
            <a:off x="5730149" y="1597192"/>
            <a:ext cx="1242152" cy="709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rgbClr val="FFFF00"/>
                </a:solidFill>
              </a:rPr>
              <a:t>KERN: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kern="0" dirty="0">
              <a:solidFill>
                <a:schemeClr val="bg1"/>
              </a:solidFill>
            </a:endParaRPr>
          </a:p>
        </p:txBody>
      </p:sp>
      <p:grpSp>
        <p:nvGrpSpPr>
          <p:cNvPr id="155" name="Gruppieren 154"/>
          <p:cNvGrpSpPr/>
          <p:nvPr/>
        </p:nvGrpSpPr>
        <p:grpSpPr>
          <a:xfrm>
            <a:off x="6100780" y="2076559"/>
            <a:ext cx="3147466" cy="3124904"/>
            <a:chOff x="6100780" y="2076559"/>
            <a:chExt cx="3147466" cy="3124904"/>
          </a:xfrm>
        </p:grpSpPr>
        <p:grpSp>
          <p:nvGrpSpPr>
            <p:cNvPr id="154" name="Gruppieren 153"/>
            <p:cNvGrpSpPr/>
            <p:nvPr/>
          </p:nvGrpSpPr>
          <p:grpSpPr>
            <a:xfrm>
              <a:off x="6100780" y="2076559"/>
              <a:ext cx="3147466" cy="3124904"/>
              <a:chOff x="6100780" y="2076559"/>
              <a:chExt cx="3147466" cy="3124904"/>
            </a:xfrm>
          </p:grpSpPr>
          <p:sp>
            <p:nvSpPr>
              <p:cNvPr id="19" name="Oval 15"/>
              <p:cNvSpPr>
                <a:spLocks noChangeAspect="1" noChangeArrowheads="1"/>
              </p:cNvSpPr>
              <p:nvPr/>
            </p:nvSpPr>
            <p:spPr bwMode="auto">
              <a:xfrm>
                <a:off x="6100780" y="2076559"/>
                <a:ext cx="3147466" cy="3124904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solidFill>
                    <a:schemeClr val="bg1"/>
                  </a:solidFill>
                </a:endParaRPr>
              </a:p>
            </p:txBody>
          </p:sp>
          <p:sp>
            <p:nvSpPr>
              <p:cNvPr id="55" name="Oval 34"/>
              <p:cNvSpPr>
                <a:spLocks noChangeAspect="1" noChangeArrowheads="1"/>
              </p:cNvSpPr>
              <p:nvPr/>
            </p:nvSpPr>
            <p:spPr bwMode="auto">
              <a:xfrm>
                <a:off x="6927995" y="2934999"/>
                <a:ext cx="1425575" cy="1425575"/>
              </a:xfrm>
              <a:prstGeom prst="ellipse">
                <a:avLst/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5" name="Group 379"/>
            <p:cNvGrpSpPr>
              <a:grpSpLocks/>
            </p:cNvGrpSpPr>
            <p:nvPr/>
          </p:nvGrpSpPr>
          <p:grpSpPr bwMode="auto">
            <a:xfrm>
              <a:off x="7276558" y="3286711"/>
              <a:ext cx="719932" cy="717550"/>
              <a:chOff x="304" y="2852"/>
              <a:chExt cx="907" cy="904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422" name="Oval 380"/>
              <p:cNvSpPr>
                <a:spLocks noChangeArrowheads="1"/>
              </p:cNvSpPr>
              <p:nvPr/>
            </p:nvSpPr>
            <p:spPr bwMode="auto">
              <a:xfrm>
                <a:off x="361" y="2986"/>
                <a:ext cx="193" cy="194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23" name="Oval 381"/>
              <p:cNvSpPr>
                <a:spLocks noChangeArrowheads="1"/>
              </p:cNvSpPr>
              <p:nvPr/>
            </p:nvSpPr>
            <p:spPr bwMode="auto">
              <a:xfrm>
                <a:off x="410" y="2951"/>
                <a:ext cx="205" cy="186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24" name="Oval 382"/>
              <p:cNvSpPr>
                <a:spLocks noChangeArrowheads="1"/>
              </p:cNvSpPr>
              <p:nvPr/>
            </p:nvSpPr>
            <p:spPr bwMode="auto">
              <a:xfrm>
                <a:off x="312" y="3074"/>
                <a:ext cx="185" cy="194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25" name="Oval 383"/>
              <p:cNvSpPr>
                <a:spLocks noChangeArrowheads="1"/>
              </p:cNvSpPr>
              <p:nvPr/>
            </p:nvSpPr>
            <p:spPr bwMode="auto">
              <a:xfrm>
                <a:off x="306" y="3277"/>
                <a:ext cx="193" cy="196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26" name="Oval 384"/>
              <p:cNvSpPr>
                <a:spLocks noChangeArrowheads="1"/>
              </p:cNvSpPr>
              <p:nvPr/>
            </p:nvSpPr>
            <p:spPr bwMode="auto">
              <a:xfrm>
                <a:off x="380" y="3454"/>
                <a:ext cx="185" cy="190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27" name="Oval 385"/>
              <p:cNvSpPr>
                <a:spLocks noChangeArrowheads="1"/>
              </p:cNvSpPr>
              <p:nvPr/>
            </p:nvSpPr>
            <p:spPr bwMode="auto">
              <a:xfrm>
                <a:off x="545" y="3575"/>
                <a:ext cx="185" cy="156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28" name="Oval 386"/>
              <p:cNvSpPr>
                <a:spLocks noChangeArrowheads="1"/>
              </p:cNvSpPr>
              <p:nvPr/>
            </p:nvSpPr>
            <p:spPr bwMode="auto">
              <a:xfrm>
                <a:off x="574" y="2853"/>
                <a:ext cx="185" cy="156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29" name="Oval 387"/>
              <p:cNvSpPr>
                <a:spLocks noChangeArrowheads="1"/>
              </p:cNvSpPr>
              <p:nvPr/>
            </p:nvSpPr>
            <p:spPr bwMode="auto">
              <a:xfrm>
                <a:off x="443" y="3512"/>
                <a:ext cx="185" cy="182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30" name="Oval 388"/>
              <p:cNvSpPr>
                <a:spLocks noChangeArrowheads="1"/>
              </p:cNvSpPr>
              <p:nvPr/>
            </p:nvSpPr>
            <p:spPr bwMode="auto">
              <a:xfrm>
                <a:off x="654" y="3579"/>
                <a:ext cx="185" cy="156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31" name="Oval 389"/>
              <p:cNvSpPr>
                <a:spLocks noChangeArrowheads="1"/>
              </p:cNvSpPr>
              <p:nvPr/>
            </p:nvSpPr>
            <p:spPr bwMode="auto">
              <a:xfrm>
                <a:off x="695" y="2869"/>
                <a:ext cx="185" cy="156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32" name="Oval 390"/>
              <p:cNvSpPr>
                <a:spLocks noChangeArrowheads="1"/>
              </p:cNvSpPr>
              <p:nvPr/>
            </p:nvSpPr>
            <p:spPr bwMode="auto">
              <a:xfrm>
                <a:off x="505" y="2879"/>
                <a:ext cx="199" cy="178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33" name="Oval 391"/>
              <p:cNvSpPr>
                <a:spLocks noChangeArrowheads="1"/>
              </p:cNvSpPr>
              <p:nvPr/>
            </p:nvSpPr>
            <p:spPr bwMode="auto">
              <a:xfrm>
                <a:off x="304" y="3198"/>
                <a:ext cx="185" cy="180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34" name="Oval 392"/>
              <p:cNvSpPr>
                <a:spLocks noChangeArrowheads="1"/>
              </p:cNvSpPr>
              <p:nvPr/>
            </p:nvSpPr>
            <p:spPr bwMode="auto">
              <a:xfrm>
                <a:off x="343" y="3363"/>
                <a:ext cx="185" cy="184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35" name="Oval 393"/>
              <p:cNvSpPr>
                <a:spLocks noChangeArrowheads="1"/>
              </p:cNvSpPr>
              <p:nvPr/>
            </p:nvSpPr>
            <p:spPr bwMode="auto">
              <a:xfrm>
                <a:off x="651" y="3590"/>
                <a:ext cx="168" cy="166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36" name="Oval 394"/>
              <p:cNvSpPr>
                <a:spLocks noChangeArrowheads="1"/>
              </p:cNvSpPr>
              <p:nvPr/>
            </p:nvSpPr>
            <p:spPr bwMode="auto">
              <a:xfrm>
                <a:off x="851" y="3536"/>
                <a:ext cx="168" cy="166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37" name="Oval 395"/>
              <p:cNvSpPr>
                <a:spLocks noChangeArrowheads="1"/>
              </p:cNvSpPr>
              <p:nvPr/>
            </p:nvSpPr>
            <p:spPr bwMode="auto">
              <a:xfrm>
                <a:off x="966" y="3426"/>
                <a:ext cx="168" cy="166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38" name="Oval 396"/>
              <p:cNvSpPr>
                <a:spLocks noChangeArrowheads="1"/>
              </p:cNvSpPr>
              <p:nvPr/>
            </p:nvSpPr>
            <p:spPr bwMode="auto">
              <a:xfrm>
                <a:off x="1043" y="3232"/>
                <a:ext cx="168" cy="166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39" name="Oval 397"/>
              <p:cNvSpPr>
                <a:spLocks noChangeArrowheads="1"/>
              </p:cNvSpPr>
              <p:nvPr/>
            </p:nvSpPr>
            <p:spPr bwMode="auto">
              <a:xfrm>
                <a:off x="983" y="3052"/>
                <a:ext cx="168" cy="166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40" name="Oval 398"/>
              <p:cNvSpPr>
                <a:spLocks noChangeArrowheads="1"/>
              </p:cNvSpPr>
              <p:nvPr/>
            </p:nvSpPr>
            <p:spPr bwMode="auto">
              <a:xfrm>
                <a:off x="861" y="2902"/>
                <a:ext cx="168" cy="166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41" name="Oval 399"/>
              <p:cNvSpPr>
                <a:spLocks noChangeArrowheads="1"/>
              </p:cNvSpPr>
              <p:nvPr/>
            </p:nvSpPr>
            <p:spPr bwMode="auto">
              <a:xfrm>
                <a:off x="696" y="2852"/>
                <a:ext cx="168" cy="166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42" name="Oval 400"/>
              <p:cNvSpPr>
                <a:spLocks noChangeArrowheads="1"/>
              </p:cNvSpPr>
              <p:nvPr/>
            </p:nvSpPr>
            <p:spPr bwMode="auto">
              <a:xfrm>
                <a:off x="741" y="3562"/>
                <a:ext cx="168" cy="166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43" name="Oval 401"/>
              <p:cNvSpPr>
                <a:spLocks noChangeArrowheads="1"/>
              </p:cNvSpPr>
              <p:nvPr/>
            </p:nvSpPr>
            <p:spPr bwMode="auto">
              <a:xfrm>
                <a:off x="903" y="3489"/>
                <a:ext cx="168" cy="166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44" name="Oval 402"/>
              <p:cNvSpPr>
                <a:spLocks noChangeArrowheads="1"/>
              </p:cNvSpPr>
              <p:nvPr/>
            </p:nvSpPr>
            <p:spPr bwMode="auto">
              <a:xfrm>
                <a:off x="1006" y="3334"/>
                <a:ext cx="169" cy="166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45" name="Oval 403"/>
              <p:cNvSpPr>
                <a:spLocks noChangeArrowheads="1"/>
              </p:cNvSpPr>
              <p:nvPr/>
            </p:nvSpPr>
            <p:spPr bwMode="auto">
              <a:xfrm>
                <a:off x="1021" y="3144"/>
                <a:ext cx="168" cy="166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46" name="Oval 404"/>
              <p:cNvSpPr>
                <a:spLocks noChangeArrowheads="1"/>
              </p:cNvSpPr>
              <p:nvPr/>
            </p:nvSpPr>
            <p:spPr bwMode="auto">
              <a:xfrm>
                <a:off x="940" y="2975"/>
                <a:ext cx="168" cy="166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47" name="Oval 405"/>
              <p:cNvSpPr>
                <a:spLocks noChangeArrowheads="1"/>
              </p:cNvSpPr>
              <p:nvPr/>
            </p:nvSpPr>
            <p:spPr bwMode="auto">
              <a:xfrm>
                <a:off x="785" y="2880"/>
                <a:ext cx="168" cy="166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48" name="Oval 406"/>
              <p:cNvSpPr>
                <a:spLocks noChangeArrowheads="1"/>
              </p:cNvSpPr>
              <p:nvPr/>
            </p:nvSpPr>
            <p:spPr bwMode="auto">
              <a:xfrm>
                <a:off x="518" y="3509"/>
                <a:ext cx="182" cy="18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49" name="Oval 407"/>
              <p:cNvSpPr>
                <a:spLocks noChangeArrowheads="1"/>
              </p:cNvSpPr>
              <p:nvPr/>
            </p:nvSpPr>
            <p:spPr bwMode="auto">
              <a:xfrm>
                <a:off x="800" y="3494"/>
                <a:ext cx="182" cy="18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50" name="Oval 408"/>
              <p:cNvSpPr>
                <a:spLocks noChangeArrowheads="1"/>
              </p:cNvSpPr>
              <p:nvPr/>
            </p:nvSpPr>
            <p:spPr bwMode="auto">
              <a:xfrm>
                <a:off x="938" y="3260"/>
                <a:ext cx="182" cy="18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51" name="Oval 409"/>
              <p:cNvSpPr>
                <a:spLocks noChangeArrowheads="1"/>
              </p:cNvSpPr>
              <p:nvPr/>
            </p:nvSpPr>
            <p:spPr bwMode="auto">
              <a:xfrm>
                <a:off x="939" y="3025"/>
                <a:ext cx="182" cy="18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52" name="Oval 410"/>
              <p:cNvSpPr>
                <a:spLocks noChangeArrowheads="1"/>
              </p:cNvSpPr>
              <p:nvPr/>
            </p:nvSpPr>
            <p:spPr bwMode="auto">
              <a:xfrm>
                <a:off x="670" y="2900"/>
                <a:ext cx="182" cy="18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53" name="Oval 411"/>
              <p:cNvSpPr>
                <a:spLocks noChangeArrowheads="1"/>
              </p:cNvSpPr>
              <p:nvPr/>
            </p:nvSpPr>
            <p:spPr bwMode="auto">
              <a:xfrm>
                <a:off x="840" y="2924"/>
                <a:ext cx="182" cy="18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54" name="Oval 412"/>
              <p:cNvSpPr>
                <a:spLocks noChangeArrowheads="1"/>
              </p:cNvSpPr>
              <p:nvPr/>
            </p:nvSpPr>
            <p:spPr bwMode="auto">
              <a:xfrm>
                <a:off x="974" y="3153"/>
                <a:ext cx="182" cy="18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55" name="Oval 413"/>
              <p:cNvSpPr>
                <a:spLocks noChangeArrowheads="1"/>
              </p:cNvSpPr>
              <p:nvPr/>
            </p:nvSpPr>
            <p:spPr bwMode="auto">
              <a:xfrm>
                <a:off x="900" y="3412"/>
                <a:ext cx="182" cy="18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56" name="Oval 414"/>
              <p:cNvSpPr>
                <a:spLocks noChangeArrowheads="1"/>
              </p:cNvSpPr>
              <p:nvPr/>
            </p:nvSpPr>
            <p:spPr bwMode="auto">
              <a:xfrm>
                <a:off x="633" y="3538"/>
                <a:ext cx="182" cy="18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57" name="Oval 415"/>
              <p:cNvSpPr>
                <a:spLocks noChangeArrowheads="1"/>
              </p:cNvSpPr>
              <p:nvPr/>
            </p:nvSpPr>
            <p:spPr bwMode="auto">
              <a:xfrm>
                <a:off x="388" y="3420"/>
                <a:ext cx="182" cy="18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58" name="Oval 416"/>
              <p:cNvSpPr>
                <a:spLocks noChangeArrowheads="1"/>
              </p:cNvSpPr>
              <p:nvPr/>
            </p:nvSpPr>
            <p:spPr bwMode="auto">
              <a:xfrm>
                <a:off x="330" y="3269"/>
                <a:ext cx="182" cy="18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59" name="Oval 417"/>
              <p:cNvSpPr>
                <a:spLocks noChangeArrowheads="1"/>
              </p:cNvSpPr>
              <p:nvPr/>
            </p:nvSpPr>
            <p:spPr bwMode="auto">
              <a:xfrm>
                <a:off x="440" y="2978"/>
                <a:ext cx="182" cy="18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60" name="Oval 418"/>
              <p:cNvSpPr>
                <a:spLocks noChangeArrowheads="1"/>
              </p:cNvSpPr>
              <p:nvPr/>
            </p:nvSpPr>
            <p:spPr bwMode="auto">
              <a:xfrm>
                <a:off x="339" y="3124"/>
                <a:ext cx="182" cy="185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61" name="Oval 419"/>
              <p:cNvSpPr>
                <a:spLocks noChangeArrowheads="1"/>
              </p:cNvSpPr>
              <p:nvPr/>
            </p:nvSpPr>
            <p:spPr bwMode="auto">
              <a:xfrm>
                <a:off x="481" y="3459"/>
                <a:ext cx="182" cy="18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62" name="Oval 420"/>
              <p:cNvSpPr>
                <a:spLocks noChangeArrowheads="1"/>
              </p:cNvSpPr>
              <p:nvPr/>
            </p:nvSpPr>
            <p:spPr bwMode="auto">
              <a:xfrm>
                <a:off x="585" y="3457"/>
                <a:ext cx="182" cy="18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63" name="Oval 421"/>
              <p:cNvSpPr>
                <a:spLocks noChangeArrowheads="1"/>
              </p:cNvSpPr>
              <p:nvPr/>
            </p:nvSpPr>
            <p:spPr bwMode="auto">
              <a:xfrm>
                <a:off x="721" y="3499"/>
                <a:ext cx="182" cy="18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64" name="Oval 422"/>
              <p:cNvSpPr>
                <a:spLocks noChangeArrowheads="1"/>
              </p:cNvSpPr>
              <p:nvPr/>
            </p:nvSpPr>
            <p:spPr bwMode="auto">
              <a:xfrm>
                <a:off x="857" y="3465"/>
                <a:ext cx="182" cy="18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65" name="Oval 423"/>
              <p:cNvSpPr>
                <a:spLocks noChangeArrowheads="1"/>
              </p:cNvSpPr>
              <p:nvPr/>
            </p:nvSpPr>
            <p:spPr bwMode="auto">
              <a:xfrm>
                <a:off x="945" y="3349"/>
                <a:ext cx="182" cy="18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66" name="Oval 424"/>
              <p:cNvSpPr>
                <a:spLocks noChangeArrowheads="1"/>
              </p:cNvSpPr>
              <p:nvPr/>
            </p:nvSpPr>
            <p:spPr bwMode="auto">
              <a:xfrm>
                <a:off x="989" y="3229"/>
                <a:ext cx="182" cy="18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67" name="Oval 425"/>
              <p:cNvSpPr>
                <a:spLocks noChangeArrowheads="1"/>
              </p:cNvSpPr>
              <p:nvPr/>
            </p:nvSpPr>
            <p:spPr bwMode="auto">
              <a:xfrm>
                <a:off x="921" y="3123"/>
                <a:ext cx="182" cy="18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68" name="Oval 426"/>
              <p:cNvSpPr>
                <a:spLocks noChangeArrowheads="1"/>
              </p:cNvSpPr>
              <p:nvPr/>
            </p:nvSpPr>
            <p:spPr bwMode="auto">
              <a:xfrm>
                <a:off x="841" y="3019"/>
                <a:ext cx="182" cy="18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69" name="Oval 427"/>
              <p:cNvSpPr>
                <a:spLocks noChangeArrowheads="1"/>
              </p:cNvSpPr>
              <p:nvPr/>
            </p:nvSpPr>
            <p:spPr bwMode="auto">
              <a:xfrm>
                <a:off x="713" y="2971"/>
                <a:ext cx="182" cy="18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70" name="Oval 428"/>
              <p:cNvSpPr>
                <a:spLocks noChangeArrowheads="1"/>
              </p:cNvSpPr>
              <p:nvPr/>
            </p:nvSpPr>
            <p:spPr bwMode="auto">
              <a:xfrm>
                <a:off x="567" y="2921"/>
                <a:ext cx="182" cy="18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71" name="Oval 429"/>
              <p:cNvSpPr>
                <a:spLocks noChangeArrowheads="1"/>
              </p:cNvSpPr>
              <p:nvPr/>
            </p:nvSpPr>
            <p:spPr bwMode="auto">
              <a:xfrm>
                <a:off x="455" y="3025"/>
                <a:ext cx="182" cy="18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72" name="Oval 430"/>
              <p:cNvSpPr>
                <a:spLocks noChangeArrowheads="1"/>
              </p:cNvSpPr>
              <p:nvPr/>
            </p:nvSpPr>
            <p:spPr bwMode="auto">
              <a:xfrm>
                <a:off x="387" y="3203"/>
                <a:ext cx="182" cy="18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73" name="Oval 431"/>
              <p:cNvSpPr>
                <a:spLocks noChangeArrowheads="1"/>
              </p:cNvSpPr>
              <p:nvPr/>
            </p:nvSpPr>
            <p:spPr bwMode="auto">
              <a:xfrm>
                <a:off x="409" y="3331"/>
                <a:ext cx="182" cy="189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74" name="Oval 432"/>
              <p:cNvSpPr>
                <a:spLocks noChangeArrowheads="1"/>
              </p:cNvSpPr>
              <p:nvPr/>
            </p:nvSpPr>
            <p:spPr bwMode="auto">
              <a:xfrm>
                <a:off x="630" y="2995"/>
                <a:ext cx="182" cy="18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75" name="Oval 433"/>
              <p:cNvSpPr>
                <a:spLocks noChangeArrowheads="1"/>
              </p:cNvSpPr>
              <p:nvPr/>
            </p:nvSpPr>
            <p:spPr bwMode="auto">
              <a:xfrm>
                <a:off x="753" y="3039"/>
                <a:ext cx="182" cy="18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76" name="Oval 434"/>
              <p:cNvSpPr>
                <a:spLocks noChangeArrowheads="1"/>
              </p:cNvSpPr>
              <p:nvPr/>
            </p:nvSpPr>
            <p:spPr bwMode="auto">
              <a:xfrm>
                <a:off x="902" y="3291"/>
                <a:ext cx="182" cy="18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77" name="Oval 435"/>
              <p:cNvSpPr>
                <a:spLocks noChangeArrowheads="1"/>
              </p:cNvSpPr>
              <p:nvPr/>
            </p:nvSpPr>
            <p:spPr bwMode="auto">
              <a:xfrm>
                <a:off x="461" y="3369"/>
                <a:ext cx="182" cy="18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78" name="Oval 436"/>
              <p:cNvSpPr>
                <a:spLocks noChangeArrowheads="1"/>
              </p:cNvSpPr>
              <p:nvPr/>
            </p:nvSpPr>
            <p:spPr bwMode="auto">
              <a:xfrm>
                <a:off x="445" y="3211"/>
                <a:ext cx="182" cy="18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79" name="Oval 437"/>
              <p:cNvSpPr>
                <a:spLocks noChangeArrowheads="1"/>
              </p:cNvSpPr>
              <p:nvPr/>
            </p:nvSpPr>
            <p:spPr bwMode="auto">
              <a:xfrm>
                <a:off x="493" y="3074"/>
                <a:ext cx="182" cy="18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80" name="Oval 438"/>
              <p:cNvSpPr>
                <a:spLocks noChangeArrowheads="1"/>
              </p:cNvSpPr>
              <p:nvPr/>
            </p:nvSpPr>
            <p:spPr bwMode="auto">
              <a:xfrm>
                <a:off x="648" y="3440"/>
                <a:ext cx="182" cy="18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81" name="Oval 439"/>
              <p:cNvSpPr>
                <a:spLocks noChangeArrowheads="1"/>
              </p:cNvSpPr>
              <p:nvPr/>
            </p:nvSpPr>
            <p:spPr bwMode="auto">
              <a:xfrm>
                <a:off x="795" y="3410"/>
                <a:ext cx="182" cy="18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82" name="Oval 440"/>
              <p:cNvSpPr>
                <a:spLocks noChangeArrowheads="1"/>
              </p:cNvSpPr>
              <p:nvPr/>
            </p:nvSpPr>
            <p:spPr bwMode="auto">
              <a:xfrm>
                <a:off x="551" y="3303"/>
                <a:ext cx="182" cy="18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83" name="Oval 441"/>
              <p:cNvSpPr>
                <a:spLocks noChangeArrowheads="1"/>
              </p:cNvSpPr>
              <p:nvPr/>
            </p:nvSpPr>
            <p:spPr bwMode="auto">
              <a:xfrm>
                <a:off x="636" y="3084"/>
                <a:ext cx="182" cy="18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84" name="Oval 442"/>
              <p:cNvSpPr>
                <a:spLocks noChangeArrowheads="1"/>
              </p:cNvSpPr>
              <p:nvPr/>
            </p:nvSpPr>
            <p:spPr bwMode="auto">
              <a:xfrm>
                <a:off x="823" y="3279"/>
                <a:ext cx="184" cy="19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85" name="Oval 443"/>
              <p:cNvSpPr>
                <a:spLocks noChangeArrowheads="1"/>
              </p:cNvSpPr>
              <p:nvPr/>
            </p:nvSpPr>
            <p:spPr bwMode="auto">
              <a:xfrm>
                <a:off x="516" y="3180"/>
                <a:ext cx="182" cy="18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86" name="Oval 444"/>
              <p:cNvSpPr>
                <a:spLocks noChangeArrowheads="1"/>
              </p:cNvSpPr>
              <p:nvPr/>
            </p:nvSpPr>
            <p:spPr bwMode="auto">
              <a:xfrm>
                <a:off x="694" y="3350"/>
                <a:ext cx="182" cy="18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87" name="Oval 445"/>
              <p:cNvSpPr>
                <a:spLocks noChangeArrowheads="1"/>
              </p:cNvSpPr>
              <p:nvPr/>
            </p:nvSpPr>
            <p:spPr bwMode="auto">
              <a:xfrm>
                <a:off x="884" y="3188"/>
                <a:ext cx="182" cy="18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88" name="Oval 446"/>
              <p:cNvSpPr>
                <a:spLocks noChangeArrowheads="1"/>
              </p:cNvSpPr>
              <p:nvPr/>
            </p:nvSpPr>
            <p:spPr bwMode="auto">
              <a:xfrm>
                <a:off x="762" y="3146"/>
                <a:ext cx="182" cy="18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89" name="Oval 447"/>
              <p:cNvSpPr>
                <a:spLocks noChangeArrowheads="1"/>
              </p:cNvSpPr>
              <p:nvPr/>
            </p:nvSpPr>
            <p:spPr bwMode="auto">
              <a:xfrm>
                <a:off x="673" y="3219"/>
                <a:ext cx="182" cy="181"/>
              </a:xfrm>
              <a:prstGeom prst="ellips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156" name="AutoShape 9"/>
          <p:cNvSpPr>
            <a:spLocks noChangeAspect="1" noChangeArrowheads="1"/>
          </p:cNvSpPr>
          <p:nvPr/>
        </p:nvSpPr>
        <p:spPr bwMode="auto">
          <a:xfrm>
            <a:off x="7619279" y="2040371"/>
            <a:ext cx="87312" cy="676275"/>
          </a:xfrm>
          <a:prstGeom prst="downArrow">
            <a:avLst>
              <a:gd name="adj1" fmla="val 50000"/>
              <a:gd name="adj2" fmla="val 193637"/>
            </a:avLst>
          </a:prstGeom>
          <a:gradFill rotWithShape="1">
            <a:gsLst>
              <a:gs pos="0">
                <a:srgbClr val="990000"/>
              </a:gs>
              <a:gs pos="100000">
                <a:srgbClr val="470000"/>
              </a:gs>
            </a:gsLst>
            <a:lin ang="5400000" scaled="1"/>
          </a:gra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7" name="AutoShape 10"/>
          <p:cNvSpPr>
            <a:spLocks noChangeAspect="1" noChangeArrowheads="1"/>
          </p:cNvSpPr>
          <p:nvPr/>
        </p:nvSpPr>
        <p:spPr bwMode="auto">
          <a:xfrm rot="10800000">
            <a:off x="7622454" y="4566084"/>
            <a:ext cx="87312" cy="676275"/>
          </a:xfrm>
          <a:prstGeom prst="downArrow">
            <a:avLst>
              <a:gd name="adj1" fmla="val 50000"/>
              <a:gd name="adj2" fmla="val 193637"/>
            </a:avLst>
          </a:prstGeom>
          <a:gradFill rotWithShape="1">
            <a:gsLst>
              <a:gs pos="0">
                <a:srgbClr val="990000"/>
              </a:gs>
              <a:gs pos="100000">
                <a:srgbClr val="470000"/>
              </a:gs>
            </a:gsLst>
            <a:lin ang="5400000" scaled="1"/>
          </a:gra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8" name="AutoShape 11"/>
          <p:cNvSpPr>
            <a:spLocks noChangeAspect="1" noChangeArrowheads="1"/>
          </p:cNvSpPr>
          <p:nvPr/>
        </p:nvSpPr>
        <p:spPr bwMode="auto">
          <a:xfrm rot="5400000">
            <a:off x="8882135" y="3307990"/>
            <a:ext cx="87313" cy="676275"/>
          </a:xfrm>
          <a:prstGeom prst="downArrow">
            <a:avLst>
              <a:gd name="adj1" fmla="val 50000"/>
              <a:gd name="adj2" fmla="val 193635"/>
            </a:avLst>
          </a:prstGeom>
          <a:gradFill rotWithShape="1">
            <a:gsLst>
              <a:gs pos="0">
                <a:srgbClr val="990000"/>
              </a:gs>
              <a:gs pos="100000">
                <a:srgbClr val="470000"/>
              </a:gs>
            </a:gsLst>
            <a:lin ang="5400000" scaled="1"/>
          </a:gra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9" name="AutoShape 12"/>
          <p:cNvSpPr>
            <a:spLocks noChangeAspect="1" noChangeArrowheads="1"/>
          </p:cNvSpPr>
          <p:nvPr/>
        </p:nvSpPr>
        <p:spPr bwMode="auto">
          <a:xfrm rot="16200000">
            <a:off x="6348485" y="3311165"/>
            <a:ext cx="87313" cy="676275"/>
          </a:xfrm>
          <a:prstGeom prst="downArrow">
            <a:avLst>
              <a:gd name="adj1" fmla="val 50000"/>
              <a:gd name="adj2" fmla="val 193635"/>
            </a:avLst>
          </a:prstGeom>
          <a:gradFill rotWithShape="1">
            <a:gsLst>
              <a:gs pos="0">
                <a:srgbClr val="990000"/>
              </a:gs>
              <a:gs pos="100000">
                <a:srgbClr val="470000"/>
              </a:gs>
            </a:gsLst>
            <a:lin ang="5400000" scaled="1"/>
          </a:gra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0" name="AutoShape 13"/>
          <p:cNvSpPr>
            <a:spLocks noChangeAspect="1" noChangeArrowheads="1"/>
          </p:cNvSpPr>
          <p:nvPr/>
        </p:nvSpPr>
        <p:spPr bwMode="auto">
          <a:xfrm rot="2700000">
            <a:off x="8510660" y="2418990"/>
            <a:ext cx="87313" cy="676275"/>
          </a:xfrm>
          <a:prstGeom prst="downArrow">
            <a:avLst>
              <a:gd name="adj1" fmla="val 50000"/>
              <a:gd name="adj2" fmla="val 193635"/>
            </a:avLst>
          </a:prstGeom>
          <a:gradFill rotWithShape="1">
            <a:gsLst>
              <a:gs pos="0">
                <a:srgbClr val="990000"/>
              </a:gs>
              <a:gs pos="100000">
                <a:srgbClr val="470000"/>
              </a:gs>
            </a:gsLst>
            <a:lin ang="5400000" scaled="1"/>
          </a:gra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1" name="AutoShape 14"/>
          <p:cNvSpPr>
            <a:spLocks noChangeAspect="1" noChangeArrowheads="1"/>
          </p:cNvSpPr>
          <p:nvPr/>
        </p:nvSpPr>
        <p:spPr bwMode="auto">
          <a:xfrm rot="18900000">
            <a:off x="6720754" y="2408671"/>
            <a:ext cx="87312" cy="676275"/>
          </a:xfrm>
          <a:prstGeom prst="downArrow">
            <a:avLst>
              <a:gd name="adj1" fmla="val 50000"/>
              <a:gd name="adj2" fmla="val 193637"/>
            </a:avLst>
          </a:prstGeom>
          <a:gradFill rotWithShape="1">
            <a:gsLst>
              <a:gs pos="0">
                <a:srgbClr val="990000"/>
              </a:gs>
              <a:gs pos="100000">
                <a:srgbClr val="470000"/>
              </a:gs>
            </a:gsLst>
            <a:lin ang="5400000" scaled="1"/>
          </a:gra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2" name="AutoShape 15"/>
          <p:cNvSpPr>
            <a:spLocks noChangeAspect="1" noChangeArrowheads="1"/>
          </p:cNvSpPr>
          <p:nvPr/>
        </p:nvSpPr>
        <p:spPr bwMode="auto">
          <a:xfrm rot="13500000">
            <a:off x="6735836" y="4201752"/>
            <a:ext cx="87312" cy="676275"/>
          </a:xfrm>
          <a:prstGeom prst="downArrow">
            <a:avLst>
              <a:gd name="adj1" fmla="val 50000"/>
              <a:gd name="adj2" fmla="val 193637"/>
            </a:avLst>
          </a:prstGeom>
          <a:gradFill rotWithShape="1">
            <a:gsLst>
              <a:gs pos="0">
                <a:srgbClr val="990000"/>
              </a:gs>
              <a:gs pos="100000">
                <a:srgbClr val="470000"/>
              </a:gs>
            </a:gsLst>
            <a:lin ang="5400000" scaled="1"/>
          </a:gra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3" name="AutoShape 16"/>
          <p:cNvSpPr>
            <a:spLocks noChangeAspect="1" noChangeArrowheads="1"/>
          </p:cNvSpPr>
          <p:nvPr/>
        </p:nvSpPr>
        <p:spPr bwMode="auto">
          <a:xfrm rot="8100000">
            <a:off x="8501929" y="4197784"/>
            <a:ext cx="87312" cy="676275"/>
          </a:xfrm>
          <a:prstGeom prst="downArrow">
            <a:avLst>
              <a:gd name="adj1" fmla="val 50000"/>
              <a:gd name="adj2" fmla="val 193637"/>
            </a:avLst>
          </a:prstGeom>
          <a:gradFill rotWithShape="1">
            <a:gsLst>
              <a:gs pos="0">
                <a:srgbClr val="990000"/>
              </a:gs>
              <a:gs pos="100000">
                <a:srgbClr val="470000"/>
              </a:gs>
            </a:gsLst>
            <a:lin ang="5400000" scaled="1"/>
          </a:gra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4" name="Oval 364"/>
          <p:cNvSpPr>
            <a:spLocks noChangeAspect="1" noChangeArrowheads="1"/>
          </p:cNvSpPr>
          <p:nvPr/>
        </p:nvSpPr>
        <p:spPr bwMode="auto">
          <a:xfrm>
            <a:off x="7644679" y="3624696"/>
            <a:ext cx="36512" cy="36513"/>
          </a:xfrm>
          <a:prstGeom prst="ellipse">
            <a:avLst/>
          </a:prstGeom>
          <a:solidFill>
            <a:srgbClr val="000000"/>
          </a:solidFill>
          <a:ln w="3175" algn="ctr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5" name="Line 365"/>
          <p:cNvSpPr>
            <a:spLocks noChangeShapeType="1"/>
          </p:cNvSpPr>
          <p:nvPr/>
        </p:nvSpPr>
        <p:spPr bwMode="auto">
          <a:xfrm flipV="1">
            <a:off x="7003472" y="3740727"/>
            <a:ext cx="592283" cy="727362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6" name="Text Box 366"/>
          <p:cNvSpPr txBox="1">
            <a:spLocks noChangeArrowheads="1"/>
          </p:cNvSpPr>
          <p:nvPr/>
        </p:nvSpPr>
        <p:spPr bwMode="auto">
          <a:xfrm>
            <a:off x="5865959" y="4441594"/>
            <a:ext cx="25908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Schwarzes Loch</a:t>
            </a:r>
          </a:p>
        </p:txBody>
      </p:sp>
      <p:sp>
        <p:nvSpPr>
          <p:cNvPr id="98" name="Rechteck 97"/>
          <p:cNvSpPr/>
          <p:nvPr/>
        </p:nvSpPr>
        <p:spPr>
          <a:xfrm>
            <a:off x="8407273" y="6940439"/>
            <a:ext cx="16733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0" dirty="0">
                <a:solidFill>
                  <a:srgbClr val="FFFFFF"/>
                </a:solidFill>
              </a:rPr>
              <a:t>Grafiken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: S. Hanssen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55"/>
                                        </p:tgtEl>
                                      </p:cBhvr>
                                      <p:by x="0" y="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5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6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5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6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5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6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15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16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  <p:bldP spid="54" grpId="0"/>
      <p:bldP spid="156" grpId="0" animBg="1"/>
      <p:bldP spid="156" grpId="1" animBg="1"/>
      <p:bldP spid="157" grpId="0" animBg="1"/>
      <p:bldP spid="157" grpId="1" animBg="1"/>
      <p:bldP spid="158" grpId="0" animBg="1"/>
      <p:bldP spid="158" grpId="1" animBg="1"/>
      <p:bldP spid="159" grpId="0" animBg="1"/>
      <p:bldP spid="159" grpId="1" animBg="1"/>
      <p:bldP spid="160" grpId="0" animBg="1"/>
      <p:bldP spid="160" grpId="1" animBg="1"/>
      <p:bldP spid="161" grpId="0" animBg="1"/>
      <p:bldP spid="161" grpId="1" animBg="1"/>
      <p:bldP spid="162" grpId="0" animBg="1"/>
      <p:bldP spid="162" grpId="1" animBg="1"/>
      <p:bldP spid="163" grpId="0" animBg="1"/>
      <p:bldP spid="163" grpId="1" animBg="1"/>
      <p:bldP spid="164" grpId="0" animBg="1"/>
      <p:bldP spid="165" grpId="0" animBg="1"/>
      <p:bldP spid="16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Inhaltsplatzhalter 2"/>
          <p:cNvSpPr txBox="1">
            <a:spLocks/>
          </p:cNvSpPr>
          <p:nvPr/>
        </p:nvSpPr>
        <p:spPr bwMode="auto">
          <a:xfrm>
            <a:off x="340727" y="592734"/>
            <a:ext cx="8435400" cy="682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kumimoji="0" lang="de-DE" sz="2400" b="1" i="0" u="none" strike="noStrike" kern="0" cap="small" spc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 Sterne mit mehr als</a:t>
            </a:r>
            <a:r>
              <a:rPr kumimoji="0" lang="de-DE" sz="2400" b="1" i="0" u="none" strike="noStrike" kern="0" cap="sm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25 M</a:t>
            </a:r>
            <a:r>
              <a:rPr lang="de-DE" sz="2400" baseline="-25000" dirty="0">
                <a:solidFill>
                  <a:schemeClr val="bg1"/>
                </a:solidFill>
                <a:sym typeface="Wingdings 2"/>
              </a:rPr>
              <a:t></a:t>
            </a:r>
            <a:endParaRPr kumimoji="0" lang="de-DE" sz="2400" b="0" i="0" u="none" strike="noStrike" kern="0" cap="none" spc="0" normalizeH="0" baseline="0" noProof="0" dirty="0">
              <a:ln>
                <a:noFill/>
              </a:ln>
              <a:solidFill>
                <a:srgbClr val="FFFF2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Inhaltsplatzhalter 2"/>
          <p:cNvSpPr txBox="1">
            <a:spLocks/>
          </p:cNvSpPr>
          <p:nvPr/>
        </p:nvSpPr>
        <p:spPr bwMode="auto">
          <a:xfrm>
            <a:off x="340727" y="1091456"/>
            <a:ext cx="5366390" cy="58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Bei mehr als 3,2 M</a:t>
            </a:r>
            <a:r>
              <a:rPr lang="de-DE" sz="2400" baseline="-25000" dirty="0">
                <a:solidFill>
                  <a:schemeClr val="bg1"/>
                </a:solidFill>
                <a:sym typeface="Wingdings 2"/>
              </a:rPr>
              <a:t></a:t>
            </a:r>
            <a:r>
              <a:rPr lang="de-DE" sz="2400" dirty="0">
                <a:solidFill>
                  <a:schemeClr val="bg1"/>
                </a:solidFill>
                <a:sym typeface="Wingdings 2"/>
              </a:rPr>
              <a:t> des Kerns: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Fermi-Druck der Neutronen kollabiert.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Kontraktion geht weiter.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ts val="60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Schwarzschildradius wird erreicht: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Licht kann den Bereich nicht verlassen.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→ SCHWARZES LOCH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kern="0" dirty="0">
              <a:solidFill>
                <a:schemeClr val="bg1"/>
              </a:solidFill>
            </a:endParaRPr>
          </a:p>
        </p:txBody>
      </p:sp>
      <p:sp>
        <p:nvSpPr>
          <p:cNvPr id="164" name="Oval 364"/>
          <p:cNvSpPr>
            <a:spLocks noChangeAspect="1" noChangeArrowheads="1"/>
          </p:cNvSpPr>
          <p:nvPr/>
        </p:nvSpPr>
        <p:spPr bwMode="auto">
          <a:xfrm>
            <a:off x="7644679" y="3624696"/>
            <a:ext cx="36512" cy="36513"/>
          </a:xfrm>
          <a:prstGeom prst="ellipse">
            <a:avLst/>
          </a:prstGeom>
          <a:solidFill>
            <a:srgbClr val="000000"/>
          </a:solidFill>
          <a:ln w="3175" algn="ctr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5" name="Line 365"/>
          <p:cNvSpPr>
            <a:spLocks noChangeShapeType="1"/>
          </p:cNvSpPr>
          <p:nvPr/>
        </p:nvSpPr>
        <p:spPr bwMode="auto">
          <a:xfrm flipV="1">
            <a:off x="7003472" y="3740727"/>
            <a:ext cx="592283" cy="727362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6" name="Text Box 366"/>
          <p:cNvSpPr txBox="1">
            <a:spLocks noChangeArrowheads="1"/>
          </p:cNvSpPr>
          <p:nvPr/>
        </p:nvSpPr>
        <p:spPr bwMode="auto">
          <a:xfrm>
            <a:off x="5865959" y="4441594"/>
            <a:ext cx="25908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Schwarzes Loch</a:t>
            </a:r>
          </a:p>
        </p:txBody>
      </p:sp>
      <p:pic>
        <p:nvPicPr>
          <p:cNvPr id="19" name="Grafik 18" descr="Künstlerische Darstellung von Cygnus X-1">
            <a:hlinkClick r:id="rId2" tooltip="&quot;Künstlerische Darstellung von Cygnus X-1&quot;"/>
          </p:cNvPr>
          <p:cNvPicPr>
            <a:picLocks noChangeAspect="1"/>
          </p:cNvPicPr>
          <p:nvPr/>
        </p:nvPicPr>
        <p:blipFill>
          <a:blip r:embed="rId3" cstate="print"/>
          <a:srcRect l="-7222" r="29447"/>
          <a:stretch>
            <a:fillRect/>
          </a:stretch>
        </p:blipFill>
        <p:spPr bwMode="auto">
          <a:xfrm>
            <a:off x="5439660" y="1567886"/>
            <a:ext cx="3924153" cy="358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hteck 19"/>
          <p:cNvSpPr/>
          <p:nvPr/>
        </p:nvSpPr>
        <p:spPr>
          <a:xfrm>
            <a:off x="5456248" y="5237869"/>
            <a:ext cx="41499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dirty="0" err="1">
                <a:solidFill>
                  <a:schemeClr val="bg1"/>
                </a:solidFill>
              </a:rPr>
              <a:t>Cygnus</a:t>
            </a:r>
            <a:r>
              <a:rPr lang="de-DE" sz="2000" dirty="0">
                <a:solidFill>
                  <a:schemeClr val="bg1"/>
                </a:solidFill>
              </a:rPr>
              <a:t> X-1:</a:t>
            </a:r>
          </a:p>
          <a:p>
            <a:r>
              <a:rPr lang="de-DE" sz="2000" dirty="0">
                <a:solidFill>
                  <a:schemeClr val="bg1"/>
                </a:solidFill>
              </a:rPr>
              <a:t>Erster bestätigter Kandidat für ein stellares Schwarzes Loch</a:t>
            </a:r>
          </a:p>
          <a:p>
            <a:r>
              <a:rPr lang="de-DE" sz="2000" dirty="0">
                <a:solidFill>
                  <a:schemeClr val="bg1"/>
                </a:solidFill>
              </a:rPr>
              <a:t>(künstlerische Darstellung)</a:t>
            </a:r>
          </a:p>
        </p:txBody>
      </p:sp>
      <p:sp>
        <p:nvSpPr>
          <p:cNvPr id="21" name="Rechteck 20"/>
          <p:cNvSpPr/>
          <p:nvPr/>
        </p:nvSpPr>
        <p:spPr>
          <a:xfrm>
            <a:off x="5527964" y="6629594"/>
            <a:ext cx="45526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err="1">
                <a:solidFill>
                  <a:schemeClr val="bg1"/>
                </a:solidFill>
              </a:rPr>
              <a:t>Bild</a:t>
            </a:r>
            <a:r>
              <a:rPr lang="en-US" sz="1000" dirty="0">
                <a:solidFill>
                  <a:schemeClr val="bg1"/>
                </a:solidFill>
              </a:rPr>
              <a:t>:</a:t>
            </a:r>
          </a:p>
          <a:p>
            <a:r>
              <a:rPr lang="de-DE" sz="1000" dirty="0">
                <a:solidFill>
                  <a:schemeClr val="bg1"/>
                </a:solidFill>
              </a:rPr>
              <a:t>Von NASA/CXC/</a:t>
            </a:r>
            <a:r>
              <a:rPr lang="de-DE" sz="1000" dirty="0" err="1">
                <a:solidFill>
                  <a:schemeClr val="bg1"/>
                </a:solidFill>
              </a:rPr>
              <a:t>M.Weiss</a:t>
            </a:r>
            <a:r>
              <a:rPr lang="de-DE" sz="1000" dirty="0">
                <a:solidFill>
                  <a:schemeClr val="bg1"/>
                </a:solidFill>
              </a:rPr>
              <a:t> - http://www.sun.org/images/black-hole-cygnus-x-1, Gemeinfrei, https://commons.wikimedia.org/w/index.php?curid=27481945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Inhaltsplatzhalter 2"/>
          <p:cNvSpPr txBox="1">
            <a:spLocks/>
          </p:cNvSpPr>
          <p:nvPr/>
        </p:nvSpPr>
        <p:spPr bwMode="auto">
          <a:xfrm>
            <a:off x="340727" y="592734"/>
            <a:ext cx="8435400" cy="682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kumimoji="0" lang="de-DE" sz="2400" b="1" i="0" u="none" strike="noStrike" kern="0" cap="small" spc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Sterne mit 0,75 M</a:t>
            </a:r>
            <a:r>
              <a:rPr lang="de-DE" sz="2400" baseline="-25000" dirty="0">
                <a:solidFill>
                  <a:schemeClr val="bg1"/>
                </a:solidFill>
                <a:sym typeface="Wingdings 2"/>
              </a:rPr>
              <a:t></a:t>
            </a:r>
            <a:r>
              <a:rPr kumimoji="0" lang="de-DE" sz="2400" b="1" i="0" u="none" strike="noStrike" kern="0" cap="sm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bis 8 M</a:t>
            </a:r>
            <a:r>
              <a:rPr lang="de-DE" sz="2400" baseline="-25000" dirty="0">
                <a:solidFill>
                  <a:schemeClr val="bg1"/>
                </a:solidFill>
                <a:sym typeface="Wingdings 2"/>
              </a:rPr>
              <a:t></a:t>
            </a:r>
            <a:endParaRPr kumimoji="0" lang="de-DE" sz="2400" b="0" i="0" u="none" strike="noStrike" kern="0" cap="none" spc="0" normalizeH="0" baseline="0" noProof="0" dirty="0">
              <a:ln>
                <a:noFill/>
              </a:ln>
              <a:solidFill>
                <a:srgbClr val="FFFF2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Inhaltsplatzhalter 2"/>
          <p:cNvSpPr txBox="1">
            <a:spLocks/>
          </p:cNvSpPr>
          <p:nvPr/>
        </p:nvSpPr>
        <p:spPr bwMode="auto">
          <a:xfrm>
            <a:off x="340727" y="1091456"/>
            <a:ext cx="5189918" cy="578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H - Vorrat im Kern verbraucht.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→ Kern besteht aus Helium.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0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Gasdruck &lt; Gravitationsdruck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→ Kern schrumpft.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0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Fusion von H zu He um den Kern (Schalenbrennen).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000" dirty="0">
              <a:solidFill>
                <a:schemeClr val="bg1"/>
              </a:solidFill>
            </a:endParaRPr>
          </a:p>
          <a:p>
            <a:r>
              <a:rPr lang="de-DE" sz="2400" kern="0" dirty="0">
                <a:solidFill>
                  <a:schemeClr val="bg1"/>
                </a:solidFill>
              </a:rPr>
              <a:t>Kern:</a:t>
            </a:r>
          </a:p>
          <a:p>
            <a:r>
              <a:rPr lang="de-DE" sz="2400" kern="0" dirty="0">
                <a:solidFill>
                  <a:schemeClr val="bg1"/>
                </a:solidFill>
              </a:rPr>
              <a:t>He aus Schale reichert sich zusätzlich an.</a:t>
            </a:r>
          </a:p>
          <a:p>
            <a:r>
              <a:rPr lang="de-DE" sz="2400" kern="0" dirty="0">
                <a:solidFill>
                  <a:schemeClr val="bg1"/>
                </a:solidFill>
              </a:rPr>
              <a:t>Druck und Temperatur nimmt zu.</a:t>
            </a:r>
          </a:p>
          <a:p>
            <a:endParaRPr lang="de-DE" sz="1000" kern="0" dirty="0">
              <a:solidFill>
                <a:schemeClr val="bg1"/>
              </a:solidFill>
            </a:endParaRPr>
          </a:p>
          <a:p>
            <a:r>
              <a:rPr lang="de-DE" sz="2400" kern="0" dirty="0">
                <a:solidFill>
                  <a:schemeClr val="bg1"/>
                </a:solidFill>
              </a:rPr>
              <a:t>Entartung: </a:t>
            </a:r>
          </a:p>
          <a:p>
            <a:r>
              <a:rPr lang="de-DE" sz="2400" kern="0" dirty="0">
                <a:solidFill>
                  <a:schemeClr val="bg1"/>
                </a:solidFill>
              </a:rPr>
              <a:t>Keine Volumenzunahme trotz steigender Temperatur</a:t>
            </a:r>
          </a:p>
          <a:p>
            <a:r>
              <a:rPr lang="de-DE" sz="2400" kern="0" dirty="0">
                <a:solidFill>
                  <a:schemeClr val="bg1"/>
                </a:solidFill>
              </a:rPr>
              <a:t>(Quanteneffekt) </a:t>
            </a:r>
            <a:r>
              <a:rPr lang="de-DE" sz="2400" dirty="0">
                <a:solidFill>
                  <a:schemeClr val="bg1"/>
                </a:solidFill>
              </a:rPr>
              <a:t>→ „Fermi - Druck“</a:t>
            </a:r>
            <a:endParaRPr lang="de-DE" sz="2400" kern="0" dirty="0">
              <a:solidFill>
                <a:schemeClr val="bg1"/>
              </a:solidFill>
            </a:endParaRPr>
          </a:p>
        </p:txBody>
      </p:sp>
      <p:sp>
        <p:nvSpPr>
          <p:cNvPr id="31" name="Oval 15"/>
          <p:cNvSpPr>
            <a:spLocks noChangeAspect="1" noChangeArrowheads="1"/>
          </p:cNvSpPr>
          <p:nvPr/>
        </p:nvSpPr>
        <p:spPr bwMode="auto">
          <a:xfrm>
            <a:off x="6263594" y="2237045"/>
            <a:ext cx="2822710" cy="2802476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solidFill>
                <a:schemeClr val="bg1"/>
              </a:solidFill>
            </a:endParaRPr>
          </a:p>
        </p:txBody>
      </p:sp>
      <p:sp>
        <p:nvSpPr>
          <p:cNvPr id="32" name="Oval 10"/>
          <p:cNvSpPr>
            <a:spLocks noChangeAspect="1" noChangeArrowheads="1"/>
          </p:cNvSpPr>
          <p:nvPr/>
        </p:nvSpPr>
        <p:spPr bwMode="auto">
          <a:xfrm>
            <a:off x="6802336" y="2775787"/>
            <a:ext cx="1750283" cy="175028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" name="Text Box 3"/>
          <p:cNvSpPr txBox="1">
            <a:spLocks noChangeAspect="1" noChangeArrowheads="1"/>
          </p:cNvSpPr>
          <p:nvPr/>
        </p:nvSpPr>
        <p:spPr bwMode="auto">
          <a:xfrm>
            <a:off x="7221681" y="2869373"/>
            <a:ext cx="1063702" cy="356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de-DE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H → He</a:t>
            </a:r>
          </a:p>
        </p:txBody>
      </p:sp>
      <p:sp>
        <p:nvSpPr>
          <p:cNvPr id="42" name="Oval 16"/>
          <p:cNvSpPr>
            <a:spLocks noChangeAspect="1" noChangeArrowheads="1"/>
          </p:cNvSpPr>
          <p:nvPr/>
        </p:nvSpPr>
        <p:spPr bwMode="auto">
          <a:xfrm>
            <a:off x="7217143" y="3180477"/>
            <a:ext cx="913082" cy="90549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3" name="Arc 14"/>
          <p:cNvSpPr>
            <a:spLocks/>
          </p:cNvSpPr>
          <p:nvPr/>
        </p:nvSpPr>
        <p:spPr bwMode="auto">
          <a:xfrm>
            <a:off x="7864647" y="3145067"/>
            <a:ext cx="169465" cy="349045"/>
          </a:xfrm>
          <a:custGeom>
            <a:avLst/>
            <a:gdLst>
              <a:gd name="G0" fmla="+- 0 0 0"/>
              <a:gd name="G1" fmla="+- 13678 0 0"/>
              <a:gd name="G2" fmla="+- 21600 0 0"/>
              <a:gd name="T0" fmla="*/ 16717 w 21600"/>
              <a:gd name="T1" fmla="*/ 0 h 33204"/>
              <a:gd name="T2" fmla="*/ 9236 w 21600"/>
              <a:gd name="T3" fmla="*/ 33204 h 33204"/>
              <a:gd name="T4" fmla="*/ 0 w 21600"/>
              <a:gd name="T5" fmla="*/ 13678 h 33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3204" fill="none" extrusionOk="0">
                <a:moveTo>
                  <a:pt x="16717" y="-1"/>
                </a:moveTo>
                <a:cubicBezTo>
                  <a:pt x="19874" y="3858"/>
                  <a:pt x="21600" y="8691"/>
                  <a:pt x="21600" y="13678"/>
                </a:cubicBezTo>
                <a:cubicBezTo>
                  <a:pt x="21600" y="22029"/>
                  <a:pt x="16785" y="29632"/>
                  <a:pt x="9235" y="33203"/>
                </a:cubicBezTo>
              </a:path>
              <a:path w="21600" h="33204" stroke="0" extrusionOk="0">
                <a:moveTo>
                  <a:pt x="16717" y="-1"/>
                </a:moveTo>
                <a:cubicBezTo>
                  <a:pt x="19874" y="3858"/>
                  <a:pt x="21600" y="8691"/>
                  <a:pt x="21600" y="13678"/>
                </a:cubicBezTo>
                <a:cubicBezTo>
                  <a:pt x="21600" y="22029"/>
                  <a:pt x="16785" y="29632"/>
                  <a:pt x="9235" y="33203"/>
                </a:cubicBezTo>
                <a:lnTo>
                  <a:pt x="0" y="13678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4" name="Text Box 4"/>
          <p:cNvSpPr txBox="1">
            <a:spLocks noChangeAspect="1" noChangeArrowheads="1"/>
          </p:cNvSpPr>
          <p:nvPr/>
        </p:nvSpPr>
        <p:spPr bwMode="auto">
          <a:xfrm>
            <a:off x="7443785" y="3435117"/>
            <a:ext cx="581742" cy="369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He</a:t>
            </a:r>
            <a:endParaRPr kumimoji="0" lang="it-IT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Oval 16"/>
          <p:cNvSpPr>
            <a:spLocks noChangeAspect="1" noChangeArrowheads="1"/>
          </p:cNvSpPr>
          <p:nvPr/>
        </p:nvSpPr>
        <p:spPr bwMode="auto">
          <a:xfrm>
            <a:off x="7265641" y="3218569"/>
            <a:ext cx="821774" cy="814944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0" name="Rechteck 19"/>
          <p:cNvSpPr/>
          <p:nvPr/>
        </p:nvSpPr>
        <p:spPr>
          <a:xfrm>
            <a:off x="8407273" y="6940439"/>
            <a:ext cx="16733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0" dirty="0">
                <a:solidFill>
                  <a:srgbClr val="FFFFFF"/>
                </a:solidFill>
              </a:rPr>
              <a:t>Grafiken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: S. Hanssen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500" fill="hold"/>
                                        <p:tgtEl>
                                          <p:spTgt spid="42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  <p:bldP spid="32" grpId="0" animBg="1"/>
      <p:bldP spid="33" grpId="0"/>
      <p:bldP spid="42" grpId="0" animBg="1"/>
      <p:bldP spid="42" grpId="1" animBg="1"/>
      <p:bldP spid="43" grpId="0" animBg="1"/>
      <p:bldP spid="44" grpId="0"/>
      <p:bldP spid="46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llipse 19"/>
          <p:cNvSpPr>
            <a:spLocks noChangeAspect="1"/>
          </p:cNvSpPr>
          <p:nvPr/>
        </p:nvSpPr>
        <p:spPr bwMode="auto">
          <a:xfrm>
            <a:off x="5673434" y="1658210"/>
            <a:ext cx="3990109" cy="3990109"/>
          </a:xfrm>
          <a:prstGeom prst="ellipse">
            <a:avLst/>
          </a:prstGeom>
          <a:solidFill>
            <a:srgbClr val="FFC000">
              <a:alpha val="46000"/>
            </a:srgbClr>
          </a:solidFill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Inhaltsplatzhalter 2"/>
          <p:cNvSpPr txBox="1">
            <a:spLocks/>
          </p:cNvSpPr>
          <p:nvPr/>
        </p:nvSpPr>
        <p:spPr bwMode="auto">
          <a:xfrm>
            <a:off x="340727" y="592734"/>
            <a:ext cx="8435400" cy="682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kumimoji="0" lang="de-DE" sz="2400" b="1" i="0" u="none" strike="noStrike" kern="0" cap="small" spc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Sterne mit 0,75 M</a:t>
            </a:r>
            <a:r>
              <a:rPr lang="de-DE" sz="2400" baseline="-25000" dirty="0">
                <a:solidFill>
                  <a:schemeClr val="bg1"/>
                </a:solidFill>
                <a:sym typeface="Wingdings 2"/>
              </a:rPr>
              <a:t></a:t>
            </a:r>
            <a:r>
              <a:rPr kumimoji="0" lang="de-DE" sz="2400" b="1" i="0" u="none" strike="noStrike" kern="0" cap="sm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bis 8 M</a:t>
            </a:r>
            <a:r>
              <a:rPr lang="de-DE" sz="2400" baseline="-25000" dirty="0">
                <a:solidFill>
                  <a:schemeClr val="bg1"/>
                </a:solidFill>
                <a:sym typeface="Wingdings 2"/>
              </a:rPr>
              <a:t></a:t>
            </a:r>
            <a:endParaRPr kumimoji="0" lang="de-DE" sz="2400" b="0" i="0" u="none" strike="noStrike" kern="0" cap="none" spc="0" normalizeH="0" baseline="0" noProof="0" dirty="0">
              <a:ln>
                <a:noFill/>
              </a:ln>
              <a:solidFill>
                <a:srgbClr val="FFFF2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Inhaltsplatzhalter 2"/>
          <p:cNvSpPr txBox="1">
            <a:spLocks/>
          </p:cNvSpPr>
          <p:nvPr/>
        </p:nvSpPr>
        <p:spPr bwMode="auto">
          <a:xfrm>
            <a:off x="340727" y="1091456"/>
            <a:ext cx="5189918" cy="578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Schalenbrennen nimmt zu.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Stern bläht sich auf.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Energie durch große Oberfläche: Rot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rgbClr val="FF0000"/>
                </a:solidFill>
              </a:rPr>
              <a:t>ROTER RIESE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rgbClr val="FF0000"/>
                </a:solidFill>
              </a:rPr>
              <a:t>100-facher Radius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Bis zu 20 % der Sternmasse werden weggeblasen.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</p:txBody>
      </p:sp>
      <p:sp>
        <p:nvSpPr>
          <p:cNvPr id="5" name="Oval 15"/>
          <p:cNvSpPr>
            <a:spLocks noChangeAspect="1" noChangeArrowheads="1"/>
          </p:cNvSpPr>
          <p:nvPr/>
        </p:nvSpPr>
        <p:spPr bwMode="auto">
          <a:xfrm>
            <a:off x="6263594" y="2237045"/>
            <a:ext cx="2822710" cy="2802476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solidFill>
                <a:schemeClr val="bg1"/>
              </a:solidFill>
            </a:endParaRPr>
          </a:p>
        </p:txBody>
      </p:sp>
      <p:sp>
        <p:nvSpPr>
          <p:cNvPr id="6" name="Oval 10"/>
          <p:cNvSpPr>
            <a:spLocks noChangeAspect="1" noChangeArrowheads="1"/>
          </p:cNvSpPr>
          <p:nvPr/>
        </p:nvSpPr>
        <p:spPr bwMode="auto">
          <a:xfrm>
            <a:off x="6802336" y="2775787"/>
            <a:ext cx="1750283" cy="175028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7" name="Text Box 3"/>
          <p:cNvSpPr txBox="1">
            <a:spLocks noChangeAspect="1" noChangeArrowheads="1"/>
          </p:cNvSpPr>
          <p:nvPr/>
        </p:nvSpPr>
        <p:spPr bwMode="auto">
          <a:xfrm>
            <a:off x="7221681" y="2869373"/>
            <a:ext cx="1063702" cy="356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de-DE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H → He</a:t>
            </a:r>
          </a:p>
        </p:txBody>
      </p:sp>
      <p:grpSp>
        <p:nvGrpSpPr>
          <p:cNvPr id="21" name="Gruppieren 20"/>
          <p:cNvGrpSpPr/>
          <p:nvPr/>
        </p:nvGrpSpPr>
        <p:grpSpPr>
          <a:xfrm>
            <a:off x="6089071" y="2054934"/>
            <a:ext cx="3169227" cy="3133814"/>
            <a:chOff x="6338455" y="2054934"/>
            <a:chExt cx="3169227" cy="3133814"/>
          </a:xfrm>
        </p:grpSpPr>
        <p:sp>
          <p:nvSpPr>
            <p:cNvPr id="8" name="Line 5"/>
            <p:cNvSpPr>
              <a:spLocks noChangeAspect="1" noChangeShapeType="1"/>
            </p:cNvSpPr>
            <p:nvPr/>
          </p:nvSpPr>
          <p:spPr bwMode="auto">
            <a:xfrm flipH="1">
              <a:off x="6338455" y="3648401"/>
              <a:ext cx="913082" cy="0"/>
            </a:xfrm>
            <a:prstGeom prst="line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9" name="Line 6"/>
            <p:cNvSpPr>
              <a:spLocks noChangeAspect="1" noChangeShapeType="1"/>
            </p:cNvSpPr>
            <p:nvPr/>
          </p:nvSpPr>
          <p:spPr bwMode="auto">
            <a:xfrm>
              <a:off x="8584483" y="3653459"/>
              <a:ext cx="923199" cy="0"/>
            </a:xfrm>
            <a:prstGeom prst="line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10" name="Line 7"/>
            <p:cNvSpPr>
              <a:spLocks noChangeAspect="1" noChangeShapeType="1"/>
            </p:cNvSpPr>
            <p:nvPr/>
          </p:nvSpPr>
          <p:spPr bwMode="auto">
            <a:xfrm rot="2470416">
              <a:off x="8263261" y="4402135"/>
              <a:ext cx="920669" cy="0"/>
            </a:xfrm>
            <a:prstGeom prst="line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" name="Line 8"/>
            <p:cNvSpPr>
              <a:spLocks noChangeAspect="1" noChangeShapeType="1"/>
            </p:cNvSpPr>
            <p:nvPr/>
          </p:nvSpPr>
          <p:spPr bwMode="auto">
            <a:xfrm rot="5400000">
              <a:off x="7460206" y="4727150"/>
              <a:ext cx="920669" cy="2528"/>
            </a:xfrm>
            <a:prstGeom prst="line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12" name="Line 9"/>
            <p:cNvSpPr>
              <a:spLocks noChangeAspect="1" noChangeShapeType="1"/>
            </p:cNvSpPr>
            <p:nvPr/>
          </p:nvSpPr>
          <p:spPr bwMode="auto">
            <a:xfrm rot="8097607">
              <a:off x="6664737" y="4442604"/>
              <a:ext cx="920669" cy="0"/>
            </a:xfrm>
            <a:prstGeom prst="line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13" name="Line 11"/>
            <p:cNvSpPr>
              <a:spLocks noChangeAspect="1" noChangeShapeType="1"/>
            </p:cNvSpPr>
            <p:nvPr/>
          </p:nvSpPr>
          <p:spPr bwMode="auto">
            <a:xfrm rot="5400000">
              <a:off x="7504468" y="2469742"/>
              <a:ext cx="832143" cy="2528"/>
            </a:xfrm>
            <a:prstGeom prst="line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round/>
              <a:headEnd type="triangl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14" name="Line 12"/>
            <p:cNvSpPr>
              <a:spLocks noChangeAspect="1" noChangeShapeType="1"/>
            </p:cNvSpPr>
            <p:nvPr/>
          </p:nvSpPr>
          <p:spPr bwMode="auto">
            <a:xfrm rot="2470416">
              <a:off x="6583799" y="2871901"/>
              <a:ext cx="920669" cy="0"/>
            </a:xfrm>
            <a:prstGeom prst="line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round/>
              <a:headEnd type="triangl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15" name="Line 13"/>
            <p:cNvSpPr>
              <a:spLocks noChangeAspect="1" noChangeShapeType="1"/>
            </p:cNvSpPr>
            <p:nvPr/>
          </p:nvSpPr>
          <p:spPr bwMode="auto">
            <a:xfrm rot="8097607">
              <a:off x="8286024" y="2856726"/>
              <a:ext cx="920669" cy="0"/>
            </a:xfrm>
            <a:prstGeom prst="line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round/>
              <a:headEnd type="triangl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</p:grpSp>
      <p:sp>
        <p:nvSpPr>
          <p:cNvPr id="22" name="Oval 16"/>
          <p:cNvSpPr>
            <a:spLocks noChangeAspect="1" noChangeArrowheads="1"/>
          </p:cNvSpPr>
          <p:nvPr/>
        </p:nvSpPr>
        <p:spPr bwMode="auto">
          <a:xfrm>
            <a:off x="7265641" y="3218569"/>
            <a:ext cx="821774" cy="814944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3" name="Text Box 4"/>
          <p:cNvSpPr txBox="1">
            <a:spLocks noChangeAspect="1" noChangeArrowheads="1"/>
          </p:cNvSpPr>
          <p:nvPr/>
        </p:nvSpPr>
        <p:spPr bwMode="auto">
          <a:xfrm>
            <a:off x="7443785" y="3435117"/>
            <a:ext cx="581742" cy="369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He</a:t>
            </a:r>
            <a:endParaRPr kumimoji="0" lang="it-IT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8407273" y="6940439"/>
            <a:ext cx="16733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0" dirty="0">
                <a:solidFill>
                  <a:srgbClr val="FFFFFF"/>
                </a:solidFill>
              </a:rPr>
              <a:t>Grafiken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: S. Hanssen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AF"/>
                                      </p:to>
                                    </p:animClr>
                                    <p:set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4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llipse 19"/>
          <p:cNvSpPr>
            <a:spLocks noChangeAspect="1"/>
          </p:cNvSpPr>
          <p:nvPr/>
        </p:nvSpPr>
        <p:spPr bwMode="auto">
          <a:xfrm>
            <a:off x="5673434" y="1658210"/>
            <a:ext cx="3990109" cy="3990109"/>
          </a:xfrm>
          <a:prstGeom prst="ellipse">
            <a:avLst/>
          </a:prstGeom>
          <a:solidFill>
            <a:srgbClr val="FFC000">
              <a:alpha val="46000"/>
            </a:srgbClr>
          </a:solidFill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Inhaltsplatzhalter 2"/>
          <p:cNvSpPr txBox="1">
            <a:spLocks/>
          </p:cNvSpPr>
          <p:nvPr/>
        </p:nvSpPr>
        <p:spPr bwMode="auto">
          <a:xfrm>
            <a:off x="340727" y="592734"/>
            <a:ext cx="8435400" cy="682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kumimoji="0" lang="de-DE" sz="2400" b="1" i="0" u="none" strike="noStrike" kern="0" cap="small" spc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Sterne mit 0,75 M</a:t>
            </a:r>
            <a:r>
              <a:rPr lang="de-DE" sz="2400" baseline="-25000" dirty="0">
                <a:solidFill>
                  <a:schemeClr val="bg1"/>
                </a:solidFill>
                <a:sym typeface="Wingdings 2"/>
              </a:rPr>
              <a:t></a:t>
            </a:r>
            <a:r>
              <a:rPr kumimoji="0" lang="de-DE" sz="2400" b="1" i="0" u="none" strike="noStrike" kern="0" cap="sm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bis 8 M</a:t>
            </a:r>
            <a:r>
              <a:rPr lang="de-DE" sz="2400" baseline="-25000" dirty="0">
                <a:solidFill>
                  <a:schemeClr val="bg1"/>
                </a:solidFill>
                <a:sym typeface="Wingdings 2"/>
              </a:rPr>
              <a:t></a:t>
            </a:r>
            <a:endParaRPr kumimoji="0" lang="de-DE" sz="2400" b="0" i="0" u="none" strike="noStrike" kern="0" cap="none" spc="0" normalizeH="0" baseline="0" noProof="0" dirty="0">
              <a:ln>
                <a:noFill/>
              </a:ln>
              <a:solidFill>
                <a:srgbClr val="FFFF2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Inhaltsplatzhalter 2"/>
          <p:cNvSpPr txBox="1">
            <a:spLocks/>
          </p:cNvSpPr>
          <p:nvPr/>
        </p:nvSpPr>
        <p:spPr bwMode="auto">
          <a:xfrm>
            <a:off x="340727" y="1091456"/>
            <a:ext cx="5189918" cy="578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He-Kern kontrahiert weiter.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0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Schalenbrennen liefert He nach.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0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Bei 100 Mio. K: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0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He- Flash: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schlagartige Fusion von He → C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0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Energie (10</a:t>
            </a:r>
            <a:r>
              <a:rPr lang="de-DE" sz="2400" baseline="30000" dirty="0">
                <a:solidFill>
                  <a:schemeClr val="bg1"/>
                </a:solidFill>
              </a:rPr>
              <a:t>11</a:t>
            </a:r>
            <a:r>
              <a:rPr lang="de-DE" sz="2400" dirty="0">
                <a:solidFill>
                  <a:schemeClr val="bg1"/>
                </a:solidFill>
              </a:rPr>
              <a:t> L</a:t>
            </a:r>
            <a:r>
              <a:rPr lang="de-DE" sz="2400" baseline="-25000" dirty="0">
                <a:solidFill>
                  <a:schemeClr val="bg1"/>
                </a:solidFill>
                <a:sym typeface="Wingdings 2"/>
              </a:rPr>
              <a:t> </a:t>
            </a:r>
            <a:r>
              <a:rPr lang="de-DE" sz="2400" dirty="0">
                <a:solidFill>
                  <a:schemeClr val="bg1"/>
                </a:solidFill>
                <a:sym typeface="Wingdings 2"/>
              </a:rPr>
              <a:t> ) </a:t>
            </a:r>
            <a:r>
              <a:rPr lang="de-DE" sz="2400" dirty="0">
                <a:solidFill>
                  <a:schemeClr val="bg1"/>
                </a:solidFill>
              </a:rPr>
              <a:t>wird vollständig im Stern absorbiert.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Temperatur zu niedrig für C-Fusion.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</p:txBody>
      </p:sp>
      <p:sp>
        <p:nvSpPr>
          <p:cNvPr id="5" name="Oval 15"/>
          <p:cNvSpPr>
            <a:spLocks noChangeAspect="1" noChangeArrowheads="1"/>
          </p:cNvSpPr>
          <p:nvPr/>
        </p:nvSpPr>
        <p:spPr bwMode="auto">
          <a:xfrm>
            <a:off x="6263594" y="2237045"/>
            <a:ext cx="2822710" cy="2802476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solidFill>
                <a:schemeClr val="bg1"/>
              </a:solidFill>
            </a:endParaRPr>
          </a:p>
        </p:txBody>
      </p:sp>
      <p:sp>
        <p:nvSpPr>
          <p:cNvPr id="6" name="Oval 10"/>
          <p:cNvSpPr>
            <a:spLocks noChangeAspect="1" noChangeArrowheads="1"/>
          </p:cNvSpPr>
          <p:nvPr/>
        </p:nvSpPr>
        <p:spPr bwMode="auto">
          <a:xfrm>
            <a:off x="6802336" y="2775787"/>
            <a:ext cx="1750283" cy="175028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7" name="Text Box 3"/>
          <p:cNvSpPr txBox="1">
            <a:spLocks noChangeAspect="1" noChangeArrowheads="1"/>
          </p:cNvSpPr>
          <p:nvPr/>
        </p:nvSpPr>
        <p:spPr bwMode="auto">
          <a:xfrm>
            <a:off x="7221681" y="2869373"/>
            <a:ext cx="1063702" cy="356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de-DE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H → He</a:t>
            </a:r>
          </a:p>
        </p:txBody>
      </p:sp>
      <p:sp>
        <p:nvSpPr>
          <p:cNvPr id="21" name="Arc 14"/>
          <p:cNvSpPr>
            <a:spLocks/>
          </p:cNvSpPr>
          <p:nvPr/>
        </p:nvSpPr>
        <p:spPr bwMode="auto">
          <a:xfrm>
            <a:off x="7803573" y="3145067"/>
            <a:ext cx="311727" cy="450188"/>
          </a:xfrm>
          <a:custGeom>
            <a:avLst/>
            <a:gdLst>
              <a:gd name="G0" fmla="+- 0 0 0"/>
              <a:gd name="G1" fmla="+- 13678 0 0"/>
              <a:gd name="G2" fmla="+- 21600 0 0"/>
              <a:gd name="T0" fmla="*/ 16717 w 21600"/>
              <a:gd name="T1" fmla="*/ 0 h 33204"/>
              <a:gd name="T2" fmla="*/ 9236 w 21600"/>
              <a:gd name="T3" fmla="*/ 33204 h 33204"/>
              <a:gd name="T4" fmla="*/ 0 w 21600"/>
              <a:gd name="T5" fmla="*/ 13678 h 33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3204" fill="none" extrusionOk="0">
                <a:moveTo>
                  <a:pt x="16717" y="-1"/>
                </a:moveTo>
                <a:cubicBezTo>
                  <a:pt x="19874" y="3858"/>
                  <a:pt x="21600" y="8691"/>
                  <a:pt x="21600" y="13678"/>
                </a:cubicBezTo>
                <a:cubicBezTo>
                  <a:pt x="21600" y="22029"/>
                  <a:pt x="16785" y="29632"/>
                  <a:pt x="9235" y="33203"/>
                </a:cubicBezTo>
              </a:path>
              <a:path w="21600" h="33204" stroke="0" extrusionOk="0">
                <a:moveTo>
                  <a:pt x="16717" y="-1"/>
                </a:moveTo>
                <a:cubicBezTo>
                  <a:pt x="19874" y="3858"/>
                  <a:pt x="21600" y="8691"/>
                  <a:pt x="21600" y="13678"/>
                </a:cubicBezTo>
                <a:cubicBezTo>
                  <a:pt x="21600" y="22029"/>
                  <a:pt x="16785" y="29632"/>
                  <a:pt x="9235" y="33203"/>
                </a:cubicBezTo>
                <a:lnTo>
                  <a:pt x="0" y="13678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5" name="Oval 16"/>
          <p:cNvSpPr>
            <a:spLocks noChangeAspect="1" noChangeArrowheads="1"/>
          </p:cNvSpPr>
          <p:nvPr/>
        </p:nvSpPr>
        <p:spPr bwMode="auto">
          <a:xfrm>
            <a:off x="7265641" y="3218569"/>
            <a:ext cx="821774" cy="814944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6" name="Text Box 4"/>
          <p:cNvSpPr txBox="1">
            <a:spLocks noChangeAspect="1" noChangeArrowheads="1"/>
          </p:cNvSpPr>
          <p:nvPr/>
        </p:nvSpPr>
        <p:spPr bwMode="auto">
          <a:xfrm>
            <a:off x="7443785" y="3435117"/>
            <a:ext cx="581742" cy="369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He</a:t>
            </a:r>
            <a:endParaRPr kumimoji="0" lang="it-IT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Explosion 2 23"/>
          <p:cNvSpPr/>
          <p:nvPr/>
        </p:nvSpPr>
        <p:spPr bwMode="auto">
          <a:xfrm rot="1096458">
            <a:off x="6646488" y="2433433"/>
            <a:ext cx="2219661" cy="2185032"/>
          </a:xfrm>
          <a:prstGeom prst="irregularSeal2">
            <a:avLst/>
          </a:prstGeom>
          <a:solidFill>
            <a:schemeClr val="bg1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Text Box 3"/>
          <p:cNvSpPr txBox="1">
            <a:spLocks noChangeAspect="1" noChangeArrowheads="1"/>
          </p:cNvSpPr>
          <p:nvPr/>
        </p:nvSpPr>
        <p:spPr bwMode="auto">
          <a:xfrm>
            <a:off x="7290955" y="3458192"/>
            <a:ext cx="824345" cy="356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normalizeH="0" baseline="0" dirty="0" err="1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He→C</a:t>
            </a:r>
            <a:endParaRPr kumimoji="0" lang="de-DE" sz="16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407273" y="6940439"/>
            <a:ext cx="16733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0" dirty="0">
                <a:solidFill>
                  <a:srgbClr val="FFFFFF"/>
                </a:solidFill>
              </a:rPr>
              <a:t>Grafiken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: S. Hanssen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21" grpId="0" animBg="1"/>
      <p:bldP spid="24" grpId="0" animBg="1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Ellipse 44"/>
          <p:cNvSpPr>
            <a:spLocks noChangeAspect="1"/>
          </p:cNvSpPr>
          <p:nvPr/>
        </p:nvSpPr>
        <p:spPr bwMode="auto">
          <a:xfrm>
            <a:off x="5669969" y="1665136"/>
            <a:ext cx="3990109" cy="3990109"/>
          </a:xfrm>
          <a:prstGeom prst="ellipse">
            <a:avLst/>
          </a:prstGeom>
          <a:solidFill>
            <a:srgbClr val="FFC000">
              <a:alpha val="46000"/>
            </a:srgbClr>
          </a:solidFill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Ellipse 19"/>
          <p:cNvSpPr>
            <a:spLocks noChangeAspect="1"/>
          </p:cNvSpPr>
          <p:nvPr/>
        </p:nvSpPr>
        <p:spPr bwMode="auto">
          <a:xfrm>
            <a:off x="5673434" y="1658210"/>
            <a:ext cx="3990109" cy="3990109"/>
          </a:xfrm>
          <a:prstGeom prst="ellipse">
            <a:avLst/>
          </a:prstGeom>
          <a:solidFill>
            <a:srgbClr val="FFC000">
              <a:alpha val="46000"/>
            </a:srgbClr>
          </a:solidFill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Inhaltsplatzhalter 2"/>
          <p:cNvSpPr txBox="1">
            <a:spLocks/>
          </p:cNvSpPr>
          <p:nvPr/>
        </p:nvSpPr>
        <p:spPr bwMode="auto">
          <a:xfrm>
            <a:off x="340727" y="592734"/>
            <a:ext cx="8435400" cy="682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kumimoji="0" lang="de-DE" sz="2400" b="1" i="0" u="none" strike="noStrike" kern="0" cap="small" spc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Sterne mit 0,75 M</a:t>
            </a:r>
            <a:r>
              <a:rPr lang="de-DE" sz="2400" baseline="-25000" dirty="0">
                <a:solidFill>
                  <a:schemeClr val="bg1"/>
                </a:solidFill>
                <a:sym typeface="Wingdings 2"/>
              </a:rPr>
              <a:t></a:t>
            </a:r>
            <a:r>
              <a:rPr kumimoji="0" lang="de-DE" sz="2400" b="1" i="0" u="none" strike="noStrike" kern="0" cap="sm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bis 8 M</a:t>
            </a:r>
            <a:r>
              <a:rPr lang="de-DE" sz="2400" baseline="-25000" dirty="0">
                <a:solidFill>
                  <a:schemeClr val="bg1"/>
                </a:solidFill>
                <a:sym typeface="Wingdings 2"/>
              </a:rPr>
              <a:t></a:t>
            </a:r>
            <a:endParaRPr kumimoji="0" lang="de-DE" sz="2400" b="0" i="0" u="none" strike="noStrike" kern="0" cap="none" spc="0" normalizeH="0" baseline="0" noProof="0" dirty="0">
              <a:ln>
                <a:noFill/>
              </a:ln>
              <a:solidFill>
                <a:srgbClr val="FFFF2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Inhaltsplatzhalter 2"/>
          <p:cNvSpPr txBox="1">
            <a:spLocks/>
          </p:cNvSpPr>
          <p:nvPr/>
        </p:nvSpPr>
        <p:spPr bwMode="auto">
          <a:xfrm>
            <a:off x="340727" y="1091456"/>
            <a:ext cx="5189918" cy="578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Gravitationsdruck lässt Kern trotz Fermi-Drucks kontrahieren.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→ He- und H- Fusion wird verstärkt.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Sternradius wächst gewaltig.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rgbClr val="FF0000"/>
                </a:solidFill>
              </a:rPr>
              <a:t>ROTER ÜBERRIESE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Bis 30% Massenverlust.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He-Vorrat aufgebraucht.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Stern kontrahiert -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H-Fusion nimmt zu -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He wird nachgeliefert - fusioniert</a:t>
            </a:r>
          </a:p>
          <a:p>
            <a:pPr lvl="0" fontAlgn="base">
              <a:spcBef>
                <a:spcPct val="0"/>
              </a:spcBef>
              <a:spcAft>
                <a:spcPts val="60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- Stern wird wieder größer.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→ „Veränderlicher“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(z.B. Beteigeuze im Orion)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</p:txBody>
      </p:sp>
      <p:sp>
        <p:nvSpPr>
          <p:cNvPr id="5" name="Oval 15"/>
          <p:cNvSpPr>
            <a:spLocks noChangeAspect="1" noChangeArrowheads="1"/>
          </p:cNvSpPr>
          <p:nvPr/>
        </p:nvSpPr>
        <p:spPr bwMode="auto">
          <a:xfrm>
            <a:off x="6263594" y="2237045"/>
            <a:ext cx="2822710" cy="2802476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solidFill>
                <a:schemeClr val="bg1"/>
              </a:solidFill>
            </a:endParaRPr>
          </a:p>
        </p:txBody>
      </p:sp>
      <p:sp>
        <p:nvSpPr>
          <p:cNvPr id="6" name="Oval 10"/>
          <p:cNvSpPr>
            <a:spLocks noChangeAspect="1" noChangeArrowheads="1"/>
          </p:cNvSpPr>
          <p:nvPr/>
        </p:nvSpPr>
        <p:spPr bwMode="auto">
          <a:xfrm>
            <a:off x="6802336" y="2775787"/>
            <a:ext cx="1750283" cy="175028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7" name="Text Box 3"/>
          <p:cNvSpPr txBox="1">
            <a:spLocks noChangeAspect="1" noChangeArrowheads="1"/>
          </p:cNvSpPr>
          <p:nvPr/>
        </p:nvSpPr>
        <p:spPr bwMode="auto">
          <a:xfrm>
            <a:off x="7221681" y="2869373"/>
            <a:ext cx="1063702" cy="356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de-DE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H → He</a:t>
            </a:r>
          </a:p>
        </p:txBody>
      </p:sp>
      <p:grpSp>
        <p:nvGrpSpPr>
          <p:cNvPr id="2" name="Gruppieren 20"/>
          <p:cNvGrpSpPr/>
          <p:nvPr/>
        </p:nvGrpSpPr>
        <p:grpSpPr>
          <a:xfrm>
            <a:off x="6089071" y="2054934"/>
            <a:ext cx="3169227" cy="3133814"/>
            <a:chOff x="6338455" y="2054934"/>
            <a:chExt cx="3169227" cy="3133814"/>
          </a:xfrm>
        </p:grpSpPr>
        <p:sp>
          <p:nvSpPr>
            <p:cNvPr id="8" name="Line 5"/>
            <p:cNvSpPr>
              <a:spLocks noChangeAspect="1" noChangeShapeType="1"/>
            </p:cNvSpPr>
            <p:nvPr/>
          </p:nvSpPr>
          <p:spPr bwMode="auto">
            <a:xfrm flipH="1">
              <a:off x="6338455" y="3648401"/>
              <a:ext cx="913082" cy="0"/>
            </a:xfrm>
            <a:prstGeom prst="line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9" name="Line 6"/>
            <p:cNvSpPr>
              <a:spLocks noChangeAspect="1" noChangeShapeType="1"/>
            </p:cNvSpPr>
            <p:nvPr/>
          </p:nvSpPr>
          <p:spPr bwMode="auto">
            <a:xfrm>
              <a:off x="8584483" y="3653459"/>
              <a:ext cx="923199" cy="0"/>
            </a:xfrm>
            <a:prstGeom prst="line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10" name="Line 7"/>
            <p:cNvSpPr>
              <a:spLocks noChangeAspect="1" noChangeShapeType="1"/>
            </p:cNvSpPr>
            <p:nvPr/>
          </p:nvSpPr>
          <p:spPr bwMode="auto">
            <a:xfrm rot="2470416">
              <a:off x="8263261" y="4402135"/>
              <a:ext cx="920669" cy="0"/>
            </a:xfrm>
            <a:prstGeom prst="line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" name="Line 8"/>
            <p:cNvSpPr>
              <a:spLocks noChangeAspect="1" noChangeShapeType="1"/>
            </p:cNvSpPr>
            <p:nvPr/>
          </p:nvSpPr>
          <p:spPr bwMode="auto">
            <a:xfrm rot="5400000">
              <a:off x="7460206" y="4727150"/>
              <a:ext cx="920669" cy="2528"/>
            </a:xfrm>
            <a:prstGeom prst="line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12" name="Line 9"/>
            <p:cNvSpPr>
              <a:spLocks noChangeAspect="1" noChangeShapeType="1"/>
            </p:cNvSpPr>
            <p:nvPr/>
          </p:nvSpPr>
          <p:spPr bwMode="auto">
            <a:xfrm rot="8097607">
              <a:off x="6664737" y="4442604"/>
              <a:ext cx="920669" cy="0"/>
            </a:xfrm>
            <a:prstGeom prst="line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13" name="Line 11"/>
            <p:cNvSpPr>
              <a:spLocks noChangeAspect="1" noChangeShapeType="1"/>
            </p:cNvSpPr>
            <p:nvPr/>
          </p:nvSpPr>
          <p:spPr bwMode="auto">
            <a:xfrm rot="5400000">
              <a:off x="7504468" y="2469742"/>
              <a:ext cx="832143" cy="2528"/>
            </a:xfrm>
            <a:prstGeom prst="line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round/>
              <a:headEnd type="triangl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14" name="Line 12"/>
            <p:cNvSpPr>
              <a:spLocks noChangeAspect="1" noChangeShapeType="1"/>
            </p:cNvSpPr>
            <p:nvPr/>
          </p:nvSpPr>
          <p:spPr bwMode="auto">
            <a:xfrm rot="2470416">
              <a:off x="6583799" y="2871901"/>
              <a:ext cx="920669" cy="0"/>
            </a:xfrm>
            <a:prstGeom prst="line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round/>
              <a:headEnd type="triangl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15" name="Line 13"/>
            <p:cNvSpPr>
              <a:spLocks noChangeAspect="1" noChangeShapeType="1"/>
            </p:cNvSpPr>
            <p:nvPr/>
          </p:nvSpPr>
          <p:spPr bwMode="auto">
            <a:xfrm rot="8097607">
              <a:off x="8286024" y="2856726"/>
              <a:ext cx="920669" cy="0"/>
            </a:xfrm>
            <a:prstGeom prst="line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round/>
              <a:headEnd type="triangl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</p:grpSp>
      <p:sp>
        <p:nvSpPr>
          <p:cNvPr id="23" name="Oval 16"/>
          <p:cNvSpPr>
            <a:spLocks noChangeAspect="1" noChangeArrowheads="1"/>
          </p:cNvSpPr>
          <p:nvPr/>
        </p:nvSpPr>
        <p:spPr bwMode="auto">
          <a:xfrm>
            <a:off x="7265641" y="3218569"/>
            <a:ext cx="821774" cy="814944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5" name="Text Box 3"/>
          <p:cNvSpPr txBox="1">
            <a:spLocks noChangeAspect="1" noChangeArrowheads="1"/>
          </p:cNvSpPr>
          <p:nvPr/>
        </p:nvSpPr>
        <p:spPr bwMode="auto">
          <a:xfrm>
            <a:off x="7290955" y="3458192"/>
            <a:ext cx="824345" cy="356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normalizeH="0" baseline="0" dirty="0" err="1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He→C</a:t>
            </a:r>
            <a:endParaRPr kumimoji="0" lang="de-DE" sz="16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val 16"/>
          <p:cNvSpPr>
            <a:spLocks noChangeAspect="1" noChangeArrowheads="1"/>
          </p:cNvSpPr>
          <p:nvPr/>
        </p:nvSpPr>
        <p:spPr bwMode="auto">
          <a:xfrm>
            <a:off x="7345305" y="3298233"/>
            <a:ext cx="657419" cy="65195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7" name="Arc 14"/>
          <p:cNvSpPr>
            <a:spLocks/>
          </p:cNvSpPr>
          <p:nvPr/>
        </p:nvSpPr>
        <p:spPr bwMode="auto">
          <a:xfrm>
            <a:off x="7864647" y="3145067"/>
            <a:ext cx="169465" cy="349045"/>
          </a:xfrm>
          <a:custGeom>
            <a:avLst/>
            <a:gdLst>
              <a:gd name="G0" fmla="+- 0 0 0"/>
              <a:gd name="G1" fmla="+- 13678 0 0"/>
              <a:gd name="G2" fmla="+- 21600 0 0"/>
              <a:gd name="T0" fmla="*/ 16717 w 21600"/>
              <a:gd name="T1" fmla="*/ 0 h 33204"/>
              <a:gd name="T2" fmla="*/ 9236 w 21600"/>
              <a:gd name="T3" fmla="*/ 33204 h 33204"/>
              <a:gd name="T4" fmla="*/ 0 w 21600"/>
              <a:gd name="T5" fmla="*/ 13678 h 33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3204" fill="none" extrusionOk="0">
                <a:moveTo>
                  <a:pt x="16717" y="-1"/>
                </a:moveTo>
                <a:cubicBezTo>
                  <a:pt x="19874" y="3858"/>
                  <a:pt x="21600" y="8691"/>
                  <a:pt x="21600" y="13678"/>
                </a:cubicBezTo>
                <a:cubicBezTo>
                  <a:pt x="21600" y="22029"/>
                  <a:pt x="16785" y="29632"/>
                  <a:pt x="9235" y="33203"/>
                </a:cubicBezTo>
              </a:path>
              <a:path w="21600" h="33204" stroke="0" extrusionOk="0">
                <a:moveTo>
                  <a:pt x="16717" y="-1"/>
                </a:moveTo>
                <a:cubicBezTo>
                  <a:pt x="19874" y="3858"/>
                  <a:pt x="21600" y="8691"/>
                  <a:pt x="21600" y="13678"/>
                </a:cubicBezTo>
                <a:cubicBezTo>
                  <a:pt x="21600" y="22029"/>
                  <a:pt x="16785" y="29632"/>
                  <a:pt x="9235" y="33203"/>
                </a:cubicBezTo>
                <a:lnTo>
                  <a:pt x="0" y="13678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cxnSp>
        <p:nvCxnSpPr>
          <p:cNvPr id="44" name="Gerade Verbindung mit Pfeil 43"/>
          <p:cNvCxnSpPr/>
          <p:nvPr/>
        </p:nvCxnSpPr>
        <p:spPr bwMode="auto">
          <a:xfrm flipV="1">
            <a:off x="4088606" y="5819775"/>
            <a:ext cx="1019175" cy="671514"/>
          </a:xfrm>
          <a:prstGeom prst="straightConnector1">
            <a:avLst/>
          </a:prstGeom>
          <a:solidFill>
            <a:srgbClr val="000000"/>
          </a:solidFill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38" name="Rechteck 37"/>
          <p:cNvSpPr/>
          <p:nvPr/>
        </p:nvSpPr>
        <p:spPr>
          <a:xfrm>
            <a:off x="8407273" y="6940439"/>
            <a:ext cx="16733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0" dirty="0">
                <a:solidFill>
                  <a:srgbClr val="FFFFFF"/>
                </a:solidFill>
              </a:rPr>
              <a:t>Grafiken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: S. Hanssen</a:t>
            </a:r>
          </a:p>
        </p:txBody>
      </p:sp>
      <p:sp>
        <p:nvSpPr>
          <p:cNvPr id="42" name="Ellipse 41"/>
          <p:cNvSpPr/>
          <p:nvPr/>
        </p:nvSpPr>
        <p:spPr bwMode="auto">
          <a:xfrm>
            <a:off x="5145450" y="5629709"/>
            <a:ext cx="180000" cy="180000"/>
          </a:xfrm>
          <a:prstGeom prst="ellipse">
            <a:avLst/>
          </a:prstGeom>
          <a:noFill/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125" name="Gruppieren 124"/>
          <p:cNvGrpSpPr/>
          <p:nvPr/>
        </p:nvGrpSpPr>
        <p:grpSpPr>
          <a:xfrm>
            <a:off x="4906542" y="4679060"/>
            <a:ext cx="1732288" cy="2451255"/>
            <a:chOff x="4906542" y="4679060"/>
            <a:chExt cx="1732288" cy="2451255"/>
          </a:xfrm>
        </p:grpSpPr>
        <p:sp>
          <p:nvSpPr>
            <p:cNvPr id="2051" name="Oval 3"/>
            <p:cNvSpPr>
              <a:spLocks noChangeAspect="1" noChangeArrowheads="1"/>
            </p:cNvSpPr>
            <p:nvPr/>
          </p:nvSpPr>
          <p:spPr bwMode="auto">
            <a:xfrm rot="20816322">
              <a:off x="5504742" y="6468796"/>
              <a:ext cx="39420" cy="39473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52" name="Oval 4"/>
            <p:cNvSpPr>
              <a:spLocks noChangeAspect="1" noChangeArrowheads="1"/>
            </p:cNvSpPr>
            <p:nvPr/>
          </p:nvSpPr>
          <p:spPr bwMode="auto">
            <a:xfrm rot="20816322">
              <a:off x="5857712" y="5818176"/>
              <a:ext cx="31884" cy="3192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54" name="Oval 6"/>
            <p:cNvSpPr>
              <a:spLocks noChangeAspect="1" noChangeArrowheads="1"/>
            </p:cNvSpPr>
            <p:nvPr/>
          </p:nvSpPr>
          <p:spPr bwMode="auto">
            <a:xfrm rot="20816322">
              <a:off x="6437461" y="6200423"/>
              <a:ext cx="18000" cy="180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55" name="Oval 7"/>
            <p:cNvSpPr>
              <a:spLocks noChangeAspect="1" noChangeArrowheads="1"/>
            </p:cNvSpPr>
            <p:nvPr/>
          </p:nvSpPr>
          <p:spPr bwMode="auto">
            <a:xfrm rot="20816322">
              <a:off x="5355450" y="7098388"/>
              <a:ext cx="31305" cy="3192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58" name="Oval 10"/>
            <p:cNvSpPr>
              <a:spLocks noChangeAspect="1" noChangeArrowheads="1"/>
            </p:cNvSpPr>
            <p:nvPr/>
          </p:nvSpPr>
          <p:spPr bwMode="auto">
            <a:xfrm rot="20816322">
              <a:off x="5194288" y="5681984"/>
              <a:ext cx="81159" cy="8068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6" name="Line 14"/>
            <p:cNvSpPr>
              <a:spLocks noChangeShapeType="1"/>
            </p:cNvSpPr>
            <p:nvPr/>
          </p:nvSpPr>
          <p:spPr bwMode="auto">
            <a:xfrm flipV="1">
              <a:off x="5290631" y="5539655"/>
              <a:ext cx="345240" cy="148216"/>
            </a:xfrm>
            <a:prstGeom prst="line">
              <a:avLst/>
            </a:prstGeom>
            <a:noFill/>
            <a:ln w="9525">
              <a:solidFill>
                <a:sysClr val="window" lastClr="FFFF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7" name="Line 15"/>
            <p:cNvSpPr>
              <a:spLocks noChangeShapeType="1"/>
            </p:cNvSpPr>
            <p:nvPr/>
          </p:nvSpPr>
          <p:spPr bwMode="auto">
            <a:xfrm>
              <a:off x="5695396" y="5568158"/>
              <a:ext cx="148811" cy="222326"/>
            </a:xfrm>
            <a:prstGeom prst="line">
              <a:avLst/>
            </a:prstGeom>
            <a:noFill/>
            <a:ln w="9525">
              <a:solidFill>
                <a:sysClr val="window" lastClr="FFFF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8" name="Line 16"/>
            <p:cNvSpPr>
              <a:spLocks noChangeShapeType="1"/>
            </p:cNvSpPr>
            <p:nvPr/>
          </p:nvSpPr>
          <p:spPr bwMode="auto">
            <a:xfrm flipH="1">
              <a:off x="5725158" y="5875994"/>
              <a:ext cx="148811" cy="427550"/>
            </a:xfrm>
            <a:prstGeom prst="line">
              <a:avLst/>
            </a:prstGeom>
            <a:noFill/>
            <a:ln w="9525">
              <a:solidFill>
                <a:sysClr val="window" lastClr="FFFF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9" name="Line 17"/>
            <p:cNvSpPr>
              <a:spLocks noChangeShapeType="1"/>
            </p:cNvSpPr>
            <p:nvPr/>
          </p:nvSpPr>
          <p:spPr bwMode="auto">
            <a:xfrm>
              <a:off x="5739443" y="6393815"/>
              <a:ext cx="304169" cy="535622"/>
            </a:xfrm>
            <a:prstGeom prst="line">
              <a:avLst/>
            </a:prstGeom>
            <a:noFill/>
            <a:ln w="9525">
              <a:solidFill>
                <a:sysClr val="window" lastClr="FFFF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0" name="Line 18"/>
            <p:cNvSpPr>
              <a:spLocks noChangeShapeType="1"/>
            </p:cNvSpPr>
            <p:nvPr/>
          </p:nvSpPr>
          <p:spPr bwMode="auto">
            <a:xfrm flipV="1">
              <a:off x="5421584" y="7010424"/>
              <a:ext cx="565480" cy="102612"/>
            </a:xfrm>
            <a:prstGeom prst="line">
              <a:avLst/>
            </a:prstGeom>
            <a:noFill/>
            <a:ln w="9525">
              <a:solidFill>
                <a:sysClr val="window" lastClr="FFFF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" name="Line 19"/>
            <p:cNvSpPr>
              <a:spLocks noChangeShapeType="1"/>
            </p:cNvSpPr>
            <p:nvPr/>
          </p:nvSpPr>
          <p:spPr bwMode="auto">
            <a:xfrm flipV="1">
              <a:off x="5373966" y="6531768"/>
              <a:ext cx="141010" cy="535663"/>
            </a:xfrm>
            <a:prstGeom prst="line">
              <a:avLst/>
            </a:prstGeom>
            <a:noFill/>
            <a:ln w="9525">
              <a:solidFill>
                <a:sysClr val="window" lastClr="FFFF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" name="Line 20"/>
            <p:cNvSpPr>
              <a:spLocks noChangeShapeType="1"/>
            </p:cNvSpPr>
            <p:nvPr/>
          </p:nvSpPr>
          <p:spPr bwMode="auto">
            <a:xfrm>
              <a:off x="5272086" y="5807868"/>
              <a:ext cx="238126" cy="642938"/>
            </a:xfrm>
            <a:prstGeom prst="line">
              <a:avLst/>
            </a:prstGeom>
            <a:noFill/>
            <a:ln w="9525">
              <a:solidFill>
                <a:sysClr val="window" lastClr="FFFF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" name="Line 56"/>
            <p:cNvSpPr>
              <a:spLocks noChangeShapeType="1"/>
            </p:cNvSpPr>
            <p:nvPr/>
          </p:nvSpPr>
          <p:spPr bwMode="auto">
            <a:xfrm flipV="1">
              <a:off x="5924550" y="5786683"/>
              <a:ext cx="679582" cy="47380"/>
            </a:xfrm>
            <a:prstGeom prst="line">
              <a:avLst/>
            </a:prstGeom>
            <a:noFill/>
            <a:ln w="9525">
              <a:solidFill>
                <a:sysClr val="window" lastClr="FFFF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4" name="Line 57"/>
            <p:cNvSpPr>
              <a:spLocks noChangeShapeType="1"/>
            </p:cNvSpPr>
            <p:nvPr/>
          </p:nvSpPr>
          <p:spPr bwMode="auto">
            <a:xfrm flipV="1">
              <a:off x="5554126" y="6435596"/>
              <a:ext cx="59524" cy="38005"/>
            </a:xfrm>
            <a:prstGeom prst="line">
              <a:avLst/>
            </a:prstGeom>
            <a:noFill/>
            <a:ln w="9525">
              <a:solidFill>
                <a:sysClr val="window" lastClr="FFFF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" name="Line 58"/>
            <p:cNvSpPr>
              <a:spLocks noChangeShapeType="1"/>
            </p:cNvSpPr>
            <p:nvPr/>
          </p:nvSpPr>
          <p:spPr bwMode="auto">
            <a:xfrm flipV="1">
              <a:off x="5647777" y="6371951"/>
              <a:ext cx="43650" cy="38005"/>
            </a:xfrm>
            <a:prstGeom prst="line">
              <a:avLst/>
            </a:prstGeom>
            <a:noFill/>
            <a:ln w="9525">
              <a:solidFill>
                <a:sysClr val="window" lastClr="FFFF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6" name="Line 59"/>
            <p:cNvSpPr>
              <a:spLocks noChangeShapeType="1"/>
            </p:cNvSpPr>
            <p:nvPr/>
          </p:nvSpPr>
          <p:spPr bwMode="auto">
            <a:xfrm flipV="1">
              <a:off x="6469211" y="6170528"/>
              <a:ext cx="47619" cy="22802"/>
            </a:xfrm>
            <a:prstGeom prst="line">
              <a:avLst/>
            </a:prstGeom>
            <a:noFill/>
            <a:ln w="9525">
              <a:solidFill>
                <a:sysClr val="window" lastClr="FFFF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7" name="Line 60"/>
            <p:cNvSpPr>
              <a:spLocks noChangeShapeType="1"/>
            </p:cNvSpPr>
            <p:nvPr/>
          </p:nvSpPr>
          <p:spPr bwMode="auto">
            <a:xfrm flipV="1">
              <a:off x="6556514" y="5931100"/>
              <a:ext cx="47619" cy="205224"/>
            </a:xfrm>
            <a:prstGeom prst="line">
              <a:avLst/>
            </a:prstGeom>
            <a:noFill/>
            <a:ln w="9525">
              <a:solidFill>
                <a:sysClr val="window" lastClr="FFFF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8" name="Line 61"/>
            <p:cNvSpPr>
              <a:spLocks noChangeShapeType="1"/>
            </p:cNvSpPr>
            <p:nvPr/>
          </p:nvSpPr>
          <p:spPr bwMode="auto">
            <a:xfrm flipV="1">
              <a:off x="6620006" y="5817087"/>
              <a:ext cx="7936" cy="57006"/>
            </a:xfrm>
            <a:prstGeom prst="line">
              <a:avLst/>
            </a:prstGeom>
            <a:noFill/>
            <a:ln w="9525">
              <a:solidFill>
                <a:sysClr val="window" lastClr="FFFF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9" name="Line 62"/>
            <p:cNvSpPr>
              <a:spLocks noChangeShapeType="1"/>
            </p:cNvSpPr>
            <p:nvPr/>
          </p:nvSpPr>
          <p:spPr bwMode="auto">
            <a:xfrm flipH="1" flipV="1">
              <a:off x="6627942" y="5657468"/>
              <a:ext cx="3969" cy="117813"/>
            </a:xfrm>
            <a:prstGeom prst="line">
              <a:avLst/>
            </a:prstGeom>
            <a:noFill/>
            <a:ln w="9525">
              <a:solidFill>
                <a:sysClr val="window" lastClr="FFFF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0" name="Line 63"/>
            <p:cNvSpPr>
              <a:spLocks noChangeShapeType="1"/>
            </p:cNvSpPr>
            <p:nvPr/>
          </p:nvSpPr>
          <p:spPr bwMode="auto">
            <a:xfrm flipH="1" flipV="1">
              <a:off x="6548577" y="5547257"/>
              <a:ext cx="55557" cy="68408"/>
            </a:xfrm>
            <a:prstGeom prst="line">
              <a:avLst/>
            </a:prstGeom>
            <a:noFill/>
            <a:ln w="9525">
              <a:solidFill>
                <a:sysClr val="window" lastClr="FFFF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1" name="Line 64"/>
            <p:cNvSpPr>
              <a:spLocks noChangeShapeType="1"/>
            </p:cNvSpPr>
            <p:nvPr/>
          </p:nvSpPr>
          <p:spPr bwMode="auto">
            <a:xfrm flipH="1" flipV="1">
              <a:off x="5104122" y="5558657"/>
              <a:ext cx="82241" cy="115862"/>
            </a:xfrm>
            <a:prstGeom prst="line">
              <a:avLst/>
            </a:prstGeom>
            <a:noFill/>
            <a:ln w="9525">
              <a:solidFill>
                <a:sysClr val="window" lastClr="FFFF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" name="Line 65"/>
            <p:cNvSpPr>
              <a:spLocks noChangeShapeType="1"/>
            </p:cNvSpPr>
            <p:nvPr/>
          </p:nvSpPr>
          <p:spPr bwMode="auto">
            <a:xfrm flipH="1" flipV="1">
              <a:off x="4929517" y="5197616"/>
              <a:ext cx="138890" cy="323037"/>
            </a:xfrm>
            <a:prstGeom prst="line">
              <a:avLst/>
            </a:prstGeom>
            <a:noFill/>
            <a:ln w="9525">
              <a:solidFill>
                <a:sysClr val="window" lastClr="FFFF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" name="Line 66"/>
            <p:cNvSpPr>
              <a:spLocks noChangeShapeType="1"/>
            </p:cNvSpPr>
            <p:nvPr/>
          </p:nvSpPr>
          <p:spPr bwMode="auto">
            <a:xfrm flipH="1" flipV="1">
              <a:off x="5010149" y="5174455"/>
              <a:ext cx="58258" cy="346198"/>
            </a:xfrm>
            <a:prstGeom prst="line">
              <a:avLst/>
            </a:prstGeom>
            <a:noFill/>
            <a:ln w="9525">
              <a:solidFill>
                <a:sysClr val="window" lastClr="FFFF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" name="Line 67"/>
            <p:cNvSpPr>
              <a:spLocks noChangeShapeType="1"/>
            </p:cNvSpPr>
            <p:nvPr/>
          </p:nvSpPr>
          <p:spPr bwMode="auto">
            <a:xfrm flipV="1">
              <a:off x="4922044" y="4711159"/>
              <a:ext cx="166205" cy="429959"/>
            </a:xfrm>
            <a:prstGeom prst="line">
              <a:avLst/>
            </a:prstGeom>
            <a:noFill/>
            <a:ln w="9525">
              <a:solidFill>
                <a:sysClr val="window" lastClr="FFFF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" name="Line 68"/>
            <p:cNvSpPr>
              <a:spLocks noChangeShapeType="1"/>
            </p:cNvSpPr>
            <p:nvPr/>
          </p:nvSpPr>
          <p:spPr bwMode="auto">
            <a:xfrm flipV="1">
              <a:off x="5017294" y="4711160"/>
              <a:ext cx="257464" cy="394240"/>
            </a:xfrm>
            <a:prstGeom prst="line">
              <a:avLst/>
            </a:prstGeom>
            <a:noFill/>
            <a:ln w="9525">
              <a:solidFill>
                <a:sysClr val="window" lastClr="FFFF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" name="Oval 10"/>
            <p:cNvSpPr>
              <a:spLocks noChangeAspect="1" noChangeArrowheads="1"/>
            </p:cNvSpPr>
            <p:nvPr/>
          </p:nvSpPr>
          <p:spPr bwMode="auto">
            <a:xfrm rot="20816322">
              <a:off x="6027722" y="6948807"/>
              <a:ext cx="81159" cy="8068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8" name="Oval 6"/>
            <p:cNvSpPr>
              <a:spLocks noChangeAspect="1" noChangeArrowheads="1"/>
            </p:cNvSpPr>
            <p:nvPr/>
          </p:nvSpPr>
          <p:spPr bwMode="auto">
            <a:xfrm rot="20816322">
              <a:off x="6523193" y="6152819"/>
              <a:ext cx="18000" cy="180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9" name="Oval 6"/>
            <p:cNvSpPr>
              <a:spLocks noChangeAspect="1" noChangeArrowheads="1"/>
            </p:cNvSpPr>
            <p:nvPr/>
          </p:nvSpPr>
          <p:spPr bwMode="auto">
            <a:xfrm rot="20816322">
              <a:off x="6604147" y="5903338"/>
              <a:ext cx="18000" cy="180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0" name="Oval 6"/>
            <p:cNvSpPr>
              <a:spLocks noChangeAspect="1" noChangeArrowheads="1"/>
            </p:cNvSpPr>
            <p:nvPr/>
          </p:nvSpPr>
          <p:spPr bwMode="auto">
            <a:xfrm rot="20816322">
              <a:off x="6620830" y="5795685"/>
              <a:ext cx="18000" cy="180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1" name="Oval 6"/>
            <p:cNvSpPr>
              <a:spLocks noChangeAspect="1" noChangeArrowheads="1"/>
            </p:cNvSpPr>
            <p:nvPr/>
          </p:nvSpPr>
          <p:spPr bwMode="auto">
            <a:xfrm rot="20816322">
              <a:off x="6608925" y="5631396"/>
              <a:ext cx="18000" cy="180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2" name="Oval 6"/>
            <p:cNvSpPr>
              <a:spLocks noChangeAspect="1" noChangeArrowheads="1"/>
            </p:cNvSpPr>
            <p:nvPr/>
          </p:nvSpPr>
          <p:spPr bwMode="auto">
            <a:xfrm rot="20816322">
              <a:off x="6527971" y="5529013"/>
              <a:ext cx="18000" cy="180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3" name="Oval 3"/>
            <p:cNvSpPr>
              <a:spLocks noChangeAspect="1" noChangeArrowheads="1"/>
            </p:cNvSpPr>
            <p:nvPr/>
          </p:nvSpPr>
          <p:spPr bwMode="auto">
            <a:xfrm rot="20816322">
              <a:off x="5590468" y="6409266"/>
              <a:ext cx="39420" cy="39473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4" name="Oval 3"/>
            <p:cNvSpPr>
              <a:spLocks noChangeAspect="1" noChangeArrowheads="1"/>
            </p:cNvSpPr>
            <p:nvPr/>
          </p:nvSpPr>
          <p:spPr bwMode="auto">
            <a:xfrm rot="20816322">
              <a:off x="5695243" y="6340209"/>
              <a:ext cx="39420" cy="39473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5" name="Oval 6"/>
            <p:cNvSpPr>
              <a:spLocks noChangeAspect="1" noChangeArrowheads="1"/>
            </p:cNvSpPr>
            <p:nvPr/>
          </p:nvSpPr>
          <p:spPr bwMode="auto">
            <a:xfrm rot="20816322">
              <a:off x="5661303" y="5521886"/>
              <a:ext cx="18000" cy="180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9" name="Oval 6"/>
            <p:cNvSpPr>
              <a:spLocks noChangeAspect="1" noChangeArrowheads="1"/>
            </p:cNvSpPr>
            <p:nvPr/>
          </p:nvSpPr>
          <p:spPr bwMode="auto">
            <a:xfrm rot="20816322">
              <a:off x="4906542" y="5169514"/>
              <a:ext cx="18000" cy="180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0" name="Oval 6"/>
            <p:cNvSpPr>
              <a:spLocks noChangeAspect="1" noChangeArrowheads="1"/>
            </p:cNvSpPr>
            <p:nvPr/>
          </p:nvSpPr>
          <p:spPr bwMode="auto">
            <a:xfrm rot="20816322">
              <a:off x="5077990" y="5531442"/>
              <a:ext cx="18000" cy="180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1" name="Oval 6"/>
            <p:cNvSpPr>
              <a:spLocks noChangeAspect="1" noChangeArrowheads="1"/>
            </p:cNvSpPr>
            <p:nvPr/>
          </p:nvSpPr>
          <p:spPr bwMode="auto">
            <a:xfrm rot="20816322">
              <a:off x="5004703" y="5146768"/>
              <a:ext cx="18000" cy="180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2" name="Oval 6"/>
            <p:cNvSpPr>
              <a:spLocks noChangeAspect="1" noChangeArrowheads="1"/>
            </p:cNvSpPr>
            <p:nvPr/>
          </p:nvSpPr>
          <p:spPr bwMode="auto">
            <a:xfrm rot="20816322">
              <a:off x="5087514" y="4683806"/>
              <a:ext cx="18000" cy="180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3" name="Oval 6"/>
            <p:cNvSpPr>
              <a:spLocks noChangeAspect="1" noChangeArrowheads="1"/>
            </p:cNvSpPr>
            <p:nvPr/>
          </p:nvSpPr>
          <p:spPr bwMode="auto">
            <a:xfrm rot="20816322">
              <a:off x="5280391" y="4679060"/>
              <a:ext cx="18000" cy="180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3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AF"/>
                                      </p:to>
                                    </p:animClr>
                                    <p:set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mph" presetSubtype="0" repeatCount="2000" autoRev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20" grpId="0" uiExpand="1" animBg="1"/>
      <p:bldP spid="20" grpId="1" uiExpand="1" animBg="1"/>
      <p:bldP spid="20" grpId="2" animBg="1"/>
      <p:bldP spid="4" grpId="0" uiExpand="1" build="p"/>
      <p:bldP spid="23" grpId="0" uiExpand="1" animBg="1"/>
      <p:bldP spid="23" grpId="1" uiExpand="1" animBg="1"/>
      <p:bldP spid="26" grpId="0" uiExpand="1" animBg="1"/>
      <p:bldP spid="27" grpId="0" animBg="1"/>
      <p:bldP spid="4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llipse 19"/>
          <p:cNvSpPr>
            <a:spLocks noChangeAspect="1"/>
          </p:cNvSpPr>
          <p:nvPr/>
        </p:nvSpPr>
        <p:spPr bwMode="auto">
          <a:xfrm>
            <a:off x="5673434" y="1658210"/>
            <a:ext cx="3990109" cy="3990109"/>
          </a:xfrm>
          <a:prstGeom prst="ellipse">
            <a:avLst/>
          </a:prstGeom>
          <a:solidFill>
            <a:srgbClr val="FFC000">
              <a:alpha val="46000"/>
            </a:srgbClr>
          </a:solidFill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Inhaltsplatzhalter 2"/>
          <p:cNvSpPr txBox="1">
            <a:spLocks/>
          </p:cNvSpPr>
          <p:nvPr/>
        </p:nvSpPr>
        <p:spPr bwMode="auto">
          <a:xfrm>
            <a:off x="340727" y="592734"/>
            <a:ext cx="8435400" cy="682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kumimoji="0" lang="de-DE" sz="2400" b="1" i="0" u="none" strike="noStrike" kern="0" cap="small" spc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Sterne mit 0,75 M</a:t>
            </a:r>
            <a:r>
              <a:rPr lang="de-DE" sz="2400" baseline="-25000" dirty="0">
                <a:solidFill>
                  <a:schemeClr val="bg1"/>
                </a:solidFill>
                <a:sym typeface="Wingdings 2"/>
              </a:rPr>
              <a:t></a:t>
            </a:r>
            <a:r>
              <a:rPr kumimoji="0" lang="de-DE" sz="2400" b="1" i="0" u="none" strike="noStrike" kern="0" cap="sm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bis 8 M</a:t>
            </a:r>
            <a:r>
              <a:rPr lang="de-DE" sz="2400" baseline="-25000" dirty="0">
                <a:solidFill>
                  <a:schemeClr val="bg1"/>
                </a:solidFill>
                <a:sym typeface="Wingdings 2"/>
              </a:rPr>
              <a:t></a:t>
            </a:r>
            <a:endParaRPr kumimoji="0" lang="de-DE" sz="2400" b="0" i="0" u="none" strike="noStrike" kern="0" cap="none" spc="0" normalizeH="0" baseline="0" noProof="0" dirty="0">
              <a:ln>
                <a:noFill/>
              </a:ln>
              <a:solidFill>
                <a:srgbClr val="FFFF2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Inhaltsplatzhalter 2"/>
          <p:cNvSpPr txBox="1">
            <a:spLocks/>
          </p:cNvSpPr>
          <p:nvPr/>
        </p:nvSpPr>
        <p:spPr bwMode="auto">
          <a:xfrm>
            <a:off x="340727" y="1091456"/>
            <a:ext cx="5189918" cy="578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Die Massenabstöße werden von der UV-Strahlung des Sterns zum Leuchten angeregt.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Sichtbar werden die sogenannten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„Planetarischen Nebel“.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</p:txBody>
      </p:sp>
      <p:sp>
        <p:nvSpPr>
          <p:cNvPr id="5" name="Oval 15"/>
          <p:cNvSpPr>
            <a:spLocks noChangeAspect="1" noChangeArrowheads="1"/>
          </p:cNvSpPr>
          <p:nvPr/>
        </p:nvSpPr>
        <p:spPr bwMode="auto">
          <a:xfrm>
            <a:off x="6263594" y="2237045"/>
            <a:ext cx="2822710" cy="2802476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solidFill>
                <a:schemeClr val="bg1"/>
              </a:solidFill>
            </a:endParaRPr>
          </a:p>
        </p:txBody>
      </p:sp>
      <p:sp>
        <p:nvSpPr>
          <p:cNvPr id="6" name="Oval 10"/>
          <p:cNvSpPr>
            <a:spLocks noChangeAspect="1" noChangeArrowheads="1"/>
          </p:cNvSpPr>
          <p:nvPr/>
        </p:nvSpPr>
        <p:spPr bwMode="auto">
          <a:xfrm>
            <a:off x="6802336" y="2775787"/>
            <a:ext cx="1750283" cy="175028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3" name="Oval 16"/>
          <p:cNvSpPr>
            <a:spLocks noChangeAspect="1" noChangeArrowheads="1"/>
          </p:cNvSpPr>
          <p:nvPr/>
        </p:nvSpPr>
        <p:spPr bwMode="auto">
          <a:xfrm>
            <a:off x="7345305" y="3298233"/>
            <a:ext cx="657419" cy="65195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8407273" y="6940439"/>
            <a:ext cx="16733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0" dirty="0">
                <a:solidFill>
                  <a:srgbClr val="FFFFFF"/>
                </a:solidFill>
              </a:rPr>
              <a:t>Grafiken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: S. Hanssen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10" presetClass="exit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8661681" y="6931788"/>
            <a:ext cx="141955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Bilder: NASA/HST</a:t>
            </a:r>
          </a:p>
        </p:txBody>
      </p:sp>
      <p:pic>
        <p:nvPicPr>
          <p:cNvPr id="11" name="Grafik 10" descr="K1600_NGC418 Planetarischer Nebel.JPG"/>
          <p:cNvPicPr>
            <a:picLocks noChangeAspect="1"/>
          </p:cNvPicPr>
          <p:nvPr/>
        </p:nvPicPr>
        <p:blipFill>
          <a:blip r:embed="rId2" cstate="print"/>
          <a:srcRect t="9396" b="17759"/>
          <a:stretch>
            <a:fillRect/>
          </a:stretch>
        </p:blipFill>
        <p:spPr>
          <a:xfrm>
            <a:off x="1728000" y="864000"/>
            <a:ext cx="6563004" cy="5976000"/>
          </a:xfrm>
          <a:prstGeom prst="rect">
            <a:avLst/>
          </a:prstGeom>
        </p:spPr>
      </p:pic>
      <p:pic>
        <p:nvPicPr>
          <p:cNvPr id="17" name="Grafik 16" descr="K1600_NGC6751 Planetarischer Nebel.JPG"/>
          <p:cNvPicPr>
            <a:picLocks noChangeAspect="1"/>
          </p:cNvPicPr>
          <p:nvPr/>
        </p:nvPicPr>
        <p:blipFill>
          <a:blip r:embed="rId3" cstate="print"/>
          <a:srcRect t="9455" b="12508"/>
          <a:stretch>
            <a:fillRect/>
          </a:stretch>
        </p:blipFill>
        <p:spPr>
          <a:xfrm>
            <a:off x="2160000" y="864000"/>
            <a:ext cx="6129107" cy="5976000"/>
          </a:xfrm>
          <a:prstGeom prst="rect">
            <a:avLst/>
          </a:prstGeom>
        </p:spPr>
      </p:pic>
      <p:pic>
        <p:nvPicPr>
          <p:cNvPr id="18" name="Grafik 17" descr="K1600_NGC6369 Planetarischer Nebel.JPG"/>
          <p:cNvPicPr>
            <a:picLocks noChangeAspect="1"/>
          </p:cNvPicPr>
          <p:nvPr/>
        </p:nvPicPr>
        <p:blipFill>
          <a:blip r:embed="rId4" cstate="print"/>
          <a:srcRect l="3977" t="9634" r="3514" b="16651"/>
          <a:stretch>
            <a:fillRect/>
          </a:stretch>
        </p:blipFill>
        <p:spPr>
          <a:xfrm>
            <a:off x="2160000" y="864000"/>
            <a:ext cx="5990123" cy="5976000"/>
          </a:xfrm>
          <a:prstGeom prst="rect">
            <a:avLst/>
          </a:prstGeom>
        </p:spPr>
      </p:pic>
      <p:pic>
        <p:nvPicPr>
          <p:cNvPr id="19" name="Grafik 18" descr="K1600_NGC3132 Planetarischer Nebel.JPG"/>
          <p:cNvPicPr>
            <a:picLocks noChangeAspect="1"/>
          </p:cNvPicPr>
          <p:nvPr/>
        </p:nvPicPr>
        <p:blipFill>
          <a:blip r:embed="rId5" cstate="print"/>
          <a:srcRect l="13211" t="8163" r="7518" b="13111"/>
          <a:stretch>
            <a:fillRect/>
          </a:stretch>
        </p:blipFill>
        <p:spPr>
          <a:xfrm>
            <a:off x="1368000" y="864000"/>
            <a:ext cx="7300205" cy="5796000"/>
          </a:xfrm>
          <a:prstGeom prst="rect">
            <a:avLst/>
          </a:prstGeom>
        </p:spPr>
      </p:pic>
      <p:sp>
        <p:nvSpPr>
          <p:cNvPr id="20" name="Oval 37"/>
          <p:cNvSpPr>
            <a:spLocks noChangeArrowheads="1"/>
          </p:cNvSpPr>
          <p:nvPr/>
        </p:nvSpPr>
        <p:spPr bwMode="auto">
          <a:xfrm>
            <a:off x="4905664" y="3341111"/>
            <a:ext cx="538163" cy="547687"/>
          </a:xfrm>
          <a:prstGeom prst="ellips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>
              <a:solidFill>
                <a:schemeClr val="bg1"/>
              </a:solidFill>
            </a:endParaRPr>
          </a:p>
        </p:txBody>
      </p:sp>
      <p:sp>
        <p:nvSpPr>
          <p:cNvPr id="21" name="Line 38"/>
          <p:cNvSpPr>
            <a:spLocks noChangeShapeType="1"/>
          </p:cNvSpPr>
          <p:nvPr/>
        </p:nvSpPr>
        <p:spPr bwMode="auto">
          <a:xfrm>
            <a:off x="5451764" y="3763386"/>
            <a:ext cx="447675" cy="34925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de-DE">
              <a:solidFill>
                <a:schemeClr val="bg1"/>
              </a:solidFill>
            </a:endParaRPr>
          </a:p>
        </p:txBody>
      </p:sp>
      <p:sp>
        <p:nvSpPr>
          <p:cNvPr id="22" name="Text Box 39"/>
          <p:cNvSpPr txBox="1">
            <a:spLocks noChangeArrowheads="1"/>
          </p:cNvSpPr>
          <p:nvPr/>
        </p:nvSpPr>
        <p:spPr bwMode="auto">
          <a:xfrm>
            <a:off x="5885152" y="3988811"/>
            <a:ext cx="1854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de-DE" dirty="0">
                <a:solidFill>
                  <a:schemeClr val="bg1"/>
                </a:solidFill>
              </a:rPr>
              <a:t>Weißer Zwerg</a:t>
            </a:r>
          </a:p>
        </p:txBody>
      </p:sp>
      <p:sp>
        <p:nvSpPr>
          <p:cNvPr id="12" name="WordArt 15"/>
          <p:cNvSpPr>
            <a:spLocks noChangeArrowheads="1" noChangeShapeType="1" noTextEdit="1"/>
          </p:cNvSpPr>
          <p:nvPr/>
        </p:nvSpPr>
        <p:spPr bwMode="auto">
          <a:xfrm>
            <a:off x="1390510" y="3169663"/>
            <a:ext cx="7494587" cy="68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0" cap="none" spc="0" normalizeH="0" baseline="0" noProof="0" dirty="0">
                <a:ln w="9525">
                  <a:solidFill>
                    <a:srgbClr val="C00000"/>
                  </a:solidFill>
                  <a:round/>
                  <a:headEnd/>
                  <a:tailEnd/>
                </a:ln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/>
                <a:uLnTx/>
                <a:uFillTx/>
                <a:latin typeface="Arial"/>
                <a:cs typeface="Arial"/>
              </a:rPr>
              <a:t>Planetarische Nebel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 animBg="1"/>
      <p:bldP spid="21" grpId="0" animBg="1"/>
      <p:bldP spid="22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 txBox="1">
            <a:spLocks/>
          </p:cNvSpPr>
          <p:nvPr/>
        </p:nvSpPr>
        <p:spPr bwMode="auto">
          <a:xfrm>
            <a:off x="340727" y="592734"/>
            <a:ext cx="8435400" cy="682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kumimoji="0" lang="de-DE" sz="2400" b="1" i="0" u="none" strike="noStrike" kern="0" cap="small" spc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Sterne mit 0,75 M</a:t>
            </a:r>
            <a:r>
              <a:rPr lang="de-DE" sz="2400" baseline="-25000" dirty="0">
                <a:solidFill>
                  <a:schemeClr val="bg1"/>
                </a:solidFill>
                <a:sym typeface="Wingdings 2"/>
              </a:rPr>
              <a:t></a:t>
            </a:r>
            <a:r>
              <a:rPr kumimoji="0" lang="de-DE" sz="2400" b="1" i="0" u="none" strike="noStrike" kern="0" cap="sm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bis 8 M</a:t>
            </a:r>
            <a:r>
              <a:rPr lang="de-DE" sz="2400" baseline="-25000" dirty="0">
                <a:solidFill>
                  <a:schemeClr val="bg1"/>
                </a:solidFill>
                <a:sym typeface="Wingdings 2"/>
              </a:rPr>
              <a:t></a:t>
            </a:r>
            <a:endParaRPr kumimoji="0" lang="de-DE" sz="2400" b="0" i="0" u="none" strike="noStrike" kern="0" cap="none" spc="0" normalizeH="0" baseline="0" noProof="0" dirty="0">
              <a:ln>
                <a:noFill/>
              </a:ln>
              <a:solidFill>
                <a:srgbClr val="FFFF2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Inhaltsplatzhalter 2"/>
          <p:cNvSpPr txBox="1">
            <a:spLocks/>
          </p:cNvSpPr>
          <p:nvPr/>
        </p:nvSpPr>
        <p:spPr bwMode="auto">
          <a:xfrm>
            <a:off x="340726" y="1091456"/>
            <a:ext cx="5208019" cy="578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Nach ~ 10 000 Jahren: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0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Kernbrennstoff verbraucht.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0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Übrig bleibt ein hochdichter,  heißer, kohlenstoff- und sauerstoffhaltiger Kern: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0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„Weißer Zwerg“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>
              <a:buFontTx/>
              <a:buChar char="•"/>
              <a:defRPr/>
            </a:pPr>
            <a:r>
              <a:rPr lang="de-DE" sz="2400" kern="0" dirty="0">
                <a:solidFill>
                  <a:srgbClr val="FFFFFF"/>
                </a:solidFill>
              </a:rPr>
              <a:t> Radius: ~ 1000 km</a:t>
            </a:r>
          </a:p>
          <a:p>
            <a:pPr lvl="1">
              <a:spcAft>
                <a:spcPts val="600"/>
              </a:spcAft>
              <a:defRPr/>
            </a:pPr>
            <a:r>
              <a:rPr lang="de-DE" sz="2400" kern="0" dirty="0">
                <a:solidFill>
                  <a:srgbClr val="FFFFFF"/>
                </a:solidFill>
              </a:rPr>
              <a:t>	    (vgl. Erde 6378 km)</a:t>
            </a:r>
          </a:p>
          <a:p>
            <a:pPr lvl="0">
              <a:buFontTx/>
              <a:buChar char="•"/>
              <a:defRPr/>
            </a:pPr>
            <a:r>
              <a:rPr lang="de-DE" sz="2400" kern="0" dirty="0">
                <a:solidFill>
                  <a:srgbClr val="FFFFFF"/>
                </a:solidFill>
              </a:rPr>
              <a:t> Dichte: 10</a:t>
            </a:r>
            <a:r>
              <a:rPr lang="de-DE" sz="2400" kern="0" baseline="30000" dirty="0">
                <a:solidFill>
                  <a:srgbClr val="FFFFFF"/>
                </a:solidFill>
              </a:rPr>
              <a:t>6</a:t>
            </a:r>
            <a:r>
              <a:rPr lang="de-DE" sz="2400" kern="0" dirty="0">
                <a:solidFill>
                  <a:srgbClr val="FFFFFF"/>
                </a:solidFill>
              </a:rPr>
              <a:t> g/cm</a:t>
            </a:r>
            <a:r>
              <a:rPr lang="de-DE" sz="2400" kern="0" baseline="30000" dirty="0">
                <a:solidFill>
                  <a:srgbClr val="FFFFFF"/>
                </a:solidFill>
              </a:rPr>
              <a:t>3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363538" algn="l"/>
              </a:tabLst>
              <a:defRPr/>
            </a:pPr>
            <a:r>
              <a:rPr lang="de-DE" sz="2400" dirty="0">
                <a:solidFill>
                  <a:schemeClr val="bg1"/>
                </a:solidFill>
              </a:rPr>
              <a:t>→ kühlt über Jahrtausende langsam 	aus, wird rot, dann unsichtbar.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</p:txBody>
      </p:sp>
      <p:pic>
        <p:nvPicPr>
          <p:cNvPr id="22" name="Picture 19" descr="erd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6224" y="984399"/>
            <a:ext cx="2295525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Oval 20"/>
          <p:cNvSpPr>
            <a:spLocks noChangeArrowheads="1"/>
          </p:cNvSpPr>
          <p:nvPr/>
        </p:nvSpPr>
        <p:spPr bwMode="auto">
          <a:xfrm>
            <a:off x="6870844" y="1218627"/>
            <a:ext cx="1800225" cy="180022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FFFF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4" name="AutoShape 21"/>
          <p:cNvSpPr>
            <a:spLocks noChangeArrowheads="1"/>
          </p:cNvSpPr>
          <p:nvPr/>
        </p:nvSpPr>
        <p:spPr bwMode="auto">
          <a:xfrm>
            <a:off x="7365856" y="3669294"/>
            <a:ext cx="449262" cy="439737"/>
          </a:xfrm>
          <a:prstGeom prst="cube">
            <a:avLst>
              <a:gd name="adj" fmla="val 25000"/>
            </a:avLst>
          </a:prstGeom>
          <a:solidFill>
            <a:srgbClr val="C0C0C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25" name="Text Box 24"/>
          <p:cNvSpPr txBox="1">
            <a:spLocks noChangeArrowheads="1"/>
          </p:cNvSpPr>
          <p:nvPr/>
        </p:nvSpPr>
        <p:spPr bwMode="auto">
          <a:xfrm>
            <a:off x="7149956" y="4169356"/>
            <a:ext cx="82232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1 cm</a:t>
            </a:r>
            <a:r>
              <a:rPr kumimoji="0" lang="de-DE" sz="1600" b="0" i="0" u="none" strike="noStrike" kern="0" cap="none" spc="0" normalizeH="0" baseline="300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3</a:t>
            </a:r>
          </a:p>
        </p:txBody>
      </p:sp>
      <p:sp>
        <p:nvSpPr>
          <p:cNvPr id="26" name="Text Box 27"/>
          <p:cNvSpPr txBox="1">
            <a:spLocks noChangeArrowheads="1"/>
          </p:cNvSpPr>
          <p:nvPr/>
        </p:nvSpPr>
        <p:spPr bwMode="auto">
          <a:xfrm>
            <a:off x="7978631" y="3693106"/>
            <a:ext cx="82232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m = 1 t</a:t>
            </a:r>
            <a:endParaRPr kumimoji="0" lang="de-DE" sz="1600" b="0" i="0" u="none" strike="noStrike" kern="0" cap="none" spc="0" normalizeH="0" baseline="30000" noProof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pic>
        <p:nvPicPr>
          <p:cNvPr id="28" name="Picture 28" descr="(8) Weiße Zwerge in M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37117" y="4613583"/>
            <a:ext cx="3532909" cy="2117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4" descr="The Dog Star, Sirius A, and its tiny companio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46102" y="4592783"/>
            <a:ext cx="2042552" cy="2229300"/>
          </a:xfrm>
          <a:prstGeom prst="rect">
            <a:avLst/>
          </a:prstGeom>
          <a:noFill/>
        </p:spPr>
      </p:pic>
      <p:cxnSp>
        <p:nvCxnSpPr>
          <p:cNvPr id="31" name="Gerade Verbindung mit Pfeil 30"/>
          <p:cNvCxnSpPr/>
          <p:nvPr/>
        </p:nvCxnSpPr>
        <p:spPr bwMode="auto">
          <a:xfrm>
            <a:off x="7751618" y="5694218"/>
            <a:ext cx="696191" cy="540327"/>
          </a:xfrm>
          <a:prstGeom prst="straightConnector1">
            <a:avLst/>
          </a:prstGeom>
          <a:solidFill>
            <a:srgbClr val="000000"/>
          </a:solidFill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27" name="Text Box 31"/>
          <p:cNvSpPr txBox="1">
            <a:spLocks noChangeArrowheads="1"/>
          </p:cNvSpPr>
          <p:nvPr/>
        </p:nvSpPr>
        <p:spPr bwMode="auto">
          <a:xfrm>
            <a:off x="6125297" y="5037142"/>
            <a:ext cx="1802967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Sirius B: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R = 10 000 km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30 000 K</a:t>
            </a:r>
          </a:p>
          <a:p>
            <a:pPr lvl="0"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Ca. 1 M</a:t>
            </a:r>
            <a:r>
              <a:rPr lang="de-DE" baseline="-25000" dirty="0">
                <a:solidFill>
                  <a:schemeClr val="bg1"/>
                </a:solidFill>
                <a:sym typeface="Wingdings 2"/>
              </a:rPr>
              <a:t></a:t>
            </a:r>
            <a:endParaRPr kumimoji="0" lang="de-DE" sz="1800" b="0" i="0" u="none" strike="noStrike" kern="0" cap="none" spc="0" normalizeH="0" baseline="-250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ρ</a:t>
            </a: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≈</a:t>
            </a: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2000 g/cm</a:t>
            </a:r>
            <a:r>
              <a:rPr kumimoji="0" lang="de-DE" sz="1800" b="0" i="0" u="none" strike="noStrike" kern="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3</a:t>
            </a:r>
          </a:p>
        </p:txBody>
      </p:sp>
      <p:sp>
        <p:nvSpPr>
          <p:cNvPr id="14" name="Rechteck 13"/>
          <p:cNvSpPr/>
          <p:nvPr/>
        </p:nvSpPr>
        <p:spPr>
          <a:xfrm>
            <a:off x="7455877" y="6941836"/>
            <a:ext cx="262474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Bilder: NASA, Grafiken: S. Hanssen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23" grpId="0" animBg="1"/>
      <p:bldP spid="24" grpId="0" animBg="1"/>
      <p:bldP spid="25" grpId="0"/>
      <p:bldP spid="26" grpId="0"/>
      <p:bldP spid="27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5"/>
          <p:cNvSpPr>
            <a:spLocks noChangeAspect="1" noChangeArrowheads="1"/>
          </p:cNvSpPr>
          <p:nvPr/>
        </p:nvSpPr>
        <p:spPr bwMode="auto">
          <a:xfrm>
            <a:off x="6100780" y="2076559"/>
            <a:ext cx="3147466" cy="3124904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solidFill>
                <a:schemeClr val="bg1"/>
              </a:solidFill>
            </a:endParaRPr>
          </a:p>
        </p:txBody>
      </p:sp>
      <p:sp>
        <p:nvSpPr>
          <p:cNvPr id="84" name="Inhaltsplatzhalter 2"/>
          <p:cNvSpPr txBox="1">
            <a:spLocks/>
          </p:cNvSpPr>
          <p:nvPr/>
        </p:nvSpPr>
        <p:spPr bwMode="auto">
          <a:xfrm>
            <a:off x="340727" y="592734"/>
            <a:ext cx="8435400" cy="682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kumimoji="0" lang="de-DE" sz="2400" b="1" i="0" u="none" strike="noStrike" kern="0" cap="small" spc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 Sterne mit 8 M</a:t>
            </a:r>
            <a:r>
              <a:rPr lang="de-DE" sz="2400" baseline="-25000" dirty="0">
                <a:solidFill>
                  <a:schemeClr val="bg1"/>
                </a:solidFill>
                <a:sym typeface="Wingdings 2"/>
              </a:rPr>
              <a:t></a:t>
            </a:r>
            <a:r>
              <a:rPr kumimoji="0" lang="de-DE" sz="2400" b="1" i="0" u="none" strike="noStrike" kern="0" cap="sm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bis 25 M</a:t>
            </a:r>
            <a:r>
              <a:rPr lang="de-DE" sz="2400" baseline="-25000" dirty="0">
                <a:solidFill>
                  <a:schemeClr val="bg1"/>
                </a:solidFill>
                <a:sym typeface="Wingdings 2"/>
              </a:rPr>
              <a:t></a:t>
            </a:r>
            <a:endParaRPr kumimoji="0" lang="de-DE" sz="2400" b="0" i="0" u="none" strike="noStrike" kern="0" cap="none" spc="0" normalizeH="0" baseline="0" noProof="0" dirty="0">
              <a:ln>
                <a:noFill/>
              </a:ln>
              <a:solidFill>
                <a:srgbClr val="FFFF2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Inhaltsplatzhalter 2"/>
          <p:cNvSpPr txBox="1">
            <a:spLocks/>
          </p:cNvSpPr>
          <p:nvPr/>
        </p:nvSpPr>
        <p:spPr bwMode="auto">
          <a:xfrm>
            <a:off x="340727" y="1091456"/>
            <a:ext cx="5189918" cy="578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Durch Kontraktion kann Gravitationsenergie in thermische Energie umgewandelt werden.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→ Schalenbrennen ohne Entartung.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Von außen nach innen: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	H	→ 	He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	He	→ 	C, 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	C	→ 	N, Mg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	N	→ 	O, Mg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	O	→ 	Si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chemeClr val="bg1"/>
                </a:solidFill>
              </a:rPr>
              <a:t>	Si	 → 	Fe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kern="0" dirty="0">
              <a:solidFill>
                <a:schemeClr val="bg1"/>
              </a:solidFill>
            </a:endParaRPr>
          </a:p>
        </p:txBody>
      </p:sp>
      <p:sp>
        <p:nvSpPr>
          <p:cNvPr id="32" name="Oval 10"/>
          <p:cNvSpPr>
            <a:spLocks noChangeAspect="1" noChangeArrowheads="1"/>
          </p:cNvSpPr>
          <p:nvPr/>
        </p:nvSpPr>
        <p:spPr bwMode="auto">
          <a:xfrm>
            <a:off x="6802336" y="2775787"/>
            <a:ext cx="1750283" cy="175028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2" name="Oval 16"/>
          <p:cNvSpPr>
            <a:spLocks noChangeAspect="1" noChangeArrowheads="1"/>
          </p:cNvSpPr>
          <p:nvPr/>
        </p:nvSpPr>
        <p:spPr bwMode="auto">
          <a:xfrm>
            <a:off x="7217143" y="3180477"/>
            <a:ext cx="913082" cy="90549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4" name="Text Box 4"/>
          <p:cNvSpPr txBox="1">
            <a:spLocks noChangeAspect="1" noChangeArrowheads="1"/>
          </p:cNvSpPr>
          <p:nvPr/>
        </p:nvSpPr>
        <p:spPr bwMode="auto">
          <a:xfrm>
            <a:off x="7274501" y="3456769"/>
            <a:ext cx="804863" cy="369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normalizeH="0" baseline="0" dirty="0" err="1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Si→</a:t>
            </a:r>
            <a:r>
              <a:rPr lang="de-DE" sz="1600" dirty="0" err="1">
                <a:latin typeface="Arial" pitchFamily="34" charset="0"/>
                <a:cs typeface="Arial" pitchFamily="34" charset="0"/>
              </a:rPr>
              <a:t>Fe</a:t>
            </a:r>
            <a:endParaRPr kumimoji="0" lang="it-IT" sz="16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val 10"/>
          <p:cNvSpPr>
            <a:spLocks noChangeAspect="1" noChangeArrowheads="1"/>
          </p:cNvSpPr>
          <p:nvPr/>
        </p:nvSpPr>
        <p:spPr bwMode="auto">
          <a:xfrm>
            <a:off x="6935685" y="2899610"/>
            <a:ext cx="1477126" cy="1477126"/>
          </a:xfrm>
          <a:prstGeom prst="ellips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8" name="Oval 10"/>
          <p:cNvSpPr>
            <a:spLocks noChangeAspect="1" noChangeArrowheads="1"/>
          </p:cNvSpPr>
          <p:nvPr/>
        </p:nvSpPr>
        <p:spPr bwMode="auto">
          <a:xfrm>
            <a:off x="7081838" y="3043236"/>
            <a:ext cx="1195370" cy="1195370"/>
          </a:xfrm>
          <a:prstGeom prst="ellips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9" name="Oval 10"/>
          <p:cNvSpPr>
            <a:spLocks noChangeAspect="1" noChangeArrowheads="1"/>
          </p:cNvSpPr>
          <p:nvPr/>
        </p:nvSpPr>
        <p:spPr bwMode="auto">
          <a:xfrm>
            <a:off x="6536390" y="2495552"/>
            <a:ext cx="2279000" cy="2279000"/>
          </a:xfrm>
          <a:prstGeom prst="ellips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grpSp>
        <p:nvGrpSpPr>
          <p:cNvPr id="35" name="Gruppieren 34"/>
          <p:cNvGrpSpPr/>
          <p:nvPr/>
        </p:nvGrpSpPr>
        <p:grpSpPr>
          <a:xfrm>
            <a:off x="6099462" y="2075716"/>
            <a:ext cx="3169227" cy="3133814"/>
            <a:chOff x="6338455" y="2054934"/>
            <a:chExt cx="3169227" cy="3133814"/>
          </a:xfrm>
        </p:grpSpPr>
        <p:sp>
          <p:nvSpPr>
            <p:cNvPr id="36" name="Line 5"/>
            <p:cNvSpPr>
              <a:spLocks noChangeAspect="1" noChangeShapeType="1"/>
            </p:cNvSpPr>
            <p:nvPr/>
          </p:nvSpPr>
          <p:spPr bwMode="auto">
            <a:xfrm flipH="1">
              <a:off x="6338455" y="3648401"/>
              <a:ext cx="913082" cy="0"/>
            </a:xfrm>
            <a:prstGeom prst="line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round/>
              <a:headEnd type="triangle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37" name="Line 6"/>
            <p:cNvSpPr>
              <a:spLocks noChangeAspect="1" noChangeShapeType="1"/>
            </p:cNvSpPr>
            <p:nvPr/>
          </p:nvSpPr>
          <p:spPr bwMode="auto">
            <a:xfrm>
              <a:off x="8584483" y="3653459"/>
              <a:ext cx="923199" cy="0"/>
            </a:xfrm>
            <a:prstGeom prst="line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round/>
              <a:headEnd type="triangle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38" name="Line 7"/>
            <p:cNvSpPr>
              <a:spLocks noChangeAspect="1" noChangeShapeType="1"/>
            </p:cNvSpPr>
            <p:nvPr/>
          </p:nvSpPr>
          <p:spPr bwMode="auto">
            <a:xfrm rot="2470416">
              <a:off x="8263261" y="4402135"/>
              <a:ext cx="920669" cy="0"/>
            </a:xfrm>
            <a:prstGeom prst="line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round/>
              <a:headEnd type="triangle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9" name="Line 8"/>
            <p:cNvSpPr>
              <a:spLocks noChangeAspect="1" noChangeShapeType="1"/>
            </p:cNvSpPr>
            <p:nvPr/>
          </p:nvSpPr>
          <p:spPr bwMode="auto">
            <a:xfrm rot="5400000">
              <a:off x="7460206" y="4727150"/>
              <a:ext cx="920669" cy="2528"/>
            </a:xfrm>
            <a:prstGeom prst="line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round/>
              <a:headEnd type="triangle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40" name="Line 9"/>
            <p:cNvSpPr>
              <a:spLocks noChangeAspect="1" noChangeShapeType="1"/>
            </p:cNvSpPr>
            <p:nvPr/>
          </p:nvSpPr>
          <p:spPr bwMode="auto">
            <a:xfrm rot="8097607">
              <a:off x="6664737" y="4442604"/>
              <a:ext cx="920669" cy="0"/>
            </a:xfrm>
            <a:prstGeom prst="line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round/>
              <a:headEnd type="triangle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41" name="Line 11"/>
            <p:cNvSpPr>
              <a:spLocks noChangeAspect="1" noChangeShapeType="1"/>
            </p:cNvSpPr>
            <p:nvPr/>
          </p:nvSpPr>
          <p:spPr bwMode="auto">
            <a:xfrm rot="5400000">
              <a:off x="7504468" y="2469742"/>
              <a:ext cx="832143" cy="2528"/>
            </a:xfrm>
            <a:prstGeom prst="line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round/>
              <a:headEnd type="non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45" name="Line 12"/>
            <p:cNvSpPr>
              <a:spLocks noChangeAspect="1" noChangeShapeType="1"/>
            </p:cNvSpPr>
            <p:nvPr/>
          </p:nvSpPr>
          <p:spPr bwMode="auto">
            <a:xfrm rot="2470416">
              <a:off x="6583799" y="2871901"/>
              <a:ext cx="920669" cy="0"/>
            </a:xfrm>
            <a:prstGeom prst="line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round/>
              <a:headEnd type="non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46" name="Line 13"/>
            <p:cNvSpPr>
              <a:spLocks noChangeAspect="1" noChangeShapeType="1"/>
            </p:cNvSpPr>
            <p:nvPr/>
          </p:nvSpPr>
          <p:spPr bwMode="auto">
            <a:xfrm rot="8097607">
              <a:off x="8286024" y="2856726"/>
              <a:ext cx="920669" cy="0"/>
            </a:xfrm>
            <a:prstGeom prst="line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round/>
              <a:headEnd type="non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</p:grpSp>
      <p:sp>
        <p:nvSpPr>
          <p:cNvPr id="33" name="Text Box 3"/>
          <p:cNvSpPr txBox="1">
            <a:spLocks noChangeAspect="1" noChangeArrowheads="1"/>
          </p:cNvSpPr>
          <p:nvPr/>
        </p:nvSpPr>
        <p:spPr bwMode="auto">
          <a:xfrm>
            <a:off x="7212156" y="2507425"/>
            <a:ext cx="1063702" cy="356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H → He</a:t>
            </a:r>
          </a:p>
        </p:txBody>
      </p:sp>
      <p:sp>
        <p:nvSpPr>
          <p:cNvPr id="47" name="Oval 16"/>
          <p:cNvSpPr>
            <a:spLocks noChangeAspect="1" noChangeArrowheads="1"/>
          </p:cNvSpPr>
          <p:nvPr/>
        </p:nvSpPr>
        <p:spPr bwMode="auto">
          <a:xfrm>
            <a:off x="7345305" y="3298233"/>
            <a:ext cx="657419" cy="65195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1" name="Rechteck 30"/>
          <p:cNvSpPr/>
          <p:nvPr/>
        </p:nvSpPr>
        <p:spPr>
          <a:xfrm>
            <a:off x="8407273" y="6940439"/>
            <a:ext cx="16733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0" dirty="0">
                <a:solidFill>
                  <a:srgbClr val="FFFFFF"/>
                </a:solidFill>
              </a:rPr>
              <a:t>Grafiken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: S. Hanssen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1" uiExpand="1" build="p"/>
      <p:bldP spid="32" grpId="1" animBg="1"/>
      <p:bldP spid="42" grpId="0" animBg="1"/>
      <p:bldP spid="44" grpId="0"/>
      <p:bldP spid="24" grpId="0" animBg="1"/>
      <p:bldP spid="28" grpId="0" animBg="1"/>
      <p:bldP spid="29" grpId="1" animBg="1"/>
      <p:bldP spid="33" grpId="0"/>
      <p:bldP spid="47" grpId="0" animBg="1"/>
    </p:bldLst>
  </p:timing>
</p:sld>
</file>

<file path=ppt/theme/theme1.xml><?xml version="1.0" encoding="utf-8"?>
<a:theme xmlns:a="http://schemas.openxmlformats.org/drawingml/2006/main" name="9_Standarddesign">
  <a:themeElements>
    <a:clrScheme name="1_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../../../../../ITG/AppData/Roaming/OpenOffice.org/3/user/template/muster-internet-praes.otp</Template>
  <TotalTime>0</TotalTime>
  <Words>962</Words>
  <Application>Microsoft Office PowerPoint</Application>
  <PresentationFormat>Benutzerdefiniert</PresentationFormat>
  <Paragraphs>229</Paragraphs>
  <Slides>16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2" baseType="lpstr">
      <vt:lpstr>Arial</vt:lpstr>
      <vt:lpstr>Calibri</vt:lpstr>
      <vt:lpstr>StarSymbol</vt:lpstr>
      <vt:lpstr>Tahoma</vt:lpstr>
      <vt:lpstr>Times New Roman</vt:lpstr>
      <vt:lpstr>9_Standarddesign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muster-internet-praes</dc:title>
  <dc:creator>Sven Hanssen</dc:creator>
  <cp:lastModifiedBy>Sven Hanssen</cp:lastModifiedBy>
  <cp:revision>418</cp:revision>
  <dcterms:created xsi:type="dcterms:W3CDTF">2009-09-16T16:16:24Z</dcterms:created>
  <dcterms:modified xsi:type="dcterms:W3CDTF">2020-09-17T12:16:19Z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fo 1">
    <vt:lpwstr/>
  </property>
  <property fmtid="{D5CDD505-2E9C-101B-9397-08002B2CF9AE}" pid="3" name="Info 2">
    <vt:lpwstr/>
  </property>
  <property fmtid="{D5CDD505-2E9C-101B-9397-08002B2CF9AE}" pid="4" name="Info 3">
    <vt:lpwstr/>
  </property>
  <property fmtid="{D5CDD505-2E9C-101B-9397-08002B2CF9AE}" pid="5" name="Info 4">
    <vt:lpwstr/>
  </property>
</Properties>
</file>