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16"/>
  </p:notesMasterIdLst>
  <p:handoutMasterIdLst>
    <p:handoutMasterId r:id="rId17"/>
  </p:handoutMasterIdLst>
  <p:sldIdLst>
    <p:sldId id="427" r:id="rId5"/>
    <p:sldId id="426" r:id="rId6"/>
    <p:sldId id="407" r:id="rId7"/>
    <p:sldId id="408" r:id="rId8"/>
    <p:sldId id="410" r:id="rId9"/>
    <p:sldId id="411" r:id="rId10"/>
    <p:sldId id="412" r:id="rId11"/>
    <p:sldId id="415" r:id="rId12"/>
    <p:sldId id="416" r:id="rId13"/>
    <p:sldId id="429" r:id="rId14"/>
    <p:sldId id="428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00EE"/>
    <a:srgbClr val="A12F9C"/>
    <a:srgbClr val="E3FFE8"/>
    <a:srgbClr val="EE7F04"/>
    <a:srgbClr val="7A99FE"/>
    <a:srgbClr val="FCAD56"/>
    <a:srgbClr val="00409E"/>
    <a:srgbClr val="FE0085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3226" autoAdjust="0"/>
  </p:normalViewPr>
  <p:slideViewPr>
    <p:cSldViewPr>
      <p:cViewPr varScale="1">
        <p:scale>
          <a:sx n="100" d="100"/>
          <a:sy n="100" d="100"/>
        </p:scale>
        <p:origin x="79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38875F52-AFCC-7A0D-14A9-A677D24C8FA5}"/>
              </a:ext>
            </a:extLst>
          </p:cNvPr>
          <p:cNvCxnSpPr>
            <a:cxnSpLocks/>
          </p:cNvCxnSpPr>
          <p:nvPr userDrawn="1"/>
        </p:nvCxnSpPr>
        <p:spPr>
          <a:xfrm>
            <a:off x="-12000" y="11247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5D22A382-2838-BBDC-A3D2-710D41A39E33}"/>
              </a:ext>
            </a:extLst>
          </p:cNvPr>
          <p:cNvCxnSpPr>
            <a:cxnSpLocks/>
          </p:cNvCxnSpPr>
          <p:nvPr userDrawn="1"/>
        </p:nvCxnSpPr>
        <p:spPr>
          <a:xfrm>
            <a:off x="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D87CF79-A61D-70FD-1E1D-6BD20BC6F121}"/>
              </a:ext>
            </a:extLst>
          </p:cNvPr>
          <p:cNvSpPr txBox="1">
            <a:spLocks/>
          </p:cNvSpPr>
          <p:nvPr userDrawn="1"/>
        </p:nvSpPr>
        <p:spPr>
          <a:xfrm>
            <a:off x="143339" y="6605160"/>
            <a:ext cx="141615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Küblbeck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3DCC8FA-26FA-E0DC-01D0-F35B7FB31367}"/>
              </a:ext>
            </a:extLst>
          </p:cNvPr>
          <p:cNvSpPr txBox="1"/>
          <p:nvPr userDrawn="1"/>
        </p:nvSpPr>
        <p:spPr>
          <a:xfrm>
            <a:off x="1199456" y="6669360"/>
            <a:ext cx="1099254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</a:t>
            </a:r>
            <a:fld id="{EC926BAD-188A-437E-83DD-23DAE83BB905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	4215_up_quantenradierer_interferometer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i="1" dirty="0"/>
              <a:t>Welcher-Weg-Information </a:t>
            </a:r>
            <a:r>
              <a:rPr lang="de-DE" sz="3600" dirty="0"/>
              <a:t>beim Interferometer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4176"/>
            <a:ext cx="909518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Wegmarkierung mit einem zweiten Photon</a:t>
            </a:r>
          </a:p>
          <a:p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Löschen der Wegmarkierung (Quantenradierer)</a:t>
            </a:r>
          </a:p>
          <a:p>
            <a:pPr marL="41148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2033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/>
              <a:t>Quantenradierer:</a:t>
            </a:r>
            <a:br>
              <a:rPr lang="de-DE" dirty="0"/>
            </a:br>
            <a:r>
              <a:rPr lang="de-DE" dirty="0"/>
              <a:t>Wegmarkierung gelöscht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im Interferometer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715D461-E30D-1265-9BED-215F83E63136}"/>
              </a:ext>
            </a:extLst>
          </p:cNvPr>
          <p:cNvSpPr txBox="1">
            <a:spLocks/>
          </p:cNvSpPr>
          <p:nvPr/>
        </p:nvSpPr>
        <p:spPr>
          <a:xfrm>
            <a:off x="7578623" y="5284228"/>
            <a:ext cx="2589691" cy="60401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F245D6E0-60E0-0168-DD42-E67AB878E00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3D6CA449-67F5-144D-F797-5C6BBED7E8EE}"/>
              </a:ext>
            </a:extLst>
          </p:cNvPr>
          <p:cNvSpPr/>
          <p:nvPr/>
        </p:nvSpPr>
        <p:spPr>
          <a:xfrm>
            <a:off x="6989393" y="4149080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D32B6CF-8878-2CDD-5F44-2C03EEBB3842}"/>
              </a:ext>
            </a:extLst>
          </p:cNvPr>
          <p:cNvSpPr/>
          <p:nvPr/>
        </p:nvSpPr>
        <p:spPr>
          <a:xfrm>
            <a:off x="6830631" y="3156312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0889A08-1F97-0B06-065F-AAA5E9C403C0}"/>
              </a:ext>
            </a:extLst>
          </p:cNvPr>
          <p:cNvSpPr/>
          <p:nvPr/>
        </p:nvSpPr>
        <p:spPr>
          <a:xfrm>
            <a:off x="4274264" y="5353097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B1A7C94-38CE-0B99-ECE2-4771A176AA40}"/>
              </a:ext>
            </a:extLst>
          </p:cNvPr>
          <p:cNvSpPr/>
          <p:nvPr/>
        </p:nvSpPr>
        <p:spPr>
          <a:xfrm>
            <a:off x="7248128" y="4147552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56E293A-2873-F7B2-C1AF-58CEB9511F88}"/>
              </a:ext>
            </a:extLst>
          </p:cNvPr>
          <p:cNvSpPr/>
          <p:nvPr/>
        </p:nvSpPr>
        <p:spPr>
          <a:xfrm>
            <a:off x="6087191" y="4817775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9144B03-9AC5-D150-28FD-B3228369D85A}"/>
              </a:ext>
            </a:extLst>
          </p:cNvPr>
          <p:cNvSpPr/>
          <p:nvPr/>
        </p:nvSpPr>
        <p:spPr>
          <a:xfrm>
            <a:off x="6087201" y="5085184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CA562480-8C89-81E1-13A8-9C9244371A15}"/>
                  </a:ext>
                </a:extLst>
              </p:cNvPr>
              <p:cNvSpPr txBox="1"/>
              <p:nvPr/>
            </p:nvSpPr>
            <p:spPr>
              <a:xfrm>
                <a:off x="7763042" y="1471840"/>
                <a:ext cx="26337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</m:t>
                                  </m:r>
                                </m:e>
                                <m:sub>
                                  <m:r>
                                    <a:rPr lang="de-DE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de-DE" sz="2400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  <a:sym typeface="Symbol" panose="05050102010706020507" pitchFamily="18" charset="2"/>
                                    </a:rPr>
                                    <m:t></m:t>
                                  </m:r>
                                  <m:r>
                                    <a:rPr lang="de-DE" sz="240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</m:t>
                                  </m:r>
                                </m:e>
                                <m:sub>
                                  <m:r>
                                    <a:rPr lang="de-DE" sz="2400" b="0" i="0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</m:t>
                                  </m:r>
                                </m:e>
                                <m:sub>
                                  <m:r>
                                    <a:rPr lang="de-DE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de-DE" sz="2400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  <a:sym typeface="Symbol" panose="05050102010706020507" pitchFamily="18" charset="2"/>
                                    </a:rPr>
                                    <m:t></m:t>
                                  </m:r>
                                  <m:r>
                                    <a:rPr lang="de-DE" sz="24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</m:t>
                                  </m:r>
                                </m:e>
                                <m:sub>
                                  <m:r>
                                    <a:rPr lang="de-DE" sz="24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CA562480-8C89-81E1-13A8-9C9244371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042" y="1471840"/>
                <a:ext cx="2633734" cy="461665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Inhaltsplatzhalter 2">
            <a:extLst>
              <a:ext uri="{FF2B5EF4-FFF2-40B4-BE49-F238E27FC236}">
                <a16:creationId xmlns:a16="http://schemas.microsoft.com/office/drawing/2014/main" id="{6E5FA160-3906-03F6-CCE8-1DFD1796CA75}"/>
              </a:ext>
            </a:extLst>
          </p:cNvPr>
          <p:cNvSpPr txBox="1">
            <a:spLocks/>
          </p:cNvSpPr>
          <p:nvPr/>
        </p:nvSpPr>
        <p:spPr>
          <a:xfrm>
            <a:off x="8491498" y="2255168"/>
            <a:ext cx="2633734" cy="604011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sz="2000" dirty="0">
                <a:solidFill>
                  <a:schemeClr val="tx1"/>
                </a:solidFill>
                <a:sym typeface="Wingdings" panose="05000000000000000000" pitchFamily="2" charset="2"/>
              </a:rPr>
              <a:t> Interferenzterm:</a:t>
            </a:r>
            <a:endParaRPr lang="de-DE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feld 37">
                <a:extLst>
                  <a:ext uri="{FF2B5EF4-FFF2-40B4-BE49-F238E27FC236}">
                    <a16:creationId xmlns:a16="http://schemas.microsoft.com/office/drawing/2014/main" id="{B5A6CFD7-1210-BA75-45D3-0804DE17359F}"/>
                  </a:ext>
                </a:extLst>
              </p:cNvPr>
              <p:cNvSpPr txBox="1"/>
              <p:nvPr/>
            </p:nvSpPr>
            <p:spPr>
              <a:xfrm>
                <a:off x="9028081" y="2742236"/>
                <a:ext cx="20905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de-DE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</m:t>
                          </m:r>
                        </m:e>
                        <m:sub>
                          <m:r>
                            <a:rPr lang="de-DE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de-DE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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de-DE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</m:t>
                          </m:r>
                          <m: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de-DE" sz="240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38" name="Textfeld 37">
                <a:extLst>
                  <a:ext uri="{FF2B5EF4-FFF2-40B4-BE49-F238E27FC236}">
                    <a16:creationId xmlns:a16="http://schemas.microsoft.com/office/drawing/2014/main" id="{B5A6CFD7-1210-BA75-45D3-0804DE173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081" y="2742236"/>
                <a:ext cx="2090572" cy="461665"/>
              </a:xfrm>
              <a:prstGeom prst="rect">
                <a:avLst/>
              </a:prstGeom>
              <a:blipFill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Inhaltsplatzhalter 2">
            <a:extLst>
              <a:ext uri="{FF2B5EF4-FFF2-40B4-BE49-F238E27FC236}">
                <a16:creationId xmlns:a16="http://schemas.microsoft.com/office/drawing/2014/main" id="{9A7B22D5-60C0-66AB-3E0E-AE8688F8D8FD}"/>
              </a:ext>
            </a:extLst>
          </p:cNvPr>
          <p:cNvSpPr txBox="1">
            <a:spLocks/>
          </p:cNvSpPr>
          <p:nvPr/>
        </p:nvSpPr>
        <p:spPr>
          <a:xfrm>
            <a:off x="8962130" y="3687597"/>
            <a:ext cx="2589691" cy="604011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Beide müssen überlappen!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AABF92A-753D-1B83-53F8-9CC7F1723165}"/>
              </a:ext>
            </a:extLst>
          </p:cNvPr>
          <p:cNvSpPr/>
          <p:nvPr/>
        </p:nvSpPr>
        <p:spPr>
          <a:xfrm rot="18790895">
            <a:off x="4513308" y="3100180"/>
            <a:ext cx="133715" cy="674577"/>
          </a:xfrm>
          <a:prstGeom prst="rect">
            <a:avLst/>
          </a:prstGeom>
          <a:solidFill>
            <a:srgbClr val="A12F9C">
              <a:alpha val="41000"/>
            </a:srgb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8B6918F2-A368-C8A9-9570-FD9DB66E80A1}"/>
              </a:ext>
            </a:extLst>
          </p:cNvPr>
          <p:cNvSpPr/>
          <p:nvPr/>
        </p:nvSpPr>
        <p:spPr>
          <a:xfrm>
            <a:off x="7062018" y="3178058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26E8A605-C442-C6DD-32D6-EBB8F5B42568}"/>
              </a:ext>
            </a:extLst>
          </p:cNvPr>
          <p:cNvSpPr/>
          <p:nvPr/>
        </p:nvSpPr>
        <p:spPr>
          <a:xfrm>
            <a:off x="4289226" y="5632950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544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gewinnt man eine </a:t>
            </a:r>
            <a:r>
              <a:rPr lang="de-DE" i="1" dirty="0"/>
              <a:t>Welcher-Weg-Information</a:t>
            </a:r>
            <a:r>
              <a:rPr lang="de-DE" dirty="0"/>
              <a:t>?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4176"/>
            <a:ext cx="981526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/>
              <a:t>Durch eine Markierung am Quantenobjekt,</a:t>
            </a:r>
            <a:br>
              <a:rPr lang="de-DE" dirty="0"/>
            </a:br>
            <a:r>
              <a:rPr lang="de-DE" dirty="0"/>
              <a:t>die man durch eine Messung auslesen kann.</a:t>
            </a:r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r>
              <a:rPr lang="de-DE" dirty="0"/>
              <a:t>Möglichkeiten:</a:t>
            </a:r>
            <a:endParaRPr lang="de-DE" sz="2400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Kernspin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Polarisation</a:t>
            </a:r>
            <a:br>
              <a:rPr lang="de-DE" dirty="0"/>
            </a:br>
            <a:endParaRPr lang="de-DE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Zweites Quantenobjekt</a:t>
            </a:r>
          </a:p>
          <a:p>
            <a:pPr marL="411480" lvl="1" indent="0">
              <a:buNone/>
            </a:pPr>
            <a:endParaRPr lang="de-DE" dirty="0"/>
          </a:p>
          <a:p>
            <a:pPr marL="411480" lvl="1" indent="0">
              <a:buNone/>
            </a:pPr>
            <a:r>
              <a:rPr lang="de-DE" dirty="0">
                <a:solidFill>
                  <a:schemeClr val="tx1"/>
                </a:solidFill>
              </a:rPr>
              <a:t>Der stark unterschiedene Zustand des zweiten Quantenobjekts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(„gelbes Photon“) auf den beiden Möglichkeiten verhindert die Interferenz.</a:t>
            </a:r>
          </a:p>
          <a:p>
            <a:pPr marL="41148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2320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gewinnt man eine </a:t>
            </a:r>
            <a:r>
              <a:rPr lang="de-DE" i="1" dirty="0"/>
              <a:t>Welcher-Weg-Information</a:t>
            </a:r>
            <a:r>
              <a:rPr lang="de-DE" dirty="0"/>
              <a:t>?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4176"/>
            <a:ext cx="909518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/>
              <a:t>Durch eine Markierung am Quantenobjekt,</a:t>
            </a:r>
            <a:br>
              <a:rPr lang="de-DE" dirty="0"/>
            </a:br>
            <a:r>
              <a:rPr lang="de-DE" dirty="0"/>
              <a:t>die man durch eine Messung auslesen kann.</a:t>
            </a:r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r>
              <a:rPr lang="de-DE" dirty="0"/>
              <a:t>Möglichkeiten:</a:t>
            </a:r>
            <a:endParaRPr lang="de-DE" sz="2400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Kernspin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Polarisation</a:t>
            </a:r>
            <a:br>
              <a:rPr lang="de-DE" dirty="0"/>
            </a:br>
            <a:endParaRPr lang="de-DE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Zweites Quantenobjekt</a:t>
            </a:r>
          </a:p>
          <a:p>
            <a:pPr marL="411480" lvl="1" indent="0">
              <a:buNone/>
            </a:pPr>
            <a:endParaRPr lang="de-DE" dirty="0"/>
          </a:p>
          <a:p>
            <a:pPr marL="41148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6533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im Interferometer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337742AB-2CBC-F16E-4B13-CA151366D95F}"/>
              </a:ext>
            </a:extLst>
          </p:cNvPr>
          <p:cNvGrpSpPr/>
          <p:nvPr/>
        </p:nvGrpSpPr>
        <p:grpSpPr>
          <a:xfrm>
            <a:off x="1570085" y="2132203"/>
            <a:ext cx="7219210" cy="4132585"/>
            <a:chOff x="4439816" y="1879891"/>
            <a:chExt cx="7219210" cy="4132585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A08C7EBF-4A9D-C8BB-8347-C4005BB65415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23C728A4-59CD-6F5A-9E0E-D6A80CE021B2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30" name="Rechteck 29">
                  <a:extLst>
                    <a:ext uri="{FF2B5EF4-FFF2-40B4-BE49-F238E27FC236}">
                      <a16:creationId xmlns:a16="http://schemas.microsoft.com/office/drawing/2014/main" id="{6B683769-D2AA-E385-1703-32DB63300ACE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1" name="Rechteck 30">
                  <a:extLst>
                    <a:ext uri="{FF2B5EF4-FFF2-40B4-BE49-F238E27FC236}">
                      <a16:creationId xmlns:a16="http://schemas.microsoft.com/office/drawing/2014/main" id="{24385013-9124-0FCD-9A2F-7158EBD54E14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2" name="Rechteck 31">
                  <a:extLst>
                    <a:ext uri="{FF2B5EF4-FFF2-40B4-BE49-F238E27FC236}">
                      <a16:creationId xmlns:a16="http://schemas.microsoft.com/office/drawing/2014/main" id="{34475952-CBA5-77A8-D5A6-1C0865EA61ED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3" name="Rechteck 32">
                  <a:extLst>
                    <a:ext uri="{FF2B5EF4-FFF2-40B4-BE49-F238E27FC236}">
                      <a16:creationId xmlns:a16="http://schemas.microsoft.com/office/drawing/2014/main" id="{59710B36-8837-2609-83C3-A317BA8A3EC4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4" name="Rechteck 33">
                  <a:extLst>
                    <a:ext uri="{FF2B5EF4-FFF2-40B4-BE49-F238E27FC236}">
                      <a16:creationId xmlns:a16="http://schemas.microsoft.com/office/drawing/2014/main" id="{A73466D2-5C5D-CB40-2C87-F4EDD3E404F1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23" name="Gerade Verbindung mit Pfeil 22">
                <a:extLst>
                  <a:ext uri="{FF2B5EF4-FFF2-40B4-BE49-F238E27FC236}">
                    <a16:creationId xmlns:a16="http://schemas.microsoft.com/office/drawing/2014/main" id="{807B5835-A954-6089-959C-B19E82E9AE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 Verbindung mit Pfeil 23">
                <a:extLst>
                  <a:ext uri="{FF2B5EF4-FFF2-40B4-BE49-F238E27FC236}">
                    <a16:creationId xmlns:a16="http://schemas.microsoft.com/office/drawing/2014/main" id="{FFA3E808-9B60-C511-8DF3-A2BF24525F5F}"/>
                  </a:ext>
                </a:extLst>
              </p:cNvPr>
              <p:cNvCxnSpPr>
                <a:cxnSpLocks/>
                <a:stCxn id="34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 Verbindung mit Pfeil 24">
                <a:extLst>
                  <a:ext uri="{FF2B5EF4-FFF2-40B4-BE49-F238E27FC236}">
                    <a16:creationId xmlns:a16="http://schemas.microsoft.com/office/drawing/2014/main" id="{CED11484-89E2-B103-0AAC-F9E3AE02481E}"/>
                  </a:ext>
                </a:extLst>
              </p:cNvPr>
              <p:cNvCxnSpPr>
                <a:cxnSpLocks/>
                <a:stCxn id="32" idx="1"/>
                <a:endCxn id="33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mit Pfeil 26">
                <a:extLst>
                  <a:ext uri="{FF2B5EF4-FFF2-40B4-BE49-F238E27FC236}">
                    <a16:creationId xmlns:a16="http://schemas.microsoft.com/office/drawing/2014/main" id="{93026B6F-2DF6-8639-F7C4-DF08C1B8EF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481427"/>
                <a:ext cx="27417" cy="2141149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 Verbindung mit Pfeil 28">
                <a:extLst>
                  <a:ext uri="{FF2B5EF4-FFF2-40B4-BE49-F238E27FC236}">
                    <a16:creationId xmlns:a16="http://schemas.microsoft.com/office/drawing/2014/main" id="{A88899D9-B4C1-4AFC-B3E9-E650F8C3D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AutoShape 53">
              <a:extLst>
                <a:ext uri="{FF2B5EF4-FFF2-40B4-BE49-F238E27FC236}">
                  <a16:creationId xmlns:a16="http://schemas.microsoft.com/office/drawing/2014/main" id="{AFBC16BB-7E5F-0276-155E-E4943A7DF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Rectangle 57">
              <a:extLst>
                <a:ext uri="{FF2B5EF4-FFF2-40B4-BE49-F238E27FC236}">
                  <a16:creationId xmlns:a16="http://schemas.microsoft.com/office/drawing/2014/main" id="{67D87EA1-6310-6869-3CB5-552192427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0BE97B89-AF35-2128-75F8-50B587D08648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20" name="AutoShape 53">
                <a:extLst>
                  <a:ext uri="{FF2B5EF4-FFF2-40B4-BE49-F238E27FC236}">
                    <a16:creationId xmlns:a16="http://schemas.microsoft.com/office/drawing/2014/main" id="{06BA04A8-E37F-005E-D90B-7873237847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" name="Rectangle 57">
                <a:extLst>
                  <a:ext uri="{FF2B5EF4-FFF2-40B4-BE49-F238E27FC236}">
                    <a16:creationId xmlns:a16="http://schemas.microsoft.com/office/drawing/2014/main" id="{69391DFE-A1D9-9B63-F8A7-32FE9DC5FD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31AD888B-60BC-5844-DFFD-A010306AECE8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F0D98B7E-21EA-E486-5914-BE429DE83893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69D6406-23A5-E971-14D8-70ACAE8E4E88}"/>
              </a:ext>
            </a:extLst>
          </p:cNvPr>
          <p:cNvSpPr txBox="1">
            <a:spLocks/>
          </p:cNvSpPr>
          <p:nvPr/>
        </p:nvSpPr>
        <p:spPr>
          <a:xfrm>
            <a:off x="9271791" y="4082044"/>
            <a:ext cx="2589691" cy="60401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563DB0A5-F5F2-7412-3E83-E923F46E2A6E}"/>
              </a:ext>
            </a:extLst>
          </p:cNvPr>
          <p:cNvSpPr txBox="1">
            <a:spLocks/>
          </p:cNvSpPr>
          <p:nvPr/>
        </p:nvSpPr>
        <p:spPr>
          <a:xfrm>
            <a:off x="1327809" y="2498234"/>
            <a:ext cx="1733600" cy="132107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dirty="0"/>
              <a:t>Einzel-photonen-quelle</a:t>
            </a:r>
          </a:p>
          <a:p>
            <a:pPr marL="109728" indent="0">
              <a:buFont typeface="Arial" pitchFamily="34" charset="0"/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716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Nichtlineare Kristalle: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Wegmarkierung durch </a:t>
            </a:r>
            <a:r>
              <a:rPr lang="de-DE" sz="2200" dirty="0" err="1">
                <a:solidFill>
                  <a:schemeClr val="tx1"/>
                </a:solidFill>
              </a:rPr>
              <a:t>Idlerphoton</a:t>
            </a:r>
            <a:endParaRPr lang="de-DE" sz="22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im Interferometer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715D461-E30D-1265-9BED-215F83E63136}"/>
              </a:ext>
            </a:extLst>
          </p:cNvPr>
          <p:cNvSpPr txBox="1">
            <a:spLocks/>
          </p:cNvSpPr>
          <p:nvPr/>
        </p:nvSpPr>
        <p:spPr>
          <a:xfrm>
            <a:off x="9271791" y="4082044"/>
            <a:ext cx="2589691" cy="60401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Keine 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F245D6E0-60E0-0168-DD42-E67AB878E00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756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im Interferometer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13B211F-5310-343A-C802-21864BBFA82A}"/>
              </a:ext>
            </a:extLst>
          </p:cNvPr>
          <p:cNvGrpSpPr/>
          <p:nvPr/>
        </p:nvGrpSpPr>
        <p:grpSpPr>
          <a:xfrm>
            <a:off x="7144047" y="3230990"/>
            <a:ext cx="281457" cy="438495"/>
            <a:chOff x="9473101" y="2990505"/>
            <a:chExt cx="281457" cy="438495"/>
          </a:xfrm>
        </p:grpSpPr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id="{252400EF-76A9-743A-8203-5282E6EF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Rectangle 57">
              <a:extLst>
                <a:ext uri="{FF2B5EF4-FFF2-40B4-BE49-F238E27FC236}">
                  <a16:creationId xmlns:a16="http://schemas.microsoft.com/office/drawing/2014/main" id="{BBFA07F0-10F4-7BDF-3B4A-13BBFDEC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4508110-3397-CAC7-1EED-70444200A278}"/>
              </a:ext>
            </a:extLst>
          </p:cNvPr>
          <p:cNvGrpSpPr/>
          <p:nvPr/>
        </p:nvGrpSpPr>
        <p:grpSpPr>
          <a:xfrm rot="5400000">
            <a:off x="4452090" y="5185111"/>
            <a:ext cx="281457" cy="438495"/>
            <a:chOff x="9473101" y="2990505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D7CD55CB-D2A2-2803-778F-72531DB20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57">
              <a:extLst>
                <a:ext uri="{FF2B5EF4-FFF2-40B4-BE49-F238E27FC236}">
                  <a16:creationId xmlns:a16="http://schemas.microsoft.com/office/drawing/2014/main" id="{DC0ACBC4-FFC5-FD39-3D30-2E012D8E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59938BDE-555B-D42E-108E-11F19A5D0CD8}"/>
              </a:ext>
            </a:extLst>
          </p:cNvPr>
          <p:cNvSpPr txBox="1"/>
          <p:nvPr/>
        </p:nvSpPr>
        <p:spPr>
          <a:xfrm>
            <a:off x="7425504" y="3370426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8DE576D8-79DA-2A83-A464-E1EA95950C34}"/>
              </a:ext>
            </a:extLst>
          </p:cNvPr>
          <p:cNvSpPr txBox="1">
            <a:spLocks/>
          </p:cNvSpPr>
          <p:nvPr/>
        </p:nvSpPr>
        <p:spPr>
          <a:xfrm>
            <a:off x="393219" y="17066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/>
              <a:t>Unterscheidende </a:t>
            </a:r>
            <a:br>
              <a:rPr lang="de-DE" dirty="0"/>
            </a:br>
            <a:r>
              <a:rPr lang="de-DE" dirty="0"/>
              <a:t>Messung </a:t>
            </a:r>
            <a:br>
              <a:rPr lang="de-DE" dirty="0"/>
            </a:br>
            <a:r>
              <a:rPr lang="de-DE" dirty="0"/>
              <a:t>(möglich, aber nicht nötig)</a:t>
            </a:r>
            <a:endParaRPr lang="de-DE" dirty="0">
              <a:solidFill>
                <a:srgbClr val="C00000"/>
              </a:solidFill>
            </a:endParaRP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29001EDD-5BC4-4E31-BB60-9038BE8D1B4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B1E8F5DA-843A-16E5-6673-F49D86C97753}"/>
              </a:ext>
            </a:extLst>
          </p:cNvPr>
          <p:cNvSpPr txBox="1">
            <a:spLocks/>
          </p:cNvSpPr>
          <p:nvPr/>
        </p:nvSpPr>
        <p:spPr>
          <a:xfrm>
            <a:off x="7578623" y="5284228"/>
            <a:ext cx="2589691" cy="60401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Keine 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748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64474" y="152819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Quantenradierer im Interferometer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13B211F-5310-343A-C802-21864BBFA82A}"/>
              </a:ext>
            </a:extLst>
          </p:cNvPr>
          <p:cNvGrpSpPr/>
          <p:nvPr/>
        </p:nvGrpSpPr>
        <p:grpSpPr>
          <a:xfrm>
            <a:off x="7144047" y="3230990"/>
            <a:ext cx="281457" cy="438495"/>
            <a:chOff x="9473101" y="2990505"/>
            <a:chExt cx="281457" cy="438495"/>
          </a:xfrm>
        </p:grpSpPr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id="{252400EF-76A9-743A-8203-5282E6EF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Rectangle 57">
              <a:extLst>
                <a:ext uri="{FF2B5EF4-FFF2-40B4-BE49-F238E27FC236}">
                  <a16:creationId xmlns:a16="http://schemas.microsoft.com/office/drawing/2014/main" id="{BBFA07F0-10F4-7BDF-3B4A-13BBFDEC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4508110-3397-CAC7-1EED-70444200A278}"/>
              </a:ext>
            </a:extLst>
          </p:cNvPr>
          <p:cNvGrpSpPr/>
          <p:nvPr/>
        </p:nvGrpSpPr>
        <p:grpSpPr>
          <a:xfrm rot="5400000">
            <a:off x="4452090" y="5185111"/>
            <a:ext cx="281457" cy="438495"/>
            <a:chOff x="9473101" y="2990505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D7CD55CB-D2A2-2803-778F-72531DB20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57">
              <a:extLst>
                <a:ext uri="{FF2B5EF4-FFF2-40B4-BE49-F238E27FC236}">
                  <a16:creationId xmlns:a16="http://schemas.microsoft.com/office/drawing/2014/main" id="{DC0ACBC4-FFC5-FD39-3D30-2E012D8E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59938BDE-555B-D42E-108E-11F19A5D0CD8}"/>
              </a:ext>
            </a:extLst>
          </p:cNvPr>
          <p:cNvSpPr txBox="1"/>
          <p:nvPr/>
        </p:nvSpPr>
        <p:spPr>
          <a:xfrm>
            <a:off x="7425504" y="3370426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2B08120-D30A-F7B0-2AFF-EB97A407AAC3}"/>
              </a:ext>
            </a:extLst>
          </p:cNvPr>
          <p:cNvSpPr/>
          <p:nvPr/>
        </p:nvSpPr>
        <p:spPr>
          <a:xfrm rot="18790895">
            <a:off x="4513308" y="3100180"/>
            <a:ext cx="133715" cy="674577"/>
          </a:xfrm>
          <a:prstGeom prst="rect">
            <a:avLst/>
          </a:prstGeom>
          <a:solidFill>
            <a:srgbClr val="A12F9C">
              <a:alpha val="41000"/>
            </a:srgb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8582744" cy="5040560"/>
          </a:xfrm>
        </p:spPr>
        <p:txBody>
          <a:bodyPr/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521C8677-112D-1FCC-3AFF-E689A92B7308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/>
              <a:t>Quantenradierer:</a:t>
            </a:r>
            <a:br>
              <a:rPr lang="de-DE" dirty="0"/>
            </a:br>
            <a:r>
              <a:rPr lang="de-DE" dirty="0"/>
              <a:t>Wegmarkierung gelöscht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9F38E0C3-3659-F3F5-3006-83497B11611C}"/>
              </a:ext>
            </a:extLst>
          </p:cNvPr>
          <p:cNvSpPr txBox="1">
            <a:spLocks/>
          </p:cNvSpPr>
          <p:nvPr/>
        </p:nvSpPr>
        <p:spPr>
          <a:xfrm>
            <a:off x="9271791" y="4082044"/>
            <a:ext cx="2589691" cy="157644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Interferenz,</a:t>
            </a: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aber nicht sichtbar.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8" name="Freihandform: Form 37">
            <a:extLst>
              <a:ext uri="{FF2B5EF4-FFF2-40B4-BE49-F238E27FC236}">
                <a16:creationId xmlns:a16="http://schemas.microsoft.com/office/drawing/2014/main" id="{644CB5E2-DC04-180F-C7C0-B5362BF40045}"/>
              </a:ext>
            </a:extLst>
          </p:cNvPr>
          <p:cNvSpPr/>
          <p:nvPr/>
        </p:nvSpPr>
        <p:spPr>
          <a:xfrm>
            <a:off x="9019702" y="5619955"/>
            <a:ext cx="1913583" cy="435958"/>
          </a:xfrm>
          <a:custGeom>
            <a:avLst/>
            <a:gdLst>
              <a:gd name="connsiteX0" fmla="*/ 0 w 4303758"/>
              <a:gd name="connsiteY0" fmla="*/ 864947 h 980494"/>
              <a:gd name="connsiteX1" fmla="*/ 397565 w 4303758"/>
              <a:gd name="connsiteY1" fmla="*/ 805312 h 980494"/>
              <a:gd name="connsiteX2" fmla="*/ 1192696 w 4303758"/>
              <a:gd name="connsiteY2" fmla="*/ 242 h 980494"/>
              <a:gd name="connsiteX3" fmla="*/ 2117035 w 4303758"/>
              <a:gd name="connsiteY3" fmla="*/ 894764 h 980494"/>
              <a:gd name="connsiteX4" fmla="*/ 3279913 w 4303758"/>
              <a:gd name="connsiteY4" fmla="*/ 79755 h 980494"/>
              <a:gd name="connsiteX5" fmla="*/ 4134678 w 4303758"/>
              <a:gd name="connsiteY5" fmla="*/ 884825 h 980494"/>
              <a:gd name="connsiteX6" fmla="*/ 4303643 w 4303758"/>
              <a:gd name="connsiteY6" fmla="*/ 934521 h 980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3758" h="980494">
                <a:moveTo>
                  <a:pt x="0" y="864947"/>
                </a:moveTo>
                <a:cubicBezTo>
                  <a:pt x="99391" y="907188"/>
                  <a:pt x="198782" y="949429"/>
                  <a:pt x="397565" y="805312"/>
                </a:cubicBezTo>
                <a:cubicBezTo>
                  <a:pt x="596348" y="661195"/>
                  <a:pt x="906118" y="-14667"/>
                  <a:pt x="1192696" y="242"/>
                </a:cubicBezTo>
                <a:cubicBezTo>
                  <a:pt x="1479274" y="15151"/>
                  <a:pt x="1769166" y="881512"/>
                  <a:pt x="2117035" y="894764"/>
                </a:cubicBezTo>
                <a:cubicBezTo>
                  <a:pt x="2464904" y="908016"/>
                  <a:pt x="2943639" y="81411"/>
                  <a:pt x="3279913" y="79755"/>
                </a:cubicBezTo>
                <a:cubicBezTo>
                  <a:pt x="3616187" y="78099"/>
                  <a:pt x="3964056" y="742364"/>
                  <a:pt x="4134678" y="884825"/>
                </a:cubicBezTo>
                <a:cubicBezTo>
                  <a:pt x="4305300" y="1027286"/>
                  <a:pt x="4304471" y="980903"/>
                  <a:pt x="4303643" y="934521"/>
                </a:cubicBezTo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7B9EB09A-DEE2-D797-BA64-3646E0CFEEDE}"/>
              </a:ext>
            </a:extLst>
          </p:cNvPr>
          <p:cNvSpPr/>
          <p:nvPr/>
        </p:nvSpPr>
        <p:spPr>
          <a:xfrm rot="10800000">
            <a:off x="9524979" y="5586327"/>
            <a:ext cx="1913583" cy="435958"/>
          </a:xfrm>
          <a:custGeom>
            <a:avLst/>
            <a:gdLst>
              <a:gd name="connsiteX0" fmla="*/ 0 w 4303758"/>
              <a:gd name="connsiteY0" fmla="*/ 864947 h 980494"/>
              <a:gd name="connsiteX1" fmla="*/ 397565 w 4303758"/>
              <a:gd name="connsiteY1" fmla="*/ 805312 h 980494"/>
              <a:gd name="connsiteX2" fmla="*/ 1192696 w 4303758"/>
              <a:gd name="connsiteY2" fmla="*/ 242 h 980494"/>
              <a:gd name="connsiteX3" fmla="*/ 2117035 w 4303758"/>
              <a:gd name="connsiteY3" fmla="*/ 894764 h 980494"/>
              <a:gd name="connsiteX4" fmla="*/ 3279913 w 4303758"/>
              <a:gd name="connsiteY4" fmla="*/ 79755 h 980494"/>
              <a:gd name="connsiteX5" fmla="*/ 4134678 w 4303758"/>
              <a:gd name="connsiteY5" fmla="*/ 884825 h 980494"/>
              <a:gd name="connsiteX6" fmla="*/ 4303643 w 4303758"/>
              <a:gd name="connsiteY6" fmla="*/ 934521 h 980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3758" h="980494">
                <a:moveTo>
                  <a:pt x="0" y="864947"/>
                </a:moveTo>
                <a:cubicBezTo>
                  <a:pt x="99391" y="907188"/>
                  <a:pt x="198782" y="949429"/>
                  <a:pt x="397565" y="805312"/>
                </a:cubicBezTo>
                <a:cubicBezTo>
                  <a:pt x="596348" y="661195"/>
                  <a:pt x="906118" y="-14667"/>
                  <a:pt x="1192696" y="242"/>
                </a:cubicBezTo>
                <a:cubicBezTo>
                  <a:pt x="1479274" y="15151"/>
                  <a:pt x="1769166" y="881512"/>
                  <a:pt x="2117035" y="894764"/>
                </a:cubicBezTo>
                <a:cubicBezTo>
                  <a:pt x="2464904" y="908016"/>
                  <a:pt x="2943639" y="81411"/>
                  <a:pt x="3279913" y="79755"/>
                </a:cubicBezTo>
                <a:cubicBezTo>
                  <a:pt x="3616187" y="78099"/>
                  <a:pt x="3964056" y="742364"/>
                  <a:pt x="4134678" y="884825"/>
                </a:cubicBezTo>
                <a:cubicBezTo>
                  <a:pt x="4305300" y="1027286"/>
                  <a:pt x="4304471" y="980903"/>
                  <a:pt x="4303643" y="934521"/>
                </a:cubicBezTo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23C9C80C-FA43-37F2-3A57-81AB774899C3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45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9271791" y="4082044"/>
            <a:ext cx="2589691" cy="60401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Quantenradierer im Interferometer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21" idx="1"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13B211F-5310-343A-C802-21864BBFA82A}"/>
              </a:ext>
            </a:extLst>
          </p:cNvPr>
          <p:cNvGrpSpPr/>
          <p:nvPr/>
        </p:nvGrpSpPr>
        <p:grpSpPr>
          <a:xfrm>
            <a:off x="7144047" y="3230990"/>
            <a:ext cx="281457" cy="438495"/>
            <a:chOff x="9473101" y="2990505"/>
            <a:chExt cx="281457" cy="438495"/>
          </a:xfrm>
        </p:grpSpPr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id="{252400EF-76A9-743A-8203-5282E6EF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Rectangle 57">
              <a:extLst>
                <a:ext uri="{FF2B5EF4-FFF2-40B4-BE49-F238E27FC236}">
                  <a16:creationId xmlns:a16="http://schemas.microsoft.com/office/drawing/2014/main" id="{BBFA07F0-10F4-7BDF-3B4A-13BBFDEC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4508110-3397-CAC7-1EED-70444200A278}"/>
              </a:ext>
            </a:extLst>
          </p:cNvPr>
          <p:cNvGrpSpPr/>
          <p:nvPr/>
        </p:nvGrpSpPr>
        <p:grpSpPr>
          <a:xfrm rot="5400000">
            <a:off x="4452090" y="5185111"/>
            <a:ext cx="281457" cy="438495"/>
            <a:chOff x="9473101" y="2990505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D7CD55CB-D2A2-2803-778F-72531DB20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57">
              <a:extLst>
                <a:ext uri="{FF2B5EF4-FFF2-40B4-BE49-F238E27FC236}">
                  <a16:creationId xmlns:a16="http://schemas.microsoft.com/office/drawing/2014/main" id="{DC0ACBC4-FFC5-FD39-3D30-2E012D8E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59938BDE-555B-D42E-108E-11F19A5D0CD8}"/>
              </a:ext>
            </a:extLst>
          </p:cNvPr>
          <p:cNvSpPr txBox="1"/>
          <p:nvPr/>
        </p:nvSpPr>
        <p:spPr>
          <a:xfrm>
            <a:off x="7425504" y="3370426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2B08120-D30A-F7B0-2AFF-EB97A407AAC3}"/>
              </a:ext>
            </a:extLst>
          </p:cNvPr>
          <p:cNvSpPr/>
          <p:nvPr/>
        </p:nvSpPr>
        <p:spPr>
          <a:xfrm rot="18790895">
            <a:off x="4513308" y="3100180"/>
            <a:ext cx="133715" cy="674577"/>
          </a:xfrm>
          <a:prstGeom prst="rect">
            <a:avLst/>
          </a:prstGeom>
          <a:solidFill>
            <a:srgbClr val="A12F9C">
              <a:alpha val="41000"/>
            </a:srgb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: Fünfeck 17">
            <a:extLst>
              <a:ext uri="{FF2B5EF4-FFF2-40B4-BE49-F238E27FC236}">
                <a16:creationId xmlns:a16="http://schemas.microsoft.com/office/drawing/2014/main" id="{9B31532F-E1A1-5A23-59F8-B7EE42E83D04}"/>
              </a:ext>
            </a:extLst>
          </p:cNvPr>
          <p:cNvSpPr/>
          <p:nvPr/>
        </p:nvSpPr>
        <p:spPr>
          <a:xfrm>
            <a:off x="9601190" y="2677579"/>
            <a:ext cx="647870" cy="906281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8992D7B2-598A-01DE-14B7-79DEF575D5A0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8505842" y="3302095"/>
            <a:ext cx="1073064" cy="1048455"/>
          </a:xfrm>
          <a:prstGeom prst="line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D6DB619A-4A31-E000-F5C1-188BC8CCAD79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7425504" y="2932832"/>
            <a:ext cx="2153402" cy="517406"/>
          </a:xfrm>
          <a:prstGeom prst="line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Freihandform: Form 41">
            <a:extLst>
              <a:ext uri="{FF2B5EF4-FFF2-40B4-BE49-F238E27FC236}">
                <a16:creationId xmlns:a16="http://schemas.microsoft.com/office/drawing/2014/main" id="{921112A4-75E8-4D1D-3F2F-F36D6227A2D1}"/>
              </a:ext>
            </a:extLst>
          </p:cNvPr>
          <p:cNvSpPr/>
          <p:nvPr/>
        </p:nvSpPr>
        <p:spPr>
          <a:xfrm>
            <a:off x="9252184" y="4941566"/>
            <a:ext cx="1913583" cy="435958"/>
          </a:xfrm>
          <a:custGeom>
            <a:avLst/>
            <a:gdLst>
              <a:gd name="connsiteX0" fmla="*/ 0 w 4303758"/>
              <a:gd name="connsiteY0" fmla="*/ 864947 h 980494"/>
              <a:gd name="connsiteX1" fmla="*/ 397565 w 4303758"/>
              <a:gd name="connsiteY1" fmla="*/ 805312 h 980494"/>
              <a:gd name="connsiteX2" fmla="*/ 1192696 w 4303758"/>
              <a:gd name="connsiteY2" fmla="*/ 242 h 980494"/>
              <a:gd name="connsiteX3" fmla="*/ 2117035 w 4303758"/>
              <a:gd name="connsiteY3" fmla="*/ 894764 h 980494"/>
              <a:gd name="connsiteX4" fmla="*/ 3279913 w 4303758"/>
              <a:gd name="connsiteY4" fmla="*/ 79755 h 980494"/>
              <a:gd name="connsiteX5" fmla="*/ 4134678 w 4303758"/>
              <a:gd name="connsiteY5" fmla="*/ 884825 h 980494"/>
              <a:gd name="connsiteX6" fmla="*/ 4303643 w 4303758"/>
              <a:gd name="connsiteY6" fmla="*/ 934521 h 980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3758" h="980494">
                <a:moveTo>
                  <a:pt x="0" y="864947"/>
                </a:moveTo>
                <a:cubicBezTo>
                  <a:pt x="99391" y="907188"/>
                  <a:pt x="198782" y="949429"/>
                  <a:pt x="397565" y="805312"/>
                </a:cubicBezTo>
                <a:cubicBezTo>
                  <a:pt x="596348" y="661195"/>
                  <a:pt x="906118" y="-14667"/>
                  <a:pt x="1192696" y="242"/>
                </a:cubicBezTo>
                <a:cubicBezTo>
                  <a:pt x="1479274" y="15151"/>
                  <a:pt x="1769166" y="881512"/>
                  <a:pt x="2117035" y="894764"/>
                </a:cubicBezTo>
                <a:cubicBezTo>
                  <a:pt x="2464904" y="908016"/>
                  <a:pt x="2943639" y="81411"/>
                  <a:pt x="3279913" y="79755"/>
                </a:cubicBezTo>
                <a:cubicBezTo>
                  <a:pt x="3616187" y="78099"/>
                  <a:pt x="3964056" y="742364"/>
                  <a:pt x="4134678" y="884825"/>
                </a:cubicBezTo>
                <a:cubicBezTo>
                  <a:pt x="4305300" y="1027286"/>
                  <a:pt x="4304471" y="980903"/>
                  <a:pt x="4303643" y="934521"/>
                </a:cubicBezTo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61C6C3C9-6784-A2E9-40C2-F870F09B24E9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/>
              <a:t>Quantenradierer:</a:t>
            </a:r>
            <a:br>
              <a:rPr lang="de-DE" dirty="0"/>
            </a:br>
            <a:r>
              <a:rPr lang="de-DE" dirty="0"/>
              <a:t>Wegmarkierung gelöscht</a:t>
            </a:r>
            <a:endParaRPr lang="de-D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46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/>
              <a:t>Wegmarkierung durch</a:t>
            </a:r>
            <a:br>
              <a:rPr lang="de-DE" dirty="0"/>
            </a:br>
            <a:r>
              <a:rPr lang="de-DE" dirty="0" err="1"/>
              <a:t>Idlerphoton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im Interferometer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715D461-E30D-1265-9BED-215F83E63136}"/>
              </a:ext>
            </a:extLst>
          </p:cNvPr>
          <p:cNvSpPr txBox="1">
            <a:spLocks/>
          </p:cNvSpPr>
          <p:nvPr/>
        </p:nvSpPr>
        <p:spPr>
          <a:xfrm>
            <a:off x="9271791" y="4082044"/>
            <a:ext cx="2589691" cy="60401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Keine 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F245D6E0-60E0-0168-DD42-E67AB878E00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3D6CA449-67F5-144D-F797-5C6BBED7E8EE}"/>
              </a:ext>
            </a:extLst>
          </p:cNvPr>
          <p:cNvSpPr/>
          <p:nvPr/>
        </p:nvSpPr>
        <p:spPr>
          <a:xfrm>
            <a:off x="5075758" y="2034959"/>
            <a:ext cx="594750" cy="588670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8EF4A6A-7F5C-E5A2-89EB-A947E53AC5A3}"/>
              </a:ext>
            </a:extLst>
          </p:cNvPr>
          <p:cNvSpPr/>
          <p:nvPr/>
        </p:nvSpPr>
        <p:spPr>
          <a:xfrm>
            <a:off x="3143433" y="3836967"/>
            <a:ext cx="594750" cy="588670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E582348-F4EA-82A2-E623-9EF794ACCE8A}"/>
              </a:ext>
            </a:extLst>
          </p:cNvPr>
          <p:cNvSpPr/>
          <p:nvPr/>
        </p:nvSpPr>
        <p:spPr>
          <a:xfrm>
            <a:off x="3828423" y="3183411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68758676-C318-FACF-F495-55AA2B16C61C}"/>
              </a:ext>
            </a:extLst>
          </p:cNvPr>
          <p:cNvSpPr/>
          <p:nvPr/>
        </p:nvSpPr>
        <p:spPr>
          <a:xfrm>
            <a:off x="4314749" y="2739883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749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/>
              <a:t>Wegmarkierung durch</a:t>
            </a:r>
            <a:br>
              <a:rPr lang="de-DE" dirty="0"/>
            </a:br>
            <a:r>
              <a:rPr lang="de-DE" dirty="0" err="1"/>
              <a:t>Idlerphoton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im Interferometer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715D461-E30D-1265-9BED-215F83E63136}"/>
              </a:ext>
            </a:extLst>
          </p:cNvPr>
          <p:cNvSpPr txBox="1">
            <a:spLocks/>
          </p:cNvSpPr>
          <p:nvPr/>
        </p:nvSpPr>
        <p:spPr>
          <a:xfrm>
            <a:off x="7578623" y="5284228"/>
            <a:ext cx="2589691" cy="60401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Keine 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F245D6E0-60E0-0168-DD42-E67AB878E00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3D6CA449-67F5-144D-F797-5C6BBED7E8EE}"/>
              </a:ext>
            </a:extLst>
          </p:cNvPr>
          <p:cNvSpPr/>
          <p:nvPr/>
        </p:nvSpPr>
        <p:spPr>
          <a:xfrm>
            <a:off x="6989393" y="4149080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D32B6CF-8878-2CDD-5F44-2C03EEBB3842}"/>
              </a:ext>
            </a:extLst>
          </p:cNvPr>
          <p:cNvSpPr/>
          <p:nvPr/>
        </p:nvSpPr>
        <p:spPr>
          <a:xfrm>
            <a:off x="6830631" y="3156312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0889A08-1F97-0B06-065F-AAA5E9C403C0}"/>
              </a:ext>
            </a:extLst>
          </p:cNvPr>
          <p:cNvSpPr/>
          <p:nvPr/>
        </p:nvSpPr>
        <p:spPr>
          <a:xfrm>
            <a:off x="4274264" y="5353097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B1A7C94-38CE-0B99-ECE2-4771A176AA40}"/>
              </a:ext>
            </a:extLst>
          </p:cNvPr>
          <p:cNvSpPr/>
          <p:nvPr/>
        </p:nvSpPr>
        <p:spPr>
          <a:xfrm>
            <a:off x="7248128" y="4147552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56E293A-2873-F7B2-C1AF-58CEB9511F88}"/>
              </a:ext>
            </a:extLst>
          </p:cNvPr>
          <p:cNvSpPr/>
          <p:nvPr/>
        </p:nvSpPr>
        <p:spPr>
          <a:xfrm>
            <a:off x="6087191" y="4817775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9144B03-9AC5-D150-28FD-B3228369D85A}"/>
              </a:ext>
            </a:extLst>
          </p:cNvPr>
          <p:cNvSpPr/>
          <p:nvPr/>
        </p:nvSpPr>
        <p:spPr>
          <a:xfrm>
            <a:off x="6087201" y="5085184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CA562480-8C89-81E1-13A8-9C9244371A15}"/>
                  </a:ext>
                </a:extLst>
              </p:cNvPr>
              <p:cNvSpPr txBox="1"/>
              <p:nvPr/>
            </p:nvSpPr>
            <p:spPr>
              <a:xfrm>
                <a:off x="7763042" y="1471840"/>
                <a:ext cx="26337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</m:t>
                                  </m:r>
                                </m:e>
                                <m:sub>
                                  <m:r>
                                    <a:rPr lang="de-DE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de-DE" sz="2400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  <a:sym typeface="Symbol" panose="05050102010706020507" pitchFamily="18" charset="2"/>
                                    </a:rPr>
                                    <m:t></m:t>
                                  </m:r>
                                  <m:r>
                                    <a:rPr lang="de-DE" sz="240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</m:t>
                                  </m:r>
                                </m:e>
                                <m:sub>
                                  <m:r>
                                    <a:rPr lang="de-DE" sz="2400" b="0" i="0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</m:t>
                                  </m:r>
                                </m:e>
                                <m:sub>
                                  <m:r>
                                    <a:rPr lang="de-DE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de-DE" sz="2400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  <a:sym typeface="Symbol" panose="05050102010706020507" pitchFamily="18" charset="2"/>
                                    </a:rPr>
                                    <m:t></m:t>
                                  </m:r>
                                  <m:r>
                                    <a:rPr lang="de-DE" sz="24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</m:t>
                                  </m:r>
                                </m:e>
                                <m:sub>
                                  <m:r>
                                    <a:rPr lang="de-DE" sz="24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CA562480-8C89-81E1-13A8-9C9244371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042" y="1471840"/>
                <a:ext cx="2633734" cy="461665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Inhaltsplatzhalter 2">
            <a:extLst>
              <a:ext uri="{FF2B5EF4-FFF2-40B4-BE49-F238E27FC236}">
                <a16:creationId xmlns:a16="http://schemas.microsoft.com/office/drawing/2014/main" id="{6E5FA160-3906-03F6-CCE8-1DFD1796CA75}"/>
              </a:ext>
            </a:extLst>
          </p:cNvPr>
          <p:cNvSpPr txBox="1">
            <a:spLocks/>
          </p:cNvSpPr>
          <p:nvPr/>
        </p:nvSpPr>
        <p:spPr>
          <a:xfrm>
            <a:off x="8491498" y="2255168"/>
            <a:ext cx="2633734" cy="604011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sz="2000" dirty="0">
                <a:solidFill>
                  <a:schemeClr val="tx1"/>
                </a:solidFill>
                <a:sym typeface="Wingdings" panose="05000000000000000000" pitchFamily="2" charset="2"/>
              </a:rPr>
              <a:t> Interferenzterm:</a:t>
            </a:r>
            <a:endParaRPr lang="de-DE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feld 37">
                <a:extLst>
                  <a:ext uri="{FF2B5EF4-FFF2-40B4-BE49-F238E27FC236}">
                    <a16:creationId xmlns:a16="http://schemas.microsoft.com/office/drawing/2014/main" id="{B5A6CFD7-1210-BA75-45D3-0804DE17359F}"/>
                  </a:ext>
                </a:extLst>
              </p:cNvPr>
              <p:cNvSpPr txBox="1"/>
              <p:nvPr/>
            </p:nvSpPr>
            <p:spPr>
              <a:xfrm>
                <a:off x="9028081" y="2742236"/>
                <a:ext cx="20905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de-DE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</m:t>
                          </m:r>
                        </m:e>
                        <m:sub>
                          <m:r>
                            <a:rPr lang="de-DE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de-DE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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de-DE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</m:t>
                          </m:r>
                          <m: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de-DE" sz="240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38" name="Textfeld 37">
                <a:extLst>
                  <a:ext uri="{FF2B5EF4-FFF2-40B4-BE49-F238E27FC236}">
                    <a16:creationId xmlns:a16="http://schemas.microsoft.com/office/drawing/2014/main" id="{B5A6CFD7-1210-BA75-45D3-0804DE173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081" y="2742236"/>
                <a:ext cx="2090572" cy="461665"/>
              </a:xfrm>
              <a:prstGeom prst="rect">
                <a:avLst/>
              </a:prstGeom>
              <a:blipFill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Inhaltsplatzhalter 2">
            <a:extLst>
              <a:ext uri="{FF2B5EF4-FFF2-40B4-BE49-F238E27FC236}">
                <a16:creationId xmlns:a16="http://schemas.microsoft.com/office/drawing/2014/main" id="{9A7B22D5-60C0-66AB-3E0E-AE8688F8D8FD}"/>
              </a:ext>
            </a:extLst>
          </p:cNvPr>
          <p:cNvSpPr txBox="1">
            <a:spLocks/>
          </p:cNvSpPr>
          <p:nvPr/>
        </p:nvSpPr>
        <p:spPr>
          <a:xfrm>
            <a:off x="8962130" y="3687597"/>
            <a:ext cx="2589691" cy="604011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Beide müssen überlappen!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6563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0FFAD841175A4092A1AE8061438777" ma:contentTypeVersion="2" ma:contentTypeDescription="Ein neues Dokument erstellen." ma:contentTypeScope="" ma:versionID="2d0e047c6e172a2996b60a937a612262">
  <xsd:schema xmlns:xsd="http://www.w3.org/2001/XMLSchema" xmlns:xs="http://www.w3.org/2001/XMLSchema" xmlns:p="http://schemas.microsoft.com/office/2006/metadata/properties" xmlns:ns3="d4ee4139-aa54-471b-9879-06d2224c47ea" targetNamespace="http://schemas.microsoft.com/office/2006/metadata/properties" ma:root="true" ma:fieldsID="b81add16ef761d3f378feda261b2e73c" ns3:_="">
    <xsd:import namespace="d4ee4139-aa54-471b-9879-06d2224c47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e4139-aa54-471b-9879-06d2224c4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614F95-24EF-40B9-9060-A1FEC48ECA50}">
  <ds:schemaRefs>
    <ds:schemaRef ds:uri="http://www.w3.org/XML/1998/namespace"/>
    <ds:schemaRef ds:uri="http://purl.org/dc/terms/"/>
    <ds:schemaRef ds:uri="http://schemas.microsoft.com/office/2006/documentManagement/types"/>
    <ds:schemaRef ds:uri="d4ee4139-aa54-471b-9879-06d2224c47ea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688F6AF-388F-4F85-83A7-552C5B62FB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e4139-aa54-471b-9879-06d2224c4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A2F4AEE-35F8-49D4-A657-DDC1AC07A6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233</Words>
  <Application>Microsoft Office PowerPoint</Application>
  <PresentationFormat>Breitbild</PresentationFormat>
  <Paragraphs>162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 Math</vt:lpstr>
      <vt:lpstr>Garamond</vt:lpstr>
      <vt:lpstr>Georgia</vt:lpstr>
      <vt:lpstr>Symbol</vt:lpstr>
      <vt:lpstr>Times New Roman</vt:lpstr>
      <vt:lpstr>Formatvorlage_KM-Rot ZSL-Logo</vt:lpstr>
      <vt:lpstr>Welcher-Weg-Information beim Interferometer</vt:lpstr>
      <vt:lpstr>Wie gewinnt man eine Welcher-Weg-Information?</vt:lpstr>
      <vt:lpstr>Wegmarkierung im Interferometer</vt:lpstr>
      <vt:lpstr>Wegmarkierung im Interferometer</vt:lpstr>
      <vt:lpstr>Wegmarkierung im Interferometer</vt:lpstr>
      <vt:lpstr>Quantenradierer im Interferometer</vt:lpstr>
      <vt:lpstr>Quantenradierer im Interferometer</vt:lpstr>
      <vt:lpstr>Wegmarkierung im Interferometer</vt:lpstr>
      <vt:lpstr>Wegmarkierung im Interferometer</vt:lpstr>
      <vt:lpstr>Wegmarkierung im Interferometer</vt:lpstr>
      <vt:lpstr>Wie gewinnt man eine Welcher-Weg-Information?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190</cp:revision>
  <dcterms:created xsi:type="dcterms:W3CDTF">2014-03-18T09:41:04Z</dcterms:created>
  <dcterms:modified xsi:type="dcterms:W3CDTF">2023-02-24T15:38:20Z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0x010100EC0FFAD841175A4092A1AE8061438777</vt:lpwstr>
  </property>
</Properties>
</file>