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1"/>
  </p:sldMasterIdLst>
  <p:notesMasterIdLst>
    <p:notesMasterId r:id="rId6"/>
  </p:notesMasterIdLst>
  <p:handoutMasterIdLst>
    <p:handoutMasterId r:id="rId7"/>
  </p:handoutMasterIdLst>
  <p:sldIdLst>
    <p:sldId id="379" r:id="rId2"/>
    <p:sldId id="341" r:id="rId3"/>
    <p:sldId id="380" r:id="rId4"/>
    <p:sldId id="381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70017"/>
    <a:srgbClr val="595959"/>
    <a:srgbClr val="FFFFE0"/>
    <a:srgbClr val="FF6D6D"/>
    <a:srgbClr val="B80000"/>
    <a:srgbClr val="007AC9"/>
    <a:srgbClr val="FFFFCC"/>
    <a:srgbClr val="FFFD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43" autoAdjust="0"/>
    <p:restoredTop sz="94673" autoAdjust="0"/>
  </p:normalViewPr>
  <p:slideViewPr>
    <p:cSldViewPr>
      <p:cViewPr varScale="1">
        <p:scale>
          <a:sx n="101" d="100"/>
          <a:sy n="101" d="100"/>
        </p:scale>
        <p:origin x="1038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3408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D422ABEC-E94D-4F80-98DD-91AD2DC020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5658D0A-4C73-4ADB-994D-0D0C116CBE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ED436-AECC-4370-A948-281C017111D8}" type="datetimeFigureOut">
              <a:rPr lang="de-DE" smtClean="0"/>
              <a:t>01.03.2023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82D9299-4611-4AC9-BCA4-F59B2BCE03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6341661-E92D-42DD-9257-BB72E7C3E9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3F78E-45A7-42C0-A30A-973E677B3C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52805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7766AF-C2E5-498A-8780-88CCD884FEB9}" type="datetimeFigureOut">
              <a:rPr lang="de-DE" smtClean="0"/>
              <a:t>01.03.2023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1CA67-D061-429F-B186-15D98BBFE4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2237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Abgerundetes Rechteck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hteck 9"/>
          <p:cNvSpPr/>
          <p:nvPr userDrawn="1"/>
        </p:nvSpPr>
        <p:spPr>
          <a:xfrm>
            <a:off x="1" y="3650400"/>
            <a:ext cx="12192001" cy="244800"/>
          </a:xfrm>
          <a:prstGeom prst="rect">
            <a:avLst/>
          </a:prstGeom>
          <a:solidFill>
            <a:srgbClr val="B8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Titel 7"/>
          <p:cNvSpPr>
            <a:spLocks noGrp="1"/>
          </p:cNvSpPr>
          <p:nvPr>
            <p:ph type="ctrTitle" hasCustomPrompt="1"/>
          </p:nvPr>
        </p:nvSpPr>
        <p:spPr>
          <a:xfrm>
            <a:off x="609601" y="2132857"/>
            <a:ext cx="11111409" cy="1470025"/>
          </a:xfrm>
        </p:spPr>
        <p:txBody>
          <a:bodyPr anchor="b">
            <a:noAutofit/>
          </a:bodyPr>
          <a:lstStyle>
            <a:lvl1pPr algn="l">
              <a:defRPr sz="48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kumimoji="0" lang="de-DE" dirty="0"/>
              <a:t>Titel der gesamten Präsentation durch Klicken bearbeiten</a:t>
            </a:r>
            <a:endParaRPr kumimoji="0" lang="en-US" dirty="0"/>
          </a:p>
        </p:txBody>
      </p:sp>
      <p:sp>
        <p:nvSpPr>
          <p:cNvPr id="9" name="Untertitel 8"/>
          <p:cNvSpPr>
            <a:spLocks noGrp="1"/>
          </p:cNvSpPr>
          <p:nvPr>
            <p:ph type="subTitle" idx="1" hasCustomPrompt="1"/>
          </p:nvPr>
        </p:nvSpPr>
        <p:spPr>
          <a:xfrm>
            <a:off x="638085" y="3901087"/>
            <a:ext cx="6575492" cy="1690138"/>
          </a:xfrm>
        </p:spPr>
        <p:txBody>
          <a:bodyPr>
            <a:normAutofit/>
          </a:bodyPr>
          <a:lstStyle>
            <a:lvl1pPr marL="64008" indent="0" algn="l">
              <a:buNone/>
              <a:defRPr sz="24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dirty="0"/>
              <a:t>Anlass der Präsentation</a:t>
            </a:r>
            <a:br>
              <a:rPr kumimoji="0" lang="de-DE" dirty="0"/>
            </a:br>
            <a:r>
              <a:rPr kumimoji="0" lang="de-DE" dirty="0"/>
              <a:t>Name des/der Vortragenden </a:t>
            </a:r>
            <a:endParaRPr kumimoji="0" lang="en-US" dirty="0"/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2" t="15720" r="6807" b="15910"/>
          <a:stretch/>
        </p:blipFill>
        <p:spPr>
          <a:xfrm>
            <a:off x="9349338" y="116632"/>
            <a:ext cx="2586536" cy="7920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5040560"/>
          </a:xfrm>
        </p:spPr>
        <p:txBody>
          <a:bodyPr/>
          <a:lstStyle/>
          <a:p>
            <a:pPr lvl="0" eaLnBrk="1" latinLnBrk="0" hangingPunct="1"/>
            <a:r>
              <a:rPr lang="de-DE" dirty="0"/>
              <a:t>Textmasterformat bearbeiten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576064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cxnSp>
        <p:nvCxnSpPr>
          <p:cNvPr id="2" name="Gerader Verbinder 1">
            <a:extLst>
              <a:ext uri="{FF2B5EF4-FFF2-40B4-BE49-F238E27FC236}">
                <a16:creationId xmlns:a16="http://schemas.microsoft.com/office/drawing/2014/main" id="{E318F7CF-448F-832E-B08F-14E10571DDC2}"/>
              </a:ext>
            </a:extLst>
          </p:cNvPr>
          <p:cNvCxnSpPr>
            <a:cxnSpLocks/>
          </p:cNvCxnSpPr>
          <p:nvPr userDrawn="1"/>
        </p:nvCxnSpPr>
        <p:spPr>
          <a:xfrm>
            <a:off x="-12000" y="1124744"/>
            <a:ext cx="12204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3F875DD4-7186-B85E-28DA-7D3100032650}"/>
              </a:ext>
            </a:extLst>
          </p:cNvPr>
          <p:cNvCxnSpPr>
            <a:cxnSpLocks/>
          </p:cNvCxnSpPr>
          <p:nvPr userDrawn="1"/>
        </p:nvCxnSpPr>
        <p:spPr>
          <a:xfrm>
            <a:off x="0" y="6525344"/>
            <a:ext cx="12204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197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 dirty="0"/>
              <a:t>Textmasterformat bearbeiten 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10" name="Titelplatzhalter 21"/>
          <p:cNvSpPr txBox="1">
            <a:spLocks/>
          </p:cNvSpPr>
          <p:nvPr userDrawn="1"/>
        </p:nvSpPr>
        <p:spPr>
          <a:xfrm>
            <a:off x="609600" y="562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de-DE" sz="4000" dirty="0"/>
              <a:t>Titelmasterformat durch Klicken bearbeiten</a:t>
            </a:r>
            <a:endParaRPr lang="en-US" sz="4000" dirty="0"/>
          </a:p>
        </p:txBody>
      </p:sp>
      <p:sp>
        <p:nvSpPr>
          <p:cNvPr id="13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392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6192011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623392" y="2348880"/>
            <a:ext cx="5376000" cy="3528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011" y="2348880"/>
            <a:ext cx="5376000" cy="352839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41542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52117" y="764704"/>
            <a:ext cx="4511040" cy="792088"/>
          </a:xfrm>
        </p:spPr>
        <p:txBody>
          <a:bodyPr anchor="b">
            <a:noAutofit/>
          </a:bodyPr>
          <a:lstStyle>
            <a:lvl1pPr algn="l">
              <a:buNone/>
              <a:defRPr sz="2400" b="1"/>
            </a:lvl1pPr>
          </a:lstStyle>
          <a:p>
            <a:r>
              <a:rPr kumimoji="0" lang="de-DE"/>
              <a:t>Titelmasterformat durch Klicken bearbeiten</a:t>
            </a:r>
            <a:endParaRPr kumimoji="0"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7152117" y="1628801"/>
            <a:ext cx="4511040" cy="4248472"/>
          </a:xfrm>
        </p:spPr>
        <p:txBody>
          <a:bodyPr>
            <a:normAutofit/>
          </a:bodyPr>
          <a:lstStyle>
            <a:lvl1pPr marL="9144" indent="0">
              <a:buNone/>
              <a:defRPr sz="20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623392" y="764704"/>
            <a:ext cx="6382944" cy="5112568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s://creativecommons.org/licenses/by/4.0/deed.de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609600" y="562000"/>
            <a:ext cx="11001883" cy="562744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609599" y="1376082"/>
            <a:ext cx="11001883" cy="491991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dirty="0"/>
              <a:t>Textmasterformat bearbeiten</a:t>
            </a:r>
          </a:p>
          <a:p>
            <a:pPr lvl="1" eaLnBrk="1" latinLnBrk="0" hangingPunct="1"/>
            <a:r>
              <a:rPr kumimoji="0" lang="de-DE" dirty="0"/>
              <a:t>Zweite Ebene</a:t>
            </a:r>
          </a:p>
          <a:p>
            <a:pPr lvl="2" eaLnBrk="1" latinLnBrk="0" hangingPunct="1"/>
            <a:r>
              <a:rPr kumimoji="0" lang="de-DE" dirty="0"/>
              <a:t>Dritte Ebene</a:t>
            </a:r>
          </a:p>
          <a:p>
            <a:pPr lvl="3" eaLnBrk="1" latinLnBrk="0" hangingPunct="1"/>
            <a:r>
              <a:rPr kumimoji="0" lang="de-DE" dirty="0"/>
              <a:t>Vierte Ebene</a:t>
            </a:r>
          </a:p>
          <a:p>
            <a:pPr lvl="4" eaLnBrk="1" latinLnBrk="0" hangingPunct="1"/>
            <a:r>
              <a:rPr kumimoji="0" lang="de-DE" dirty="0"/>
              <a:t>Fünfte Ebene</a:t>
            </a:r>
            <a:endParaRPr kumimoji="0" lang="en-US" dirty="0"/>
          </a:p>
        </p:txBody>
      </p:sp>
      <p:sp>
        <p:nvSpPr>
          <p:cNvPr id="16" name="Fußzeilenplatzhalter 4"/>
          <p:cNvSpPr txBox="1">
            <a:spLocks/>
          </p:cNvSpPr>
          <p:nvPr userDrawn="1"/>
        </p:nvSpPr>
        <p:spPr>
          <a:xfrm>
            <a:off x="143338" y="6507506"/>
            <a:ext cx="1848205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 defTabSz="914400" rtl="0" eaLnBrk="1" latinLnBrk="0" hangingPunct="1"/>
            <a:r>
              <a:rPr kumimoji="0" lang="de-DE" sz="1200" kern="12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P.Bronner</a:t>
            </a:r>
            <a:r>
              <a:rPr kumimoji="0" lang="de-DE" sz="1200" kern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800" kern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J. Küblbeck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997E82A-DD56-A341-524F-A61885FDA8E2}"/>
              </a:ext>
            </a:extLst>
          </p:cNvPr>
          <p:cNvSpPr txBox="1"/>
          <p:nvPr userDrawn="1"/>
        </p:nvSpPr>
        <p:spPr>
          <a:xfrm>
            <a:off x="1703512" y="6561366"/>
            <a:ext cx="1022513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CC BY 4.0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)					</a:t>
            </a:r>
            <a:fld id="{12CD6D13-4BAC-4243-AA7D-0C4EE81FD6BF}" type="slidenum">
              <a:rPr lang="de-DE" sz="1100" smtClean="0">
                <a:latin typeface="Arial" panose="020B0604020202020204" pitchFamily="34" charset="0"/>
                <a:cs typeface="Arial" panose="020B0604020202020204" pitchFamily="34" charset="0"/>
              </a:rPr>
              <a:t>‹Nr.›</a:t>
            </a:fld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			5112_up_bilder_psiquadrat_wasserstoff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8" r:id="rId3"/>
    <p:sldLayoutId id="2147483679" r:id="rId4"/>
    <p:sldLayoutId id="2147483686" r:id="rId5"/>
    <p:sldLayoutId id="2147483681" r:id="rId6"/>
    <p:sldLayoutId id="2147483682" r:id="rId7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3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58368" indent="-24688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23544" indent="-219456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79576" indent="-20116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89888" indent="-182880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1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-sa/4.0/deed.de" TargetMode="Externa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hyperlink" Target="https://creativecommons.org/licenses/by-sa/4.0/deed.de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4.0/deed.d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4.0/deed.d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Inhaltsplatzhalter 1">
                <a:extLst>
                  <a:ext uri="{FF2B5EF4-FFF2-40B4-BE49-F238E27FC236}">
                    <a16:creationId xmlns:a16="http://schemas.microsoft.com/office/drawing/2014/main" id="{9991DB13-07CF-CA98-42EA-1D3D4CF525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412776"/>
                <a:ext cx="6782544" cy="79208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de-DE" dirty="0">
                    <a:solidFill>
                      <a:schemeClr val="tx1"/>
                    </a:solidFill>
                  </a:rPr>
                  <a:t>Graphische Darstellungen von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de-DE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de-DE" i="1" dirty="0">
                                <a:solidFill>
                                  <a:schemeClr val="tx1"/>
                                </a:solidFill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</m:t>
                            </m:r>
                            <m:r>
                              <m:rPr>
                                <m:nor/>
                              </m:rPr>
                              <a:rPr lang="de-DE" b="0" i="1" dirty="0" smtClean="0">
                                <a:solidFill>
                                  <a:schemeClr val="tx1"/>
                                </a:solidFill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 </m:t>
                            </m:r>
                            <m:r>
                              <a:rPr lang="de-DE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(</m:t>
                            </m:r>
                            <m:r>
                              <a:rPr lang="de-DE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𝑥</m:t>
                            </m:r>
                            <m:r>
                              <a:rPr lang="de-DE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,</m:t>
                            </m:r>
                            <m:r>
                              <a:rPr lang="de-DE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𝑦</m:t>
                            </m:r>
                            <m:r>
                              <a:rPr lang="de-DE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,</m:t>
                            </m:r>
                            <m:r>
                              <a:rPr lang="de-DE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𝑧</m:t>
                            </m:r>
                            <m:r>
                              <a:rPr lang="de-DE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,</m:t>
                            </m:r>
                            <m:r>
                              <a:rPr lang="de-DE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𝑡</m:t>
                            </m:r>
                            <m:r>
                              <a:rPr lang="de-DE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)</m:t>
                            </m:r>
                          </m:e>
                        </m:d>
                      </m:e>
                      <m:sup>
                        <m:r>
                          <a:rPr lang="de-DE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2</m:t>
                        </m:r>
                      </m:sup>
                    </m:sSup>
                  </m:oMath>
                </a14:m>
                <a:r>
                  <a:rPr lang="de-DE" dirty="0"/>
                  <a:t> </a:t>
                </a:r>
                <a:endParaRPr lang="de-DE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Inhaltsplatzhalter 1">
                <a:extLst>
                  <a:ext uri="{FF2B5EF4-FFF2-40B4-BE49-F238E27FC236}">
                    <a16:creationId xmlns:a16="http://schemas.microsoft.com/office/drawing/2014/main" id="{9991DB13-07CF-CA98-42EA-1D3D4CF525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412776"/>
                <a:ext cx="6782544" cy="792088"/>
              </a:xfrm>
              <a:blipFill>
                <a:blip r:embed="rId2"/>
                <a:stretch>
                  <a:fillRect l="-1348" t="-538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el 2">
                <a:extLst>
                  <a:ext uri="{FF2B5EF4-FFF2-40B4-BE49-F238E27FC236}">
                    <a16:creationId xmlns:a16="http://schemas.microsoft.com/office/drawing/2014/main" id="{130EB42C-FAA8-9096-5825-FB648258627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09600" y="332656"/>
                <a:ext cx="10972800" cy="576064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de-DE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de-DE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de-DE" i="1" dirty="0">
                                <a:solidFill>
                                  <a:schemeClr val="tx1"/>
                                </a:solidFill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</m:t>
                            </m:r>
                            <m:r>
                              <m:rPr>
                                <m:nor/>
                              </m:rPr>
                              <a:rPr lang="de-DE" b="0" i="1" dirty="0" smtClean="0">
                                <a:solidFill>
                                  <a:schemeClr val="tx1"/>
                                </a:solidFill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 </m:t>
                            </m:r>
                          </m:e>
                        </m:d>
                      </m:e>
                      <m:sup>
                        <m:r>
                          <a:rPr lang="de-DE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2</m:t>
                        </m:r>
                      </m:sup>
                    </m:sSup>
                  </m:oMath>
                </a14:m>
                <a:r>
                  <a:rPr lang="de-DE" dirty="0"/>
                  <a:t> -Funktionen des Wasserstoffatoms</a:t>
                </a:r>
              </a:p>
            </p:txBody>
          </p:sp>
        </mc:Choice>
        <mc:Fallback xmlns="">
          <p:sp>
            <p:nvSpPr>
              <p:cNvPr id="3" name="Titel 2">
                <a:extLst>
                  <a:ext uri="{FF2B5EF4-FFF2-40B4-BE49-F238E27FC236}">
                    <a16:creationId xmlns:a16="http://schemas.microsoft.com/office/drawing/2014/main" id="{130EB42C-FAA8-9096-5825-FB64825862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09600" y="332656"/>
                <a:ext cx="10972800" cy="576064"/>
              </a:xfrm>
              <a:blipFill>
                <a:blip r:embed="rId3"/>
                <a:stretch>
                  <a:fillRect t="-18085" b="-4042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Grafik 7">
            <a:extLst>
              <a:ext uri="{FF2B5EF4-FFF2-40B4-BE49-F238E27FC236}">
                <a16:creationId xmlns:a16="http://schemas.microsoft.com/office/drawing/2014/main" id="{409F2488-59A2-33C8-97FB-7ED2F58C60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5640" y="2276872"/>
            <a:ext cx="5976664" cy="3331566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DC55DE22-DB35-FE30-2642-95CF8AF94CF0}"/>
              </a:ext>
            </a:extLst>
          </p:cNvPr>
          <p:cNvSpPr txBox="1"/>
          <p:nvPr/>
        </p:nvSpPr>
        <p:spPr>
          <a:xfrm>
            <a:off x="9408368" y="6248345"/>
            <a:ext cx="32149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Bildquelle P. Bronner,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CC BY-SA 4.0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441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el 2">
                <a:extLst>
                  <a:ext uri="{FF2B5EF4-FFF2-40B4-BE49-F238E27FC236}">
                    <a16:creationId xmlns:a16="http://schemas.microsoft.com/office/drawing/2014/main" id="{130EB42C-FAA8-9096-5825-FB648258627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09600" y="332656"/>
                <a:ext cx="10972800" cy="576064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de-DE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de-DE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de-DE" i="1" dirty="0">
                                <a:solidFill>
                                  <a:schemeClr val="tx1"/>
                                </a:solidFill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</m:t>
                            </m:r>
                            <m:r>
                              <m:rPr>
                                <m:nor/>
                              </m:rPr>
                              <a:rPr lang="de-DE" b="0" i="1" dirty="0" smtClean="0">
                                <a:solidFill>
                                  <a:schemeClr val="tx1"/>
                                </a:solidFill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 </m:t>
                            </m:r>
                          </m:e>
                        </m:d>
                      </m:e>
                      <m:sup>
                        <m:r>
                          <a:rPr lang="de-DE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2</m:t>
                        </m:r>
                      </m:sup>
                    </m:sSup>
                  </m:oMath>
                </a14:m>
                <a:r>
                  <a:rPr lang="de-DE" dirty="0"/>
                  <a:t> -Funktionen des Wasserstoffatoms</a:t>
                </a:r>
              </a:p>
            </p:txBody>
          </p:sp>
        </mc:Choice>
        <mc:Fallback xmlns="">
          <p:sp>
            <p:nvSpPr>
              <p:cNvPr id="3" name="Titel 2">
                <a:extLst>
                  <a:ext uri="{FF2B5EF4-FFF2-40B4-BE49-F238E27FC236}">
                    <a16:creationId xmlns:a16="http://schemas.microsoft.com/office/drawing/2014/main" id="{130EB42C-FAA8-9096-5825-FB64825862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09600" y="332656"/>
                <a:ext cx="10972800" cy="576064"/>
              </a:xfrm>
              <a:blipFill>
                <a:blip r:embed="rId2"/>
                <a:stretch>
                  <a:fillRect t="-18085" b="-4042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Inhaltsplatzhalter 1">
            <a:extLst>
              <a:ext uri="{FF2B5EF4-FFF2-40B4-BE49-F238E27FC236}">
                <a16:creationId xmlns:a16="http://schemas.microsoft.com/office/drawing/2014/main" id="{A9C09E8B-FCE5-53A0-B34D-C4CFA9824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84784"/>
            <a:ext cx="10972800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>
                <a:solidFill>
                  <a:schemeClr val="tx1"/>
                </a:solidFill>
              </a:rPr>
              <a:t>2-D-Bilder: 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2CFF9E01-EB99-F5FD-13D0-1C4A182684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7608" y="1407078"/>
            <a:ext cx="2125290" cy="1865904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2FD891DF-355B-E434-CD69-33F22432FC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7816" y="1330556"/>
            <a:ext cx="1714500" cy="78105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4F57754E-2132-E978-E7CF-B44BBFFE9D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7608" y="3936569"/>
            <a:ext cx="2125290" cy="2034291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689CAEAF-FF0B-9A53-ACB2-61057F076E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4726" y="4002994"/>
            <a:ext cx="2010595" cy="1990008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F926250C-42D3-8BA0-E906-D4EB7A38E09D}"/>
              </a:ext>
            </a:extLst>
          </p:cNvPr>
          <p:cNvSpPr txBox="1"/>
          <p:nvPr/>
        </p:nvSpPr>
        <p:spPr>
          <a:xfrm>
            <a:off x="3359696" y="5993002"/>
            <a:ext cx="742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de-DE" i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53E24C44-568B-7800-8060-F0E230DDAED3}"/>
              </a:ext>
            </a:extLst>
          </p:cNvPr>
          <p:cNvSpPr txBox="1"/>
          <p:nvPr/>
        </p:nvSpPr>
        <p:spPr>
          <a:xfrm>
            <a:off x="3431704" y="3305457"/>
            <a:ext cx="742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i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20E34356-5FA3-FE76-F463-FB0A262A340F}"/>
              </a:ext>
            </a:extLst>
          </p:cNvPr>
          <p:cNvSpPr txBox="1"/>
          <p:nvPr/>
        </p:nvSpPr>
        <p:spPr>
          <a:xfrm>
            <a:off x="6728257" y="5993002"/>
            <a:ext cx="742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5060FEAC-F0AA-D08C-DD42-7E47B59E1A1A}"/>
              </a:ext>
            </a:extLst>
          </p:cNvPr>
          <p:cNvSpPr txBox="1"/>
          <p:nvPr/>
        </p:nvSpPr>
        <p:spPr>
          <a:xfrm>
            <a:off x="9408368" y="6248345"/>
            <a:ext cx="32149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Bildquelle P. Bronner,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CC BY-SA 4.0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766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el 2">
                <a:extLst>
                  <a:ext uri="{FF2B5EF4-FFF2-40B4-BE49-F238E27FC236}">
                    <a16:creationId xmlns:a16="http://schemas.microsoft.com/office/drawing/2014/main" id="{130EB42C-FAA8-9096-5825-FB648258627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09600" y="332656"/>
                <a:ext cx="10972800" cy="576064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de-DE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de-DE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de-DE" i="1" dirty="0">
                                <a:solidFill>
                                  <a:schemeClr val="tx1"/>
                                </a:solidFill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</m:t>
                            </m:r>
                            <m:r>
                              <m:rPr>
                                <m:nor/>
                              </m:rPr>
                              <a:rPr lang="de-DE" b="0" i="1" dirty="0" smtClean="0">
                                <a:solidFill>
                                  <a:schemeClr val="tx1"/>
                                </a:solidFill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 </m:t>
                            </m:r>
                          </m:e>
                        </m:d>
                      </m:e>
                      <m:sup>
                        <m:r>
                          <a:rPr lang="de-DE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2</m:t>
                        </m:r>
                      </m:sup>
                    </m:sSup>
                  </m:oMath>
                </a14:m>
                <a:r>
                  <a:rPr lang="de-DE" dirty="0"/>
                  <a:t> -Funktionen des Wasserstoffatoms</a:t>
                </a:r>
              </a:p>
            </p:txBody>
          </p:sp>
        </mc:Choice>
        <mc:Fallback xmlns="">
          <p:sp>
            <p:nvSpPr>
              <p:cNvPr id="3" name="Titel 2">
                <a:extLst>
                  <a:ext uri="{FF2B5EF4-FFF2-40B4-BE49-F238E27FC236}">
                    <a16:creationId xmlns:a16="http://schemas.microsoft.com/office/drawing/2014/main" id="{130EB42C-FAA8-9096-5825-FB64825862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09600" y="332656"/>
                <a:ext cx="10972800" cy="576064"/>
              </a:xfrm>
              <a:blipFill>
                <a:blip r:embed="rId2"/>
                <a:stretch>
                  <a:fillRect t="-18085" b="-4042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Inhaltsplatzhalter 1">
            <a:extLst>
              <a:ext uri="{FF2B5EF4-FFF2-40B4-BE49-F238E27FC236}">
                <a16:creationId xmlns:a16="http://schemas.microsoft.com/office/drawing/2014/main" id="{A9C09E8B-FCE5-53A0-B34D-C4CFA9824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84784"/>
            <a:ext cx="10972800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>
                <a:solidFill>
                  <a:schemeClr val="tx1"/>
                </a:solidFill>
              </a:rPr>
              <a:t>2-D-Bilder: 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328B331-0D12-294A-1A28-E96BC190C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5600" y="1484784"/>
            <a:ext cx="9086800" cy="466914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C764A5D3-8709-ACEF-DC7F-C6EB98D02D4C}"/>
              </a:ext>
            </a:extLst>
          </p:cNvPr>
          <p:cNvSpPr txBox="1"/>
          <p:nvPr/>
        </p:nvSpPr>
        <p:spPr>
          <a:xfrm>
            <a:off x="9408368" y="6248345"/>
            <a:ext cx="32149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Bildquelle P. Bronner,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CC BY-SA 4.0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545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el 2">
                <a:extLst>
                  <a:ext uri="{FF2B5EF4-FFF2-40B4-BE49-F238E27FC236}">
                    <a16:creationId xmlns:a16="http://schemas.microsoft.com/office/drawing/2014/main" id="{130EB42C-FAA8-9096-5825-FB648258627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09600" y="332656"/>
                <a:ext cx="10972800" cy="576064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de-DE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de-DE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de-DE" i="1" dirty="0">
                                <a:solidFill>
                                  <a:schemeClr val="tx1"/>
                                </a:solidFill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</m:t>
                            </m:r>
                            <m:r>
                              <m:rPr>
                                <m:nor/>
                              </m:rPr>
                              <a:rPr lang="de-DE" b="0" i="1" dirty="0" smtClean="0">
                                <a:solidFill>
                                  <a:schemeClr val="tx1"/>
                                </a:solidFill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 </m:t>
                            </m:r>
                          </m:e>
                        </m:d>
                      </m:e>
                      <m:sup>
                        <m:r>
                          <a:rPr lang="de-DE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2</m:t>
                        </m:r>
                      </m:sup>
                    </m:sSup>
                  </m:oMath>
                </a14:m>
                <a:r>
                  <a:rPr lang="de-DE" dirty="0"/>
                  <a:t> -Funktionen des Wasserstoffatoms</a:t>
                </a:r>
              </a:p>
            </p:txBody>
          </p:sp>
        </mc:Choice>
        <mc:Fallback xmlns="">
          <p:sp>
            <p:nvSpPr>
              <p:cNvPr id="3" name="Titel 2">
                <a:extLst>
                  <a:ext uri="{FF2B5EF4-FFF2-40B4-BE49-F238E27FC236}">
                    <a16:creationId xmlns:a16="http://schemas.microsoft.com/office/drawing/2014/main" id="{130EB42C-FAA8-9096-5825-FB64825862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09600" y="332656"/>
                <a:ext cx="10972800" cy="576064"/>
              </a:xfrm>
              <a:blipFill>
                <a:blip r:embed="rId2"/>
                <a:stretch>
                  <a:fillRect t="-18085" b="-4042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Inhaltsplatzhalter 1">
            <a:extLst>
              <a:ext uri="{FF2B5EF4-FFF2-40B4-BE49-F238E27FC236}">
                <a16:creationId xmlns:a16="http://schemas.microsoft.com/office/drawing/2014/main" id="{A9C09E8B-FCE5-53A0-B34D-C4CFA9824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84784"/>
            <a:ext cx="10972800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>
                <a:solidFill>
                  <a:schemeClr val="tx1"/>
                </a:solidFill>
              </a:rPr>
              <a:t>3-D-Bilder:</a:t>
            </a:r>
            <a:br>
              <a:rPr lang="de-DE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DE" sz="2000" dirty="0">
                <a:solidFill>
                  <a:schemeClr val="tx1"/>
                </a:solidFill>
              </a:rPr>
              <a:t>Gezeichnet ist die Fläche </a:t>
            </a:r>
            <a:br>
              <a:rPr lang="de-DE" sz="2000" dirty="0">
                <a:solidFill>
                  <a:schemeClr val="tx1"/>
                </a:solidFill>
              </a:rPr>
            </a:br>
            <a:r>
              <a:rPr lang="de-DE" sz="2000" dirty="0">
                <a:solidFill>
                  <a:schemeClr val="tx1"/>
                </a:solidFill>
              </a:rPr>
              <a:t>gleicher Wahrscheinlich-</a:t>
            </a:r>
            <a:br>
              <a:rPr lang="de-DE" sz="2000" dirty="0">
                <a:solidFill>
                  <a:schemeClr val="tx1"/>
                </a:solidFill>
              </a:rPr>
            </a:br>
            <a:r>
              <a:rPr lang="de-DE" sz="2000" dirty="0" err="1">
                <a:solidFill>
                  <a:schemeClr val="tx1"/>
                </a:solidFill>
              </a:rPr>
              <a:t>keitsdichte</a:t>
            </a:r>
            <a:r>
              <a:rPr lang="de-DE" sz="2000" dirty="0">
                <a:solidFill>
                  <a:schemeClr val="tx1"/>
                </a:solidFill>
              </a:rPr>
              <a:t>, außerhalb derer </a:t>
            </a:r>
            <a:br>
              <a:rPr lang="de-DE" sz="2000" dirty="0">
                <a:solidFill>
                  <a:schemeClr val="tx1"/>
                </a:solidFill>
              </a:rPr>
            </a:br>
            <a:r>
              <a:rPr lang="de-DE" sz="2000" dirty="0">
                <a:solidFill>
                  <a:schemeClr val="tx1"/>
                </a:solidFill>
              </a:rPr>
              <a:t>die Restwahrscheinlichkeit</a:t>
            </a:r>
          </a:p>
          <a:p>
            <a:pPr marL="0" indent="0">
              <a:buNone/>
            </a:pPr>
            <a:r>
              <a:rPr lang="de-DE" sz="2000" dirty="0">
                <a:solidFill>
                  <a:schemeClr val="tx1"/>
                </a:solidFill>
              </a:rPr>
              <a:t>10 % beträgt.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7EE84CC-7C17-A71E-2128-908D970652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3792" y="1366639"/>
            <a:ext cx="7200800" cy="4924992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DA61C1B1-2AF6-F11E-91C1-5CE44FAAD2D6}"/>
              </a:ext>
            </a:extLst>
          </p:cNvPr>
          <p:cNvSpPr txBox="1"/>
          <p:nvPr/>
        </p:nvSpPr>
        <p:spPr>
          <a:xfrm>
            <a:off x="9408368" y="6248345"/>
            <a:ext cx="32149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Bildquelle P. Bronner,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CC BY-SA 4.0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4632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tvorlage_KM-Rot ZSL-Logo">
  <a:themeElements>
    <a:clrScheme name="Benutzerdefiniert 6">
      <a:dk1>
        <a:srgbClr val="000000"/>
      </a:dk1>
      <a:lt1>
        <a:srgbClr val="FFFFC1"/>
      </a:lt1>
      <a:dk2>
        <a:srgbClr val="5F5F5F"/>
      </a:dk2>
      <a:lt2>
        <a:srgbClr val="BF0000"/>
      </a:lt2>
      <a:accent1>
        <a:srgbClr val="FF6D6D"/>
      </a:accent1>
      <a:accent2>
        <a:srgbClr val="BF0000"/>
      </a:accent2>
      <a:accent3>
        <a:srgbClr val="BF0000"/>
      </a:accent3>
      <a:accent4>
        <a:srgbClr val="920000"/>
      </a:accent4>
      <a:accent5>
        <a:srgbClr val="C9C9C9"/>
      </a:accent5>
      <a:accent6>
        <a:srgbClr val="920000"/>
      </a:accent6>
      <a:hlink>
        <a:srgbClr val="FF0000"/>
      </a:hlink>
      <a:folHlink>
        <a:srgbClr val="7030A0"/>
      </a:folHlink>
    </a:clrScheme>
    <a:fontScheme name="Rhea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he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Formatvorlage_rot Logo Bildung</Template>
  <TotalTime>0</TotalTime>
  <Words>85</Words>
  <Application>Microsoft Office PowerPoint</Application>
  <PresentationFormat>Breitbild</PresentationFormat>
  <Paragraphs>17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10" baseType="lpstr">
      <vt:lpstr>Arial</vt:lpstr>
      <vt:lpstr>Calibri</vt:lpstr>
      <vt:lpstr>Cambria Math</vt:lpstr>
      <vt:lpstr>Garamond</vt:lpstr>
      <vt:lpstr>Georgia</vt:lpstr>
      <vt:lpstr>Formatvorlage_KM-Rot ZSL-Logo</vt:lpstr>
      <vt:lpstr>|" " |^2 -Funktionen des Wasserstoffatoms</vt:lpstr>
      <vt:lpstr>|" " |^2 -Funktionen des Wasserstoffatoms</vt:lpstr>
      <vt:lpstr>|" " |^2 -Funktionen des Wasserstoffatoms</vt:lpstr>
      <vt:lpstr>|" " |^2 -Funktionen des Wasserstoffatoms</vt:lpstr>
    </vt:vector>
  </TitlesOfParts>
  <Company>IZLBW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creator>Schock, Kai (KM);du Prel, Florence (LS)</dc:creator>
  <cp:lastModifiedBy>Josef Küblbeck</cp:lastModifiedBy>
  <cp:revision>172</cp:revision>
  <dcterms:created xsi:type="dcterms:W3CDTF">2014-03-18T09:41:04Z</dcterms:created>
  <dcterms:modified xsi:type="dcterms:W3CDTF">2023-03-01T09:38:51Z</dcterms:modified>
</cp:coreProperties>
</file>