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eg"/>
  <Override PartName="/ppt/media/image7.JPG" ContentType="image/jpeg"/>
  <Override PartName="/ppt/media/image8.JPG" ContentType="image/jpeg"/>
  <Override PartName="/ppt/media/image9.JPG" ContentType="image/jpeg"/>
  <Override PartName="/ppt/media/image10.JPG" ContentType="image/jpeg"/>
  <Override PartName="/ppt/media/image11.JPG" ContentType="image/jpeg"/>
  <Override PartName="/ppt/media/image12.JPG" ContentType="image/jpeg"/>
  <Override PartName="/ppt/media/image13.JPG" ContentType="image/jpeg"/>
  <Override PartName="/ppt/media/image14.JPG" ContentType="image/jpeg"/>
  <Override PartName="/ppt/media/image15.JPG" ContentType="image/jpeg"/>
  <Override PartName="/ppt/media/image16.JPG" ContentType="image/jpeg"/>
  <Override PartName="/ppt/media/image17.JPG" ContentType="image/jpeg"/>
  <Override PartName="/ppt/media/image18.JPG" ContentType="image/jpeg"/>
  <Override PartName="/ppt/media/image19.JPG" ContentType="image/jpeg"/>
  <Override PartName="/ppt/media/image21.JPG" ContentType="image/jpeg"/>
  <Override PartName="/ppt/media/image22.JPG" ContentType="image/jpeg"/>
  <Override PartName="/ppt/media/image24.JPG" ContentType="image/jpeg"/>
  <Override PartName="/ppt/media/image25.JPG" ContentType="image/jpeg"/>
  <Override PartName="/ppt/media/image26.JPG" ContentType="image/jpeg"/>
  <Override PartName="/ppt/media/image27.jpg" ContentType="image/jpeg"/>
  <Override PartName="/ppt/media/image28.JPG" ContentType="image/jpeg"/>
  <Override PartName="/ppt/media/image29.JPG" ContentType="image/jpeg"/>
  <Override PartName="/ppt/media/image30.JPG" ContentType="image/jpeg"/>
  <Override PartName="/ppt/media/image31.JPG" ContentType="image/jpeg"/>
  <Override PartName="/ppt/media/image33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4"/>
  </p:notesMasterIdLst>
  <p:sldIdLst>
    <p:sldId id="256" r:id="rId2"/>
    <p:sldId id="257" r:id="rId3"/>
    <p:sldId id="303" r:id="rId4"/>
    <p:sldId id="300" r:id="rId5"/>
    <p:sldId id="289" r:id="rId6"/>
    <p:sldId id="273" r:id="rId7"/>
    <p:sldId id="265" r:id="rId8"/>
    <p:sldId id="263" r:id="rId9"/>
    <p:sldId id="264" r:id="rId10"/>
    <p:sldId id="266" r:id="rId11"/>
    <p:sldId id="268" r:id="rId12"/>
    <p:sldId id="308" r:id="rId13"/>
    <p:sldId id="267" r:id="rId14"/>
    <p:sldId id="307" r:id="rId15"/>
    <p:sldId id="309" r:id="rId16"/>
    <p:sldId id="305" r:id="rId17"/>
    <p:sldId id="276" r:id="rId18"/>
    <p:sldId id="258" r:id="rId19"/>
    <p:sldId id="269" r:id="rId20"/>
    <p:sldId id="304" r:id="rId21"/>
    <p:sldId id="302" r:id="rId22"/>
    <p:sldId id="262" r:id="rId23"/>
    <p:sldId id="260" r:id="rId24"/>
    <p:sldId id="278" r:id="rId25"/>
    <p:sldId id="281" r:id="rId26"/>
    <p:sldId id="275" r:id="rId27"/>
    <p:sldId id="261" r:id="rId28"/>
    <p:sldId id="298" r:id="rId29"/>
    <p:sldId id="297" r:id="rId30"/>
    <p:sldId id="299" r:id="rId31"/>
    <p:sldId id="277" r:id="rId32"/>
    <p:sldId id="271" r:id="rId33"/>
    <p:sldId id="270" r:id="rId34"/>
    <p:sldId id="272" r:id="rId35"/>
    <p:sldId id="285" r:id="rId36"/>
    <p:sldId id="291" r:id="rId37"/>
    <p:sldId id="310" r:id="rId38"/>
    <p:sldId id="311" r:id="rId39"/>
    <p:sldId id="301" r:id="rId40"/>
    <p:sldId id="282" r:id="rId41"/>
    <p:sldId id="279" r:id="rId42"/>
    <p:sldId id="290" r:id="rId43"/>
    <p:sldId id="287" r:id="rId44"/>
    <p:sldId id="288" r:id="rId45"/>
    <p:sldId id="294" r:id="rId46"/>
    <p:sldId id="295" r:id="rId47"/>
    <p:sldId id="293" r:id="rId48"/>
    <p:sldId id="274" r:id="rId49"/>
    <p:sldId id="280" r:id="rId50"/>
    <p:sldId id="286" r:id="rId51"/>
    <p:sldId id="259" r:id="rId52"/>
    <p:sldId id="296" r:id="rId5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85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ittlere Formatvorlag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ittlere Formatvorlage 2 - Akz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ittlere Formatvorlage 2 - Akz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41"/>
    <p:restoredTop sz="94627"/>
  </p:normalViewPr>
  <p:slideViewPr>
    <p:cSldViewPr snapToGrid="0" snapToObjects="1">
      <p:cViewPr>
        <p:scale>
          <a:sx n="90" d="100"/>
          <a:sy n="90" d="100"/>
        </p:scale>
        <p:origin x="744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notesMaster" Target="notesMasters/notesMaster1.xml"/><Relationship Id="rId55" Type="http://schemas.openxmlformats.org/officeDocument/2006/relationships/presProps" Target="presProps.xml"/><Relationship Id="rId56" Type="http://schemas.openxmlformats.org/officeDocument/2006/relationships/viewProps" Target="viewProps.xml"/><Relationship Id="rId57" Type="http://schemas.openxmlformats.org/officeDocument/2006/relationships/theme" Target="theme/theme1.xml"/><Relationship Id="rId58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9EF698-BEDC-F74B-A7D3-AB3E5F2DA346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CB7FDD-D74D-F94D-BDF4-07D07F804A4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93821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48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134544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42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394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3567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254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0498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7838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8702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882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30114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0F69D4-5669-E04A-A2D5-06629E551704}" type="datetimeFigureOut">
              <a:rPr lang="de-DE" smtClean="0"/>
              <a:t>17.06.19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E2F784-72E5-1949-BC26-B21DB914892C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3537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G"/><Relationship Id="rId5" Type="http://schemas.openxmlformats.org/officeDocument/2006/relationships/image" Target="../media/image4.jpg"/><Relationship Id="rId6" Type="http://schemas.openxmlformats.org/officeDocument/2006/relationships/image" Target="../media/image5.jpg"/><Relationship Id="rId7" Type="http://schemas.openxmlformats.org/officeDocument/2006/relationships/image" Target="../media/image6.jpg"/><Relationship Id="rId8" Type="http://schemas.openxmlformats.org/officeDocument/2006/relationships/image" Target="../media/image7.JP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5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6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7.JP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G"/><Relationship Id="rId3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JP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21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1.jp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jpg"/><Relationship Id="rId3" Type="http://schemas.openxmlformats.org/officeDocument/2006/relationships/image" Target="../media/image28.JP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G"/><Relationship Id="rId3" Type="http://schemas.openxmlformats.org/officeDocument/2006/relationships/image" Target="../media/image30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JP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jpg"/><Relationship Id="rId3" Type="http://schemas.openxmlformats.org/officeDocument/2006/relationships/image" Target="../media/image2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4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g"/><Relationship Id="rId3" Type="http://schemas.openxmlformats.org/officeDocument/2006/relationships/image" Target="../media/image1.jp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biomechanik-im-sportunterricht.de/" TargetMode="Externa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Relationship Id="rId3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91729" y="187972"/>
            <a:ext cx="11720051" cy="6467276"/>
          </a:xfrm>
          <a:solidFill>
            <a:schemeClr val="tx1"/>
          </a:solidFill>
        </p:spPr>
        <p:txBody>
          <a:bodyPr>
            <a:normAutofit/>
          </a:bodyPr>
          <a:lstStyle/>
          <a:p>
            <a:pPr algn="l"/>
            <a:r>
              <a:rPr lang="de-DE" sz="4400" dirty="0" smtClean="0">
                <a:solidFill>
                  <a:schemeClr val="bg1"/>
                </a:solidFill>
              </a:rPr>
              <a:t>Bewegen an Geräten Kl. 10 </a:t>
            </a:r>
            <a:r>
              <a:rPr lang="de-DE" dirty="0" smtClean="0">
                <a:solidFill>
                  <a:schemeClr val="bg1"/>
                </a:solidFill>
              </a:rPr>
              <a:t/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	</a:t>
            </a:r>
            <a:r>
              <a:rPr lang="de-DE" sz="7200" b="1" u="sng" dirty="0" smtClean="0">
                <a:solidFill>
                  <a:schemeClr val="bg1"/>
                </a:solidFill>
              </a:rPr>
              <a:t>Le </a:t>
            </a:r>
            <a:r>
              <a:rPr lang="de-DE" sz="7200" b="1" u="sng" dirty="0" err="1" smtClean="0">
                <a:solidFill>
                  <a:schemeClr val="bg1"/>
                </a:solidFill>
              </a:rPr>
              <a:t>Parkour</a:t>
            </a:r>
            <a:r>
              <a:rPr lang="de-DE" dirty="0">
                <a:solidFill>
                  <a:schemeClr val="bg1"/>
                </a:solidFill>
              </a:rPr>
              <a:t/>
            </a:r>
            <a:br>
              <a:rPr lang="de-DE" dirty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	</a:t>
            </a:r>
            <a:r>
              <a:rPr lang="de-DE" sz="3200" dirty="0" smtClean="0">
                <a:solidFill>
                  <a:schemeClr val="bg1"/>
                </a:solidFill>
              </a:rPr>
              <a:t>Einführung, </a:t>
            </a:r>
            <a:br>
              <a:rPr lang="de-DE" sz="3200" dirty="0" smtClean="0">
                <a:solidFill>
                  <a:schemeClr val="bg1"/>
                </a:solidFill>
              </a:rPr>
            </a:br>
            <a:r>
              <a:rPr lang="de-DE" sz="3200" dirty="0" smtClean="0">
                <a:solidFill>
                  <a:schemeClr val="bg1"/>
                </a:solidFill>
              </a:rPr>
              <a:t>	Bildungsplan, </a:t>
            </a:r>
            <a:br>
              <a:rPr lang="de-DE" sz="3200" dirty="0" smtClean="0">
                <a:solidFill>
                  <a:schemeClr val="bg1"/>
                </a:solidFill>
              </a:rPr>
            </a:br>
            <a:r>
              <a:rPr lang="de-DE" sz="3200" dirty="0" smtClean="0">
                <a:solidFill>
                  <a:schemeClr val="bg1"/>
                </a:solidFill>
              </a:rPr>
              <a:t>	Auszüge UV,</a:t>
            </a:r>
            <a:br>
              <a:rPr lang="de-DE" sz="3200" dirty="0" smtClean="0">
                <a:solidFill>
                  <a:schemeClr val="bg1"/>
                </a:solidFill>
              </a:rPr>
            </a:br>
            <a:r>
              <a:rPr lang="de-DE" sz="3200">
                <a:solidFill>
                  <a:schemeClr val="bg1"/>
                </a:solidFill>
              </a:rPr>
              <a:t> </a:t>
            </a:r>
            <a:r>
              <a:rPr lang="de-DE" sz="3200" smtClean="0">
                <a:solidFill>
                  <a:schemeClr val="bg1"/>
                </a:solidFill>
              </a:rPr>
              <a:t>         Zusatzinfos</a:t>
            </a:r>
            <a:r>
              <a:rPr lang="de-DE" sz="3200" dirty="0" smtClean="0">
                <a:solidFill>
                  <a:schemeClr val="bg1"/>
                </a:solidFill>
              </a:rPr>
              <a:t>, </a:t>
            </a:r>
            <a:br>
              <a:rPr lang="de-DE" sz="3200" dirty="0" smtClean="0">
                <a:solidFill>
                  <a:schemeClr val="bg1"/>
                </a:solidFill>
              </a:rPr>
            </a:br>
            <a:r>
              <a:rPr lang="de-DE" sz="3200" dirty="0" smtClean="0">
                <a:solidFill>
                  <a:schemeClr val="bg1"/>
                </a:solidFill>
              </a:rPr>
              <a:t>	(Informationsquellen und)</a:t>
            </a:r>
            <a:br>
              <a:rPr lang="de-DE" sz="3200" dirty="0" smtClean="0">
                <a:solidFill>
                  <a:schemeClr val="bg1"/>
                </a:solidFill>
              </a:rPr>
            </a:br>
            <a:r>
              <a:rPr lang="de-DE" sz="3200" dirty="0" smtClean="0">
                <a:solidFill>
                  <a:schemeClr val="bg1"/>
                </a:solidFill>
              </a:rPr>
              <a:t>	Literatur </a:t>
            </a:r>
            <a:endParaRPr lang="de-DE" sz="3200" dirty="0">
              <a:solidFill>
                <a:schemeClr val="bg1"/>
              </a:solidFill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414" y="410476"/>
            <a:ext cx="723702" cy="723702"/>
          </a:xfrm>
          <a:prstGeom prst="rect">
            <a:avLst/>
          </a:prstGeom>
        </p:spPr>
      </p:pic>
      <p:pic>
        <p:nvPicPr>
          <p:cNvPr id="9" name="Bild 4" descr="image5.jpe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681" y="239908"/>
            <a:ext cx="2877539" cy="214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Untertitel 2"/>
          <p:cNvSpPr txBox="1">
            <a:spLocks/>
          </p:cNvSpPr>
          <p:nvPr/>
        </p:nvSpPr>
        <p:spPr>
          <a:xfrm>
            <a:off x="8384456" y="5729622"/>
            <a:ext cx="4129549" cy="1430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dirty="0" smtClean="0"/>
          </a:p>
          <a:p>
            <a:r>
              <a:rPr lang="de-DE" sz="2000" dirty="0" smtClean="0">
                <a:solidFill>
                  <a:schemeClr val="bg1"/>
                </a:solidFill>
              </a:rPr>
              <a:t>Christina Skoda  2017</a:t>
            </a:r>
            <a:endParaRPr lang="de-DE" sz="2000" dirty="0">
              <a:solidFill>
                <a:schemeClr val="bg1"/>
              </a:solidFill>
            </a:endParaRPr>
          </a:p>
        </p:txBody>
      </p:sp>
      <p:pic>
        <p:nvPicPr>
          <p:cNvPr id="22" name="Bild 2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2681" y="2654226"/>
            <a:ext cx="2877539" cy="1534768"/>
          </a:xfrm>
          <a:prstGeom prst="rect">
            <a:avLst/>
          </a:prstGeom>
        </p:spPr>
      </p:pic>
      <p:pic>
        <p:nvPicPr>
          <p:cNvPr id="23" name="Bild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0036" y="1845164"/>
            <a:ext cx="1801308" cy="1801308"/>
          </a:xfrm>
          <a:prstGeom prst="rect">
            <a:avLst/>
          </a:prstGeom>
        </p:spPr>
      </p:pic>
      <p:pic>
        <p:nvPicPr>
          <p:cNvPr id="27" name="Bild 2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478" y="288047"/>
            <a:ext cx="1423171" cy="1423171"/>
          </a:xfrm>
          <a:prstGeom prst="rect">
            <a:avLst/>
          </a:prstGeom>
        </p:spPr>
      </p:pic>
      <p:sp>
        <p:nvSpPr>
          <p:cNvPr id="28" name="Textfeld 27"/>
          <p:cNvSpPr txBox="1"/>
          <p:nvPr/>
        </p:nvSpPr>
        <p:spPr>
          <a:xfrm rot="20272897">
            <a:off x="2838611" y="1077577"/>
            <a:ext cx="2148409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400" smtClean="0"/>
              <a:t>Was ist eigentlich </a:t>
            </a:r>
            <a:r>
              <a:rPr lang="de-DE" sz="1400" dirty="0" err="1" smtClean="0"/>
              <a:t>Parkour</a:t>
            </a:r>
            <a:r>
              <a:rPr lang="de-DE" sz="1400" dirty="0" smtClean="0"/>
              <a:t>?</a:t>
            </a:r>
            <a:endParaRPr lang="de-DE" sz="1400" dirty="0"/>
          </a:p>
        </p:txBody>
      </p:sp>
      <p:pic>
        <p:nvPicPr>
          <p:cNvPr id="29" name="Bild 2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0230" y="4617297"/>
            <a:ext cx="1168452" cy="1168452"/>
          </a:xfrm>
          <a:prstGeom prst="rect">
            <a:avLst/>
          </a:prstGeom>
        </p:spPr>
      </p:pic>
      <p:sp>
        <p:nvSpPr>
          <p:cNvPr id="31" name="Textfeld 30"/>
          <p:cNvSpPr txBox="1"/>
          <p:nvPr/>
        </p:nvSpPr>
        <p:spPr>
          <a:xfrm rot="21049728">
            <a:off x="8389018" y="5591123"/>
            <a:ext cx="2739917" cy="2769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de-DE" sz="1200" dirty="0" smtClean="0"/>
              <a:t>Material mit Theorie-</a:t>
            </a:r>
            <a:r>
              <a:rPr lang="de-DE" sz="1200" dirty="0" err="1" smtClean="0"/>
              <a:t>Praxisverknüfpung</a:t>
            </a:r>
            <a:r>
              <a:rPr lang="de-DE" sz="1200" dirty="0" smtClean="0"/>
              <a:t>?</a:t>
            </a:r>
            <a:endParaRPr lang="de-DE" sz="1200" dirty="0"/>
          </a:p>
        </p:txBody>
      </p:sp>
      <p:sp>
        <p:nvSpPr>
          <p:cNvPr id="15" name="Textfeld 14"/>
          <p:cNvSpPr txBox="1"/>
          <p:nvPr/>
        </p:nvSpPr>
        <p:spPr>
          <a:xfrm>
            <a:off x="8633614" y="2024195"/>
            <a:ext cx="3076606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dirty="0" smtClean="0"/>
              <a:t>Intermediales Arbeiten im Sportunterricht?! Ein Beispiel.</a:t>
            </a:r>
            <a:endParaRPr lang="de-DE" dirty="0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116" y="341298"/>
            <a:ext cx="1202489" cy="86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6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0034" y="350377"/>
            <a:ext cx="12192000" cy="105072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BP 2016 S. 48 </a:t>
            </a:r>
            <a:r>
              <a:rPr lang="de-DE" dirty="0" smtClean="0">
                <a:sym typeface="Wingdings"/>
              </a:rPr>
              <a:t> LINK Leistungsüberprüfung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(wird im Run überprüft bzw. gezeigt)</a:t>
            </a:r>
            <a:r>
              <a:rPr lang="de-DE" b="1" dirty="0" smtClean="0">
                <a:solidFill>
                  <a:srgbClr val="FF0000"/>
                </a:solidFill>
              </a:rPr>
              <a:t> </a:t>
            </a:r>
            <a:endParaRPr lang="de-DE" b="1" dirty="0">
              <a:solidFill>
                <a:srgbClr val="FF0000"/>
              </a:solidFill>
            </a:endParaRPr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73" y="1563329"/>
            <a:ext cx="10941923" cy="4055806"/>
          </a:xfrm>
        </p:spPr>
      </p:pic>
      <p:cxnSp>
        <p:nvCxnSpPr>
          <p:cNvPr id="5" name="Gerade Verbindung 4"/>
          <p:cNvCxnSpPr/>
          <p:nvPr/>
        </p:nvCxnSpPr>
        <p:spPr>
          <a:xfrm>
            <a:off x="1664109" y="2932268"/>
            <a:ext cx="6211529" cy="266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Gerade Verbindung 5"/>
          <p:cNvCxnSpPr/>
          <p:nvPr/>
        </p:nvCxnSpPr>
        <p:spPr>
          <a:xfrm flipV="1">
            <a:off x="852948" y="3244645"/>
            <a:ext cx="3916925" cy="2683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Gerade Verbindung 7"/>
          <p:cNvCxnSpPr/>
          <p:nvPr/>
        </p:nvCxnSpPr>
        <p:spPr>
          <a:xfrm flipV="1">
            <a:off x="4576224" y="3581198"/>
            <a:ext cx="4405544" cy="1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9"/>
          <p:cNvCxnSpPr/>
          <p:nvPr/>
        </p:nvCxnSpPr>
        <p:spPr>
          <a:xfrm flipV="1">
            <a:off x="2811410" y="4822723"/>
            <a:ext cx="8190887" cy="17006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 Verbindung 11"/>
          <p:cNvCxnSpPr/>
          <p:nvPr/>
        </p:nvCxnSpPr>
        <p:spPr>
          <a:xfrm>
            <a:off x="5147187" y="5471652"/>
            <a:ext cx="3657600" cy="0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6892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462" y="158886"/>
            <a:ext cx="11927618" cy="572975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dirty="0"/>
              <a:t>BP </a:t>
            </a:r>
            <a:r>
              <a:rPr lang="de-DE" dirty="0" smtClean="0"/>
              <a:t>2016 S. 47</a:t>
            </a:r>
            <a:r>
              <a:rPr lang="de-DE" dirty="0" smtClean="0">
                <a:sym typeface="Wingdings"/>
              </a:rPr>
              <a:t> PRAXIS</a:t>
            </a:r>
            <a:endParaRPr lang="de-DE" dirty="0"/>
          </a:p>
        </p:txBody>
      </p:sp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62" y="1224117"/>
            <a:ext cx="8879048" cy="4516590"/>
          </a:xfrm>
        </p:spPr>
      </p:pic>
      <p:sp>
        <p:nvSpPr>
          <p:cNvPr id="6" name="Legende mit Pfeil nach rechts 5"/>
          <p:cNvSpPr/>
          <p:nvPr/>
        </p:nvSpPr>
        <p:spPr>
          <a:xfrm>
            <a:off x="309716" y="1999963"/>
            <a:ext cx="8998470" cy="1224116"/>
          </a:xfrm>
          <a:prstGeom prst="rightArrowCallout">
            <a:avLst>
              <a:gd name="adj1" fmla="val 27409"/>
              <a:gd name="adj2" fmla="val 25000"/>
              <a:gd name="adj3" fmla="val 49096"/>
              <a:gd name="adj4" fmla="val 870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Legende mit Pfeil nach rechts 6"/>
          <p:cNvSpPr/>
          <p:nvPr/>
        </p:nvSpPr>
        <p:spPr>
          <a:xfrm>
            <a:off x="178934" y="4866066"/>
            <a:ext cx="9129252" cy="874641"/>
          </a:xfrm>
          <a:prstGeom prst="rightArrowCallout">
            <a:avLst>
              <a:gd name="adj1" fmla="val 27409"/>
              <a:gd name="adj2" fmla="val 25000"/>
              <a:gd name="adj3" fmla="val 49096"/>
              <a:gd name="adj4" fmla="val 87067"/>
            </a:avLst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9308186" y="3999925"/>
            <a:ext cx="2795894" cy="2585323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de-DE" b="1" u="sng" dirty="0" smtClean="0">
                <a:solidFill>
                  <a:schemeClr val="bg1"/>
                </a:solidFill>
              </a:rPr>
              <a:t>Anwendung </a:t>
            </a:r>
            <a:r>
              <a:rPr lang="de-DE" b="1" u="sng" dirty="0" err="1" smtClean="0">
                <a:solidFill>
                  <a:schemeClr val="bg1"/>
                </a:solidFill>
              </a:rPr>
              <a:t>Parkour</a:t>
            </a:r>
            <a:endParaRPr lang="de-DE" b="1" u="sng" dirty="0">
              <a:solidFill>
                <a:schemeClr val="bg1"/>
              </a:solidFill>
            </a:endParaRPr>
          </a:p>
          <a:p>
            <a:endParaRPr lang="de-DE" b="1" u="sng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DE" dirty="0" smtClean="0">
                <a:solidFill>
                  <a:schemeClr val="bg1"/>
                </a:solidFill>
              </a:rPr>
              <a:t>Klammergriff (Oberarm):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     </a:t>
            </a:r>
            <a:r>
              <a:rPr lang="de-DE" b="1" dirty="0" smtClean="0">
                <a:solidFill>
                  <a:schemeClr val="bg1"/>
                </a:solidFill>
              </a:rPr>
              <a:t>Katze/Sprunghocke</a:t>
            </a:r>
          </a:p>
          <a:p>
            <a:pPr marL="285750" indent="-285750">
              <a:buFont typeface="Wingdings" charset="2"/>
              <a:buChar char="ü"/>
            </a:pPr>
            <a:r>
              <a:rPr lang="de-DE" dirty="0" smtClean="0">
                <a:solidFill>
                  <a:schemeClr val="bg1"/>
                </a:solidFill>
              </a:rPr>
              <a:t>Checkergriff: </a:t>
            </a:r>
            <a:r>
              <a:rPr lang="de-DE" dirty="0" err="1" smtClean="0">
                <a:solidFill>
                  <a:schemeClr val="bg1"/>
                </a:solidFill>
              </a:rPr>
              <a:t>TicTac</a:t>
            </a:r>
            <a:endParaRPr lang="de-DE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DE" dirty="0" smtClean="0">
                <a:solidFill>
                  <a:schemeClr val="bg1"/>
                </a:solidFill>
              </a:rPr>
              <a:t>Unterarmgriff: </a:t>
            </a:r>
            <a:r>
              <a:rPr lang="de-DE" b="1" dirty="0" err="1" smtClean="0">
                <a:solidFill>
                  <a:schemeClr val="bg1"/>
                </a:solidFill>
              </a:rPr>
              <a:t>TicTac</a:t>
            </a:r>
            <a:endParaRPr lang="de-DE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DE" dirty="0" err="1" smtClean="0">
                <a:solidFill>
                  <a:schemeClr val="bg1"/>
                </a:solidFill>
              </a:rPr>
              <a:t>Spotting</a:t>
            </a:r>
            <a:r>
              <a:rPr lang="de-DE" dirty="0" smtClean="0">
                <a:solidFill>
                  <a:schemeClr val="bg1"/>
                </a:solidFill>
              </a:rPr>
              <a:t>: </a:t>
            </a:r>
            <a:r>
              <a:rPr lang="de-DE" b="1" dirty="0" smtClean="0">
                <a:solidFill>
                  <a:schemeClr val="bg1"/>
                </a:solidFill>
              </a:rPr>
              <a:t>Armsprung</a:t>
            </a:r>
          </a:p>
          <a:p>
            <a:pPr marL="285750" indent="-285750">
              <a:buFont typeface="Wingdings" charset="2"/>
              <a:buChar char="ü"/>
            </a:pPr>
            <a:r>
              <a:rPr lang="de-DE" dirty="0" smtClean="0">
                <a:solidFill>
                  <a:schemeClr val="bg1"/>
                </a:solidFill>
              </a:rPr>
              <a:t>Sandwich: </a:t>
            </a:r>
            <a:r>
              <a:rPr lang="de-DE" b="1" dirty="0" smtClean="0">
                <a:solidFill>
                  <a:schemeClr val="bg1"/>
                </a:solidFill>
              </a:rPr>
              <a:t>Arm- und</a:t>
            </a:r>
          </a:p>
          <a:p>
            <a:r>
              <a:rPr lang="de-DE" b="1" dirty="0">
                <a:solidFill>
                  <a:schemeClr val="bg1"/>
                </a:solidFill>
              </a:rPr>
              <a:t> </a:t>
            </a:r>
            <a:r>
              <a:rPr lang="de-DE" b="1" dirty="0" smtClean="0">
                <a:solidFill>
                  <a:schemeClr val="bg1"/>
                </a:solidFill>
              </a:rPr>
              <a:t>     Präzisionssprung</a:t>
            </a:r>
            <a:endParaRPr lang="de-DE" b="1" dirty="0">
              <a:solidFill>
                <a:schemeClr val="bg1"/>
              </a:solidFill>
            </a:endParaRPr>
          </a:p>
        </p:txBody>
      </p:sp>
      <p:sp>
        <p:nvSpPr>
          <p:cNvPr id="14" name="Ring 13"/>
          <p:cNvSpPr/>
          <p:nvPr/>
        </p:nvSpPr>
        <p:spPr>
          <a:xfrm>
            <a:off x="0" y="4218039"/>
            <a:ext cx="3377381" cy="648027"/>
          </a:xfrm>
          <a:prstGeom prst="donut">
            <a:avLst>
              <a:gd name="adj" fmla="val 1372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 rot="21100392">
            <a:off x="2218147" y="3426980"/>
            <a:ext cx="7536178" cy="267765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de-DE" sz="4000" b="1" dirty="0" smtClean="0"/>
              <a:t>OBACHT!!!!</a:t>
            </a:r>
            <a:r>
              <a:rPr lang="de-DE" sz="4000" b="1" dirty="0" smtClean="0">
                <a:sym typeface="Wingdings"/>
              </a:rPr>
              <a:t> </a:t>
            </a:r>
          </a:p>
          <a:p>
            <a:r>
              <a:rPr lang="de-DE" sz="3200" b="1" dirty="0" smtClean="0">
                <a:sym typeface="Wingdings"/>
              </a:rPr>
              <a:t>Kontextuelle </a:t>
            </a:r>
            <a:r>
              <a:rPr lang="de-DE" sz="3200" b="1" dirty="0" err="1" smtClean="0">
                <a:sym typeface="Wingdings"/>
              </a:rPr>
              <a:t>Inteferenzprobleme</a:t>
            </a:r>
            <a:endParaRPr lang="de-DE" sz="3200" b="1" dirty="0" smtClean="0">
              <a:sym typeface="Wingdings"/>
            </a:endParaRPr>
          </a:p>
          <a:p>
            <a:r>
              <a:rPr lang="de-DE" sz="3200" b="1" dirty="0" smtClean="0">
                <a:sym typeface="Wingdings"/>
              </a:rPr>
              <a:t> bei Anlauf-,Absprunggestaltung und Flugphase vgl. Sprunghocke Gerätturnen </a:t>
            </a:r>
            <a:r>
              <a:rPr lang="de-DE" sz="3200" b="1" dirty="0" err="1" smtClean="0">
                <a:sym typeface="Wingdings"/>
              </a:rPr>
              <a:t>vs</a:t>
            </a:r>
            <a:r>
              <a:rPr lang="de-DE" sz="3200" b="1" dirty="0" smtClean="0">
                <a:sym typeface="Wingdings"/>
              </a:rPr>
              <a:t> </a:t>
            </a:r>
            <a:r>
              <a:rPr lang="de-DE" sz="3200" b="1" dirty="0" err="1" smtClean="0">
                <a:sym typeface="Wingdings"/>
              </a:rPr>
              <a:t>Monkey</a:t>
            </a:r>
            <a:r>
              <a:rPr lang="de-DE" sz="3200" b="1" dirty="0" smtClean="0">
                <a:sym typeface="Wingdings"/>
              </a:rPr>
              <a:t>/Kong!!!! Nicht parallel anfangen!</a:t>
            </a:r>
            <a:endParaRPr lang="de-DE" sz="3200" b="1" dirty="0"/>
          </a:p>
        </p:txBody>
      </p:sp>
      <p:sp>
        <p:nvSpPr>
          <p:cNvPr id="18" name="Textfeld 17"/>
          <p:cNvSpPr txBox="1"/>
          <p:nvPr/>
        </p:nvSpPr>
        <p:spPr>
          <a:xfrm>
            <a:off x="9401582" y="934732"/>
            <a:ext cx="2702498" cy="2862322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de-DE" b="1" u="sng" dirty="0" smtClean="0">
                <a:solidFill>
                  <a:schemeClr val="bg1"/>
                </a:solidFill>
              </a:rPr>
              <a:t>Anwendung </a:t>
            </a:r>
            <a:r>
              <a:rPr lang="de-DE" b="1" u="sng" dirty="0" err="1" smtClean="0">
                <a:solidFill>
                  <a:schemeClr val="bg1"/>
                </a:solidFill>
              </a:rPr>
              <a:t>Parkour</a:t>
            </a:r>
            <a:r>
              <a:rPr lang="de-DE" b="1" u="sng" dirty="0" smtClean="0">
                <a:solidFill>
                  <a:schemeClr val="bg1"/>
                </a:solidFill>
              </a:rPr>
              <a:t> (u.a.)</a:t>
            </a:r>
            <a:endParaRPr lang="de-DE" b="1" u="sng" dirty="0">
              <a:solidFill>
                <a:schemeClr val="bg1"/>
              </a:solidFill>
            </a:endParaRPr>
          </a:p>
          <a:p>
            <a:endParaRPr lang="de-DE" b="1" u="sng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Präzisions</a:t>
            </a:r>
            <a:r>
              <a:rPr lang="de-DE" dirty="0" smtClean="0">
                <a:solidFill>
                  <a:schemeClr val="bg1"/>
                </a:solidFill>
              </a:rPr>
              <a:t>sprünge</a:t>
            </a: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Crane</a:t>
            </a:r>
          </a:p>
          <a:p>
            <a:pPr marL="285750" indent="-285750">
              <a:buFont typeface="Wingdings" charset="2"/>
              <a:buChar char="ü"/>
            </a:pPr>
            <a:r>
              <a:rPr lang="de-DE" b="1" dirty="0" err="1" smtClean="0">
                <a:solidFill>
                  <a:schemeClr val="bg1"/>
                </a:solidFill>
              </a:rPr>
              <a:t>TicTac</a:t>
            </a:r>
            <a:endParaRPr lang="de-DE" b="1" dirty="0" smtClean="0">
              <a:solidFill>
                <a:schemeClr val="bg1"/>
              </a:solidFill>
            </a:endParaRP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Katze/ </a:t>
            </a:r>
            <a:r>
              <a:rPr lang="de-DE" b="1" dirty="0">
                <a:solidFill>
                  <a:schemeClr val="bg1"/>
                </a:solidFill>
              </a:rPr>
              <a:t>K</a:t>
            </a:r>
            <a:r>
              <a:rPr lang="de-DE" b="1" dirty="0" smtClean="0">
                <a:solidFill>
                  <a:schemeClr val="bg1"/>
                </a:solidFill>
              </a:rPr>
              <a:t>ong</a:t>
            </a: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Durchbruch</a:t>
            </a: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Balancieren in der Höhe, auf Stangen</a:t>
            </a:r>
          </a:p>
          <a:p>
            <a:pPr marL="285750" indent="-285750">
              <a:buFont typeface="Wingdings" charset="2"/>
              <a:buChar char="ü"/>
            </a:pPr>
            <a:r>
              <a:rPr lang="de-DE" b="1" dirty="0" smtClean="0">
                <a:solidFill>
                  <a:schemeClr val="bg1"/>
                </a:solidFill>
              </a:rPr>
              <a:t>Roulade</a:t>
            </a:r>
          </a:p>
        </p:txBody>
      </p:sp>
    </p:spTree>
    <p:extLst>
      <p:ext uri="{BB962C8B-B14F-4D97-AF65-F5344CB8AC3E}">
        <p14:creationId xmlns:p14="http://schemas.microsoft.com/office/powerpoint/2010/main" val="150461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0" y="1379876"/>
            <a:ext cx="10545098" cy="4579872"/>
          </a:xfrm>
        </p:spPr>
      </p:pic>
      <p:sp>
        <p:nvSpPr>
          <p:cNvPr id="5" name="Textfeld 4"/>
          <p:cNvSpPr txBox="1"/>
          <p:nvPr/>
        </p:nvSpPr>
        <p:spPr>
          <a:xfrm>
            <a:off x="162232" y="501446"/>
            <a:ext cx="118871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4000" dirty="0"/>
              <a:t>BP </a:t>
            </a:r>
            <a:r>
              <a:rPr lang="de-DE" sz="4000" dirty="0" smtClean="0"/>
              <a:t>2016, S. 48 </a:t>
            </a:r>
            <a:r>
              <a:rPr lang="de-DE" sz="4000" dirty="0" smtClean="0">
                <a:sym typeface="Wingdings"/>
              </a:rPr>
              <a:t> LINK zur Theorie</a:t>
            </a:r>
            <a:endParaRPr lang="de-DE" sz="4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634180" y="2079523"/>
            <a:ext cx="10545098" cy="424960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ing 5"/>
          <p:cNvSpPr/>
          <p:nvPr/>
        </p:nvSpPr>
        <p:spPr>
          <a:xfrm>
            <a:off x="423197" y="2480631"/>
            <a:ext cx="8288593" cy="559572"/>
          </a:xfrm>
          <a:prstGeom prst="donut">
            <a:avLst>
              <a:gd name="adj" fmla="val 14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693" y="1379876"/>
            <a:ext cx="8262282" cy="459262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4530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0" y="1749259"/>
            <a:ext cx="10545098" cy="4579872"/>
          </a:xfrm>
        </p:spPr>
      </p:pic>
      <p:sp>
        <p:nvSpPr>
          <p:cNvPr id="5" name="Textfeld 4"/>
          <p:cNvSpPr txBox="1"/>
          <p:nvPr/>
        </p:nvSpPr>
        <p:spPr>
          <a:xfrm>
            <a:off x="162232" y="501446"/>
            <a:ext cx="118871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4000" dirty="0"/>
              <a:t>BP </a:t>
            </a:r>
            <a:r>
              <a:rPr lang="de-DE" sz="4000" dirty="0" smtClean="0"/>
              <a:t>2016, S. 48 </a:t>
            </a:r>
            <a:r>
              <a:rPr lang="de-DE" sz="4000" dirty="0" smtClean="0">
                <a:sym typeface="Wingdings"/>
              </a:rPr>
              <a:t> LINK zur Theorie</a:t>
            </a:r>
            <a:endParaRPr lang="de-DE" sz="4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634180" y="2079523"/>
            <a:ext cx="10545098" cy="424960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4516" y="3429001"/>
            <a:ext cx="6804141" cy="3429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ing 5"/>
          <p:cNvSpPr/>
          <p:nvPr/>
        </p:nvSpPr>
        <p:spPr>
          <a:xfrm>
            <a:off x="781665" y="3200401"/>
            <a:ext cx="8288593" cy="559572"/>
          </a:xfrm>
          <a:prstGeom prst="donut">
            <a:avLst>
              <a:gd name="adj" fmla="val 14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338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0" y="1749259"/>
            <a:ext cx="10545098" cy="4579872"/>
          </a:xfrm>
        </p:spPr>
      </p:pic>
      <p:sp>
        <p:nvSpPr>
          <p:cNvPr id="5" name="Textfeld 4"/>
          <p:cNvSpPr txBox="1"/>
          <p:nvPr/>
        </p:nvSpPr>
        <p:spPr>
          <a:xfrm>
            <a:off x="162232" y="501446"/>
            <a:ext cx="118871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4000" dirty="0"/>
              <a:t>BP </a:t>
            </a:r>
            <a:r>
              <a:rPr lang="de-DE" sz="4000" dirty="0" smtClean="0"/>
              <a:t>2016, S. 48 </a:t>
            </a:r>
            <a:r>
              <a:rPr lang="de-DE" sz="4000" dirty="0" smtClean="0">
                <a:sym typeface="Wingdings"/>
              </a:rPr>
              <a:t> LINK zur Theorie</a:t>
            </a:r>
            <a:endParaRPr lang="de-DE" sz="4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634180" y="2079523"/>
            <a:ext cx="10545098" cy="424960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ing 5"/>
          <p:cNvSpPr/>
          <p:nvPr/>
        </p:nvSpPr>
        <p:spPr>
          <a:xfrm>
            <a:off x="339212" y="3613355"/>
            <a:ext cx="7595420" cy="590972"/>
          </a:xfrm>
          <a:prstGeom prst="donut">
            <a:avLst>
              <a:gd name="adj" fmla="val 14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949" y="48207"/>
            <a:ext cx="6857999" cy="373236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6265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47993"/>
            <a:ext cx="10545098" cy="4579872"/>
          </a:xfrm>
        </p:spPr>
      </p:pic>
      <p:sp>
        <p:nvSpPr>
          <p:cNvPr id="5" name="Textfeld 4"/>
          <p:cNvSpPr txBox="1"/>
          <p:nvPr/>
        </p:nvSpPr>
        <p:spPr>
          <a:xfrm>
            <a:off x="162232" y="501446"/>
            <a:ext cx="118871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4000" dirty="0"/>
              <a:t>BP </a:t>
            </a:r>
            <a:r>
              <a:rPr lang="de-DE" sz="4000" dirty="0" smtClean="0"/>
              <a:t>2016, S. 48 </a:t>
            </a:r>
            <a:r>
              <a:rPr lang="de-DE" sz="4000" dirty="0" smtClean="0">
                <a:sym typeface="Wingdings"/>
              </a:rPr>
              <a:t> LINK zur Theorie</a:t>
            </a:r>
            <a:endParaRPr lang="de-DE" sz="4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162232" y="2458722"/>
            <a:ext cx="10545098" cy="424960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ing 5"/>
          <p:cNvSpPr/>
          <p:nvPr/>
        </p:nvSpPr>
        <p:spPr>
          <a:xfrm>
            <a:off x="162232" y="4303740"/>
            <a:ext cx="8922773" cy="559572"/>
          </a:xfrm>
          <a:prstGeom prst="donut">
            <a:avLst>
              <a:gd name="adj" fmla="val 14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3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6529" y="69638"/>
            <a:ext cx="7742902" cy="421064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4298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nhaltsplatzhalt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80" y="1749259"/>
            <a:ext cx="10545098" cy="4579872"/>
          </a:xfrm>
        </p:spPr>
      </p:pic>
      <p:sp>
        <p:nvSpPr>
          <p:cNvPr id="5" name="Textfeld 4"/>
          <p:cNvSpPr txBox="1"/>
          <p:nvPr/>
        </p:nvSpPr>
        <p:spPr>
          <a:xfrm>
            <a:off x="162232" y="501446"/>
            <a:ext cx="11887199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4000" dirty="0"/>
              <a:t>BP </a:t>
            </a:r>
            <a:r>
              <a:rPr lang="de-DE" sz="4000" dirty="0" smtClean="0"/>
              <a:t>2016, S. 48 </a:t>
            </a:r>
            <a:r>
              <a:rPr lang="de-DE" sz="4000" dirty="0" smtClean="0">
                <a:sym typeface="Wingdings"/>
              </a:rPr>
              <a:t> LINK zur Theorie</a:t>
            </a:r>
            <a:endParaRPr lang="de-DE" sz="4000" dirty="0"/>
          </a:p>
        </p:txBody>
      </p:sp>
      <p:sp>
        <p:nvSpPr>
          <p:cNvPr id="7" name="Abgerundetes Rechteck 6"/>
          <p:cNvSpPr/>
          <p:nvPr/>
        </p:nvSpPr>
        <p:spPr>
          <a:xfrm>
            <a:off x="634180" y="2079523"/>
            <a:ext cx="10545098" cy="4249608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Ring 5"/>
          <p:cNvSpPr/>
          <p:nvPr/>
        </p:nvSpPr>
        <p:spPr>
          <a:xfrm>
            <a:off x="427703" y="5781368"/>
            <a:ext cx="9601200" cy="677560"/>
          </a:xfrm>
          <a:prstGeom prst="donut">
            <a:avLst>
              <a:gd name="adj" fmla="val 145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5276" y="1619462"/>
            <a:ext cx="7506929" cy="414426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40743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678114"/>
            <a:ext cx="10973391" cy="5755422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pPr algn="ctr"/>
            <a:r>
              <a:rPr lang="de-DE" sz="4000" dirty="0" smtClean="0">
                <a:solidFill>
                  <a:schemeClr val="bg1"/>
                </a:solidFill>
              </a:rPr>
              <a:t>2. Aufbau Unterrichtsvorhaben</a:t>
            </a:r>
          </a:p>
          <a:p>
            <a:pPr algn="ctr"/>
            <a:endParaRPr lang="de-DE" sz="4000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5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5153" y="188144"/>
            <a:ext cx="11872207" cy="475533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Aufbau des Unterrichtsvorhabens </a:t>
            </a:r>
            <a:r>
              <a:rPr lang="de-DE" sz="3100" dirty="0" smtClean="0"/>
              <a:t>(6-8 Doppelstunden)</a:t>
            </a:r>
            <a:endParaRPr lang="de-DE" sz="31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8596288"/>
              </p:ext>
            </p:extLst>
          </p:nvPr>
        </p:nvGraphicFramePr>
        <p:xfrm>
          <a:off x="42832" y="723776"/>
          <a:ext cx="12056848" cy="6085124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345543"/>
                <a:gridCol w="1369573"/>
                <a:gridCol w="1607575"/>
                <a:gridCol w="1705733"/>
                <a:gridCol w="1507106"/>
                <a:gridCol w="1507106"/>
                <a:gridCol w="1507106"/>
                <a:gridCol w="1507106"/>
              </a:tblGrid>
              <a:tr h="2473629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</a:t>
                      </a:r>
                      <a:r>
                        <a:rPr lang="de-DE" sz="1400" baseline="0" dirty="0" smtClean="0"/>
                        <a:t> 1</a:t>
                      </a:r>
                    </a:p>
                    <a:p>
                      <a:endParaRPr lang="de-DE" sz="1600" baseline="0" dirty="0" smtClean="0"/>
                    </a:p>
                    <a:p>
                      <a:endParaRPr lang="de-DE" sz="2000" baseline="0" dirty="0" smtClean="0"/>
                    </a:p>
                    <a:p>
                      <a:r>
                        <a:rPr lang="de-DE" sz="2000" baseline="0" dirty="0" smtClean="0"/>
                        <a:t>„Was ist </a:t>
                      </a:r>
                      <a:r>
                        <a:rPr lang="de-DE" sz="2000" baseline="0" dirty="0" err="1" smtClean="0"/>
                        <a:t>Parkour</a:t>
                      </a:r>
                      <a:r>
                        <a:rPr lang="de-DE" sz="2000" baseline="0" dirty="0" smtClean="0"/>
                        <a:t>?“</a:t>
                      </a:r>
                      <a:endParaRPr lang="de-DE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 2</a:t>
                      </a:r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„(Sich) </a:t>
                      </a:r>
                      <a:r>
                        <a:rPr lang="de-DE" sz="1800" dirty="0" smtClean="0"/>
                        <a:t>Helfen</a:t>
                      </a:r>
                      <a:r>
                        <a:rPr lang="de-DE" sz="1600" dirty="0" smtClean="0"/>
                        <a:t>,</a:t>
                      </a:r>
                      <a:r>
                        <a:rPr lang="de-DE" sz="1600" baseline="0" dirty="0" smtClean="0"/>
                        <a:t> überwinden und besser werden“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 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„</a:t>
                      </a:r>
                      <a:r>
                        <a:rPr lang="de-DE" dirty="0" err="1" smtClean="0"/>
                        <a:t>Parkour</a:t>
                      </a:r>
                      <a:r>
                        <a:rPr lang="de-DE" dirty="0" smtClean="0"/>
                        <a:t>- </a:t>
                      </a:r>
                      <a:r>
                        <a:rPr lang="de-DE" dirty="0" err="1" smtClean="0"/>
                        <a:t>Bewegungsauf</a:t>
                      </a:r>
                      <a:r>
                        <a:rPr lang="de-DE" dirty="0" smtClean="0"/>
                        <a:t>-gaben clever lösen“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</a:t>
                      </a:r>
                      <a:r>
                        <a:rPr lang="de-DE" sz="1400" baseline="0" dirty="0" smtClean="0"/>
                        <a:t> 4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„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baseline="0" dirty="0" err="1" smtClean="0"/>
                        <a:t>Anlaufgestal-tung</a:t>
                      </a:r>
                      <a:r>
                        <a:rPr lang="de-DE" sz="1600" baseline="0" dirty="0" smtClean="0"/>
                        <a:t>, Absprung- und Stützphase- beachte die biomechanischen Prinzipien“</a:t>
                      </a:r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 5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dirty="0" smtClean="0"/>
                        <a:t>„</a:t>
                      </a:r>
                      <a:r>
                        <a:rPr lang="de-DE" dirty="0" err="1" smtClean="0"/>
                        <a:t>Parkour</a:t>
                      </a:r>
                      <a:r>
                        <a:rPr lang="de-DE" dirty="0" smtClean="0"/>
                        <a:t>... wie (äußere) Kräfte</a:t>
                      </a:r>
                      <a:r>
                        <a:rPr lang="de-DE" baseline="0" dirty="0" smtClean="0"/>
                        <a:t> wirken und wir sie nutzen können</a:t>
                      </a:r>
                      <a:r>
                        <a:rPr lang="de-DE" dirty="0" smtClean="0"/>
                        <a:t>!“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 6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„</a:t>
                      </a:r>
                      <a:r>
                        <a:rPr lang="de-DE" sz="1600" dirty="0" err="1" smtClean="0"/>
                        <a:t>Parkour</a:t>
                      </a:r>
                      <a:r>
                        <a:rPr lang="de-DE" sz="1600" dirty="0" smtClean="0"/>
                        <a:t> u. </a:t>
                      </a:r>
                      <a:r>
                        <a:rPr lang="de-DE" sz="1600" dirty="0" err="1" smtClean="0"/>
                        <a:t>Freerunning</a:t>
                      </a:r>
                      <a:r>
                        <a:rPr lang="de-DE" sz="1600" dirty="0" smtClean="0"/>
                        <a:t>– von  Richtungswechseln zu Drehungen und </a:t>
                      </a:r>
                      <a:r>
                        <a:rPr lang="de-DE" sz="1600" dirty="0" err="1" smtClean="0"/>
                        <a:t>stylischen</a:t>
                      </a:r>
                      <a:r>
                        <a:rPr lang="de-DE" sz="1600" dirty="0" smtClean="0"/>
                        <a:t> Tricks“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Wochen 7-8 </a:t>
                      </a:r>
                      <a:r>
                        <a:rPr lang="de-DE" dirty="0" smtClean="0"/>
                        <a:t> Notentermin oder/ und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600" dirty="0" smtClean="0"/>
                        <a:t>Vertiefung Inhalte 1-6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600" dirty="0" smtClean="0"/>
                        <a:t>Exkursion </a:t>
                      </a:r>
                      <a:r>
                        <a:rPr lang="de-DE" sz="1600" dirty="0" err="1" smtClean="0"/>
                        <a:t>Parkour</a:t>
                      </a:r>
                      <a:r>
                        <a:rPr lang="de-DE" sz="1600" dirty="0" smtClean="0"/>
                        <a:t> im urbanen Umfeld</a:t>
                      </a:r>
                      <a:endParaRPr lang="de-DE" sz="1600" dirty="0"/>
                    </a:p>
                  </a:txBody>
                  <a:tcPr/>
                </a:tc>
              </a:tr>
              <a:tr h="362082">
                <a:tc gridSpan="8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dirty="0" smtClean="0">
                          <a:sym typeface="Wingdings"/>
                        </a:rPr>
                        <a:t> Anwendung/Vertiefung</a:t>
                      </a:r>
                      <a:r>
                        <a:rPr lang="de-DE" dirty="0" smtClean="0"/>
                        <a:t> aller Basistechniken unter verschiedenen Bedingungen </a:t>
                      </a:r>
                      <a:r>
                        <a:rPr lang="de-DE" dirty="0" smtClean="0">
                          <a:sym typeface="Wingdings"/>
                        </a:rPr>
                        <a:t> </a:t>
                      </a:r>
                      <a:endParaRPr lang="de-DE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2488484">
                <a:tc>
                  <a:txBody>
                    <a:bodyPr/>
                    <a:lstStyle/>
                    <a:p>
                      <a:r>
                        <a:rPr lang="de-DE" dirty="0" err="1" smtClean="0"/>
                        <a:t>MotorischeKompetenz</a:t>
                      </a:r>
                      <a:endParaRPr lang="de-DE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Einführung Basistechniken  Le </a:t>
                      </a:r>
                      <a:r>
                        <a:rPr lang="de-DE" sz="1600" dirty="0" err="1" smtClean="0"/>
                        <a:t>Parkour</a:t>
                      </a:r>
                      <a:endParaRPr lang="de-DE" sz="1600" dirty="0" smtClean="0"/>
                    </a:p>
                    <a:p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baseline="0" dirty="0" smtClean="0"/>
                        <a:t>Niedrige-mittelhohe Hindernisse/ Lücken</a:t>
                      </a:r>
                      <a:r>
                        <a:rPr lang="de-DE" sz="1600" baseline="0" dirty="0" smtClean="0">
                          <a:sym typeface="Wingdings"/>
                        </a:rPr>
                        <a:t> </a:t>
                      </a:r>
                      <a:r>
                        <a:rPr lang="de-DE" sz="1600" baseline="0" dirty="0" smtClean="0"/>
                        <a:t> Balancieren, Präzisionssprünge, </a:t>
                      </a:r>
                      <a:r>
                        <a:rPr lang="de-DE" sz="1600" baseline="0" dirty="0" err="1" smtClean="0"/>
                        <a:t>TicTac</a:t>
                      </a:r>
                      <a:r>
                        <a:rPr lang="de-DE" sz="1600" baseline="0" dirty="0" smtClean="0"/>
                        <a:t>, Armsprung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Monkey</a:t>
                      </a:r>
                      <a:r>
                        <a:rPr lang="de-DE" sz="1600" dirty="0" smtClean="0"/>
                        <a:t> 1 u. Katze 1 </a:t>
                      </a:r>
                    </a:p>
                    <a:p>
                      <a:r>
                        <a:rPr lang="de-DE" sz="1600" dirty="0" smtClean="0"/>
                        <a:t>(</a:t>
                      </a:r>
                      <a:r>
                        <a:rPr lang="de-DE" sz="1600" baseline="0" dirty="0" smtClean="0"/>
                        <a:t>Sprunghocke) + </a:t>
                      </a:r>
                      <a:r>
                        <a:rPr lang="de-DE" sz="1600" baseline="0" dirty="0" err="1" smtClean="0"/>
                        <a:t>TicTac</a:t>
                      </a:r>
                      <a:r>
                        <a:rPr lang="de-DE" sz="1600" baseline="0" dirty="0" smtClean="0"/>
                        <a:t>/</a:t>
                      </a:r>
                      <a:r>
                        <a:rPr lang="de-DE" sz="1600" baseline="0" dirty="0" err="1" smtClean="0"/>
                        <a:t>Wallrun</a:t>
                      </a:r>
                      <a:endParaRPr lang="de-DE" sz="16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err="1" smtClean="0"/>
                        <a:t>Monkey</a:t>
                      </a:r>
                      <a:r>
                        <a:rPr lang="de-DE" sz="1600" dirty="0" smtClean="0"/>
                        <a:t> 2 u. Katze 2 Vertiefung</a:t>
                      </a:r>
                    </a:p>
                    <a:p>
                      <a:endParaRPr lang="de-DE" sz="1400" dirty="0" smtClean="0"/>
                    </a:p>
                    <a:p>
                      <a:r>
                        <a:rPr lang="de-DE" sz="1400" dirty="0" smtClean="0"/>
                        <a:t>über</a:t>
                      </a:r>
                      <a:r>
                        <a:rPr lang="de-DE" sz="1400" baseline="0" dirty="0" smtClean="0"/>
                        <a:t> verschiedene Objekte mit und ohne Hilfe</a:t>
                      </a:r>
                      <a:endParaRPr lang="de-DE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Hohe Hindernisse +</a:t>
                      </a:r>
                    </a:p>
                    <a:p>
                      <a:r>
                        <a:rPr lang="de-DE" sz="1600" baseline="0" dirty="0" err="1" smtClean="0"/>
                        <a:t>TicTac</a:t>
                      </a:r>
                      <a:r>
                        <a:rPr lang="de-DE" sz="1600" baseline="0" dirty="0" smtClean="0"/>
                        <a:t>,</a:t>
                      </a:r>
                      <a:r>
                        <a:rPr lang="de-DE" sz="1600" dirty="0" smtClean="0"/>
                        <a:t> Armsprung </a:t>
                      </a:r>
                      <a:r>
                        <a:rPr lang="de-DE" sz="1600" dirty="0" err="1" smtClean="0"/>
                        <a:t>Landetechni-ken</a:t>
                      </a:r>
                      <a:r>
                        <a:rPr lang="de-DE" sz="1600" dirty="0" smtClean="0"/>
                        <a:t>: Roulade, </a:t>
                      </a:r>
                      <a:r>
                        <a:rPr lang="de-DE" sz="1600" dirty="0" err="1" smtClean="0"/>
                        <a:t>Safety</a:t>
                      </a:r>
                      <a:r>
                        <a:rPr lang="de-DE" sz="1600" baseline="0" dirty="0" err="1" smtClean="0"/>
                        <a:t>T</a:t>
                      </a:r>
                      <a:r>
                        <a:rPr lang="de-DE" sz="1600" dirty="0" err="1" smtClean="0"/>
                        <a:t>ap</a:t>
                      </a:r>
                      <a:r>
                        <a:rPr lang="de-DE" sz="1600" dirty="0" smtClean="0"/>
                        <a:t>, Präzisionssprung, Weiterlaufen</a:t>
                      </a:r>
                      <a:endParaRPr lang="de-DE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baseline="0" dirty="0" smtClean="0"/>
                        <a:t>Drehungen z.B.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err="1" smtClean="0"/>
                        <a:t>TicTac</a:t>
                      </a:r>
                      <a:r>
                        <a:rPr lang="de-DE" sz="1600" baseline="0" dirty="0" smtClean="0"/>
                        <a:t> mit Spin,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smtClean="0"/>
                        <a:t>Demi-Tour,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smtClean="0"/>
                        <a:t>50/50,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err="1" smtClean="0"/>
                        <a:t>Russian</a:t>
                      </a:r>
                      <a:r>
                        <a:rPr lang="de-DE" sz="1600" baseline="0" dirty="0" smtClean="0"/>
                        <a:t> Kick,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err="1" smtClean="0"/>
                        <a:t>Italian</a:t>
                      </a:r>
                      <a:r>
                        <a:rPr lang="de-DE" sz="1600" baseline="0" dirty="0" smtClean="0"/>
                        <a:t> Job,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smtClean="0"/>
                        <a:t>Palm/</a:t>
                      </a:r>
                      <a:r>
                        <a:rPr lang="de-DE" sz="1600" baseline="0" dirty="0" err="1" smtClean="0"/>
                        <a:t>Wallspin</a:t>
                      </a:r>
                      <a:r>
                        <a:rPr lang="de-DE" sz="1600" baseline="0" dirty="0" smtClean="0"/>
                        <a:t>,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smtClean="0"/>
                        <a:t>Wall-Flip (</a:t>
                      </a:r>
                      <a:r>
                        <a:rPr lang="de-DE" sz="1600" baseline="0" dirty="0" err="1" smtClean="0"/>
                        <a:t>rw</a:t>
                      </a:r>
                      <a:r>
                        <a:rPr lang="de-DE" sz="1600" baseline="0" dirty="0" smtClean="0"/>
                        <a:t>),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600" baseline="0" dirty="0" err="1" smtClean="0"/>
                        <a:t>Underbar</a:t>
                      </a:r>
                      <a:r>
                        <a:rPr lang="de-DE" sz="1600" baseline="0" dirty="0" smtClean="0"/>
                        <a:t>-Spin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Form: Run</a:t>
                      </a:r>
                      <a:r>
                        <a:rPr lang="de-DE" sz="1600" baseline="0" dirty="0" smtClean="0"/>
                        <a:t>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/>
                        <a:t>im Hindernisparcours</a:t>
                      </a:r>
                    </a:p>
                    <a:p>
                      <a:r>
                        <a:rPr lang="de-DE" sz="1600" dirty="0" smtClean="0"/>
                        <a:t>Notenkriterien: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600" dirty="0" smtClean="0"/>
                        <a:t>Sicherheit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600" dirty="0" smtClean="0"/>
                        <a:t>Bewegungs-vielfalt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600" dirty="0" smtClean="0"/>
                        <a:t>Flow/ Direkter Weg</a:t>
                      </a:r>
                    </a:p>
                    <a:p>
                      <a:r>
                        <a:rPr lang="de-DE" sz="1600" dirty="0" smtClean="0"/>
                        <a:t>(</a:t>
                      </a:r>
                      <a:r>
                        <a:rPr lang="de-DE" sz="1600" baseline="0" dirty="0" smtClean="0"/>
                        <a:t>Schwierigkeit)</a:t>
                      </a:r>
                      <a:endParaRPr lang="de-DE" sz="1600" b="1" dirty="0" smtClean="0"/>
                    </a:p>
                  </a:txBody>
                  <a:tcPr/>
                </a:tc>
              </a:tr>
              <a:tr h="688249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Theoriebezug</a:t>
                      </a:r>
                      <a:endParaRPr lang="de-DE" sz="1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400" dirty="0" smtClean="0"/>
                        <a:t>Geschichte, </a:t>
                      </a:r>
                      <a:r>
                        <a:rPr lang="de-DE" sz="1400" dirty="0" err="1" smtClean="0"/>
                        <a:t>Sozio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dirty="0" smtClean="0"/>
                        <a:t>Psychologie/TW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400" dirty="0" smtClean="0"/>
                        <a:t>Psychologie/ Bewegungslehre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Biomechanik1</a:t>
                      </a:r>
                    </a:p>
                    <a:p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Biomechanik1</a:t>
                      </a:r>
                    </a:p>
                    <a:p>
                      <a:r>
                        <a:rPr lang="de-DE" sz="1400" dirty="0" smtClean="0"/>
                        <a:t>+ Option TW Kraft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Biomechanik3</a:t>
                      </a:r>
                    </a:p>
                    <a:p>
                      <a:r>
                        <a:rPr lang="de-DE" sz="1400" dirty="0" smtClean="0"/>
                        <a:t>+ Option TW Kraft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Vertiefung</a:t>
                      </a:r>
                      <a:r>
                        <a:rPr lang="de-DE" sz="1400" baseline="0" dirty="0" smtClean="0"/>
                        <a:t> BL </a:t>
                      </a:r>
                      <a:r>
                        <a:rPr lang="de-DE" sz="1400" baseline="0" dirty="0" err="1" smtClean="0"/>
                        <a:t>od</a:t>
                      </a:r>
                      <a:r>
                        <a:rPr lang="de-DE" sz="1400" baseline="0" dirty="0" smtClean="0"/>
                        <a:t> Psycho/ </a:t>
                      </a:r>
                      <a:r>
                        <a:rPr lang="de-DE" sz="1400" baseline="0" dirty="0" err="1" smtClean="0"/>
                        <a:t>Sozio</a:t>
                      </a:r>
                      <a:endParaRPr lang="de-D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 rot="1000706">
            <a:off x="10682150" y="305467"/>
            <a:ext cx="1295035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OPTIONAL</a:t>
            </a: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3" name="Ring 2"/>
          <p:cNvSpPr/>
          <p:nvPr/>
        </p:nvSpPr>
        <p:spPr>
          <a:xfrm>
            <a:off x="1563329" y="2920181"/>
            <a:ext cx="9291484" cy="929148"/>
          </a:xfrm>
          <a:prstGeom prst="donut">
            <a:avLst>
              <a:gd name="adj" fmla="val 14696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64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32735"/>
            <a:ext cx="12192000" cy="707923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Katalog Basistechniken Le </a:t>
            </a:r>
            <a:r>
              <a:rPr lang="de-DE" dirty="0" err="1" smtClean="0">
                <a:solidFill>
                  <a:schemeClr val="bg1"/>
                </a:solidFill>
              </a:rPr>
              <a:t>Parkour</a:t>
            </a:r>
            <a:r>
              <a:rPr lang="de-DE" dirty="0" smtClean="0">
                <a:solidFill>
                  <a:schemeClr val="bg1"/>
                </a:solidFill>
              </a:rPr>
              <a:t>  (vgl. PPT 1)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1309623" y="980706"/>
            <a:ext cx="9014248" cy="5759307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Calibri" charset="0"/>
                <a:ea typeface="Times New Roman" charset="0"/>
                <a:cs typeface="Times New Roman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Präzisionssprung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(ein oder beidbeiniger Absprung und beidbeinige Landung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  <a:sym typeface="Wingdings" charset="2"/>
              </a:rPr>
              <a:t>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kleine/schmale/erhöhte Landefläche)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Crane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(einbeinige Landung am Rand/horizontalen Teil eines Objekts mit stabilisierendem Ballenaufsatz des anderen Beins an vertikaler Fläche des Objekts)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Balancieren 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rw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vw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(u.a. auf Stangen/Geländern)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Tic-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Tac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(mit Hilfe einer Absprunghilfe und/oder Wand, ein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Hindernis überspringen)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Franchissement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 Durchbruch/ 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Underbar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(ähnlich Unterschwung)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Armsprung/ Saut de </a:t>
            </a:r>
            <a:r>
              <a:rPr lang="de-DE" sz="1400" b="1" dirty="0" err="1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Bras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(Sprung an eine Wand und in froschähnlicher Position halten)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Demi-Tour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(ähnlich Hockwende; allerdings ohne Loslassen des Objekts; über z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. B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. ein Geländer)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457200">
              <a:spcAft>
                <a:spcPts val="0"/>
              </a:spcAft>
            </a:pPr>
            <a:r>
              <a:rPr lang="de-DE" sz="1400" dirty="0">
                <a:effectLst/>
                <a:latin typeface="Arial Narrow" charset="0"/>
                <a:ea typeface="Times New Roman" charset="0"/>
                <a:cs typeface="Arial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Mittelhohe Hindernisse (bis </a:t>
            </a:r>
            <a:r>
              <a:rPr lang="de-DE" sz="1400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ca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Hüft/-Brusthöhe) 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u. a.   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AutoNum type="arabicPeriod" startAt="8"/>
            </a:pP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A)  Lazy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B) Safety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C) Speed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D) Kong</a:t>
            </a:r>
            <a:r>
              <a:rPr lang="en-US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 </a:t>
            </a:r>
            <a:r>
              <a:rPr lang="en-US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Katze</a:t>
            </a:r>
            <a:r>
              <a:rPr lang="en-US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,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Monkey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</a:t>
            </a:r>
            <a:r>
              <a:rPr lang="en-US" sz="1400" dirty="0">
                <a:effectLst/>
                <a:latin typeface="Arial Narrow" charset="0"/>
                <a:ea typeface="Times New Roman" charset="0"/>
                <a:cs typeface="Arial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Hohe Hindernisse (ab </a:t>
            </a:r>
            <a:r>
              <a:rPr lang="de-DE" sz="1400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ca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Brusthöhe/&gt;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120cm)</a:t>
            </a:r>
            <a:endParaRPr lang="de-DE" sz="1200" dirty="0"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endParaRPr lang="de-DE" sz="1200" b="1" dirty="0">
              <a:solidFill>
                <a:srgbClr val="000000"/>
              </a:solidFill>
              <a:latin typeface="Times New Roman" charset="0"/>
              <a:ea typeface="Times New Roman" charset="0"/>
              <a:cs typeface="Arial" charset="0"/>
            </a:endParaRPr>
          </a:p>
          <a:p>
            <a:pPr marL="228600">
              <a:spcAft>
                <a:spcPts val="0"/>
              </a:spcAft>
            </a:pPr>
            <a:r>
              <a:rPr lang="de-DE" sz="1200" b="1" kern="1200" dirty="0" smtClean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Arial" charset="0"/>
              </a:rPr>
              <a:t>9. 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Passe </a:t>
            </a:r>
            <a:r>
              <a:rPr lang="de-DE" sz="1400" b="1" kern="1200" dirty="0" err="1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muraille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(Mauerüberwindung)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Calibri" charset="0"/>
                <a:cs typeface="Arial" charset="0"/>
              </a:rPr>
              <a:t> </a:t>
            </a:r>
            <a:endParaRPr lang="de-DE" sz="1200" dirty="0">
              <a:effectLst/>
              <a:latin typeface="Calibri" charset="0"/>
              <a:ea typeface="Calibri" charset="0"/>
              <a:cs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Calibri" charset="0"/>
                <a:cs typeface="Arial" charset="0"/>
              </a:rPr>
              <a:t>Landetechniken</a:t>
            </a:r>
          </a:p>
          <a:p>
            <a:pPr marL="228600">
              <a:spcAft>
                <a:spcPts val="0"/>
              </a:spcAft>
            </a:pPr>
            <a:r>
              <a:rPr lang="de-DE" sz="2000" b="1" dirty="0" smtClean="0">
                <a:latin typeface="Calibri" charset="0"/>
                <a:ea typeface="Calibri" charset="0"/>
                <a:cs typeface="Times New Roman" charset="0"/>
              </a:rPr>
              <a:t>10. </a:t>
            </a:r>
            <a:r>
              <a:rPr lang="de-DE" sz="20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A) Roulade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(Abrollen ähnlich Judorolle; i.d.R. nach einem Niedersprung aus größerer 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Höhe)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lvl="0">
              <a:spcAft>
                <a:spcPts val="0"/>
              </a:spcAft>
            </a:pP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               B) </a:t>
            </a:r>
            <a:r>
              <a:rPr lang="de-DE" sz="1400" b="1" kern="1200" dirty="0" err="1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Safety-Tap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(3/4-Kontaktlandung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; ähnlich Froschposition)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lvl="0">
              <a:spcAft>
                <a:spcPts val="0"/>
              </a:spcAft>
            </a:pP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                          </a:t>
            </a:r>
            <a:r>
              <a:rPr lang="de-DE" sz="12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[  C) Präzisionslandung </a:t>
            </a:r>
            <a:r>
              <a:rPr lang="de-DE" sz="12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(beidbeinige Landung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) 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  <a:sym typeface="Wingdings"/>
              </a:rPr>
              <a:t> s. Stationskarte 1: Präzisionssprung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]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4" name="Textfeld 3"/>
          <p:cNvSpPr txBox="1"/>
          <p:nvPr/>
        </p:nvSpPr>
        <p:spPr>
          <a:xfrm>
            <a:off x="7769653" y="3352527"/>
            <a:ext cx="4247188" cy="1384995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</a:rPr>
              <a:t>Hier gibt es jeweils mindestens eine </a:t>
            </a:r>
          </a:p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Stations- und Aufbaukarte </a:t>
            </a:r>
          </a:p>
          <a:p>
            <a:pPr algn="ctr"/>
            <a:r>
              <a:rPr lang="de-DE" sz="2400" dirty="0" smtClean="0">
                <a:solidFill>
                  <a:schemeClr val="bg1"/>
                </a:solidFill>
              </a:rPr>
              <a:t>(s. PPTs- druckbereit)</a:t>
            </a: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88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Inhalt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439056"/>
            <a:ext cx="10515600" cy="4961744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Einführung: Um was geht</a:t>
            </a:r>
            <a:r>
              <a:rPr lang="uk-UA" dirty="0" smtClean="0"/>
              <a:t>’</a:t>
            </a:r>
            <a:r>
              <a:rPr lang="de-DE" dirty="0" smtClean="0"/>
              <a:t>s?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Bezug Bildungsplan 2016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/>
              <a:t>Aufbau Unterrichtsvorhaben</a:t>
            </a:r>
            <a:r>
              <a:rPr lang="de-DE" dirty="0">
                <a:sym typeface="Wingdings"/>
              </a:rPr>
              <a:t> Dauer:</a:t>
            </a:r>
            <a:r>
              <a:rPr lang="de-DE" dirty="0"/>
              <a:t> </a:t>
            </a:r>
            <a:r>
              <a:rPr lang="de-DE" dirty="0" err="1"/>
              <a:t>ca</a:t>
            </a:r>
            <a:r>
              <a:rPr lang="de-DE" dirty="0"/>
              <a:t> </a:t>
            </a:r>
            <a:r>
              <a:rPr lang="de-DE" dirty="0" smtClean="0"/>
              <a:t>6-8 Doppelstunden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Schlagwortliste Theorie(begriffe) des Unterrichtsvorhabens und Bezug zu anderen Sportarten bzw. Inhaltsbereichen</a:t>
            </a:r>
            <a:endParaRPr lang="de-DE" dirty="0"/>
          </a:p>
          <a:p>
            <a:pPr marL="514350" indent="-514350">
              <a:buFont typeface="+mj-lt"/>
              <a:buAutoNum type="arabicPeriod"/>
            </a:pPr>
            <a:r>
              <a:rPr lang="de-DE" dirty="0" err="1" smtClean="0"/>
              <a:t>Reminder</a:t>
            </a:r>
            <a:r>
              <a:rPr lang="de-DE" dirty="0" smtClean="0"/>
              <a:t>: Theorie-Praxisverknüpfung </a:t>
            </a:r>
            <a:r>
              <a:rPr lang="de-DE" dirty="0"/>
              <a:t>im Sportunterricht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Inhaltskonkretisierung ausgewählter Doppelstunden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Möglichkeiten zur Leistungsüberprüfung Praxis u. Theorie/GFS- Themen</a:t>
            </a:r>
          </a:p>
          <a:p>
            <a:pPr marL="514350" indent="-514350">
              <a:buFont typeface="+mj-lt"/>
              <a:buAutoNum type="arabicPeriod"/>
            </a:pPr>
            <a:r>
              <a:rPr lang="de-DE" dirty="0" smtClean="0"/>
              <a:t>„</a:t>
            </a:r>
            <a:r>
              <a:rPr lang="de-DE" dirty="0"/>
              <a:t>Informations- und Materialquellen </a:t>
            </a:r>
            <a:r>
              <a:rPr lang="de-DE" dirty="0" smtClean="0"/>
              <a:t>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988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132735"/>
            <a:ext cx="12192000" cy="707923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Katalog Basistechniken Le </a:t>
            </a:r>
            <a:r>
              <a:rPr lang="de-DE" dirty="0" err="1" smtClean="0">
                <a:solidFill>
                  <a:schemeClr val="bg1"/>
                </a:solidFill>
              </a:rPr>
              <a:t>Parkour</a:t>
            </a:r>
            <a:r>
              <a:rPr lang="de-DE" dirty="0" smtClean="0">
                <a:solidFill>
                  <a:schemeClr val="bg1"/>
                </a:solidFill>
              </a:rPr>
              <a:t>  (vgl. PPT 1)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424720" y="1098693"/>
            <a:ext cx="9014248" cy="5759307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rgbClr val="FF0000"/>
            </a:solidFill>
          </a:ln>
        </p:spPr>
        <p:txBody>
          <a:bodyPr wrap="square">
            <a:noAutofit/>
          </a:bodyPr>
          <a:lstStyle/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Calibri" charset="0"/>
                <a:ea typeface="Times New Roman" charset="0"/>
                <a:cs typeface="Times New Roman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Präzisionssprung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(ein oder beidbeiniger Absprung und beidbeinige Landung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  <a:sym typeface="Wingdings" charset="2"/>
              </a:rPr>
              <a:t>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kleine/schmale/erhöhte Landefläche)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Crane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(einbeinige Landung am Rand/horizontalen Teil eines Objekts mit stabilisierendem Ballenaufsatz des anderen Beins an vertikaler Fläche des Objekts)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Balancieren 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rw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vw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(u.a. auf Stangen/Geländern)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Tic-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Tac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(mit Hilfe einer Absprunghilfe und/oder Wand, ein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Hindernis überspringen)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Franchissement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 Durchbruch/ 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Underbar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(ähnlich Unterschwung)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Armsprung/ Saut de </a:t>
            </a:r>
            <a:r>
              <a:rPr lang="de-DE" sz="1400" b="1" dirty="0" err="1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Bras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(Sprung an eine Wand und in froschähnlicher Position halten)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Font typeface="+mj-lt"/>
              <a:buAutoNum type="arabicPeriod"/>
            </a:pP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Demi-Tour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(ähnlich Hockwende; allerdings ohne Loslassen des Objekts; über z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. B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. ein Geländer)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457200">
              <a:spcAft>
                <a:spcPts val="0"/>
              </a:spcAft>
            </a:pPr>
            <a:r>
              <a:rPr lang="de-DE" sz="1400" dirty="0">
                <a:effectLst/>
                <a:latin typeface="Arial Narrow" charset="0"/>
                <a:ea typeface="Times New Roman" charset="0"/>
                <a:cs typeface="Arial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Mittelhohe Hindernisse (bis </a:t>
            </a:r>
            <a:r>
              <a:rPr lang="de-DE" sz="1400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ca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Hüft/-Brusthöhe) 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u. a.   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342900" lvl="0" indent="-342900">
              <a:spcAft>
                <a:spcPts val="0"/>
              </a:spcAft>
              <a:buAutoNum type="arabicPeriod" startAt="8"/>
            </a:pP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A)  Lazy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B) Safety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C) Speed 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     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D) Kong</a:t>
            </a:r>
            <a:r>
              <a:rPr lang="en-US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/ </a:t>
            </a:r>
            <a:r>
              <a:rPr lang="en-US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Katze</a:t>
            </a:r>
            <a:r>
              <a:rPr lang="en-US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, </a:t>
            </a:r>
            <a:r>
              <a:rPr lang="en-US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Monkey</a:t>
            </a:r>
          </a:p>
          <a:p>
            <a:pPr lvl="0">
              <a:spcAft>
                <a:spcPts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 Narrow" charset="0"/>
                <a:ea typeface="Times New Roman" charset="0"/>
                <a:cs typeface="Arial" charset="0"/>
              </a:rPr>
              <a:t>  </a:t>
            </a:r>
            <a:r>
              <a:rPr lang="en-US" sz="1400" dirty="0">
                <a:effectLst/>
                <a:latin typeface="Arial Narrow" charset="0"/>
                <a:ea typeface="Times New Roman" charset="0"/>
                <a:cs typeface="Arial" charset="0"/>
              </a:rPr>
              <a:t> 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Hohe Hindernisse (ab </a:t>
            </a:r>
            <a:r>
              <a:rPr lang="de-DE" sz="1400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ca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Brusthöhe/&gt;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120cm)</a:t>
            </a:r>
            <a:endParaRPr lang="de-DE" sz="1200" dirty="0"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endParaRPr lang="de-DE" sz="1200" b="1" dirty="0">
              <a:solidFill>
                <a:srgbClr val="000000"/>
              </a:solidFill>
              <a:latin typeface="Times New Roman" charset="0"/>
              <a:ea typeface="Times New Roman" charset="0"/>
              <a:cs typeface="Arial" charset="0"/>
            </a:endParaRPr>
          </a:p>
          <a:p>
            <a:pPr marL="228600">
              <a:spcAft>
                <a:spcPts val="0"/>
              </a:spcAft>
            </a:pPr>
            <a:r>
              <a:rPr lang="de-DE" sz="1200" b="1" kern="1200" dirty="0" smtClean="0">
                <a:solidFill>
                  <a:srgbClr val="000000"/>
                </a:solidFill>
                <a:effectLst/>
                <a:latin typeface="Times New Roman" charset="0"/>
                <a:ea typeface="Times New Roman" charset="0"/>
                <a:cs typeface="Arial" charset="0"/>
              </a:rPr>
              <a:t>9. 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Passe </a:t>
            </a:r>
            <a:r>
              <a:rPr lang="de-DE" sz="1400" b="1" kern="1200" dirty="0" err="1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mureille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(Mauerüberwindung)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Calibri" charset="0"/>
                <a:cs typeface="Arial" charset="0"/>
              </a:rPr>
              <a:t> </a:t>
            </a:r>
            <a:endParaRPr lang="de-DE" sz="1200" dirty="0">
              <a:effectLst/>
              <a:latin typeface="Calibri" charset="0"/>
              <a:ea typeface="Calibri" charset="0"/>
              <a:cs typeface="Times New Roman" charset="0"/>
            </a:endParaRPr>
          </a:p>
          <a:p>
            <a:pPr marL="228600">
              <a:spcAft>
                <a:spcPts val="0"/>
              </a:spcAft>
            </a:pP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Calibri" charset="0"/>
                <a:cs typeface="Arial" charset="0"/>
              </a:rPr>
              <a:t>Landetechniken</a:t>
            </a:r>
          </a:p>
          <a:p>
            <a:pPr marL="228600">
              <a:spcAft>
                <a:spcPts val="0"/>
              </a:spcAft>
            </a:pPr>
            <a:r>
              <a:rPr lang="de-DE" sz="2000" b="1" dirty="0" smtClean="0">
                <a:latin typeface="Calibri" charset="0"/>
                <a:ea typeface="Calibri" charset="0"/>
                <a:cs typeface="Times New Roman" charset="0"/>
              </a:rPr>
              <a:t>10. </a:t>
            </a:r>
            <a:r>
              <a:rPr lang="de-DE" sz="20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A) Roulade 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(Abrollen ähnlich Judorolle; i.d.R. nach einem Niedersprung aus größerer </a:t>
            </a:r>
            <a:r>
              <a:rPr lang="de-DE" sz="1400" b="1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Höhe)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lvl="0">
              <a:spcAft>
                <a:spcPts val="0"/>
              </a:spcAft>
            </a:pP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               B) </a:t>
            </a:r>
            <a:r>
              <a:rPr lang="de-DE" sz="1400" b="1" kern="1200" dirty="0" err="1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Safety-Tap</a:t>
            </a: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</a:t>
            </a:r>
            <a:r>
              <a:rPr lang="de-DE" sz="14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(3/4-Kontaktlandung</a:t>
            </a:r>
            <a:r>
              <a:rPr lang="de-DE" sz="14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; ähnlich Froschposition)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  <a:p>
            <a:pPr lvl="0">
              <a:spcAft>
                <a:spcPts val="0"/>
              </a:spcAft>
            </a:pPr>
            <a:r>
              <a:rPr lang="de-DE" sz="14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                           </a:t>
            </a:r>
            <a:r>
              <a:rPr lang="de-DE" sz="1200" b="1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[  C) Präzisionslandung </a:t>
            </a:r>
            <a:r>
              <a:rPr lang="de-DE" sz="1200" kern="1200" dirty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(beidbeinige Landung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) 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  <a:sym typeface="Wingdings"/>
              </a:rPr>
              <a:t> s. Stationskarte 1: Präzisionssprung</a:t>
            </a:r>
            <a:r>
              <a:rPr lang="de-DE" sz="1200" kern="1200" dirty="0" smtClean="0">
                <a:solidFill>
                  <a:srgbClr val="000000"/>
                </a:solidFill>
                <a:effectLst/>
                <a:latin typeface="Arial Narrow" charset="0"/>
                <a:ea typeface="Times New Roman" charset="0"/>
                <a:cs typeface="Arial" charset="0"/>
              </a:rPr>
              <a:t> ]</a:t>
            </a:r>
            <a:endParaRPr lang="de-DE" sz="1200" dirty="0">
              <a:effectLst/>
              <a:latin typeface="Times New Roman" charset="0"/>
              <a:ea typeface="Times New Roman" charset="0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1074174" y="1316078"/>
            <a:ext cx="10043652" cy="5324535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2400" b="1" dirty="0" smtClean="0"/>
              <a:t>Vorschlag zum Doppelstundenablauf</a:t>
            </a:r>
            <a:endParaRPr lang="de-DE" sz="2400" dirty="0"/>
          </a:p>
          <a:p>
            <a:endParaRPr lang="de-DE" sz="2400" dirty="0" smtClean="0"/>
          </a:p>
          <a:p>
            <a:pPr marL="342900" indent="-342900">
              <a:buAutoNum type="arabicPeriod"/>
            </a:pPr>
            <a:r>
              <a:rPr lang="de-DE" sz="2400" b="1" dirty="0" err="1" smtClean="0"/>
              <a:t>Parkourspezifische</a:t>
            </a:r>
            <a:r>
              <a:rPr lang="de-DE" sz="2400" b="1" dirty="0" smtClean="0"/>
              <a:t> Erwärmung/ Kräftigung/ Routinen </a:t>
            </a:r>
            <a:r>
              <a:rPr lang="de-DE" sz="2400" b="1" dirty="0" smtClean="0">
                <a:sym typeface="Wingdings"/>
              </a:rPr>
              <a:t> </a:t>
            </a:r>
            <a:r>
              <a:rPr lang="de-DE" sz="2400" b="1" dirty="0" smtClean="0"/>
              <a:t> </a:t>
            </a:r>
            <a:r>
              <a:rPr lang="de-DE" sz="2400" dirty="0" smtClean="0"/>
              <a:t>in Bahnen organisiert  (</a:t>
            </a:r>
            <a:r>
              <a:rPr lang="de-DE" sz="2400" dirty="0" err="1" smtClean="0"/>
              <a:t>ca</a:t>
            </a:r>
            <a:r>
              <a:rPr lang="de-DE" sz="2400" dirty="0" smtClean="0"/>
              <a:t> 10-15 min)</a:t>
            </a:r>
          </a:p>
          <a:p>
            <a:r>
              <a:rPr lang="de-DE" sz="2400" dirty="0" smtClean="0"/>
              <a:t>(Fortbewegungsformen in drei Ebenen provozieren, </a:t>
            </a:r>
            <a:r>
              <a:rPr lang="de-DE" sz="2400" dirty="0" err="1" smtClean="0"/>
              <a:t>rw</a:t>
            </a:r>
            <a:r>
              <a:rPr lang="de-DE" sz="2400" dirty="0" smtClean="0"/>
              <a:t>, </a:t>
            </a:r>
            <a:r>
              <a:rPr lang="de-DE" sz="2400" dirty="0" err="1" smtClean="0"/>
              <a:t>vw</a:t>
            </a:r>
            <a:r>
              <a:rPr lang="de-DE" sz="2400" dirty="0" smtClean="0"/>
              <a:t>, seitlich)</a:t>
            </a:r>
          </a:p>
          <a:p>
            <a:endParaRPr lang="de-DE" sz="2400" dirty="0"/>
          </a:p>
          <a:p>
            <a:r>
              <a:rPr lang="de-DE" sz="2400" dirty="0" smtClean="0"/>
              <a:t>2. Hauptteil </a:t>
            </a:r>
            <a:r>
              <a:rPr lang="de-DE" sz="2400" b="1" dirty="0" smtClean="0"/>
              <a:t>1 Erarbeitung/ Optimierung 1-2 Basistechniken + Theoriehintergrund (</a:t>
            </a:r>
            <a:r>
              <a:rPr lang="de-DE" sz="2400" b="1" dirty="0" err="1" smtClean="0"/>
              <a:t>ca</a:t>
            </a:r>
            <a:r>
              <a:rPr lang="de-DE" sz="2400" b="1" dirty="0" smtClean="0"/>
              <a:t> 20-30 min)</a:t>
            </a:r>
          </a:p>
          <a:p>
            <a:endParaRPr lang="de-DE" sz="2400" dirty="0"/>
          </a:p>
          <a:p>
            <a:r>
              <a:rPr lang="de-DE" sz="2400" dirty="0" smtClean="0"/>
              <a:t>3. Hauptteil </a:t>
            </a:r>
            <a:r>
              <a:rPr lang="de-DE" sz="2400" b="1" dirty="0" smtClean="0"/>
              <a:t>2</a:t>
            </a:r>
            <a:r>
              <a:rPr lang="de-DE" sz="2400" dirty="0" smtClean="0"/>
              <a:t> </a:t>
            </a:r>
            <a:r>
              <a:rPr lang="de-DE" sz="2400" b="1" dirty="0" smtClean="0"/>
              <a:t>Vertiefen 4-5 Basistechniken </a:t>
            </a:r>
            <a:r>
              <a:rPr lang="de-DE" sz="2400" dirty="0" smtClean="0"/>
              <a:t>- zum Beispiel im Stationsbetrieb (Fokus motorische Kompetenz) (</a:t>
            </a:r>
            <a:r>
              <a:rPr lang="de-DE" sz="2400" dirty="0" err="1" smtClean="0"/>
              <a:t>ca</a:t>
            </a:r>
            <a:r>
              <a:rPr lang="de-DE" sz="2400" dirty="0" smtClean="0"/>
              <a:t> 20-30min)</a:t>
            </a:r>
          </a:p>
          <a:p>
            <a:endParaRPr lang="de-DE" sz="2400" dirty="0"/>
          </a:p>
          <a:p>
            <a:r>
              <a:rPr lang="de-DE" sz="2400" dirty="0" smtClean="0"/>
              <a:t>4. Schluss</a:t>
            </a:r>
            <a:r>
              <a:rPr lang="de-DE" sz="2400" dirty="0" smtClean="0">
                <a:sym typeface="Wingdings"/>
              </a:rPr>
              <a:t> Anwendung im </a:t>
            </a:r>
            <a:r>
              <a:rPr lang="de-DE" sz="2400" b="1" dirty="0" smtClean="0">
                <a:sym typeface="Wingdings"/>
              </a:rPr>
              <a:t>Run</a:t>
            </a:r>
            <a:r>
              <a:rPr lang="de-DE" sz="2400" dirty="0" smtClean="0">
                <a:sym typeface="Wingdings"/>
              </a:rPr>
              <a:t> (Bewegungsverbindung) (</a:t>
            </a:r>
            <a:r>
              <a:rPr lang="de-DE" sz="2400" dirty="0" err="1" smtClean="0">
                <a:sym typeface="Wingdings"/>
              </a:rPr>
              <a:t>ca</a:t>
            </a:r>
            <a:r>
              <a:rPr lang="de-DE" sz="2400" dirty="0" smtClean="0">
                <a:sym typeface="Wingdings"/>
              </a:rPr>
              <a:t> 10-15 min)</a:t>
            </a:r>
            <a:endParaRPr lang="de-DE" sz="2400" dirty="0"/>
          </a:p>
          <a:p>
            <a:pPr marL="342900" indent="-342900">
              <a:buAutoNum type="arabicPeriod"/>
            </a:pPr>
            <a:endParaRPr lang="de-DE" sz="2800" dirty="0"/>
          </a:p>
        </p:txBody>
      </p:sp>
    </p:spTree>
    <p:extLst>
      <p:ext uri="{BB962C8B-B14F-4D97-AF65-F5344CB8AC3E}">
        <p14:creationId xmlns:p14="http://schemas.microsoft.com/office/powerpoint/2010/main" val="5785150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5697741"/>
              </p:ext>
            </p:extLst>
          </p:nvPr>
        </p:nvGraphicFramePr>
        <p:xfrm>
          <a:off x="973394" y="1342103"/>
          <a:ext cx="10132141" cy="515005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944912"/>
                <a:gridCol w="2423108"/>
                <a:gridCol w="2684010"/>
                <a:gridCol w="2080111"/>
              </a:tblGrid>
              <a:tr h="852544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         </a:t>
                      </a:r>
                    </a:p>
                    <a:p>
                      <a:pPr algn="ctr"/>
                      <a:r>
                        <a:rPr lang="de-DE" dirty="0" smtClean="0"/>
                        <a:t>  LEVEL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493933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1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2</a:t>
                      </a:r>
                      <a:endParaRPr lang="de-DE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dirty="0" smtClean="0"/>
                        <a:t>3</a:t>
                      </a:r>
                      <a:endParaRPr lang="de-DE" b="1" dirty="0"/>
                    </a:p>
                  </a:txBody>
                  <a:tcPr/>
                </a:tc>
              </a:tr>
              <a:tr h="493933">
                <a:tc>
                  <a:txBody>
                    <a:bodyPr/>
                    <a:lstStyle/>
                    <a:p>
                      <a:r>
                        <a:rPr lang="de-DE" dirty="0" smtClean="0"/>
                        <a:t>Weite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0 -1 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1m-2m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&gt;2m</a:t>
                      </a:r>
                      <a:endParaRPr lang="de-DE" dirty="0"/>
                    </a:p>
                  </a:txBody>
                  <a:tcPr/>
                </a:tc>
              </a:tr>
              <a:tr h="852544">
                <a:tc>
                  <a:txBody>
                    <a:bodyPr/>
                    <a:lstStyle/>
                    <a:p>
                      <a:r>
                        <a:rPr lang="de-DE" dirty="0" smtClean="0"/>
                        <a:t>Höhe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&gt;50cm </a:t>
                      </a:r>
                    </a:p>
                    <a:p>
                      <a:r>
                        <a:rPr lang="de-DE" dirty="0" smtClean="0"/>
                        <a:t>(Boden-Knie)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50-150m </a:t>
                      </a:r>
                    </a:p>
                    <a:p>
                      <a:r>
                        <a:rPr lang="de-DE" dirty="0" smtClean="0"/>
                        <a:t>(Knie- Brust)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&gt; Brusthöhe</a:t>
                      </a:r>
                      <a:endParaRPr lang="de-DE" dirty="0"/>
                    </a:p>
                  </a:txBody>
                  <a:tcPr/>
                </a:tc>
              </a:tr>
              <a:tr h="852544">
                <a:tc>
                  <a:txBody>
                    <a:bodyPr/>
                    <a:lstStyle/>
                    <a:p>
                      <a:r>
                        <a:rPr lang="de-DE" dirty="0" smtClean="0"/>
                        <a:t>Geschwindigkeit/Kraft/ Dynamik</a:t>
                      </a:r>
                    </a:p>
                    <a:p>
                      <a:r>
                        <a:rPr lang="de-DE" dirty="0" smtClean="0"/>
                        <a:t> </a:t>
                      </a:r>
                      <a:r>
                        <a:rPr lang="de-DE" baseline="0" dirty="0" smtClean="0"/>
                        <a:t>                 </a:t>
                      </a:r>
                      <a:r>
                        <a:rPr lang="de-DE" dirty="0" smtClean="0"/>
                        <a:t>m. E.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Zeitlupe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50-60% 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60%- max.</a:t>
                      </a:r>
                      <a:endParaRPr lang="de-DE" dirty="0"/>
                    </a:p>
                  </a:txBody>
                  <a:tcPr/>
                </a:tc>
              </a:tr>
              <a:tr h="1542697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Weitere</a:t>
                      </a:r>
                      <a:r>
                        <a:rPr lang="de-DE" sz="1400" baseline="0" dirty="0" smtClean="0"/>
                        <a:t> wie z.B.</a:t>
                      </a:r>
                      <a:r>
                        <a:rPr lang="de-DE" sz="1400" dirty="0" smtClean="0"/>
                        <a:t>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400" dirty="0" smtClean="0"/>
                        <a:t>Kontaktpunkte d. Extremitäten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400" dirty="0" smtClean="0"/>
                        <a:t>mit/ ohne</a:t>
                      </a:r>
                      <a:r>
                        <a:rPr lang="de-DE" sz="1400" baseline="0" dirty="0" smtClean="0"/>
                        <a:t> Absprungerhöhung</a:t>
                      </a:r>
                      <a:endParaRPr lang="de-DE" sz="1400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de-DE" sz="1400" dirty="0" smtClean="0"/>
                    </a:p>
                    <a:p>
                      <a:pPr algn="ctr"/>
                      <a:endParaRPr lang="de-DE" sz="1400" dirty="0" smtClean="0"/>
                    </a:p>
                    <a:p>
                      <a:pPr algn="ctr"/>
                      <a:r>
                        <a:rPr lang="de-DE" sz="1400" dirty="0" smtClean="0"/>
                        <a:t>variiert</a:t>
                      </a:r>
                      <a:r>
                        <a:rPr lang="de-DE" sz="1400" baseline="0" dirty="0" smtClean="0"/>
                        <a:t> nach Technik bzw. Hindernisprofil</a:t>
                      </a:r>
                      <a:endParaRPr lang="de-DE" sz="1400" dirty="0"/>
                    </a:p>
                    <a:p>
                      <a:endParaRPr lang="de-DE" sz="1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0" y="457201"/>
            <a:ext cx="12192000" cy="663676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de-DE" sz="5400" b="1" dirty="0" smtClean="0"/>
              <a:t>Differenzierungsprinzipien</a:t>
            </a:r>
            <a:r>
              <a:rPr lang="de-DE" sz="3200" b="1" dirty="0" smtClean="0"/>
              <a:t> bei Le </a:t>
            </a:r>
            <a:r>
              <a:rPr lang="de-DE" sz="3200" b="1" dirty="0" err="1" smtClean="0"/>
              <a:t>Parkour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1572671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47082"/>
            <a:ext cx="12192000" cy="365873"/>
          </a:xfrm>
          <a:noFill/>
        </p:spPr>
        <p:txBody>
          <a:bodyPr>
            <a:normAutofit fontScale="90000"/>
          </a:bodyPr>
          <a:lstStyle/>
          <a:p>
            <a:r>
              <a:rPr lang="de-DE" sz="2800" dirty="0" smtClean="0"/>
              <a:t>Aufbau des Unterrichtsvorhabens</a:t>
            </a:r>
            <a:r>
              <a:rPr lang="de-DE" sz="2800" dirty="0" smtClean="0">
                <a:sym typeface="Wingdings"/>
              </a:rPr>
              <a:t> prozessbezogene Kompetenzen </a:t>
            </a:r>
            <a:endParaRPr lang="de-DE" sz="2800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238677"/>
              </p:ext>
            </p:extLst>
          </p:nvPr>
        </p:nvGraphicFramePr>
        <p:xfrm>
          <a:off x="101331" y="543783"/>
          <a:ext cx="11872208" cy="6125497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84026"/>
                <a:gridCol w="1484026"/>
                <a:gridCol w="1484026"/>
                <a:gridCol w="1484026"/>
                <a:gridCol w="1484026"/>
                <a:gridCol w="1484026"/>
                <a:gridCol w="1269814"/>
                <a:gridCol w="1698238"/>
              </a:tblGrid>
              <a:tr h="398207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1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2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3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4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5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6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Leistungs-messung</a:t>
                      </a:r>
                      <a:endParaRPr lang="de-DE" sz="1600" dirty="0"/>
                    </a:p>
                  </a:txBody>
                  <a:tcPr/>
                </a:tc>
              </a:tr>
              <a:tr h="303817"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>
                          <a:sym typeface="Wingdings"/>
                        </a:rPr>
                        <a:t> Anwendung</a:t>
                      </a:r>
                      <a:r>
                        <a:rPr lang="de-DE" sz="1200" dirty="0" smtClean="0"/>
                        <a:t> Basistechniken unter verschiedenen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Bedingungen </a:t>
                      </a:r>
                      <a:r>
                        <a:rPr lang="de-DE" sz="1200" dirty="0" smtClean="0">
                          <a:sym typeface="Wingdings"/>
                        </a:rPr>
                        <a:t> </a:t>
                      </a:r>
                      <a:endParaRPr lang="de-DE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132677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Motorische Kompetenz</a:t>
                      </a:r>
                      <a:endParaRPr lang="de-DE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Einführung Basistechniken </a:t>
                      </a:r>
                    </a:p>
                    <a:p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Überwinden</a:t>
                      </a:r>
                      <a:r>
                        <a:rPr lang="de-DE" sz="1200" baseline="0" dirty="0" smtClean="0"/>
                        <a:t> von mittelhohen Hindernissen, Balancieren und Präzisionssprünge</a:t>
                      </a:r>
                    </a:p>
                    <a:p>
                      <a:endParaRPr lang="de-DE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Katze </a:t>
                      </a:r>
                    </a:p>
                    <a:p>
                      <a:r>
                        <a:rPr lang="de-DE" sz="1200" dirty="0" smtClean="0"/>
                        <a:t>(vgl. </a:t>
                      </a:r>
                      <a:r>
                        <a:rPr lang="de-DE" sz="1200" baseline="0" dirty="0" smtClean="0"/>
                        <a:t>Sprunghocke)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Katze -</a:t>
                      </a:r>
                      <a:r>
                        <a:rPr lang="de-DE" sz="1200" baseline="0" dirty="0" smtClean="0"/>
                        <a:t> Vertiefung</a:t>
                      </a:r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Hohe Hindernisse</a:t>
                      </a:r>
                    </a:p>
                    <a:p>
                      <a:r>
                        <a:rPr lang="de-DE" sz="1200" dirty="0" err="1" smtClean="0"/>
                        <a:t>Wallrun</a:t>
                      </a:r>
                      <a:r>
                        <a:rPr lang="de-DE" sz="1200" dirty="0" smtClean="0"/>
                        <a:t>, </a:t>
                      </a:r>
                      <a:r>
                        <a:rPr lang="de-DE" sz="1200" dirty="0" err="1" smtClean="0"/>
                        <a:t>TicTac</a:t>
                      </a:r>
                      <a:r>
                        <a:rPr lang="de-DE" sz="1200" dirty="0" smtClean="0"/>
                        <a:t> Armsprung </a:t>
                      </a:r>
                    </a:p>
                    <a:p>
                      <a:r>
                        <a:rPr lang="de-DE" sz="1200" dirty="0" smtClean="0"/>
                        <a:t> +</a:t>
                      </a:r>
                    </a:p>
                    <a:p>
                      <a:r>
                        <a:rPr lang="de-DE" sz="1200" dirty="0" smtClean="0"/>
                        <a:t>Landetechniken: Roulade, </a:t>
                      </a:r>
                      <a:r>
                        <a:rPr lang="de-DE" sz="1200" dirty="0" err="1" smtClean="0"/>
                        <a:t>Safety</a:t>
                      </a:r>
                      <a:r>
                        <a:rPr lang="de-DE" sz="1200" baseline="0" dirty="0" err="1" smtClean="0"/>
                        <a:t>T</a:t>
                      </a:r>
                      <a:r>
                        <a:rPr lang="de-DE" sz="1200" dirty="0" err="1" smtClean="0"/>
                        <a:t>ap</a:t>
                      </a:r>
                      <a:r>
                        <a:rPr lang="de-DE" sz="1200" dirty="0" smtClean="0"/>
                        <a:t>, Präzisionssprung, Weiterlaufen</a:t>
                      </a:r>
                      <a:endParaRPr lang="de-DE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Richtungswechsel</a:t>
                      </a:r>
                      <a:r>
                        <a:rPr lang="de-DE" sz="1200" baseline="0" dirty="0" smtClean="0"/>
                        <a:t> und Drehungen</a:t>
                      </a:r>
                    </a:p>
                    <a:p>
                      <a:endParaRPr lang="de-DE" sz="12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Form: Run im Hindernisparcours</a:t>
                      </a:r>
                    </a:p>
                    <a:p>
                      <a:r>
                        <a:rPr lang="de-DE" sz="1200" dirty="0" smtClean="0"/>
                        <a:t>Kriterien: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de-DE" sz="1200" dirty="0" smtClean="0"/>
                        <a:t>Bewegungsvielfalt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de-DE" sz="1200" dirty="0" smtClean="0"/>
                        <a:t>Sicherheit/Kontrolle</a:t>
                      </a:r>
                    </a:p>
                    <a:p>
                      <a:pPr marL="228600" indent="-228600">
                        <a:buAutoNum type="arabicPeriod"/>
                      </a:pPr>
                      <a:r>
                        <a:rPr lang="de-DE" sz="1200" dirty="0" smtClean="0"/>
                        <a:t>Direkter Weg/Flow</a:t>
                      </a:r>
                      <a:endParaRPr lang="de-DE" sz="1200" dirty="0"/>
                    </a:p>
                  </a:txBody>
                  <a:tcPr/>
                </a:tc>
              </a:tr>
              <a:tr h="513245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Theoriebezug</a:t>
                      </a:r>
                      <a:endParaRPr lang="de-DE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Geschichte/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Soziologie/ TW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200" dirty="0" smtClean="0"/>
                        <a:t>Psychologie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Biomechanik1</a:t>
                      </a:r>
                    </a:p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Biomechanik2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Biomechanik3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Vertiefung</a:t>
                      </a:r>
                      <a:r>
                        <a:rPr lang="de-DE" sz="1200" baseline="0" dirty="0" smtClean="0"/>
                        <a:t> BL </a:t>
                      </a:r>
                      <a:r>
                        <a:rPr lang="de-DE" sz="1200" baseline="0" dirty="0" err="1" smtClean="0"/>
                        <a:t>od</a:t>
                      </a:r>
                      <a:r>
                        <a:rPr lang="de-DE" sz="1200" baseline="0" dirty="0" smtClean="0"/>
                        <a:t> Psycho</a:t>
                      </a:r>
                      <a:endParaRPr lang="de-DE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</a:tr>
              <a:tr h="1308798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Theorieinhalt</a:t>
                      </a:r>
                      <a:endParaRPr lang="de-DE" sz="12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r>
                        <a:rPr lang="de-DE" sz="1200" dirty="0" smtClean="0"/>
                        <a:t> als Teil der urbanen Sport- und Bewegungskultur:„</a:t>
                      </a:r>
                      <a:r>
                        <a:rPr lang="de-DE" sz="1200" dirty="0" err="1" smtClean="0"/>
                        <a:t>Youtube</a:t>
                      </a:r>
                      <a:r>
                        <a:rPr lang="de-DE" sz="1200" dirty="0" smtClean="0"/>
                        <a:t>“,</a:t>
                      </a:r>
                      <a:r>
                        <a:rPr lang="de-DE" sz="1200" baseline="0" dirty="0" smtClean="0"/>
                        <a:t> Trendsport, Risikosport Mehrperspektivität, </a:t>
                      </a:r>
                      <a:r>
                        <a:rPr lang="de-DE" sz="1200" baseline="0" dirty="0" err="1" smtClean="0"/>
                        <a:t>Outdoorfitness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Risiko-/Wagnismanagement,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Selbstwirksamkeit, Motivation, innere Bezugsnorm</a:t>
                      </a:r>
                      <a:endParaRPr lang="de-DE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Translation</a:t>
                      </a:r>
                    </a:p>
                    <a:p>
                      <a:r>
                        <a:rPr lang="de-DE" sz="1200" dirty="0" smtClean="0"/>
                        <a:t>Rotation</a:t>
                      </a:r>
                    </a:p>
                    <a:p>
                      <a:r>
                        <a:rPr lang="de-DE" sz="1200" dirty="0" smtClean="0"/>
                        <a:t>Kraftvektoren</a:t>
                      </a:r>
                    </a:p>
                    <a:p>
                      <a:r>
                        <a:rPr lang="de-DE" sz="1200" dirty="0" smtClean="0"/>
                        <a:t>KSP</a:t>
                      </a:r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Anlauf und Absprung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/>
                        <a:t>vertikaler</a:t>
                      </a:r>
                      <a:r>
                        <a:rPr lang="de-DE" sz="1200" baseline="0" dirty="0" smtClean="0"/>
                        <a:t> und horizontaler Kraftstoß in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200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aseline="0" dirty="0" smtClean="0"/>
                        <a:t>Stütz/Druck/</a:t>
                      </a:r>
                      <a:r>
                        <a:rPr lang="de-DE" sz="1200" baseline="0" dirty="0" err="1" smtClean="0"/>
                        <a:t>Zugphase</a:t>
                      </a:r>
                      <a:endParaRPr lang="de-DE" sz="1200" dirty="0" smtClean="0"/>
                    </a:p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Kraft-Zeitkurven</a:t>
                      </a:r>
                      <a:r>
                        <a:rPr lang="de-DE" sz="1200" baseline="0" dirty="0" smtClean="0"/>
                        <a:t> bei der Landung mit und ohne Landetechnik“ Roulade“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Rotationen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/>
                        <a:t>Portfolio/ Klausur/ Test/ HA/ GFS</a:t>
                      </a:r>
                    </a:p>
                    <a:p>
                      <a:endParaRPr lang="de-DE" sz="1200" dirty="0"/>
                    </a:p>
                  </a:txBody>
                  <a:tcPr/>
                </a:tc>
              </a:tr>
              <a:tr h="320797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Sozialkompetenz</a:t>
                      </a:r>
                      <a:endParaRPr lang="de-DE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       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Anwendung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Helfergriffe,</a:t>
                      </a:r>
                    </a:p>
                    <a:p>
                      <a:r>
                        <a:rPr lang="de-DE" sz="1200" dirty="0" err="1" smtClean="0"/>
                        <a:t>Gruppenchoreo</a:t>
                      </a:r>
                      <a:endParaRPr lang="de-DE" sz="1200" dirty="0"/>
                    </a:p>
                  </a:txBody>
                  <a:tcPr/>
                </a:tc>
              </a:tr>
              <a:tr h="353961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Reflexions-kompetenz</a:t>
                      </a:r>
                      <a:endParaRPr lang="de-DE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Portfolio/ Lerntagebuch</a:t>
                      </a:r>
                      <a:endParaRPr lang="de-DE" sz="1200" dirty="0"/>
                    </a:p>
                  </a:txBody>
                  <a:tcPr/>
                </a:tc>
              </a:tr>
              <a:tr h="309716"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Personal-kompetenz</a:t>
                      </a:r>
                      <a:endParaRPr lang="de-DE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x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Portfolio/</a:t>
                      </a:r>
                    </a:p>
                    <a:p>
                      <a:r>
                        <a:rPr lang="de-DE" sz="1200" dirty="0" smtClean="0"/>
                        <a:t>Lerntagebuch</a:t>
                      </a:r>
                      <a:endParaRPr lang="de-DE" sz="12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Textfeld 2"/>
          <p:cNvSpPr txBox="1"/>
          <p:nvPr/>
        </p:nvSpPr>
        <p:spPr>
          <a:xfrm rot="1000706">
            <a:off x="10648328" y="245607"/>
            <a:ext cx="1295035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OPTIONAL</a:t>
            </a:r>
            <a:endParaRPr lang="de-DE" sz="2000" b="1" dirty="0">
              <a:solidFill>
                <a:schemeClr val="bg1"/>
              </a:solidFill>
            </a:endParaRPr>
          </a:p>
        </p:txBody>
      </p:sp>
      <p:sp>
        <p:nvSpPr>
          <p:cNvPr id="5" name="Abgerundetes Rechteck 4"/>
          <p:cNvSpPr/>
          <p:nvPr/>
        </p:nvSpPr>
        <p:spPr>
          <a:xfrm>
            <a:off x="0" y="5057251"/>
            <a:ext cx="12192000" cy="161202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779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5153" y="188145"/>
            <a:ext cx="11872207" cy="50503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4000" dirty="0" smtClean="0"/>
              <a:t>Aufbau des Unterrichtsvorhabens </a:t>
            </a:r>
            <a:r>
              <a:rPr lang="de-DE" dirty="0" smtClean="0">
                <a:sym typeface="Wingdings"/>
              </a:rPr>
              <a:t> THEORIEBEZUG</a:t>
            </a:r>
            <a:endParaRPr lang="de-DE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2160738"/>
              </p:ext>
            </p:extLst>
          </p:nvPr>
        </p:nvGraphicFramePr>
        <p:xfrm>
          <a:off x="135152" y="412157"/>
          <a:ext cx="11872208" cy="6345633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484026"/>
                <a:gridCol w="1484026"/>
                <a:gridCol w="1484026"/>
                <a:gridCol w="1484026"/>
                <a:gridCol w="1484026"/>
                <a:gridCol w="1484026"/>
                <a:gridCol w="1269814"/>
                <a:gridCol w="1698238"/>
              </a:tblGrid>
              <a:tr h="556473"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1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2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3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4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5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 6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Leistungs-messung</a:t>
                      </a:r>
                      <a:endParaRPr lang="de-DE" sz="1600" dirty="0"/>
                    </a:p>
                  </a:txBody>
                  <a:tcPr/>
                </a:tc>
              </a:tr>
              <a:tr h="263593">
                <a:tc>
                  <a:txBody>
                    <a:bodyPr/>
                    <a:lstStyle/>
                    <a:p>
                      <a:endParaRPr lang="de-DE" sz="12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7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100" dirty="0" smtClean="0">
                          <a:sym typeface="Wingdings"/>
                        </a:rPr>
                        <a:t> Anwendung/ Vertiefung</a:t>
                      </a:r>
                      <a:r>
                        <a:rPr lang="de-DE" sz="1100" dirty="0" smtClean="0"/>
                        <a:t> Basistechniken unter verschiedenen Bedingungen </a:t>
                      </a:r>
                      <a:r>
                        <a:rPr lang="de-DE" sz="1100" dirty="0" smtClean="0">
                          <a:sym typeface="Wingdings"/>
                        </a:rPr>
                        <a:t> </a:t>
                      </a:r>
                      <a:endParaRPr lang="de-DE" sz="11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</a:tr>
              <a:tr h="1270328"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Motorische Kompetenz</a:t>
                      </a:r>
                      <a:endParaRPr lang="de-DE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Einführung Basistechniken  </a:t>
                      </a:r>
                    </a:p>
                    <a:p>
                      <a:r>
                        <a:rPr lang="de-DE" sz="1000" dirty="0" smtClean="0"/>
                        <a:t>Le </a:t>
                      </a:r>
                      <a:r>
                        <a:rPr lang="de-DE" sz="1000" dirty="0" err="1" smtClean="0"/>
                        <a:t>Parkour</a:t>
                      </a:r>
                      <a:endParaRPr lang="de-DE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baseline="0" dirty="0" smtClean="0"/>
                        <a:t>Niedrige-mittelhohe Hindernisse/ Lücken</a:t>
                      </a:r>
                      <a:r>
                        <a:rPr lang="de-DE" sz="1000" baseline="0" dirty="0" smtClean="0">
                          <a:sym typeface="Wingdings"/>
                        </a:rPr>
                        <a:t> </a:t>
                      </a:r>
                      <a:r>
                        <a:rPr lang="de-DE" sz="1000" baseline="0" dirty="0" smtClean="0"/>
                        <a:t> Balancieren, Präzisionssprünge, </a:t>
                      </a:r>
                      <a:r>
                        <a:rPr lang="de-DE" sz="1000" baseline="0" dirty="0" err="1" smtClean="0"/>
                        <a:t>TicTac</a:t>
                      </a:r>
                      <a:r>
                        <a:rPr lang="de-DE" sz="1000" baseline="0" dirty="0" smtClean="0"/>
                        <a:t>, Armsprung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err="1" smtClean="0"/>
                        <a:t>Monkey</a:t>
                      </a:r>
                      <a:r>
                        <a:rPr lang="de-DE" sz="1000" dirty="0" smtClean="0"/>
                        <a:t> 1 u. Katze 1 </a:t>
                      </a:r>
                    </a:p>
                    <a:p>
                      <a:r>
                        <a:rPr lang="de-DE" sz="1000" dirty="0" smtClean="0"/>
                        <a:t>(</a:t>
                      </a:r>
                      <a:r>
                        <a:rPr lang="de-DE" sz="1000" baseline="0" dirty="0" smtClean="0"/>
                        <a:t>Sprunghocke) + </a:t>
                      </a:r>
                      <a:r>
                        <a:rPr lang="de-DE" sz="1000" baseline="0" dirty="0" err="1" smtClean="0"/>
                        <a:t>TicTac</a:t>
                      </a:r>
                      <a:r>
                        <a:rPr lang="de-DE" sz="1000" baseline="0" dirty="0" smtClean="0"/>
                        <a:t> + Crane</a:t>
                      </a:r>
                      <a:endParaRPr lang="de-DE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err="1" smtClean="0"/>
                        <a:t>Monkey</a:t>
                      </a:r>
                      <a:r>
                        <a:rPr lang="de-DE" sz="1000" dirty="0" smtClean="0"/>
                        <a:t> 2 u. Katze 2 Vertiefung</a:t>
                      </a:r>
                    </a:p>
                    <a:p>
                      <a:endParaRPr lang="de-DE" sz="1000" dirty="0" smtClean="0"/>
                    </a:p>
                    <a:p>
                      <a:r>
                        <a:rPr lang="de-DE" sz="1000" dirty="0" smtClean="0"/>
                        <a:t>über</a:t>
                      </a:r>
                      <a:r>
                        <a:rPr lang="de-DE" sz="1000" baseline="0" dirty="0" smtClean="0"/>
                        <a:t> verschiedene Objekte mit und ohne Hilfe </a:t>
                      </a:r>
                    </a:p>
                    <a:p>
                      <a:endParaRPr lang="de-DE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Hohe Hindernisse</a:t>
                      </a:r>
                    </a:p>
                    <a:p>
                      <a:r>
                        <a:rPr lang="de-DE" sz="1000" dirty="0" smtClean="0"/>
                        <a:t>Passe</a:t>
                      </a:r>
                      <a:r>
                        <a:rPr lang="de-DE" sz="1000" baseline="0" dirty="0" smtClean="0"/>
                        <a:t> </a:t>
                      </a:r>
                      <a:r>
                        <a:rPr lang="de-DE" sz="1000" baseline="0" dirty="0" err="1" smtClean="0"/>
                        <a:t>Muraille</a:t>
                      </a:r>
                      <a:r>
                        <a:rPr lang="de-DE" sz="1000" dirty="0" smtClean="0"/>
                        <a:t>, </a:t>
                      </a:r>
                      <a:r>
                        <a:rPr lang="de-DE" sz="1000" dirty="0" err="1" smtClean="0"/>
                        <a:t>TicTac</a:t>
                      </a:r>
                      <a:r>
                        <a:rPr lang="de-DE" sz="1000" dirty="0" smtClean="0"/>
                        <a:t> Armsprung </a:t>
                      </a:r>
                    </a:p>
                    <a:p>
                      <a:r>
                        <a:rPr lang="de-DE" sz="1000" dirty="0" smtClean="0"/>
                        <a:t> +</a:t>
                      </a:r>
                    </a:p>
                    <a:p>
                      <a:r>
                        <a:rPr lang="de-DE" sz="1000" dirty="0" smtClean="0"/>
                        <a:t>Landetechniken: Roulade, </a:t>
                      </a:r>
                      <a:r>
                        <a:rPr lang="de-DE" sz="1000" dirty="0" err="1" smtClean="0"/>
                        <a:t>Safety</a:t>
                      </a:r>
                      <a:r>
                        <a:rPr lang="de-DE" sz="1000" baseline="0" dirty="0" err="1" smtClean="0"/>
                        <a:t>T</a:t>
                      </a:r>
                      <a:r>
                        <a:rPr lang="de-DE" sz="1000" dirty="0" err="1" smtClean="0"/>
                        <a:t>ap</a:t>
                      </a:r>
                      <a:r>
                        <a:rPr lang="de-DE" sz="1000" dirty="0" smtClean="0"/>
                        <a:t>, Präzisionssprung, Weiterlaufen</a:t>
                      </a:r>
                      <a:endParaRPr lang="de-DE" sz="1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baseline="0" dirty="0" smtClean="0"/>
                        <a:t>Drehungen z.B.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err="1" smtClean="0"/>
                        <a:t>TicTac</a:t>
                      </a:r>
                      <a:r>
                        <a:rPr lang="de-DE" sz="900" baseline="0" dirty="0" smtClean="0"/>
                        <a:t> mit Spin,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smtClean="0"/>
                        <a:t>Demi-Tour,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smtClean="0"/>
                        <a:t>50/50,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err="1" smtClean="0"/>
                        <a:t>Russian</a:t>
                      </a:r>
                      <a:r>
                        <a:rPr lang="de-DE" sz="900" baseline="0" dirty="0" smtClean="0"/>
                        <a:t> Kick,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err="1" smtClean="0"/>
                        <a:t>Italian</a:t>
                      </a:r>
                      <a:r>
                        <a:rPr lang="de-DE" sz="900" baseline="0" dirty="0" smtClean="0"/>
                        <a:t> Job,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smtClean="0"/>
                        <a:t>Palm/</a:t>
                      </a:r>
                      <a:r>
                        <a:rPr lang="de-DE" sz="900" baseline="0" dirty="0" err="1" smtClean="0"/>
                        <a:t>Wallspin</a:t>
                      </a:r>
                      <a:r>
                        <a:rPr lang="de-DE" sz="900" baseline="0" dirty="0" smtClean="0"/>
                        <a:t>,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smtClean="0"/>
                        <a:t>Wall-Flip (</a:t>
                      </a:r>
                      <a:r>
                        <a:rPr lang="de-DE" sz="900" baseline="0" dirty="0" err="1" smtClean="0"/>
                        <a:t>rw</a:t>
                      </a:r>
                      <a:r>
                        <a:rPr lang="de-DE" sz="900" baseline="0" dirty="0" smtClean="0"/>
                        <a:t>),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900" baseline="0" dirty="0" err="1" smtClean="0"/>
                        <a:t>Underbar</a:t>
                      </a:r>
                      <a:r>
                        <a:rPr lang="de-DE" sz="900" baseline="0" dirty="0" smtClean="0"/>
                        <a:t>-Spin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Notenkriterien:</a:t>
                      </a:r>
                    </a:p>
                    <a:p>
                      <a:endParaRPr lang="de-DE" sz="100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000" dirty="0" smtClean="0"/>
                        <a:t>Sicherheit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000" dirty="0" smtClean="0"/>
                        <a:t>Bewegungsvielfalt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000" dirty="0" smtClean="0"/>
                        <a:t>Flow/ Direkter Weg</a:t>
                      </a:r>
                    </a:p>
                    <a:p>
                      <a:r>
                        <a:rPr lang="de-DE" sz="1000" dirty="0" smtClean="0"/>
                        <a:t>(</a:t>
                      </a:r>
                      <a:r>
                        <a:rPr lang="de-DE" sz="1000" baseline="0" dirty="0" smtClean="0"/>
                        <a:t>Schwierigkeit)</a:t>
                      </a:r>
                      <a:endParaRPr lang="de-DE" sz="1000" dirty="0" smtClean="0"/>
                    </a:p>
                    <a:p>
                      <a:endParaRPr lang="de-DE" sz="1000" dirty="0"/>
                    </a:p>
                  </a:txBody>
                  <a:tcPr/>
                </a:tc>
              </a:tr>
              <a:tr h="268421"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Theoriebezug</a:t>
                      </a:r>
                      <a:endParaRPr lang="de-DE" sz="1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000" dirty="0" smtClean="0"/>
                        <a:t>Geschichte/Soziologie/Psycho/TW/ Bewegungslehre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000" dirty="0" smtClean="0"/>
                        <a:t>Psychologie/ Bewegungslehre</a:t>
                      </a:r>
                      <a:endParaRPr lang="de-D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Biomechanik</a:t>
                      </a:r>
                    </a:p>
                    <a:p>
                      <a:endParaRPr lang="de-D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Biomechanik/ + Option TL: Kraft</a:t>
                      </a:r>
                      <a:endParaRPr lang="de-D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Biomechanik/+</a:t>
                      </a:r>
                      <a:r>
                        <a:rPr lang="de-DE" sz="1000" baseline="0" dirty="0" smtClean="0"/>
                        <a:t> Option TL: Kraft</a:t>
                      </a:r>
                      <a:endParaRPr lang="de-D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000" dirty="0" smtClean="0"/>
                        <a:t>Vertiefung</a:t>
                      </a:r>
                      <a:r>
                        <a:rPr lang="de-DE" sz="1000" baseline="0" dirty="0" smtClean="0"/>
                        <a:t> BL </a:t>
                      </a:r>
                      <a:r>
                        <a:rPr lang="de-DE" sz="1000" baseline="0" dirty="0" err="1" smtClean="0"/>
                        <a:t>od</a:t>
                      </a:r>
                      <a:r>
                        <a:rPr lang="de-DE" sz="1000" baseline="0" dirty="0" smtClean="0"/>
                        <a:t> Psycho</a:t>
                      </a:r>
                      <a:endParaRPr lang="de-DE" sz="1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000" dirty="0"/>
                    </a:p>
                  </a:txBody>
                  <a:tcPr/>
                </a:tc>
              </a:tr>
              <a:tr h="3602433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Theoriethema</a:t>
                      </a:r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Schlagworte</a:t>
                      </a:r>
                      <a:endParaRPr lang="de-DE" sz="16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Urbane Sport- und Bewegungs-kultur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de-DE" sz="1600" dirty="0" smtClean="0"/>
                    </a:p>
                    <a:p>
                      <a:pPr marL="0" indent="0">
                        <a:buFontTx/>
                        <a:buNone/>
                      </a:pPr>
                      <a:endParaRPr lang="de-DE" sz="1600" dirty="0" smtClean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 „</a:t>
                      </a:r>
                      <a:r>
                        <a:rPr lang="de-DE" sz="1600" dirty="0" err="1" smtClean="0"/>
                        <a:t>Youtube</a:t>
                      </a:r>
                      <a:r>
                        <a:rPr lang="de-DE" sz="1600" dirty="0" smtClean="0"/>
                        <a:t>-Sportarten“,</a:t>
                      </a:r>
                      <a:r>
                        <a:rPr lang="de-DE" sz="1600" baseline="0" dirty="0" smtClean="0"/>
                        <a:t> Trendsportevents, Mehrperspektivität</a:t>
                      </a:r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Risiko-/ Wagnismanagement,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Selbstwirksamkeit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de-DE" sz="1600" dirty="0" smtClean="0"/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Motivation, innere Bezugsnorm,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600" dirty="0" smtClean="0"/>
                        <a:t>Goalsetting</a:t>
                      </a:r>
                      <a:endParaRPr lang="de-DE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Einführung Fachbegriffe Biomechanik</a:t>
                      </a:r>
                    </a:p>
                    <a:p>
                      <a:r>
                        <a:rPr lang="de-DE" sz="1400" dirty="0" smtClean="0"/>
                        <a:t>-Translation/</a:t>
                      </a:r>
                    </a:p>
                    <a:p>
                      <a:r>
                        <a:rPr lang="de-DE" sz="1400" dirty="0" smtClean="0"/>
                        <a:t>  Rotation</a:t>
                      </a:r>
                    </a:p>
                    <a:p>
                      <a:r>
                        <a:rPr lang="de-DE" sz="1400" dirty="0" smtClean="0"/>
                        <a:t>- KSP</a:t>
                      </a:r>
                    </a:p>
                    <a:p>
                      <a:r>
                        <a:rPr lang="de-DE" sz="1400" dirty="0" smtClean="0"/>
                        <a:t>- Impuls</a:t>
                      </a:r>
                    </a:p>
                    <a:p>
                      <a:r>
                        <a:rPr lang="de-DE" sz="1400" dirty="0" smtClean="0"/>
                        <a:t>- Kräfte</a:t>
                      </a:r>
                    </a:p>
                    <a:p>
                      <a:r>
                        <a:rPr lang="de-DE" sz="1400" dirty="0" smtClean="0"/>
                        <a:t>- </a:t>
                      </a:r>
                      <a:r>
                        <a:rPr lang="de-DE" sz="1400" dirty="0" err="1" smtClean="0"/>
                        <a:t>Biomech</a:t>
                      </a:r>
                      <a:r>
                        <a:rPr lang="de-DE" sz="1400" dirty="0" smtClean="0"/>
                        <a:t>. Prinz 1.: </a:t>
                      </a:r>
                      <a:r>
                        <a:rPr lang="de-DE" sz="1400" baseline="0" dirty="0" smtClean="0"/>
                        <a:t> Gegenwirkung</a:t>
                      </a:r>
                      <a:endParaRPr lang="de-DE" sz="1600" dirty="0" smtClean="0"/>
                    </a:p>
                    <a:p>
                      <a:r>
                        <a:rPr lang="de-DE" sz="1600" dirty="0" smtClean="0">
                          <a:sym typeface="Wingdings"/>
                        </a:rPr>
                        <a:t> </a:t>
                      </a:r>
                      <a:r>
                        <a:rPr lang="de-DE" sz="1600" dirty="0" smtClean="0"/>
                        <a:t>Anlauf, Absprung, Stützphase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200" baseline="0" dirty="0" smtClean="0"/>
                        <a:t>(Hände/ Arme)</a:t>
                      </a:r>
                      <a:endParaRPr lang="de-DE" sz="12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Kraftstöße und</a:t>
                      </a:r>
                      <a:r>
                        <a:rPr lang="de-DE" sz="1600" baseline="0" dirty="0" smtClean="0"/>
                        <a:t> Vektoren</a:t>
                      </a:r>
                      <a:r>
                        <a:rPr lang="de-DE" sz="1600" dirty="0" smtClean="0"/>
                        <a:t>: vertikaler</a:t>
                      </a:r>
                      <a:r>
                        <a:rPr lang="de-DE" sz="1600" baseline="0" dirty="0" smtClean="0"/>
                        <a:t> und horizontaler Anteil; </a:t>
                      </a:r>
                      <a:r>
                        <a:rPr lang="de-DE" sz="1400" baseline="0" dirty="0" smtClean="0"/>
                        <a:t>Vektoren in Stützphasen Kong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400" baseline="0" dirty="0" smtClean="0">
                          <a:sym typeface="Wingdings"/>
                        </a:rPr>
                        <a:t> </a:t>
                      </a:r>
                      <a:r>
                        <a:rPr lang="de-DE" sz="1400" baseline="0" dirty="0" smtClean="0"/>
                        <a:t>Hände/ Arme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aseline="0" dirty="0" smtClean="0"/>
                        <a:t>+ </a:t>
                      </a:r>
                      <a:r>
                        <a:rPr lang="de-DE" sz="1600" baseline="0" dirty="0" err="1" smtClean="0"/>
                        <a:t>Biomech</a:t>
                      </a:r>
                      <a:r>
                        <a:rPr lang="de-DE" sz="1600" baseline="0" dirty="0" smtClean="0"/>
                        <a:t>. Prinzipien 2; </a:t>
                      </a:r>
                      <a:r>
                        <a:rPr lang="de-DE" sz="1400" baseline="0" dirty="0" smtClean="0"/>
                        <a:t>Optimaler Beschleunigungsweg, Koordination Teilimpulse</a:t>
                      </a:r>
                      <a:endParaRPr lang="de-DE" sz="1400" b="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Analyse Kraft-Zeitkurven</a:t>
                      </a:r>
                      <a:r>
                        <a:rPr lang="de-DE" sz="1600" baseline="0" dirty="0" smtClean="0"/>
                        <a:t> bei Landungen</a:t>
                      </a:r>
                    </a:p>
                    <a:p>
                      <a:r>
                        <a:rPr lang="de-DE" sz="1600" baseline="0" dirty="0" smtClean="0">
                          <a:sym typeface="Wingdings"/>
                        </a:rPr>
                        <a:t> </a:t>
                      </a:r>
                      <a:r>
                        <a:rPr lang="de-DE" sz="1600" baseline="0" dirty="0" smtClean="0"/>
                        <a:t>Füße/ Beine </a:t>
                      </a:r>
                    </a:p>
                    <a:p>
                      <a:r>
                        <a:rPr lang="de-DE" sz="1600" baseline="0" dirty="0" smtClean="0"/>
                        <a:t>mit </a:t>
                      </a:r>
                      <a:r>
                        <a:rPr lang="de-DE" sz="1600" baseline="0" dirty="0" err="1" smtClean="0"/>
                        <a:t>vs</a:t>
                      </a:r>
                      <a:r>
                        <a:rPr lang="de-DE" sz="1600" baseline="0" dirty="0" smtClean="0"/>
                        <a:t> ohne Landetechnik“ Roulade“</a:t>
                      </a:r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 Biomechanik 3</a:t>
                      </a:r>
                    </a:p>
                    <a:p>
                      <a:r>
                        <a:rPr lang="de-DE" sz="1200" baseline="0" dirty="0" smtClean="0"/>
                        <a:t>(Kraftstoß; Beschleunigungsstoß, Bremsstoß)</a:t>
                      </a:r>
                    </a:p>
                    <a:p>
                      <a:endParaRPr lang="de-DE" sz="16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Rotationen</a:t>
                      </a:r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+ Vertiefung</a:t>
                      </a:r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Wochen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3-5</a:t>
                      </a:r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pPr algn="ctr"/>
                      <a:r>
                        <a:rPr lang="de-DE" sz="5400" dirty="0" smtClean="0"/>
                        <a:t>?</a:t>
                      </a:r>
                      <a:endParaRPr lang="de-DE" sz="5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Ergebnisbezogen: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Klausur/ Test/ HA/ GFS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de-DE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err="1" smtClean="0"/>
                        <a:t>Prozeszbezogen</a:t>
                      </a:r>
                      <a:r>
                        <a:rPr lang="de-DE" sz="1600" dirty="0" smtClean="0"/>
                        <a:t>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dirty="0" smtClean="0"/>
                        <a:t>Portfolio/ Ordner (</a:t>
                      </a:r>
                      <a:r>
                        <a:rPr lang="de-DE" sz="1600" baseline="0" dirty="0" smtClean="0"/>
                        <a:t>?)</a:t>
                      </a:r>
                      <a:endParaRPr lang="de-DE" sz="1600" dirty="0" smtClean="0"/>
                    </a:p>
                    <a:p>
                      <a:endParaRPr lang="de-DE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feld 4"/>
          <p:cNvSpPr txBox="1"/>
          <p:nvPr/>
        </p:nvSpPr>
        <p:spPr>
          <a:xfrm rot="1000706">
            <a:off x="10682150" y="146133"/>
            <a:ext cx="1295035" cy="400110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de-DE" sz="2000" b="1" dirty="0" smtClean="0">
                <a:solidFill>
                  <a:schemeClr val="bg1"/>
                </a:solidFill>
              </a:rPr>
              <a:t>OPTIONAL</a:t>
            </a:r>
            <a:endParaRPr lang="de-DE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02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678114"/>
            <a:ext cx="11091378" cy="5755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pPr algn="ctr"/>
            <a:r>
              <a:rPr lang="de-DE" sz="4000" dirty="0" smtClean="0"/>
              <a:t>3. Schlagwortliste Theoriebegriffe</a:t>
            </a:r>
          </a:p>
          <a:p>
            <a:pPr algn="ctr"/>
            <a:endParaRPr lang="de-DE" sz="4000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7085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6982" y="139224"/>
            <a:ext cx="11739715" cy="539202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sz="3600" b="1" dirty="0" smtClean="0"/>
              <a:t>Biomechanik-Zuordnung Praxisbeispiele</a:t>
            </a:r>
            <a:endParaRPr lang="de-DE" sz="3600" b="1" dirty="0"/>
          </a:p>
        </p:txBody>
      </p:sp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380526"/>
              </p:ext>
            </p:extLst>
          </p:nvPr>
        </p:nvGraphicFramePr>
        <p:xfrm>
          <a:off x="176982" y="134310"/>
          <a:ext cx="11910243" cy="66723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970081"/>
                <a:gridCol w="3970081"/>
                <a:gridCol w="3970081"/>
              </a:tblGrid>
              <a:tr h="562455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Biomechanik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Praxisbeispiel Le </a:t>
                      </a:r>
                      <a:r>
                        <a:rPr lang="de-DE" sz="1600" dirty="0" err="1" smtClean="0"/>
                        <a:t>Parkour</a:t>
                      </a:r>
                      <a:endParaRPr lang="de-DE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solidFill>
                            <a:schemeClr val="tx1"/>
                          </a:solidFill>
                        </a:rPr>
                        <a:t>Weitere</a:t>
                      </a:r>
                      <a:r>
                        <a:rPr lang="de-DE" sz="1600" baseline="0" dirty="0" smtClean="0">
                          <a:solidFill>
                            <a:schemeClr val="tx1"/>
                          </a:solidFill>
                        </a:rPr>
                        <a:t> Praxisbeispiele</a:t>
                      </a:r>
                    </a:p>
                    <a:p>
                      <a:r>
                        <a:rPr lang="de-DE" sz="1600" baseline="0" dirty="0" smtClean="0">
                          <a:solidFill>
                            <a:schemeClr val="tx1"/>
                          </a:solidFill>
                        </a:rPr>
                        <a:t> (andere Sportarten)</a:t>
                      </a:r>
                      <a:endParaRPr lang="de-DE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2321384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Biomechanische Prinzipien: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Anfangskraft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Gegenwirkung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Koordination von Teilimpulsen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sz="120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Impuls(</a:t>
                      </a:r>
                      <a:r>
                        <a:rPr lang="de-DE" sz="1200" dirty="0" err="1" smtClean="0"/>
                        <a:t>erhaltungssatz</a:t>
                      </a:r>
                      <a:r>
                        <a:rPr lang="de-DE" sz="1200" dirty="0" smtClean="0"/>
                        <a:t>)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Absprung mit </a:t>
                      </a:r>
                      <a:r>
                        <a:rPr lang="de-DE" sz="1200" dirty="0" err="1" smtClean="0"/>
                        <a:t>vs</a:t>
                      </a:r>
                      <a:r>
                        <a:rPr lang="de-DE" sz="1200" dirty="0" smtClean="0"/>
                        <a:t> ohne Anlauf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baseline="0" dirty="0" err="1" smtClean="0"/>
                        <a:t>Lazy</a:t>
                      </a:r>
                      <a:r>
                        <a:rPr lang="de-DE" sz="1200" baseline="0" dirty="0" smtClean="0"/>
                        <a:t>/ Kong(einbeinig)/</a:t>
                      </a:r>
                      <a:r>
                        <a:rPr lang="de-DE" sz="1200" baseline="0" dirty="0" err="1" smtClean="0"/>
                        <a:t>Monkey</a:t>
                      </a:r>
                      <a:r>
                        <a:rPr lang="de-DE" sz="1200" baseline="0" dirty="0" smtClean="0"/>
                        <a:t> (beidbeinig); </a:t>
                      </a:r>
                    </a:p>
                    <a:p>
                      <a:r>
                        <a:rPr lang="de-DE" sz="1200" baseline="0" dirty="0" smtClean="0"/>
                        <a:t>(Mauerüberwindung)</a:t>
                      </a:r>
                      <a:endParaRPr lang="de-DE" sz="1200" dirty="0" smtClean="0"/>
                    </a:p>
                    <a:p>
                      <a:r>
                        <a:rPr lang="de-DE" sz="1200" baseline="0" dirty="0" smtClean="0"/>
                        <a:t>Absprung/Stützphase </a:t>
                      </a:r>
                      <a:r>
                        <a:rPr lang="de-DE" sz="1200" baseline="0" dirty="0" err="1" smtClean="0"/>
                        <a:t>Monkey</a:t>
                      </a:r>
                      <a:r>
                        <a:rPr lang="de-DE" sz="1200" baseline="0" dirty="0" smtClean="0"/>
                        <a:t> und Kong</a:t>
                      </a:r>
                    </a:p>
                    <a:p>
                      <a:r>
                        <a:rPr lang="de-DE" sz="1200" baseline="0" dirty="0" smtClean="0"/>
                        <a:t>(</a:t>
                      </a:r>
                      <a:r>
                        <a:rPr lang="de-DE" sz="1200" baseline="0" dirty="0" err="1" smtClean="0"/>
                        <a:t>TicTac</a:t>
                      </a:r>
                      <a:r>
                        <a:rPr lang="de-DE" sz="1200" baseline="0" dirty="0" smtClean="0"/>
                        <a:t>)</a:t>
                      </a:r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Kong/</a:t>
                      </a:r>
                      <a:r>
                        <a:rPr lang="de-DE" sz="1200" baseline="0" dirty="0" err="1" smtClean="0"/>
                        <a:t>Lazy</a:t>
                      </a:r>
                      <a:r>
                        <a:rPr lang="de-DE" sz="1200" baseline="0" dirty="0" smtClean="0"/>
                        <a:t> Absprungbein; Schwungbeineinsatz, paralleler Armschwung Katze, „Stemmschritt“</a:t>
                      </a:r>
                    </a:p>
                    <a:p>
                      <a:endParaRPr lang="de-DE" sz="1200" baseline="0" dirty="0" smtClean="0"/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Katze (1. Flugphase bis Stützphase); 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Vgl. </a:t>
                      </a:r>
                      <a:r>
                        <a:rPr lang="de-DE" sz="1200" baseline="0" dirty="0" smtClean="0"/>
                        <a:t>Absprung Hochsprung/ Weitsprung</a:t>
                      </a:r>
                    </a:p>
                    <a:p>
                      <a:endParaRPr lang="de-DE" sz="1200" baseline="0" dirty="0" smtClean="0"/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Anlaufgestaltung/Absprung Hochsprung; Counter-Movement-Jump</a:t>
                      </a:r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Anlaufgestaltung/ Absprung </a:t>
                      </a:r>
                    </a:p>
                    <a:p>
                      <a:r>
                        <a:rPr lang="de-DE" sz="1200" baseline="0" dirty="0" smtClean="0"/>
                        <a:t>Angriffsschlage Volleyball; Absprung/ Armschwung Hochsprung</a:t>
                      </a:r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Turnen Sprunghocke (Vorübungen 1. Flugphase)</a:t>
                      </a:r>
                      <a:endParaRPr lang="de-DE" sz="1200" dirty="0"/>
                    </a:p>
                  </a:txBody>
                  <a:tcPr/>
                </a:tc>
              </a:tr>
              <a:tr h="168736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KSP, </a:t>
                      </a:r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Rotation, </a:t>
                      </a:r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Translation</a:t>
                      </a:r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Balancieren, Crane,</a:t>
                      </a:r>
                      <a:r>
                        <a:rPr lang="de-DE" sz="1200" baseline="0" dirty="0" smtClean="0"/>
                        <a:t> Präzisionssprung</a:t>
                      </a:r>
                      <a:endParaRPr lang="de-DE" sz="1200" dirty="0" smtClean="0"/>
                    </a:p>
                    <a:p>
                      <a:r>
                        <a:rPr lang="de-DE" sz="1200" dirty="0" smtClean="0"/>
                        <a:t>Anlaufgestaltung/Absprung Katze </a:t>
                      </a:r>
                      <a:r>
                        <a:rPr lang="de-DE" sz="1200" baseline="0" dirty="0" smtClean="0">
                          <a:sym typeface="Wingdings"/>
                        </a:rPr>
                        <a:t></a:t>
                      </a:r>
                      <a:r>
                        <a:rPr lang="de-DE" sz="1200" baseline="0" dirty="0" smtClean="0"/>
                        <a:t> Funktion Schwungbeinhocke bei </a:t>
                      </a:r>
                      <a:r>
                        <a:rPr lang="de-DE" sz="1200" baseline="0" dirty="0" err="1" smtClean="0"/>
                        <a:t>Monkey</a:t>
                      </a:r>
                      <a:r>
                        <a:rPr lang="de-DE" sz="1200" baseline="0" dirty="0" smtClean="0"/>
                        <a:t>, </a:t>
                      </a:r>
                      <a:r>
                        <a:rPr lang="de-DE" sz="1200" baseline="0" dirty="0" err="1" smtClean="0"/>
                        <a:t>Lazy</a:t>
                      </a:r>
                      <a:r>
                        <a:rPr lang="de-DE" sz="1200" baseline="0" dirty="0" smtClean="0"/>
                        <a:t>, Mauerüberwindung  </a:t>
                      </a:r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Roulade; </a:t>
                      </a:r>
                      <a:r>
                        <a:rPr lang="de-DE" sz="1200" baseline="0" dirty="0" err="1" smtClean="0"/>
                        <a:t>TicTac</a:t>
                      </a:r>
                      <a:r>
                        <a:rPr lang="de-DE" sz="1200" baseline="0" dirty="0" smtClean="0"/>
                        <a:t>; </a:t>
                      </a:r>
                      <a:r>
                        <a:rPr lang="de-DE" sz="1200" baseline="0" dirty="0" err="1" smtClean="0"/>
                        <a:t>Freerunning</a:t>
                      </a:r>
                      <a:r>
                        <a:rPr lang="de-DE" sz="1200" baseline="0" dirty="0" smtClean="0"/>
                        <a:t>-Tricks (u.a. Wandsalto); </a:t>
                      </a:r>
                    </a:p>
                    <a:p>
                      <a:endParaRPr lang="de-DE" sz="1200" baseline="0" dirty="0" smtClean="0"/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u. a. Anläufe; Techniken--&gt; Mauerüberwindung (vertikal), </a:t>
                      </a:r>
                      <a:r>
                        <a:rPr lang="de-DE" sz="1200" baseline="0" dirty="0" err="1" smtClean="0"/>
                        <a:t>Monkey</a:t>
                      </a:r>
                      <a:r>
                        <a:rPr lang="de-DE" sz="1200" baseline="0" dirty="0" smtClean="0"/>
                        <a:t>/Kong; Speed/</a:t>
                      </a:r>
                      <a:r>
                        <a:rPr lang="de-DE" sz="1200" baseline="0" dirty="0" err="1" smtClean="0"/>
                        <a:t>Safety</a:t>
                      </a:r>
                      <a:r>
                        <a:rPr lang="de-DE" sz="1200" baseline="0" dirty="0" smtClean="0"/>
                        <a:t> (horizontal)</a:t>
                      </a:r>
                      <a:endParaRPr lang="de-DE" sz="1200" b="1" baseline="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>
                          <a:sym typeface="Wingdings"/>
                        </a:rPr>
                        <a:t>&gt;</a:t>
                      </a:r>
                      <a:r>
                        <a:rPr lang="de-DE" sz="1200" dirty="0" smtClean="0"/>
                        <a:t>Schwebebalken</a:t>
                      </a:r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Salto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baseline="0" dirty="0" err="1" smtClean="0"/>
                        <a:t>vw</a:t>
                      </a:r>
                      <a:r>
                        <a:rPr lang="de-DE" sz="1200" baseline="0" dirty="0" smtClean="0"/>
                        <a:t>/</a:t>
                      </a:r>
                      <a:r>
                        <a:rPr lang="de-DE" sz="1200" baseline="0" dirty="0" err="1" smtClean="0"/>
                        <a:t>rw</a:t>
                      </a:r>
                      <a:r>
                        <a:rPr lang="de-DE" sz="1200" dirty="0" smtClean="0"/>
                        <a:t>, Rad, Überschläge </a:t>
                      </a:r>
                      <a:r>
                        <a:rPr lang="de-DE" sz="1200" dirty="0" err="1" smtClean="0"/>
                        <a:t>vw</a:t>
                      </a:r>
                      <a:r>
                        <a:rPr lang="de-DE" sz="1200" dirty="0" smtClean="0"/>
                        <a:t>/</a:t>
                      </a:r>
                      <a:r>
                        <a:rPr lang="de-DE" sz="1200" dirty="0" err="1" smtClean="0"/>
                        <a:t>rw</a:t>
                      </a:r>
                      <a:r>
                        <a:rPr lang="de-DE" sz="1200" dirty="0" smtClean="0"/>
                        <a:t>,</a:t>
                      </a:r>
                      <a:r>
                        <a:rPr lang="de-DE" sz="1200" baseline="0" dirty="0" smtClean="0"/>
                        <a:t>  Strecksprung mit Drehung</a:t>
                      </a:r>
                    </a:p>
                    <a:p>
                      <a:endParaRPr lang="de-DE" sz="1200" baseline="0" dirty="0" smtClean="0"/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Vgl. LA  Hürde/Hindernis „überlaufen“</a:t>
                      </a:r>
                      <a:endParaRPr lang="de-DE" sz="1200" dirty="0"/>
                    </a:p>
                  </a:txBody>
                  <a:tcPr/>
                </a:tc>
              </a:tr>
              <a:tr h="2034499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Analyse Kraftstöße/</a:t>
                      </a:r>
                      <a:r>
                        <a:rPr lang="de-DE" sz="1200" baseline="0" dirty="0" smtClean="0"/>
                        <a:t> Vektoren; Kraft-Zeitkurven</a:t>
                      </a:r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Technik KATZE/ </a:t>
                      </a:r>
                      <a:r>
                        <a:rPr lang="de-DE" sz="1200" dirty="0" err="1" smtClean="0"/>
                        <a:t>Monkey</a:t>
                      </a:r>
                      <a:endParaRPr lang="de-DE" sz="120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Analyse BEINE/</a:t>
                      </a:r>
                      <a:r>
                        <a:rPr lang="de-DE" sz="1200" dirty="0" err="1" smtClean="0"/>
                        <a:t>FÜßE</a:t>
                      </a:r>
                      <a:r>
                        <a:rPr lang="de-DE" sz="1200" dirty="0" smtClean="0"/>
                        <a:t>:</a:t>
                      </a:r>
                      <a:r>
                        <a:rPr lang="de-DE" sz="1200" baseline="0" dirty="0" smtClean="0"/>
                        <a:t> </a:t>
                      </a:r>
                      <a:r>
                        <a:rPr lang="de-DE" sz="1200" dirty="0" smtClean="0"/>
                        <a:t>Absprung Katze (mehr horizontaler Anteil) </a:t>
                      </a:r>
                      <a:r>
                        <a:rPr lang="de-DE" sz="1200" dirty="0" err="1" smtClean="0"/>
                        <a:t>vs</a:t>
                      </a:r>
                      <a:r>
                        <a:rPr lang="de-DE" sz="1200" dirty="0" smtClean="0"/>
                        <a:t> </a:t>
                      </a:r>
                      <a:r>
                        <a:rPr lang="de-DE" sz="1200" dirty="0" err="1" smtClean="0"/>
                        <a:t>Monkey</a:t>
                      </a:r>
                      <a:r>
                        <a:rPr lang="de-DE" sz="1200" dirty="0" smtClean="0"/>
                        <a:t> (mehr vertikaler Anteil),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sz="1200" dirty="0" smtClean="0"/>
                        <a:t>Analyse HÄNDE/ ARME: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sz="1200" dirty="0" smtClean="0"/>
                        <a:t>      Zug-Stütz-Druckphase</a:t>
                      </a:r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LANDUNGEN</a:t>
                      </a:r>
                      <a:r>
                        <a:rPr lang="de-DE" sz="1200" dirty="0" smtClean="0">
                          <a:sym typeface="Wingdings"/>
                        </a:rPr>
                        <a:t> VGL.</a:t>
                      </a:r>
                      <a:r>
                        <a:rPr lang="de-DE" sz="1200" baseline="0" dirty="0" smtClean="0">
                          <a:sym typeface="Wingdings"/>
                        </a:rPr>
                        <a:t> mit und ohne anschließende Rolle</a:t>
                      </a:r>
                      <a:endParaRPr lang="de-DE" sz="1200" dirty="0" smtClean="0"/>
                    </a:p>
                    <a:p>
                      <a:r>
                        <a:rPr lang="de-DE" sz="1200" dirty="0" smtClean="0"/>
                        <a:t>Präzisionssprung (Absprung mit  und Landung)</a:t>
                      </a:r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Vgl. Hochsprung; Weitsprung (Drop-Jump)</a:t>
                      </a:r>
                    </a:p>
                    <a:p>
                      <a:endParaRPr lang="de-DE" sz="1200" dirty="0" smtClean="0"/>
                    </a:p>
                    <a:p>
                      <a:endParaRPr lang="de-DE" sz="1200" dirty="0" smtClean="0"/>
                    </a:p>
                    <a:p>
                      <a:r>
                        <a:rPr lang="de-DE" sz="1200" dirty="0" smtClean="0"/>
                        <a:t>Sprunghocke</a:t>
                      </a:r>
                      <a:r>
                        <a:rPr lang="de-DE" sz="1200" baseline="0" dirty="0" smtClean="0"/>
                        <a:t> Stützphase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dirty="0" smtClean="0">
                          <a:sym typeface="Wingdings"/>
                        </a:rPr>
                        <a:t> </a:t>
                      </a:r>
                      <a:r>
                        <a:rPr lang="de-DE" sz="1200" dirty="0" smtClean="0"/>
                        <a:t>ähnliche Kraft-Zeitkurven</a:t>
                      </a:r>
                      <a:r>
                        <a:rPr lang="de-DE" sz="1200" baseline="0" dirty="0" smtClean="0"/>
                        <a:t> bzgl.</a:t>
                      </a:r>
                      <a:r>
                        <a:rPr lang="de-DE" sz="1200" dirty="0" smtClean="0"/>
                        <a:t> Stützphase beim „Laufen“ </a:t>
                      </a:r>
                      <a:endParaRPr lang="de-DE" sz="1200" baseline="0" dirty="0" smtClean="0"/>
                    </a:p>
                    <a:p>
                      <a:endParaRPr lang="de-DE" sz="1200" baseline="0" dirty="0" smtClean="0"/>
                    </a:p>
                    <a:p>
                      <a:r>
                        <a:rPr lang="de-DE" sz="1200" baseline="0" dirty="0" smtClean="0"/>
                        <a:t>Vgl. Counter-Movement; Drop-Jump;</a:t>
                      </a:r>
                    </a:p>
                    <a:p>
                      <a:r>
                        <a:rPr lang="de-DE" sz="1200" baseline="0" dirty="0" smtClean="0"/>
                        <a:t>Landung nach Sprunghocke</a:t>
                      </a:r>
                      <a:endParaRPr lang="de-DE" sz="12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8346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559848" y="501133"/>
            <a:ext cx="11120875" cy="58169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pPr algn="ctr"/>
            <a:r>
              <a:rPr lang="de-DE" sz="4000" dirty="0" smtClean="0"/>
              <a:t>4. </a:t>
            </a:r>
            <a:r>
              <a:rPr lang="de-DE" sz="4000" dirty="0" err="1" smtClean="0"/>
              <a:t>Reminder</a:t>
            </a:r>
            <a:r>
              <a:rPr lang="de-DE" sz="4000" dirty="0" smtClean="0"/>
              <a:t>:</a:t>
            </a:r>
          </a:p>
          <a:p>
            <a:pPr algn="ctr"/>
            <a:r>
              <a:rPr lang="de-DE" sz="4000" smtClean="0"/>
              <a:t>Praxis-Theorieverknüpfung </a:t>
            </a:r>
            <a:r>
              <a:rPr lang="de-DE" sz="4000" dirty="0" smtClean="0"/>
              <a:t>im Sportunterricht</a:t>
            </a:r>
          </a:p>
          <a:p>
            <a:pPr algn="ctr"/>
            <a:endParaRPr lang="de-DE" sz="4000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8611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734961" y="1970709"/>
            <a:ext cx="3601065" cy="4666064"/>
          </a:xfrm>
          <a:solidFill>
            <a:schemeClr val="bg2"/>
          </a:solidFill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de-DE" b="1" dirty="0" smtClean="0"/>
              <a:t>Illustrativ</a:t>
            </a:r>
          </a:p>
          <a:p>
            <a:pPr marL="0" indent="0" algn="ctr">
              <a:buNone/>
            </a:pPr>
            <a:r>
              <a:rPr lang="de-DE" b="1" i="1" dirty="0" smtClean="0">
                <a:solidFill>
                  <a:srgbClr val="C00000"/>
                </a:solidFill>
              </a:rPr>
              <a:t>Theorieinhalt diktiert Aufbau/Inhalte der Praxiseinheit.</a:t>
            </a:r>
          </a:p>
          <a:p>
            <a:pPr marL="0" indent="0" algn="ctr">
              <a:buNone/>
            </a:pPr>
            <a:r>
              <a:rPr lang="de-DE" dirty="0" smtClean="0">
                <a:sym typeface="Wingdings"/>
              </a:rPr>
              <a:t> Beispiel: </a:t>
            </a:r>
            <a:r>
              <a:rPr lang="de-DE" b="1" dirty="0" smtClean="0">
                <a:sym typeface="Wingdings"/>
              </a:rPr>
              <a:t>Ausdauer-Trainingsmethoden</a:t>
            </a:r>
            <a:r>
              <a:rPr lang="de-DE" dirty="0" smtClean="0">
                <a:sym typeface="Wingdings"/>
              </a:rPr>
              <a:t> Intervallmethode u. Dauermethode werden in 90min erlebt und durch Theorieinput (zum Beispiel Infos zu Reizdauer, -Intensität, -Dichte, -umfang) flankiert vorgestellt</a:t>
            </a: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5" name="Rechteck 4"/>
          <p:cNvSpPr/>
          <p:nvPr/>
        </p:nvSpPr>
        <p:spPr>
          <a:xfrm>
            <a:off x="285135" y="262462"/>
            <a:ext cx="11572567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de-DE" sz="2000" b="1" dirty="0" smtClean="0"/>
              <a:t>3. </a:t>
            </a:r>
            <a:r>
              <a:rPr lang="de-DE" sz="2000" b="1" dirty="0" err="1" smtClean="0"/>
              <a:t>Reminder</a:t>
            </a:r>
            <a:r>
              <a:rPr lang="de-DE" sz="2000" b="1" dirty="0" smtClean="0"/>
              <a:t>: Theorievermittlung im Sportunterricht</a:t>
            </a:r>
          </a:p>
          <a:p>
            <a:endParaRPr lang="de-DE" sz="2000" b="1" dirty="0" smtClean="0"/>
          </a:p>
        </p:txBody>
      </p:sp>
      <p:sp>
        <p:nvSpPr>
          <p:cNvPr id="4" name="Inhaltsplatzhalter 2"/>
          <p:cNvSpPr txBox="1">
            <a:spLocks/>
          </p:cNvSpPr>
          <p:nvPr/>
        </p:nvSpPr>
        <p:spPr>
          <a:xfrm>
            <a:off x="4495798" y="1976182"/>
            <a:ext cx="3601065" cy="4660592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 smtClean="0"/>
              <a:t>Experimentell</a:t>
            </a:r>
          </a:p>
          <a:p>
            <a:pPr marL="0" indent="0" algn="ctr">
              <a:buNone/>
            </a:pPr>
            <a:r>
              <a:rPr lang="de-DE" b="1" i="1" dirty="0" smtClean="0">
                <a:solidFill>
                  <a:srgbClr val="C00000"/>
                </a:solidFill>
              </a:rPr>
              <a:t>These wird anhand eines „Experiments“ überprüft.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Font typeface="Wingdings" charset="2"/>
              <a:buChar char="à"/>
              <a:defRPr/>
            </a:pPr>
            <a:r>
              <a:rPr lang="de-DE" dirty="0" smtClean="0">
                <a:sym typeface="Wingdings"/>
              </a:rPr>
              <a:t>Beispiel </a:t>
            </a:r>
            <a:r>
              <a:rPr lang="de-DE" b="1" dirty="0" smtClean="0">
                <a:sym typeface="Wingdings"/>
              </a:rPr>
              <a:t>BB Standwurf</a:t>
            </a:r>
            <a:r>
              <a:rPr lang="de-DE" dirty="0" smtClean="0">
                <a:sym typeface="Wingdings"/>
              </a:rPr>
              <a:t>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dirty="0" smtClean="0">
                <a:sym typeface="Wingdings"/>
              </a:rPr>
              <a:t>„Trefferquote wird durch Rückwärtsrotation des Balles gesteigert.“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sz="2400" dirty="0" smtClean="0">
                <a:sym typeface="Wingdings"/>
              </a:rPr>
              <a:t>( </a:t>
            </a:r>
            <a:r>
              <a:rPr lang="de-DE" sz="2400" dirty="0" err="1" smtClean="0">
                <a:sym typeface="Wingdings"/>
              </a:rPr>
              <a:t>SuS</a:t>
            </a:r>
            <a:r>
              <a:rPr lang="de-DE" sz="2400" dirty="0" smtClean="0">
                <a:sym typeface="Wingdings"/>
              </a:rPr>
              <a:t>: 10 Würfe ohne </a:t>
            </a:r>
            <a:r>
              <a:rPr lang="de-DE" sz="2400" dirty="0" err="1" smtClean="0">
                <a:sym typeface="Wingdings"/>
              </a:rPr>
              <a:t>vs</a:t>
            </a:r>
            <a:r>
              <a:rPr lang="de-DE" sz="2400" dirty="0" smtClean="0">
                <a:sym typeface="Wingdings"/>
              </a:rPr>
              <a:t> </a:t>
            </a:r>
            <a:r>
              <a:rPr lang="de-DE" sz="2400" smtClean="0">
                <a:sym typeface="Wingdings"/>
              </a:rPr>
              <a:t>10 Würfe </a:t>
            </a:r>
            <a:r>
              <a:rPr lang="de-DE" sz="2400" dirty="0" smtClean="0">
                <a:sym typeface="Wingdings"/>
              </a:rPr>
              <a:t>mit)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 smtClean="0">
              <a:sym typeface="Wingdings"/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/>
          </a:p>
        </p:txBody>
      </p:sp>
      <p:sp>
        <p:nvSpPr>
          <p:cNvPr id="7" name="Inhaltsplatzhalter 2"/>
          <p:cNvSpPr txBox="1">
            <a:spLocks/>
          </p:cNvSpPr>
          <p:nvPr/>
        </p:nvSpPr>
        <p:spPr>
          <a:xfrm>
            <a:off x="8256635" y="1987124"/>
            <a:ext cx="3601065" cy="4649649"/>
          </a:xfrm>
          <a:prstGeom prst="rect">
            <a:avLst/>
          </a:prstGeom>
          <a:solidFill>
            <a:schemeClr val="bg2"/>
          </a:solidFill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b="1" dirty="0"/>
              <a:t>P</a:t>
            </a:r>
            <a:r>
              <a:rPr lang="de-DE" b="1" dirty="0" smtClean="0"/>
              <a:t>roblemorientiert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r>
              <a:rPr lang="de-DE" b="1" i="1" dirty="0" smtClean="0">
                <a:solidFill>
                  <a:srgbClr val="C00000"/>
                </a:solidFill>
              </a:rPr>
              <a:t>Bewegungsaufgabe X muss gelöst werden.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Font typeface="Wingdings" charset="2"/>
              <a:buChar char="à"/>
              <a:defRPr/>
            </a:pPr>
            <a:r>
              <a:rPr lang="de-DE" dirty="0" smtClean="0">
                <a:sym typeface="Wingdings"/>
              </a:rPr>
              <a:t>Beispiel </a:t>
            </a:r>
            <a:r>
              <a:rPr lang="de-DE" b="1" dirty="0" smtClean="0">
                <a:sym typeface="Wingdings"/>
              </a:rPr>
              <a:t>Le </a:t>
            </a:r>
            <a:r>
              <a:rPr lang="de-DE" b="1" dirty="0" err="1" smtClean="0">
                <a:sym typeface="Wingdings"/>
              </a:rPr>
              <a:t>Parkour</a:t>
            </a:r>
            <a:r>
              <a:rPr lang="de-DE" b="1" dirty="0" smtClean="0">
                <a:sym typeface="Wingdings"/>
              </a:rPr>
              <a:t> </a:t>
            </a:r>
            <a:r>
              <a:rPr lang="de-DE" b="1" dirty="0" err="1" smtClean="0">
                <a:sym typeface="Wingdings"/>
              </a:rPr>
              <a:t>TicTac</a:t>
            </a:r>
            <a:r>
              <a:rPr lang="de-DE" b="1" dirty="0" smtClean="0">
                <a:sym typeface="Wingdings"/>
              </a:rPr>
              <a:t>/</a:t>
            </a:r>
            <a:r>
              <a:rPr lang="de-DE" b="1" dirty="0" err="1" smtClean="0">
                <a:sym typeface="Wingdings"/>
              </a:rPr>
              <a:t>Wallrun</a:t>
            </a:r>
            <a:r>
              <a:rPr lang="de-DE" b="1" dirty="0" smtClean="0">
                <a:sym typeface="Wingdings"/>
              </a:rPr>
              <a:t>: </a:t>
            </a:r>
            <a:r>
              <a:rPr lang="de-DE" dirty="0" smtClean="0">
                <a:sym typeface="Wingdings"/>
              </a:rPr>
              <a:t>„Überwinde den Kasten mit Hilfe der Wand, ohne ihn mit den Füßen/ Beinen zu berühren; notiere dir </a:t>
            </a:r>
            <a:r>
              <a:rPr lang="de-DE" dirty="0" err="1" smtClean="0">
                <a:sym typeface="Wingdings"/>
              </a:rPr>
              <a:t>Gelingensfaktoren</a:t>
            </a:r>
            <a:r>
              <a:rPr lang="de-DE" dirty="0" smtClean="0">
                <a:sym typeface="Wingdings"/>
              </a:rPr>
              <a:t> im Bezug auf: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 smtClean="0">
              <a:sym typeface="Wingdings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dirty="0" smtClean="0">
                <a:sym typeface="Wingdings"/>
              </a:rPr>
              <a:t> a) Anlaufgestaltung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dirty="0">
                <a:sym typeface="Wingdings"/>
              </a:rPr>
              <a:t> </a:t>
            </a:r>
            <a:r>
              <a:rPr lang="de-DE" dirty="0" smtClean="0">
                <a:sym typeface="Wingdings"/>
              </a:rPr>
              <a:t>b) Absprung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dirty="0" smtClean="0">
                <a:sym typeface="Wingdings"/>
              </a:rPr>
              <a:t> c) Beineinsatz 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de-DE" dirty="0">
                <a:sym typeface="Wingdings"/>
              </a:rPr>
              <a:t> d</a:t>
            </a:r>
            <a:r>
              <a:rPr lang="de-DE" dirty="0" smtClean="0">
                <a:sym typeface="Wingdings"/>
              </a:rPr>
              <a:t>) Hand/Armeinsatz</a:t>
            </a: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de-DE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de-DE" dirty="0"/>
          </a:p>
        </p:txBody>
      </p:sp>
      <p:sp>
        <p:nvSpPr>
          <p:cNvPr id="8" name="Inhaltsplatzhalter 2"/>
          <p:cNvSpPr txBox="1">
            <a:spLocks/>
          </p:cNvSpPr>
          <p:nvPr/>
        </p:nvSpPr>
        <p:spPr>
          <a:xfrm>
            <a:off x="9856836" y="388502"/>
            <a:ext cx="2059858" cy="532539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vert="horz" lIns="91440" tIns="45720" rIns="91440" bIns="45720" rtlCol="0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mtClean="0"/>
              <a:t>(zeitlich)geblockt</a:t>
            </a:r>
            <a:endParaRPr lang="de-DE" dirty="0" smtClean="0"/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de-DE" dirty="0"/>
          </a:p>
        </p:txBody>
      </p:sp>
      <p:sp>
        <p:nvSpPr>
          <p:cNvPr id="9" name="Inhaltsplatzhalter 2"/>
          <p:cNvSpPr txBox="1">
            <a:spLocks/>
          </p:cNvSpPr>
          <p:nvPr/>
        </p:nvSpPr>
        <p:spPr>
          <a:xfrm>
            <a:off x="734961" y="1103665"/>
            <a:ext cx="11122740" cy="73988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de-DE" sz="3200" b="1" dirty="0" smtClean="0">
                <a:solidFill>
                  <a:schemeClr val="bg1"/>
                </a:solidFill>
              </a:rPr>
              <a:t>INTEGRATIV (im Sinne von zeitlich, häppchenweise, eingebettet in den Sporthallenunterricht)</a:t>
            </a:r>
          </a:p>
          <a:p>
            <a:pPr marL="0" indent="0" algn="ctr">
              <a:buNone/>
            </a:pPr>
            <a:endParaRPr lang="de-DE" sz="3200" b="1" dirty="0" smtClean="0">
              <a:solidFill>
                <a:schemeClr val="bg1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FontTx/>
              <a:buNone/>
              <a:defRPr/>
            </a:pPr>
            <a:endParaRPr lang="de-DE" dirty="0"/>
          </a:p>
        </p:txBody>
      </p:sp>
      <p:cxnSp>
        <p:nvCxnSpPr>
          <p:cNvPr id="10" name="Gerade Verbindung 9"/>
          <p:cNvCxnSpPr/>
          <p:nvPr/>
        </p:nvCxnSpPr>
        <p:spPr>
          <a:xfrm flipV="1">
            <a:off x="9856836" y="131784"/>
            <a:ext cx="2059858" cy="99194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831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Inhaltsplatzhalter 2"/>
          <p:cNvSpPr>
            <a:spLocks noGrp="1"/>
          </p:cNvSpPr>
          <p:nvPr>
            <p:ph idx="1"/>
          </p:nvPr>
        </p:nvSpPr>
        <p:spPr>
          <a:xfrm>
            <a:off x="705465" y="1356852"/>
            <a:ext cx="10515600" cy="3935207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1600" dirty="0" smtClean="0"/>
              <a:t>Aus: Schlechter, E. u. </a:t>
            </a:r>
            <a:r>
              <a:rPr lang="de-DE" sz="1600" dirty="0" err="1" smtClean="0"/>
              <a:t>Pitzner,M</a:t>
            </a:r>
            <a:r>
              <a:rPr lang="de-DE" sz="1600" dirty="0" smtClean="0"/>
              <a:t>. (2014). Lernaufgaben- ein „neuer“ Aufgabentyp für den Sportunterricht der gymnasialen Oberstufe. In </a:t>
            </a:r>
            <a:r>
              <a:rPr lang="de-DE" sz="1600" dirty="0" err="1" smtClean="0"/>
              <a:t>Pitzner</a:t>
            </a:r>
            <a:r>
              <a:rPr lang="de-DE" sz="1600" dirty="0" smtClean="0"/>
              <a:t>, M. (Hrsg.), Aufgabenkultur im Sportunterricht. Wiesbaden: Springer.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 smtClean="0"/>
              <a:t>LERNAUFGABE</a:t>
            </a:r>
            <a:r>
              <a:rPr lang="de-DE" dirty="0" smtClean="0">
                <a:sym typeface="Wingdings"/>
              </a:rPr>
              <a:t> Definition </a:t>
            </a: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smtClean="0"/>
              <a:t>= „Lernumgebung zur Kompetenzentwicklung“ ; Folge von gestuften Aufgabenstellungen; „Lernende sollen möglichst eigentätig die Problemstellung entdecken, Vorstellungen entwickeln und Informationen auswerten“ (S.162); beinhaltet oft eine Aufforderung zur Reflexion (S. 174),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4940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53961" y="188144"/>
            <a:ext cx="11368549" cy="1325563"/>
          </a:xfrm>
          <a:solidFill>
            <a:schemeClr val="tx1"/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Mehr Aufgabenbeispiele für </a:t>
            </a:r>
            <a:r>
              <a:rPr lang="de-DE" dirty="0" err="1" smtClean="0">
                <a:solidFill>
                  <a:schemeClr val="bg1"/>
                </a:solidFill>
              </a:rPr>
              <a:t>LeParkour</a:t>
            </a:r>
            <a:r>
              <a:rPr lang="de-DE" dirty="0" smtClean="0">
                <a:solidFill>
                  <a:schemeClr val="bg1"/>
                </a:solidFill>
              </a:rPr>
              <a:t> (PROBLEMORIENTIERT)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206910" y="6017342"/>
            <a:ext cx="10515600" cy="690562"/>
          </a:xfrm>
        </p:spPr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75187" y="2589316"/>
            <a:ext cx="10973207" cy="2677656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b="1" u="sng" dirty="0" smtClean="0"/>
              <a:t>Entwickle ein EIGENES HINDERNIS!</a:t>
            </a:r>
          </a:p>
          <a:p>
            <a:pPr marL="285750" indent="-285750">
              <a:buFont typeface="Arial" charset="0"/>
              <a:buChar char="•"/>
            </a:pPr>
            <a:r>
              <a:rPr lang="de-DE" dirty="0" smtClean="0"/>
              <a:t>Entwickelt zu dritt ein Hindernis, welches </a:t>
            </a:r>
            <a:r>
              <a:rPr lang="de-DE" u="sng" dirty="0" smtClean="0"/>
              <a:t>herausfordernde</a:t>
            </a:r>
            <a:r>
              <a:rPr lang="de-DE" dirty="0" smtClean="0"/>
              <a:t> und </a:t>
            </a:r>
            <a:r>
              <a:rPr lang="de-DE" u="sng" dirty="0" smtClean="0"/>
              <a:t>unterschiedlich schwierige </a:t>
            </a:r>
            <a:r>
              <a:rPr lang="de-DE" dirty="0" smtClean="0"/>
              <a:t>Überwindungsmöglichkeiten bietet!</a:t>
            </a:r>
            <a:endParaRPr lang="de-DE" dirty="0"/>
          </a:p>
          <a:p>
            <a:pPr marL="285750" indent="-285750">
              <a:buFont typeface="Arial" charset="0"/>
              <a:buChar char="•"/>
            </a:pPr>
            <a:r>
              <a:rPr lang="de-DE" dirty="0" smtClean="0"/>
              <a:t>Probiert </a:t>
            </a:r>
            <a:r>
              <a:rPr lang="de-DE" u="sng" dirty="0" smtClean="0"/>
              <a:t>verschiedenen Gerätekombinationen u. Überwindungsmöglichkeiten</a:t>
            </a:r>
            <a:r>
              <a:rPr lang="de-DE" dirty="0" smtClean="0"/>
              <a:t> aus; achtet darauf, dass sich niemand gefährdet!</a:t>
            </a:r>
            <a:endParaRPr lang="de-DE" dirty="0"/>
          </a:p>
          <a:p>
            <a:pPr marL="285750" indent="-285750">
              <a:buFont typeface="Arial" charset="0"/>
              <a:buChar char="•"/>
            </a:pPr>
            <a:r>
              <a:rPr lang="de-DE" dirty="0" smtClean="0"/>
              <a:t>Nach 30 Min präsentiert ihr den anderen euer Hindernis und mindestens 3 unterschiedlich schwierige Überwindungsmöglichkeiten!  (Schlechter 2014, 174-176)</a:t>
            </a:r>
          </a:p>
          <a:p>
            <a:pPr marL="285750" indent="-285750">
              <a:buFont typeface="Arial" charset="0"/>
              <a:buChar char="•"/>
            </a:pPr>
            <a:endParaRPr lang="de-DE" dirty="0"/>
          </a:p>
          <a:p>
            <a:pPr lvl="0"/>
            <a:r>
              <a:rPr lang="de-DE" sz="1200" dirty="0" smtClean="0">
                <a:sym typeface="Wingdings"/>
              </a:rPr>
              <a:t> </a:t>
            </a:r>
            <a:r>
              <a:rPr lang="de-DE" sz="1200" dirty="0" smtClean="0"/>
              <a:t>Schlechter</a:t>
            </a:r>
            <a:r>
              <a:rPr lang="de-DE" sz="1200" dirty="0"/>
              <a:t>, E. u. </a:t>
            </a:r>
            <a:r>
              <a:rPr lang="de-DE" sz="1200" dirty="0" err="1"/>
              <a:t>Pitzner,M</a:t>
            </a:r>
            <a:r>
              <a:rPr lang="de-DE" sz="1200" dirty="0"/>
              <a:t>. (2014). Lernaufgaben- ein „neuer“ Aufgabentyp für den Sportunterricht der gymnasialen Oberstufe. In </a:t>
            </a:r>
            <a:r>
              <a:rPr lang="de-DE" sz="1200" dirty="0" err="1"/>
              <a:t>Pitzner</a:t>
            </a:r>
            <a:r>
              <a:rPr lang="de-DE" sz="1200" dirty="0"/>
              <a:t>, M. (Hrsg.), Aufgabenkultur im Sportunterricht. Wiesbaden: Springer</a:t>
            </a:r>
            <a:r>
              <a:rPr lang="de-DE" sz="1200" dirty="0" smtClean="0"/>
              <a:t>.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780538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3516" y="350377"/>
            <a:ext cx="10515600" cy="1325563"/>
          </a:xfrm>
        </p:spPr>
        <p:txBody>
          <a:bodyPr/>
          <a:lstStyle/>
          <a:p>
            <a:r>
              <a:rPr lang="de-DE" dirty="0" err="1" smtClean="0"/>
              <a:t>Gelingensfaktoren</a:t>
            </a:r>
            <a:r>
              <a:rPr lang="de-DE" dirty="0" smtClean="0"/>
              <a:t> Theorievermittlung</a:t>
            </a:r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703" y="1350842"/>
            <a:ext cx="9827341" cy="53337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95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513734" y="202892"/>
            <a:ext cx="11193001" cy="1325563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Mehr Aufgabenbeispiele für </a:t>
            </a:r>
            <a:r>
              <a:rPr lang="de-DE" dirty="0" err="1" smtClean="0">
                <a:solidFill>
                  <a:schemeClr val="bg1"/>
                </a:solidFill>
              </a:rPr>
              <a:t>LeParkour</a:t>
            </a:r>
            <a:r>
              <a:rPr lang="de-DE" dirty="0" smtClean="0">
                <a:solidFill>
                  <a:schemeClr val="bg1"/>
                </a:solidFill>
              </a:rPr>
              <a:t> am Beispiel </a:t>
            </a:r>
            <a:r>
              <a:rPr lang="de-DE" dirty="0" err="1" smtClean="0">
                <a:solidFill>
                  <a:schemeClr val="bg1"/>
                </a:solidFill>
              </a:rPr>
              <a:t>TicTac</a:t>
            </a:r>
            <a:r>
              <a:rPr lang="de-DE" dirty="0" smtClean="0">
                <a:solidFill>
                  <a:schemeClr val="bg1"/>
                </a:solidFill>
              </a:rPr>
              <a:t> (PROBLEMORIENTIERT)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513733" y="1656323"/>
            <a:ext cx="11193001" cy="5078313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b="1" u="sng" dirty="0" smtClean="0">
                <a:sym typeface="Wingdings"/>
              </a:rPr>
              <a:t>Anlauf- Absprunggestaltung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dirty="0" smtClean="0">
                <a:sym typeface="Wingdings"/>
              </a:rPr>
              <a:t> Theorie: optimaler Beschleunigungsweg und Kraftvektoren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de-DE" b="1" dirty="0">
              <a:sym typeface="Wingdings"/>
            </a:endParaRP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de-DE" b="1" dirty="0" smtClean="0">
                <a:sym typeface="Wingdings"/>
              </a:rPr>
              <a:t>Beim </a:t>
            </a:r>
            <a:r>
              <a:rPr lang="de-DE" b="1" i="1" u="sng" dirty="0" err="1" smtClean="0">
                <a:sym typeface="Wingdings"/>
              </a:rPr>
              <a:t>TicTac</a:t>
            </a:r>
            <a:r>
              <a:rPr lang="de-DE" b="1" dirty="0" smtClean="0">
                <a:sym typeface="Wingdings"/>
              </a:rPr>
              <a:t> geht es darum eine Wand als Absprunghilfe zu nutzen, um entweder auf oder über ein Objekt zu springen. Wie müssen der Anlauf und der Absprung </a:t>
            </a:r>
            <a:r>
              <a:rPr lang="de-DE" b="1" dirty="0" err="1" smtClean="0">
                <a:sym typeface="Wingdings"/>
              </a:rPr>
              <a:t>optimalerweise</a:t>
            </a:r>
            <a:r>
              <a:rPr lang="de-DE" b="1" dirty="0" smtClean="0">
                <a:sym typeface="Wingdings"/>
              </a:rPr>
              <a:t> gestaltet werden? Probiert verschiedene Möglichkeiten bzgl. der Teilaufgaben a) - </a:t>
            </a:r>
            <a:r>
              <a:rPr lang="de-DE" b="1" dirty="0" err="1" smtClean="0">
                <a:sym typeface="Wingdings"/>
              </a:rPr>
              <a:t>e</a:t>
            </a:r>
            <a:r>
              <a:rPr lang="de-DE" b="1" dirty="0" smtClean="0">
                <a:sym typeface="Wingdings"/>
              </a:rPr>
              <a:t>) aus.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de-DE" b="1" dirty="0">
              <a:sym typeface="Wingdings"/>
            </a:endParaRP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r>
              <a:rPr lang="de-DE" dirty="0" smtClean="0">
                <a:sym typeface="Wingdings"/>
              </a:rPr>
              <a:t>Wie lange sollte der optimale Anlauf sein?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(Ausprobieren  </a:t>
            </a:r>
            <a:r>
              <a:rPr lang="de-DE" dirty="0" smtClean="0">
                <a:solidFill>
                  <a:srgbClr val="FF0000"/>
                </a:solidFill>
                <a:sym typeface="Wingdings"/>
              </a:rPr>
              <a:t>zum Beispiel 1-3-5-7 Schritte?)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r>
              <a:rPr lang="de-DE" dirty="0" smtClean="0">
                <a:sym typeface="Wingdings"/>
              </a:rPr>
              <a:t>Warum sind beim </a:t>
            </a:r>
            <a:r>
              <a:rPr lang="de-DE" i="1" dirty="0" err="1" smtClean="0">
                <a:sym typeface="Wingdings"/>
              </a:rPr>
              <a:t>TicTac</a:t>
            </a:r>
            <a:r>
              <a:rPr lang="de-DE" dirty="0" smtClean="0">
                <a:sym typeface="Wingdings"/>
              </a:rPr>
              <a:t> einbeinige Absprünge (am Boden bzw. an der Wand) zielführend?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(Ausprobieren)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r>
              <a:rPr lang="de-DE" dirty="0" smtClean="0">
                <a:sym typeface="Wingdings"/>
              </a:rPr>
              <a:t>Eignet sich ein frontaler, seitlicher, schräger oder bogenförmiger Anlauf besser?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(Ausprobieren)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r>
              <a:rPr lang="de-DE" dirty="0" smtClean="0">
                <a:sym typeface="Wingdings"/>
              </a:rPr>
              <a:t>Ist der Absprung am Boden eher in horizontaler oder vertikaler Richtung?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(Beobachtungsaufgabe)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r>
              <a:rPr lang="de-DE" dirty="0" smtClean="0">
                <a:sym typeface="Wingdings"/>
              </a:rPr>
              <a:t>Ist beim Abdrücken an der Wand eher der horizontale oder vertikale Anteil wichtiger? </a:t>
            </a:r>
            <a:r>
              <a:rPr lang="de-DE" b="1" dirty="0" smtClean="0">
                <a:solidFill>
                  <a:srgbClr val="FF0000"/>
                </a:solidFill>
                <a:sym typeface="Wingdings"/>
              </a:rPr>
              <a:t>(Beobachtungsaufgabe)</a:t>
            </a:r>
          </a:p>
          <a:p>
            <a:pPr marL="342900" marR="0" lvl="0" indent="-34290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AutoNum type="alphaLcParenR"/>
              <a:tabLst/>
              <a:defRPr/>
            </a:pPr>
            <a:endParaRPr lang="de-DE" dirty="0">
              <a:sym typeface="Wingdings"/>
            </a:endParaRP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de-DE" dirty="0" smtClean="0">
                <a:sym typeface="Wingdings"/>
              </a:rPr>
              <a:t>HILFSMITTEL: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b="1" dirty="0" smtClean="0">
                <a:sym typeface="Wingdings"/>
              </a:rPr>
              <a:t>Infokarte: Kraftvektoren</a:t>
            </a:r>
            <a:r>
              <a:rPr lang="de-DE" dirty="0" smtClean="0">
                <a:sym typeface="Wingdings"/>
              </a:rPr>
              <a:t>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b="1" dirty="0" smtClean="0">
                <a:sym typeface="Wingdings"/>
              </a:rPr>
              <a:t>Infokarte: Prinzip des optimalen Beschleunigungswegs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b="1" dirty="0" smtClean="0">
                <a:sym typeface="Wingdings"/>
              </a:rPr>
              <a:t>Infokarte: KSP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lang="de-DE" b="1" dirty="0" smtClean="0">
                <a:sym typeface="Wingdings"/>
              </a:rPr>
              <a:t>Stationskarte „</a:t>
            </a:r>
            <a:r>
              <a:rPr lang="de-DE" b="1" dirty="0" err="1" smtClean="0">
                <a:sym typeface="Wingdings"/>
              </a:rPr>
              <a:t>TicTac</a:t>
            </a:r>
            <a:r>
              <a:rPr lang="de-DE" b="1" dirty="0" smtClean="0">
                <a:sym typeface="Wingdings"/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881309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678114"/>
            <a:ext cx="11342100" cy="5693866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sz="4000" dirty="0" smtClean="0">
                <a:solidFill>
                  <a:schemeClr val="bg1"/>
                </a:solidFill>
              </a:rPr>
              <a:t>5. </a:t>
            </a:r>
            <a:r>
              <a:rPr lang="de-DE" sz="4000" dirty="0">
                <a:solidFill>
                  <a:schemeClr val="bg1"/>
                </a:solidFill>
              </a:rPr>
              <a:t>Inhaltskonkretisierung </a:t>
            </a:r>
            <a:r>
              <a:rPr lang="de-DE" sz="4000" dirty="0" smtClean="0">
                <a:solidFill>
                  <a:schemeClr val="bg1"/>
                </a:solidFill>
              </a:rPr>
              <a:t>einzelner Doppelstunden</a:t>
            </a:r>
            <a:endParaRPr lang="de-DE" sz="4000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37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68710" y="294968"/>
            <a:ext cx="11592232" cy="678426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sz="3200" b="1" dirty="0" smtClean="0">
                <a:solidFill>
                  <a:schemeClr val="bg1"/>
                </a:solidFill>
              </a:rPr>
              <a:t>Vorstellung der einzelnen Doppelstunden - Überblick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587" y="973394"/>
            <a:ext cx="4026310" cy="585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5979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302126"/>
              </p:ext>
            </p:extLst>
          </p:nvPr>
        </p:nvGraphicFramePr>
        <p:xfrm>
          <a:off x="266235" y="122187"/>
          <a:ext cx="11535699" cy="658862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/>
                <a:gridCol w="8568813"/>
                <a:gridCol w="1651818"/>
              </a:tblGrid>
              <a:tr h="623797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1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smtClean="0"/>
                        <a:t>Titel: Was ist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LeParkour</a:t>
                      </a:r>
                      <a:r>
                        <a:rPr lang="de-DE" baseline="0" dirty="0" smtClean="0"/>
                        <a:t>? </a:t>
                      </a:r>
                    </a:p>
                    <a:p>
                      <a:r>
                        <a:rPr lang="de-DE" baseline="0" dirty="0" smtClean="0"/>
                        <a:t>Einführung in ausgewählte Basistechniken einer speziellen Bewegungskultur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279190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/>
                        <a:t>Material</a:t>
                      </a:r>
                      <a:endParaRPr lang="de-DE" sz="1200" dirty="0"/>
                    </a:p>
                  </a:txBody>
                  <a:tcPr/>
                </a:tc>
              </a:tr>
              <a:tr h="2495189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Einführung Basistechniken </a:t>
                      </a:r>
                    </a:p>
                    <a:p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Motorische</a:t>
                      </a:r>
                      <a:r>
                        <a:rPr lang="de-DE" baseline="0" dirty="0" smtClean="0"/>
                        <a:t> Kompetenz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  <a:r>
                        <a:rPr lang="de-DE" dirty="0" smtClean="0"/>
                        <a:t>die </a:t>
                      </a:r>
                      <a:r>
                        <a:rPr lang="de-DE" dirty="0" err="1" smtClean="0"/>
                        <a:t>SuS</a:t>
                      </a:r>
                      <a:r>
                        <a:rPr lang="de-DE" baseline="0" dirty="0" smtClean="0"/>
                        <a:t> können... 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mind. 2 </a:t>
                      </a:r>
                      <a:r>
                        <a:rPr lang="de-DE" dirty="0" smtClean="0"/>
                        <a:t>Basistechniken</a:t>
                      </a:r>
                      <a:r>
                        <a:rPr lang="de-DE" baseline="0" dirty="0" smtClean="0"/>
                        <a:t> über mittelhohe Hindernisse ausführen </a:t>
                      </a:r>
                      <a:r>
                        <a:rPr lang="de-DE" dirty="0" smtClean="0"/>
                        <a:t>(z.B. </a:t>
                      </a:r>
                      <a:r>
                        <a:rPr lang="de-DE" dirty="0" err="1" smtClean="0"/>
                        <a:t>Safety</a:t>
                      </a:r>
                      <a:r>
                        <a:rPr lang="de-DE" dirty="0" smtClean="0"/>
                        <a:t>,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Lazy</a:t>
                      </a:r>
                      <a:r>
                        <a:rPr lang="de-DE" baseline="0" dirty="0" smtClean="0"/>
                        <a:t>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auf verschiedenen Hindernissen in Höhenlevel 1 sicher balancieren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einbeinig (Crane) und beidbeinig (Präzisionssprung) sicher landen und in mind. 2 Höhenlevels ausführen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u="sng" baseline="0" dirty="0" smtClean="0"/>
                        <a:t>mindestens 4 verschiedenen Basistechniken in einem Run sicher und kontrolliert anwenden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de-DE" baseline="0" dirty="0" smtClean="0"/>
                    </a:p>
                    <a:p>
                      <a:r>
                        <a:rPr lang="de-DE" baseline="0" dirty="0" smtClean="0"/>
                        <a:t>Aspekt Kräftigung: Stützkraft (Arme), Rumpfstabilität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Stationskarten (PPT1) : Basistechniken</a:t>
                      </a:r>
                    </a:p>
                    <a:p>
                      <a:endParaRPr lang="de-DE" dirty="0" smtClean="0"/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Aufbauplan</a:t>
                      </a:r>
                      <a:r>
                        <a:rPr lang="de-DE" sz="1600" baseline="0" dirty="0" smtClean="0"/>
                        <a:t> Bahnen</a:t>
                      </a:r>
                    </a:p>
                    <a:p>
                      <a:endParaRPr lang="de-DE" sz="1600" baseline="0" dirty="0" smtClean="0"/>
                    </a:p>
                    <a:p>
                      <a:endParaRPr lang="de-DE" sz="1600" baseline="0" dirty="0" smtClean="0"/>
                    </a:p>
                  </a:txBody>
                  <a:tcPr/>
                </a:tc>
              </a:tr>
              <a:tr h="3109036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Kultur/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Soziologie/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Pädagogik/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Psychologie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Typische Trainingsrituale am Beispiel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      Aufwärm- und Kräftigungsprogramm: </a:t>
                      </a:r>
                      <a:r>
                        <a:rPr lang="de-DE" baseline="0" dirty="0" err="1" smtClean="0"/>
                        <a:t>Quadrupedie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vw</a:t>
                      </a:r>
                      <a:r>
                        <a:rPr lang="de-DE" baseline="0" dirty="0" smtClean="0"/>
                        <a:t>, </a:t>
                      </a:r>
                      <a:r>
                        <a:rPr lang="de-DE" baseline="0" dirty="0" err="1" smtClean="0"/>
                        <a:t>rw</a:t>
                      </a:r>
                      <a:r>
                        <a:rPr lang="de-DE" baseline="0" dirty="0" smtClean="0"/>
                        <a:t>, seitlich (li, </a:t>
                      </a:r>
                      <a:r>
                        <a:rPr lang="de-DE" baseline="0" dirty="0" err="1" smtClean="0"/>
                        <a:t>re</a:t>
                      </a:r>
                      <a:r>
                        <a:rPr lang="de-DE" baseline="0" dirty="0" smtClean="0"/>
                        <a:t>) in  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      Höhenlevels 1 und 2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Trainingsstruktur: Aufwärmen, Kräftigung, Techniktraining und Run von A</a:t>
                      </a:r>
                      <a:r>
                        <a:rPr lang="de-DE" baseline="0" dirty="0" smtClean="0">
                          <a:sym typeface="Wingdings"/>
                        </a:rPr>
                        <a:t> B</a:t>
                      </a:r>
                      <a:endParaRPr lang="de-DE" baseline="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Helfer- und Respektkultur: Wenn man Hilfe möchte, fragt man danach!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Leistungsbeurteilung und Risikomanagement: Individuelle Bezugsnorm steht vor </a:t>
                      </a:r>
                      <a:r>
                        <a:rPr lang="de-DE" dirty="0" err="1" smtClean="0"/>
                        <a:t>Leistungsvgl</a:t>
                      </a:r>
                      <a:r>
                        <a:rPr lang="de-DE" baseline="0" dirty="0" smtClean="0"/>
                        <a:t>. untereinander, </a:t>
                      </a:r>
                      <a:r>
                        <a:rPr lang="de-DE" baseline="0" dirty="0" err="1" smtClean="0"/>
                        <a:t>Levelprinzipien</a:t>
                      </a:r>
                      <a:r>
                        <a:rPr lang="de-DE" baseline="0" dirty="0" smtClean="0"/>
                        <a:t> beim selbstständigen Üben beachten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Mediennutzung: Tutorials und Dokumentation durch</a:t>
                      </a:r>
                      <a:r>
                        <a:rPr lang="de-DE" baseline="0" dirty="0" smtClean="0"/>
                        <a:t> „smarte“ Medien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Theorie-Praxisverknüpfung: eher illustrativ; auch als GFS (s. GFS- Themenliste)</a:t>
                      </a:r>
                      <a:endParaRPr lang="de-DE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Arbeitskarten</a:t>
                      </a:r>
                      <a:r>
                        <a:rPr lang="de-DE" baseline="0" dirty="0" smtClean="0"/>
                        <a:t> (PPT3)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1a „Kultur, Geschichte, </a:t>
                      </a:r>
                      <a:r>
                        <a:rPr lang="de-DE" baseline="0" dirty="0" err="1" smtClean="0"/>
                        <a:t>Soziologie“und</a:t>
                      </a:r>
                      <a:r>
                        <a:rPr lang="de-DE" baseline="0" dirty="0" smtClean="0"/>
                        <a:t> Trendsport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 1b „Risiko und </a:t>
                      </a:r>
                      <a:r>
                        <a:rPr lang="de-DE" baseline="0" dirty="0" err="1" smtClean="0"/>
                        <a:t>Wagnismanagment</a:t>
                      </a:r>
                      <a:r>
                        <a:rPr lang="de-DE" baseline="0" dirty="0" smtClean="0"/>
                        <a:t>“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197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5861590"/>
              </p:ext>
            </p:extLst>
          </p:nvPr>
        </p:nvGraphicFramePr>
        <p:xfrm>
          <a:off x="439990" y="157163"/>
          <a:ext cx="11535699" cy="6477002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/>
                <a:gridCol w="8332839"/>
                <a:gridCol w="1887792"/>
              </a:tblGrid>
              <a:tr h="882150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2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smtClean="0"/>
                        <a:t>Titel: </a:t>
                      </a:r>
                      <a:r>
                        <a:rPr lang="de-DE" dirty="0" err="1" smtClean="0"/>
                        <a:t>Parkour</a:t>
                      </a:r>
                      <a:r>
                        <a:rPr lang="de-DE" dirty="0" smtClean="0"/>
                        <a:t>-</a:t>
                      </a:r>
                      <a:r>
                        <a:rPr lang="de-DE" baseline="0" dirty="0" smtClean="0"/>
                        <a:t> </a:t>
                      </a:r>
                    </a:p>
                    <a:p>
                      <a:r>
                        <a:rPr lang="de-DE" baseline="0" dirty="0" smtClean="0"/>
                        <a:t>(Sich) Helfen, überwinden und besser werden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310486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/>
                        <a:t>Material</a:t>
                      </a:r>
                      <a:endParaRPr lang="de-DE" sz="1200" dirty="0"/>
                    </a:p>
                  </a:txBody>
                  <a:tcPr/>
                </a:tc>
              </a:tr>
              <a:tr h="2724046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Einführung/Vertiefung Basistechniken </a:t>
                      </a:r>
                    </a:p>
                    <a:p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Motorische</a:t>
                      </a:r>
                      <a:r>
                        <a:rPr lang="de-DE" baseline="0" dirty="0" smtClean="0"/>
                        <a:t> Kompetenz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  <a:r>
                        <a:rPr lang="de-DE" dirty="0" smtClean="0"/>
                        <a:t>die </a:t>
                      </a:r>
                      <a:r>
                        <a:rPr lang="de-DE" dirty="0" err="1" smtClean="0"/>
                        <a:t>SuS</a:t>
                      </a:r>
                      <a:r>
                        <a:rPr lang="de-DE" baseline="0" dirty="0" smtClean="0"/>
                        <a:t> können... 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mind. 1 weitere </a:t>
                      </a:r>
                      <a:r>
                        <a:rPr lang="de-DE" dirty="0" smtClean="0"/>
                        <a:t>Basistechnik</a:t>
                      </a:r>
                      <a:r>
                        <a:rPr lang="de-DE" baseline="0" dirty="0" smtClean="0"/>
                        <a:t> über mittelhohe Hindernisse ausführen </a:t>
                      </a:r>
                      <a:r>
                        <a:rPr lang="de-DE" dirty="0" smtClean="0"/>
                        <a:t>(zum Beispiel </a:t>
                      </a:r>
                      <a:r>
                        <a:rPr lang="de-DE" dirty="0" err="1" smtClean="0"/>
                        <a:t>Safety</a:t>
                      </a:r>
                      <a:r>
                        <a:rPr lang="de-DE" dirty="0" smtClean="0"/>
                        <a:t>,</a:t>
                      </a:r>
                      <a:r>
                        <a:rPr lang="de-DE" baseline="0" dirty="0" smtClean="0"/>
                        <a:t> Speed, </a:t>
                      </a:r>
                      <a:r>
                        <a:rPr lang="de-DE" baseline="0" dirty="0" err="1" smtClean="0"/>
                        <a:t>Lazy</a:t>
                      </a:r>
                      <a:r>
                        <a:rPr lang="de-DE" baseline="0" dirty="0" smtClean="0"/>
                        <a:t>, </a:t>
                      </a:r>
                      <a:r>
                        <a:rPr lang="de-DE" baseline="0" dirty="0" err="1" smtClean="0"/>
                        <a:t>Monkey</a:t>
                      </a:r>
                      <a:r>
                        <a:rPr lang="de-DE" baseline="0" dirty="0" smtClean="0"/>
                        <a:t>, Katze)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auf verschiedenen Hindernissen in Höhenlevels 1 u. 2 balancieren (</a:t>
                      </a:r>
                      <a:r>
                        <a:rPr lang="de-DE" baseline="0" dirty="0" err="1" smtClean="0"/>
                        <a:t>vw</a:t>
                      </a:r>
                      <a:r>
                        <a:rPr lang="de-DE" baseline="0" dirty="0" smtClean="0"/>
                        <a:t>, </a:t>
                      </a:r>
                      <a:r>
                        <a:rPr lang="de-DE" baseline="0" dirty="0" err="1" smtClean="0"/>
                        <a:t>rw</a:t>
                      </a:r>
                      <a:r>
                        <a:rPr lang="de-DE" baseline="0" dirty="0" smtClean="0"/>
                        <a:t>, seitlich)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Mindestens eine weitere Basistechnik ausführen (zum Beispiel </a:t>
                      </a:r>
                      <a:r>
                        <a:rPr lang="de-DE" baseline="0" dirty="0" err="1" smtClean="0"/>
                        <a:t>TicTac</a:t>
                      </a:r>
                      <a:r>
                        <a:rPr lang="de-DE" baseline="0" dirty="0" smtClean="0"/>
                        <a:t>, Armsprung)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u="sng" baseline="0" dirty="0" smtClean="0"/>
                        <a:t>mindestens 5 verschiedene Basistechniken in einem Run anwenden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r>
                        <a:rPr lang="de-DE" baseline="0" dirty="0" smtClean="0"/>
                        <a:t>Aspekt Kräftigung: Stützkraft (Arme), Rumpfstabilität, Sprungkraft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Stationskarten (PPT1) : Basistechniken</a:t>
                      </a:r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endParaRPr lang="de-DE" sz="16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aseline="0" dirty="0" smtClean="0"/>
                        <a:t>Arbeitskarte (PPT3)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600" baseline="0" dirty="0" smtClean="0"/>
                        <a:t>2 „Differenzierung und Motivation“ </a:t>
                      </a:r>
                      <a:endParaRPr lang="de-DE" sz="1600" dirty="0" smtClean="0"/>
                    </a:p>
                  </a:txBody>
                  <a:tcPr/>
                </a:tc>
              </a:tr>
              <a:tr h="2484118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Psychologie/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Perspektivität/ Bewegungslehre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Helfen,</a:t>
                      </a:r>
                      <a:r>
                        <a:rPr lang="de-DE" baseline="0" dirty="0" smtClean="0"/>
                        <a:t> Sichern und Risikomanagement</a:t>
                      </a:r>
                      <a:r>
                        <a:rPr lang="de-DE" dirty="0" smtClean="0"/>
                        <a:t>: Helfergriff</a:t>
                      </a:r>
                      <a:r>
                        <a:rPr lang="de-DE" baseline="0" dirty="0" smtClean="0"/>
                        <a:t> (Checkergriff) bei </a:t>
                      </a:r>
                      <a:r>
                        <a:rPr lang="de-DE" baseline="0" dirty="0" err="1" smtClean="0"/>
                        <a:t>TicTac</a:t>
                      </a:r>
                      <a:r>
                        <a:rPr lang="de-DE" baseline="0" dirty="0" smtClean="0"/>
                        <a:t>, Sandwichgriff bei Präzisionssprüngen im 1. -3.  Level, </a:t>
                      </a:r>
                      <a:r>
                        <a:rPr lang="de-DE" baseline="0" dirty="0" err="1" smtClean="0"/>
                        <a:t>Spotting</a:t>
                      </a:r>
                      <a:r>
                        <a:rPr lang="de-DE" baseline="0" dirty="0" smtClean="0"/>
                        <a:t> bei Armsprung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Motivation und Leistungsdifferenzierung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Bewegungslehre: Azyklische Bewegungen, Rotation und Translation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Leistungsfokus: Individuelle Bezugsnorm steht vor </a:t>
                      </a:r>
                      <a:r>
                        <a:rPr lang="de-DE" dirty="0" err="1" smtClean="0"/>
                        <a:t>Leistungsvgl</a:t>
                      </a:r>
                      <a:r>
                        <a:rPr lang="de-DE" baseline="0" dirty="0" smtClean="0"/>
                        <a:t>. untereinander 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Optional: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Mediennutzung: eine Helferkarte</a:t>
                      </a:r>
                      <a:r>
                        <a:rPr lang="de-DE" baseline="0" dirty="0" smtClean="0"/>
                        <a:t> zu </a:t>
                      </a:r>
                      <a:r>
                        <a:rPr lang="de-DE" dirty="0" err="1" smtClean="0"/>
                        <a:t>TicTac</a:t>
                      </a:r>
                      <a:r>
                        <a:rPr lang="de-DE" dirty="0" smtClean="0"/>
                        <a:t> u./od.</a:t>
                      </a:r>
                      <a:r>
                        <a:rPr lang="de-DE" baseline="0" dirty="0" smtClean="0"/>
                        <a:t> Präzisionssprung </a:t>
                      </a:r>
                      <a:r>
                        <a:rPr lang="de-DE" dirty="0" smtClean="0"/>
                        <a:t>inkl. Helfergriffen (Fotos)</a:t>
                      </a:r>
                      <a:r>
                        <a:rPr lang="de-DE" baseline="0" dirty="0" smtClean="0"/>
                        <a:t> erstellen und beschriften, </a:t>
                      </a:r>
                      <a:r>
                        <a:rPr lang="de-DE" dirty="0" smtClean="0"/>
                        <a:t>Dokumentation durch</a:t>
                      </a:r>
                      <a:r>
                        <a:rPr lang="de-DE" baseline="0" dirty="0" smtClean="0"/>
                        <a:t> „smarte“ Medien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Theorie-Praxisverknüpfung: illustrativ/ integrativ; auch als GFS (s. GFS- Themenliste)</a:t>
                      </a:r>
                      <a:endParaRPr lang="de-DE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r>
                        <a:rPr lang="de-DE" sz="1600" dirty="0" smtClean="0"/>
                        <a:t>Arbeitskarte</a:t>
                      </a:r>
                      <a:r>
                        <a:rPr lang="de-DE" sz="1600" baseline="0" dirty="0" smtClean="0"/>
                        <a:t> (PPT3)</a:t>
                      </a:r>
                    </a:p>
                    <a:p>
                      <a:r>
                        <a:rPr lang="de-DE" sz="1600" baseline="0" dirty="0" smtClean="0"/>
                        <a:t>s.o.</a:t>
                      </a:r>
                    </a:p>
                    <a:p>
                      <a:r>
                        <a:rPr lang="de-DE" sz="1600" baseline="0" dirty="0" smtClean="0"/>
                        <a:t>Arbeitskarte (PPT3)</a:t>
                      </a:r>
                    </a:p>
                    <a:p>
                      <a:r>
                        <a:rPr lang="de-DE" sz="1600" baseline="0" dirty="0" smtClean="0"/>
                        <a:t>3 „Rotation und Translation“ und 11 „Trägheitsgesetz“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3176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5691" y="365126"/>
            <a:ext cx="10808109" cy="1109714"/>
          </a:xfrm>
          <a:solidFill>
            <a:schemeClr val="tx1"/>
          </a:solidFill>
          <a:ln>
            <a:solidFill>
              <a:schemeClr val="bg1"/>
            </a:solidFill>
          </a:ln>
        </p:spPr>
        <p:txBody>
          <a:bodyPr>
            <a:normAutofit fontScale="90000"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Theorieinhalte Bewegungslehre</a:t>
            </a:r>
            <a:br>
              <a:rPr lang="de-DE" dirty="0" smtClean="0">
                <a:solidFill>
                  <a:schemeClr val="bg1"/>
                </a:solidFill>
              </a:rPr>
            </a:br>
            <a:r>
              <a:rPr lang="de-DE" dirty="0" smtClean="0">
                <a:solidFill>
                  <a:schemeClr val="bg1"/>
                </a:solidFill>
              </a:rPr>
              <a:t> ab Doppelstunde 2/3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ein Beispiel </a:t>
            </a:r>
            <a:r>
              <a:rPr lang="de-DE" dirty="0" smtClean="0">
                <a:solidFill>
                  <a:schemeClr val="bg1"/>
                </a:solidFill>
              </a:rPr>
              <a:t> 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feld 4"/>
          <p:cNvSpPr txBox="1"/>
          <p:nvPr/>
        </p:nvSpPr>
        <p:spPr>
          <a:xfrm>
            <a:off x="9925664" y="3501361"/>
            <a:ext cx="1965232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sz="1400" dirty="0"/>
          </a:p>
          <a:p>
            <a:r>
              <a:rPr lang="de-DE" sz="1400" dirty="0"/>
              <a:t>s</a:t>
            </a:r>
            <a:r>
              <a:rPr lang="de-DE" sz="1400" dirty="0" smtClean="0"/>
              <a:t>iehe auch   </a:t>
            </a:r>
            <a:r>
              <a:rPr lang="de-DE" sz="1400" dirty="0" smtClean="0"/>
              <a:t>Ausführungen, S.47 aus: </a:t>
            </a:r>
            <a:r>
              <a:rPr lang="de-DE" altLang="de-DE" sz="1400" dirty="0" smtClean="0"/>
              <a:t>Rochhausen</a:t>
            </a:r>
            <a:r>
              <a:rPr lang="de-DE" altLang="de-DE" sz="1400" dirty="0"/>
              <a:t>, S. (2012). </a:t>
            </a:r>
            <a:r>
              <a:rPr lang="de-DE" altLang="de-DE" sz="1400" dirty="0" err="1"/>
              <a:t>Parkoursport</a:t>
            </a:r>
            <a:r>
              <a:rPr lang="de-DE" altLang="de-DE" sz="1400" dirty="0"/>
              <a:t> im </a:t>
            </a:r>
            <a:r>
              <a:rPr lang="de-DE" altLang="de-DE" sz="1400" dirty="0" err="1"/>
              <a:t>Schulturnen.Le</a:t>
            </a:r>
            <a:r>
              <a:rPr lang="de-DE" altLang="de-DE" sz="1400" dirty="0"/>
              <a:t> </a:t>
            </a:r>
            <a:r>
              <a:rPr lang="de-DE" altLang="de-DE" sz="1400" dirty="0" err="1"/>
              <a:t>Parkour</a:t>
            </a:r>
            <a:r>
              <a:rPr lang="de-DE" altLang="de-DE" sz="1400" dirty="0"/>
              <a:t> &amp; </a:t>
            </a:r>
            <a:r>
              <a:rPr lang="de-DE" altLang="de-DE" sz="1400" dirty="0" err="1"/>
              <a:t>Freerunning</a:t>
            </a:r>
            <a:r>
              <a:rPr lang="de-DE" altLang="de-DE" sz="1400" dirty="0"/>
              <a:t>-Praxishandbuch für das Hallentraining mit Kindern und Jugendlichen. Band 2. Hamburg: Thalia. </a:t>
            </a:r>
          </a:p>
          <a:p>
            <a:endParaRPr lang="de-DE" sz="1400" dirty="0" smtClean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3579" y="2122258"/>
            <a:ext cx="1029519" cy="1029519"/>
          </a:xfrm>
          <a:prstGeom prst="rect">
            <a:avLst/>
          </a:prstGeom>
        </p:spPr>
      </p:pic>
      <p:pic>
        <p:nvPicPr>
          <p:cNvPr id="3" name="Bild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191" y="1861837"/>
            <a:ext cx="8169684" cy="449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657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729" y="365126"/>
            <a:ext cx="11783961" cy="726256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pPr marL="514350" indent="-514350"/>
            <a:r>
              <a:rPr lang="de-DE" sz="3600" dirty="0" smtClean="0">
                <a:solidFill>
                  <a:schemeClr val="bg1"/>
                </a:solidFill>
              </a:rPr>
              <a:t>„Hilfreiches INTERNET“- </a:t>
            </a:r>
            <a:r>
              <a:rPr lang="de-DE" sz="3600" b="1" dirty="0" smtClean="0">
                <a:solidFill>
                  <a:schemeClr val="bg1"/>
                </a:solidFill>
              </a:rPr>
              <a:t>Tutorials    </a:t>
            </a:r>
            <a:r>
              <a:rPr lang="de-DE" sz="3600" b="1" dirty="0" smtClean="0"/>
              <a:t>				</a:t>
            </a:r>
            <a:r>
              <a:rPr lang="de-DE" sz="3600" b="1" dirty="0"/>
              <a:t> </a:t>
            </a:r>
            <a:r>
              <a:rPr lang="de-DE" sz="3600" b="1" dirty="0" smtClean="0"/>
              <a:t>            </a:t>
            </a:r>
            <a:r>
              <a:rPr lang="de-DE" sz="1800" b="1" dirty="0" smtClean="0"/>
              <a:t>C. Skoda/2017 </a:t>
            </a: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9064">
            <a:off x="8993865" y="738712"/>
            <a:ext cx="2342322" cy="1124315"/>
          </a:xfrm>
          <a:prstGeom prst="rect">
            <a:avLst/>
          </a:prstGeom>
        </p:spPr>
      </p:pic>
      <p:pic>
        <p:nvPicPr>
          <p:cNvPr id="10" name="Bild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259" y="2434592"/>
            <a:ext cx="2061906" cy="2061906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102" y="1091382"/>
            <a:ext cx="5810865" cy="4961989"/>
          </a:xfrm>
          <a:prstGeom prst="rect">
            <a:avLst/>
          </a:prstGeom>
        </p:spPr>
      </p:pic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318318" y="6076335"/>
            <a:ext cx="11530781" cy="631414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r>
              <a:rPr lang="de-DE" b="1" dirty="0" smtClean="0"/>
              <a:t>Auszug YouTube-Channel Deutsche Turnerjugend</a:t>
            </a:r>
            <a:r>
              <a:rPr lang="de-DE" dirty="0" smtClean="0"/>
              <a:t> als Screenshot </a:t>
            </a:r>
            <a:r>
              <a:rPr lang="de-DE" dirty="0"/>
              <a:t>aus: https://</a:t>
            </a:r>
            <a:r>
              <a:rPr lang="de-DE" dirty="0" err="1"/>
              <a:t>www.youtube.com</a:t>
            </a:r>
            <a:r>
              <a:rPr lang="de-DE" dirty="0"/>
              <a:t>/</a:t>
            </a:r>
            <a:r>
              <a:rPr lang="de-DE" dirty="0" err="1"/>
              <a:t>watch?v</a:t>
            </a:r>
            <a:r>
              <a:rPr lang="de-DE" dirty="0"/>
              <a:t>=cD4hB_dFc4g  </a:t>
            </a:r>
            <a:r>
              <a:rPr lang="de-DE" dirty="0" smtClean="0"/>
              <a:t>; letzter Zugriff: 02.02.2017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94067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139268"/>
              </p:ext>
            </p:extLst>
          </p:nvPr>
        </p:nvGraphicFramePr>
        <p:xfrm>
          <a:off x="266236" y="198945"/>
          <a:ext cx="11535699" cy="6659055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/>
                <a:gridCol w="8568813"/>
                <a:gridCol w="1651818"/>
              </a:tblGrid>
              <a:tr h="563055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3/4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err="1" smtClean="0"/>
                        <a:t>Parkour</a:t>
                      </a:r>
                      <a:r>
                        <a:rPr lang="de-DE" dirty="0" smtClean="0"/>
                        <a:t>- Bewegungsaufgaben clever lösen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267257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/>
                        <a:t>Material</a:t>
                      </a:r>
                      <a:endParaRPr lang="de-DE" sz="1200" dirty="0"/>
                    </a:p>
                  </a:txBody>
                  <a:tcPr/>
                </a:tc>
              </a:tr>
              <a:tr h="2895713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Einführung/Vertiefung Basistechniken </a:t>
                      </a:r>
                    </a:p>
                    <a:p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Motorische</a:t>
                      </a:r>
                      <a:r>
                        <a:rPr lang="de-DE" baseline="0" dirty="0" smtClean="0"/>
                        <a:t> Kompetenz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  <a:r>
                        <a:rPr lang="de-DE" dirty="0" smtClean="0"/>
                        <a:t>die </a:t>
                      </a:r>
                      <a:r>
                        <a:rPr lang="de-DE" dirty="0" err="1" smtClean="0"/>
                        <a:t>SuS</a:t>
                      </a:r>
                      <a:r>
                        <a:rPr lang="de-DE" baseline="0" dirty="0" smtClean="0"/>
                        <a:t> können... 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mind. 1 weitere </a:t>
                      </a:r>
                      <a:r>
                        <a:rPr lang="de-DE" dirty="0" smtClean="0"/>
                        <a:t>Basistechniken </a:t>
                      </a:r>
                      <a:r>
                        <a:rPr lang="de-DE" baseline="0" dirty="0" smtClean="0"/>
                        <a:t>über mittelhohe Hindernisse (</a:t>
                      </a:r>
                      <a:r>
                        <a:rPr lang="de-DE" baseline="0" dirty="0" err="1" smtClean="0"/>
                        <a:t>Passements</a:t>
                      </a:r>
                      <a:r>
                        <a:rPr lang="de-DE" baseline="0" dirty="0" smtClean="0"/>
                        <a:t>) ausführen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u="none" baseline="0" dirty="0" smtClean="0"/>
                        <a:t>den </a:t>
                      </a:r>
                      <a:r>
                        <a:rPr lang="de-DE" u="none" baseline="0" dirty="0" err="1" smtClean="0"/>
                        <a:t>Monkey</a:t>
                      </a:r>
                      <a:r>
                        <a:rPr lang="de-DE" u="none" baseline="0" dirty="0" smtClean="0"/>
                        <a:t> oder/und die Sprunghocke (= Kong/ Katze) unter erleichterten Bedingungen aus dem 3er-Anlauf ausführen (Split-</a:t>
                      </a:r>
                      <a:r>
                        <a:rPr lang="de-DE" u="none" baseline="0" dirty="0" err="1" smtClean="0"/>
                        <a:t>Step</a:t>
                      </a:r>
                      <a:r>
                        <a:rPr lang="de-DE" u="none" baseline="0" dirty="0" smtClean="0"/>
                        <a:t>-Absprung bei Katze und beidbeiniger Absprung bei </a:t>
                      </a:r>
                      <a:r>
                        <a:rPr lang="de-DE" u="none" baseline="0" dirty="0" err="1" smtClean="0"/>
                        <a:t>Monkey</a:t>
                      </a:r>
                      <a:r>
                        <a:rPr lang="de-DE" u="none" baseline="0" dirty="0" smtClean="0"/>
                        <a:t>)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mindestens 3 verschiedene </a:t>
                      </a:r>
                      <a:r>
                        <a:rPr lang="de-DE" baseline="0" dirty="0" err="1" smtClean="0"/>
                        <a:t>Passements</a:t>
                      </a:r>
                      <a:r>
                        <a:rPr lang="de-DE" baseline="0" dirty="0" smtClean="0"/>
                        <a:t> in einer Gerätekombination ausführen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endParaRPr lang="de-DE" baseline="0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u="sng" baseline="0" dirty="0" smtClean="0"/>
                        <a:t>mindestens 6 verschiedene Basistechniken in einem Run anwenden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endParaRPr lang="de-DE" baseline="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de-DE" baseline="0" dirty="0" smtClean="0"/>
                        <a:t>Aspekt Kräftigung: Stützkraft (Arme), Rumpfstabilität, Sprungkraft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Stationskarten (PPT1) : Basistechniken</a:t>
                      </a:r>
                    </a:p>
                    <a:p>
                      <a:r>
                        <a:rPr lang="de-DE" sz="1600" dirty="0" smtClean="0"/>
                        <a:t>+ Stationskarten „Katze/ Kong“</a:t>
                      </a:r>
                    </a:p>
                    <a:p>
                      <a:endParaRPr lang="de-DE" sz="1600" dirty="0" smtClean="0"/>
                    </a:p>
                    <a:p>
                      <a:r>
                        <a:rPr lang="de-DE" sz="1600" dirty="0" smtClean="0"/>
                        <a:t>+ Auftragskarte</a:t>
                      </a:r>
                      <a:r>
                        <a:rPr lang="de-DE" sz="1600" baseline="0" dirty="0" smtClean="0"/>
                        <a:t> </a:t>
                      </a:r>
                    </a:p>
                    <a:p>
                      <a:r>
                        <a:rPr lang="de-DE" sz="1600" baseline="0" dirty="0" smtClean="0"/>
                        <a:t>8/9 „Kong/ Katze/ Vektoren“ (PPT3)</a:t>
                      </a:r>
                      <a:endParaRPr lang="de-DE" sz="1600" dirty="0" smtClean="0"/>
                    </a:p>
                    <a:p>
                      <a:endParaRPr lang="de-DE" dirty="0" smtClean="0"/>
                    </a:p>
                    <a:p>
                      <a:r>
                        <a:rPr lang="de-DE" sz="1600" dirty="0" smtClean="0"/>
                        <a:t>Aufbauplan</a:t>
                      </a:r>
                      <a:r>
                        <a:rPr lang="de-DE" sz="1600" baseline="0" dirty="0" smtClean="0"/>
                        <a:t> Mini- Bahn, </a:t>
                      </a:r>
                      <a:r>
                        <a:rPr lang="de-DE" sz="1600" baseline="0" dirty="0" err="1" smtClean="0"/>
                        <a:t>Kongstationen</a:t>
                      </a:r>
                      <a:endParaRPr lang="de-DE" sz="1600" baseline="0" dirty="0" smtClean="0"/>
                    </a:p>
                  </a:txBody>
                  <a:tcPr/>
                </a:tc>
              </a:tr>
              <a:tr h="2138251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Biomechanik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den</a:t>
                      </a:r>
                      <a:r>
                        <a:rPr lang="de-DE" baseline="0" dirty="0" smtClean="0"/>
                        <a:t> Bezug zwischen </a:t>
                      </a:r>
                      <a:r>
                        <a:rPr lang="de-DE" baseline="0" dirty="0" err="1" smtClean="0"/>
                        <a:t>Parkour</a:t>
                      </a:r>
                      <a:r>
                        <a:rPr lang="de-DE" baseline="0" dirty="0" smtClean="0"/>
                        <a:t> und der </a:t>
                      </a:r>
                      <a:r>
                        <a:rPr lang="de-DE" baseline="0" dirty="0" err="1" smtClean="0"/>
                        <a:t>sportwissenscahtflichen</a:t>
                      </a:r>
                      <a:r>
                        <a:rPr lang="de-DE" baseline="0" dirty="0" smtClean="0"/>
                        <a:t> Teildisziplin der Biomechanik herstellen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das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Trägheitsgesetz anhand mindestens</a:t>
                      </a:r>
                      <a:r>
                        <a:rPr lang="de-DE" baseline="0" dirty="0" smtClean="0"/>
                        <a:t> einer Vorübung zum Kong erläutern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die Phasengliederung</a:t>
                      </a:r>
                      <a:r>
                        <a:rPr lang="de-DE" baseline="0" dirty="0" smtClean="0"/>
                        <a:t> der Katze/ Kong erkennen und beschreiben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können</a:t>
                      </a:r>
                      <a:r>
                        <a:rPr lang="de-DE" baseline="0" dirty="0" smtClean="0"/>
                        <a:t> den v</a:t>
                      </a:r>
                      <a:r>
                        <a:rPr lang="de-DE" dirty="0" smtClean="0"/>
                        <a:t>ertikalen und horizontalen Kraftanteil beim Absprung mittels graphischer Darstellung</a:t>
                      </a:r>
                      <a:r>
                        <a:rPr lang="de-DE" baseline="0" dirty="0" smtClean="0"/>
                        <a:t> (Vektoren)</a:t>
                      </a:r>
                      <a:r>
                        <a:rPr lang="de-DE" dirty="0" smtClean="0"/>
                        <a:t> anhand mindestens einer </a:t>
                      </a:r>
                      <a:r>
                        <a:rPr lang="de-DE" dirty="0" err="1" smtClean="0"/>
                        <a:t>parkourspezifischen</a:t>
                      </a:r>
                      <a:r>
                        <a:rPr lang="de-DE" baseline="0" dirty="0" smtClean="0"/>
                        <a:t> Technik erklären</a:t>
                      </a:r>
                      <a:endParaRPr lang="de-DE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Theorie-Praxisverknüpfung: illustrativ oder integrativ</a:t>
                      </a:r>
                      <a:endParaRPr lang="de-DE" b="1" dirty="0">
                        <a:solidFill>
                          <a:srgbClr val="C0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Auftragskarte</a:t>
                      </a:r>
                      <a:r>
                        <a:rPr lang="de-DE" sz="1200" baseline="0" dirty="0" smtClean="0"/>
                        <a:t> </a:t>
                      </a:r>
                    </a:p>
                    <a:p>
                      <a:r>
                        <a:rPr lang="de-DE" sz="1200" baseline="0" dirty="0" smtClean="0"/>
                        <a:t>2 „Flow, Effizienz und Biomechanik“ (PPT3)</a:t>
                      </a:r>
                      <a:endParaRPr lang="de-DE" sz="1200" dirty="0" smtClean="0"/>
                    </a:p>
                    <a:p>
                      <a:r>
                        <a:rPr lang="de-DE" sz="1600" dirty="0" smtClean="0"/>
                        <a:t>s.o.</a:t>
                      </a:r>
                    </a:p>
                    <a:p>
                      <a:r>
                        <a:rPr lang="de-DE" sz="1600" dirty="0" smtClean="0"/>
                        <a:t>s.o.</a:t>
                      </a:r>
                    </a:p>
                    <a:p>
                      <a:r>
                        <a:rPr lang="de-DE" sz="1600" dirty="0" smtClean="0"/>
                        <a:t>s.o.</a:t>
                      </a:r>
                      <a:endParaRPr lang="de-DE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49512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17753"/>
              </p:ext>
            </p:extLst>
          </p:nvPr>
        </p:nvGraphicFramePr>
        <p:xfrm>
          <a:off x="180511" y="207913"/>
          <a:ext cx="11535699" cy="6586067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/>
                <a:gridCol w="8568813"/>
                <a:gridCol w="1651818"/>
              </a:tblGrid>
              <a:tr h="362675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3/4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smtClean="0"/>
                        <a:t>Anlaufgestaltung,</a:t>
                      </a:r>
                      <a:r>
                        <a:rPr lang="de-DE" baseline="0" dirty="0" smtClean="0"/>
                        <a:t> Absprung- und Stützphasen </a:t>
                      </a:r>
                      <a:r>
                        <a:rPr lang="mr-IN" baseline="0" dirty="0" smtClean="0"/>
                        <a:t>–</a:t>
                      </a:r>
                      <a:r>
                        <a:rPr lang="de-DE" baseline="0" dirty="0" smtClean="0"/>
                        <a:t> beachte die biomechanischen Prinzipien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276707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/>
                        <a:t>Material</a:t>
                      </a:r>
                      <a:endParaRPr lang="de-DE" sz="1200" dirty="0"/>
                    </a:p>
                  </a:txBody>
                  <a:tcPr/>
                </a:tc>
              </a:tr>
              <a:tr h="2201878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Einführung/ Vertiefung Basistechniken </a:t>
                      </a:r>
                    </a:p>
                    <a:p>
                      <a:r>
                        <a:rPr lang="de-DE" sz="1200" dirty="0" smtClean="0"/>
                        <a:t>Le </a:t>
                      </a:r>
                      <a:r>
                        <a:rPr lang="de-DE" sz="1200" dirty="0" err="1" smtClean="0"/>
                        <a:t>Parkour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Motorische</a:t>
                      </a:r>
                      <a:r>
                        <a:rPr lang="de-DE" baseline="0" dirty="0" smtClean="0"/>
                        <a:t> Kompetenz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  <a:r>
                        <a:rPr lang="de-DE" dirty="0" smtClean="0"/>
                        <a:t>die </a:t>
                      </a:r>
                      <a:r>
                        <a:rPr lang="de-DE" dirty="0" err="1" smtClean="0"/>
                        <a:t>SuS</a:t>
                      </a:r>
                      <a:r>
                        <a:rPr lang="de-DE" baseline="0" dirty="0" smtClean="0"/>
                        <a:t> können... </a:t>
                      </a:r>
                    </a:p>
                    <a:p>
                      <a:r>
                        <a:rPr lang="de-DE" baseline="0" dirty="0" smtClean="0"/>
                        <a:t>-    den Präzisionssprung unter verschiedenen Bedingungen ausführen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baseline="0" dirty="0" smtClean="0"/>
                        <a:t>entweder </a:t>
                      </a:r>
                      <a:r>
                        <a:rPr lang="de-DE" baseline="0" dirty="0" err="1" smtClean="0"/>
                        <a:t>PasseMuraille</a:t>
                      </a:r>
                      <a:r>
                        <a:rPr lang="de-DE" baseline="0" dirty="0" smtClean="0"/>
                        <a:t> unter erleichterten Bedingungen ausführen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baseline="0" dirty="0" smtClean="0"/>
                        <a:t>Katze/ Kong aus dem 3-7 Schrittanlauf unter erleichterten Bedingungen ausführen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baseline="0" dirty="0" smtClean="0"/>
                        <a:t>Eine weitere Basistechnik ausführen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endParaRPr lang="de-DE" baseline="0" dirty="0" smtClean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de-DE" u="sng" baseline="0" dirty="0" smtClean="0"/>
                        <a:t>Mindestens 7 verschiedene Basistechniken in einem Run anwenden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Stationskarten (PPT1) : Basistechniken</a:t>
                      </a:r>
                    </a:p>
                    <a:p>
                      <a:endParaRPr lang="de-DE" dirty="0" smtClean="0"/>
                    </a:p>
                    <a:p>
                      <a:r>
                        <a:rPr lang="de-DE" sz="1600" dirty="0" smtClean="0"/>
                        <a:t>Aufbauplan</a:t>
                      </a:r>
                      <a:r>
                        <a:rPr lang="de-DE" sz="1600" baseline="0" dirty="0" smtClean="0"/>
                        <a:t> Bahnen</a:t>
                      </a:r>
                    </a:p>
                    <a:p>
                      <a:endParaRPr lang="de-DE" sz="1600" baseline="0" dirty="0" smtClean="0"/>
                    </a:p>
                    <a:p>
                      <a:r>
                        <a:rPr lang="de-DE" sz="1600" baseline="0" dirty="0" smtClean="0"/>
                        <a:t>Methodische Reihe Kong</a:t>
                      </a:r>
                    </a:p>
                    <a:p>
                      <a:r>
                        <a:rPr lang="de-DE" sz="1600" baseline="0" dirty="0" smtClean="0"/>
                        <a:t> (PPT 2)</a:t>
                      </a:r>
                      <a:endParaRPr lang="de-DE" sz="1600" dirty="0"/>
                    </a:p>
                  </a:txBody>
                  <a:tcPr/>
                </a:tc>
              </a:tr>
              <a:tr h="2694403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Bewegungslehre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="0" dirty="0" smtClean="0">
                          <a:solidFill>
                            <a:schemeClr val="tx1"/>
                          </a:solidFill>
                        </a:rPr>
                        <a:t>Mindestens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 1 biomechanisches Prinzip anhand einer Basistechnik aus dem </a:t>
                      </a:r>
                      <a:r>
                        <a:rPr lang="de-DE" b="0" baseline="0" dirty="0" err="1" smtClean="0">
                          <a:solidFill>
                            <a:schemeClr val="tx1"/>
                          </a:solidFill>
                        </a:rPr>
                        <a:t>Parkoursport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 erklären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="0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Wingdings" charset="2"/>
                        <a:buChar char="à"/>
                      </a:pP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Vorschlag: die Klasse in mehrere Kleingruppen splitten und Ergebnisse später zusammenführen bzw. austauschen</a:t>
                      </a:r>
                    </a:p>
                    <a:p>
                      <a:pPr marL="342900" indent="-342900">
                        <a:buFont typeface="Wingdings" charset="2"/>
                        <a:buAutoNum type="arabicPeriod"/>
                      </a:pP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Präzisionssprung und </a:t>
                      </a:r>
                      <a:r>
                        <a:rPr lang="de-DE" b="1" i="1" baseline="0" dirty="0" smtClean="0">
                          <a:solidFill>
                            <a:schemeClr val="tx1"/>
                          </a:solidFill>
                        </a:rPr>
                        <a:t>Prinzip der Anfangskraft 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( vgl. </a:t>
                      </a:r>
                      <a:r>
                        <a:rPr lang="de-DE" b="0" baseline="0" dirty="0" err="1" smtClean="0">
                          <a:solidFill>
                            <a:schemeClr val="tx1"/>
                          </a:solidFill>
                        </a:rPr>
                        <a:t>Squatjump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/ </a:t>
                      </a:r>
                      <a:r>
                        <a:rPr lang="de-DE" b="0" baseline="0" dirty="0" err="1" smtClean="0">
                          <a:solidFill>
                            <a:schemeClr val="tx1"/>
                          </a:solidFill>
                        </a:rPr>
                        <a:t>Dropjump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/Counter-</a:t>
                      </a:r>
                      <a:r>
                        <a:rPr lang="de-DE" b="0" baseline="0" dirty="0" err="1" smtClean="0">
                          <a:solidFill>
                            <a:schemeClr val="tx1"/>
                          </a:solidFill>
                        </a:rPr>
                        <a:t>movement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-Jump)</a:t>
                      </a:r>
                    </a:p>
                    <a:p>
                      <a:pPr marL="342900" indent="-342900">
                        <a:buFont typeface="Wingdings" charset="2"/>
                        <a:buAutoNum type="arabicPeriod"/>
                      </a:pPr>
                      <a:r>
                        <a:rPr lang="de-DE" b="0" baseline="0" dirty="0" err="1" smtClean="0">
                          <a:solidFill>
                            <a:schemeClr val="tx1"/>
                          </a:solidFill>
                        </a:rPr>
                        <a:t>PasseMuraille</a:t>
                      </a:r>
                      <a:r>
                        <a:rPr lang="de-DE" b="0" baseline="0" dirty="0" smtClean="0">
                          <a:solidFill>
                            <a:schemeClr val="tx1"/>
                          </a:solidFill>
                        </a:rPr>
                        <a:t> ODER Katze/ Kong und </a:t>
                      </a:r>
                      <a:r>
                        <a:rPr lang="de-DE" b="1" i="1" baseline="0" dirty="0" smtClean="0">
                          <a:solidFill>
                            <a:schemeClr val="tx1"/>
                          </a:solidFill>
                        </a:rPr>
                        <a:t>Optimaler Beschleunigungsweg</a:t>
                      </a:r>
                    </a:p>
                    <a:p>
                      <a:pPr marL="342900" indent="-342900">
                        <a:buFont typeface="Wingdings" charset="2"/>
                        <a:buAutoNum type="arabicPeriod"/>
                      </a:pPr>
                      <a:r>
                        <a:rPr lang="de-DE" b="0" i="0" baseline="0" dirty="0" smtClean="0">
                          <a:solidFill>
                            <a:schemeClr val="tx1"/>
                          </a:solidFill>
                        </a:rPr>
                        <a:t>Katze/ Kong und </a:t>
                      </a:r>
                      <a:r>
                        <a:rPr lang="de-DE" b="1" i="1" baseline="0" dirty="0" smtClean="0">
                          <a:solidFill>
                            <a:schemeClr val="tx1"/>
                          </a:solidFill>
                        </a:rPr>
                        <a:t>Koordination von Teilimpulsen</a:t>
                      </a:r>
                    </a:p>
                    <a:p>
                      <a:pPr marL="342900" indent="-342900">
                        <a:buFont typeface="Wingdings" charset="2"/>
                        <a:buAutoNum type="arabicPeriod"/>
                      </a:pPr>
                      <a:r>
                        <a:rPr lang="de-DE" b="0" i="0" baseline="0" dirty="0" smtClean="0">
                          <a:solidFill>
                            <a:schemeClr val="tx1"/>
                          </a:solidFill>
                        </a:rPr>
                        <a:t>Katze/ Kong ODER </a:t>
                      </a:r>
                      <a:r>
                        <a:rPr lang="de-DE" b="0" i="0" baseline="0" dirty="0" err="1" smtClean="0">
                          <a:solidFill>
                            <a:schemeClr val="tx1"/>
                          </a:solidFill>
                        </a:rPr>
                        <a:t>TicTac</a:t>
                      </a:r>
                      <a:r>
                        <a:rPr lang="de-DE" b="0" i="0" baseline="0" dirty="0" smtClean="0">
                          <a:solidFill>
                            <a:schemeClr val="tx1"/>
                          </a:solidFill>
                        </a:rPr>
                        <a:t> ODER </a:t>
                      </a:r>
                      <a:r>
                        <a:rPr lang="de-DE" b="0" i="0" baseline="0" dirty="0" err="1" smtClean="0">
                          <a:solidFill>
                            <a:schemeClr val="tx1"/>
                          </a:solidFill>
                        </a:rPr>
                        <a:t>PasseMuraille</a:t>
                      </a:r>
                      <a:r>
                        <a:rPr lang="de-DE" b="0" i="0" baseline="0" dirty="0" smtClean="0">
                          <a:solidFill>
                            <a:schemeClr val="tx1"/>
                          </a:solidFill>
                        </a:rPr>
                        <a:t> ODER Präzisionssprung und </a:t>
                      </a:r>
                      <a:r>
                        <a:rPr lang="de-DE" b="1" i="1" baseline="0" dirty="0" smtClean="0">
                          <a:solidFill>
                            <a:schemeClr val="tx1"/>
                          </a:solidFill>
                        </a:rPr>
                        <a:t>Prinzip der Gegenwirkung</a:t>
                      </a:r>
                      <a:endParaRPr lang="de-DE" b="1" baseline="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285750" indent="-285750">
                        <a:buFont typeface="Wingdings" charset="2"/>
                        <a:buChar char="à"/>
                      </a:pPr>
                      <a:endParaRPr lang="de-DE" b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r>
                        <a:rPr lang="de-DE" dirty="0" smtClean="0"/>
                        <a:t>Arbeitsaufträge</a:t>
                      </a:r>
                    </a:p>
                    <a:p>
                      <a:r>
                        <a:rPr lang="de-DE" dirty="0" smtClean="0"/>
                        <a:t>13,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dirty="0" smtClean="0"/>
                        <a:t>4,/5</a:t>
                      </a:r>
                    </a:p>
                    <a:p>
                      <a:endParaRPr lang="de-DE" dirty="0" smtClean="0"/>
                    </a:p>
                    <a:p>
                      <a:r>
                        <a:rPr lang="de-DE" dirty="0" smtClean="0"/>
                        <a:t>14 a)/b)/15</a:t>
                      </a:r>
                    </a:p>
                    <a:p>
                      <a:r>
                        <a:rPr lang="de-DE" dirty="0" smtClean="0"/>
                        <a:t>12</a:t>
                      </a:r>
                    </a:p>
                    <a:p>
                      <a:r>
                        <a:rPr lang="de-DE" dirty="0" smtClean="0"/>
                        <a:t>12, 16 a) </a:t>
                      </a:r>
                      <a:r>
                        <a:rPr lang="de-DE" dirty="0" err="1" smtClean="0"/>
                        <a:t>u</a:t>
                      </a:r>
                      <a:r>
                        <a:rPr lang="de-DE" dirty="0" smtClean="0"/>
                        <a:t> b)</a:t>
                      </a:r>
                    </a:p>
                    <a:p>
                      <a:endParaRPr lang="de-DE" dirty="0" smtClean="0"/>
                    </a:p>
                    <a:p>
                      <a:r>
                        <a:rPr lang="de-DE" dirty="0" smtClean="0"/>
                        <a:t>(PPT3)</a:t>
                      </a:r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2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564846"/>
              </p:ext>
            </p:extLst>
          </p:nvPr>
        </p:nvGraphicFramePr>
        <p:xfrm>
          <a:off x="454738" y="1235690"/>
          <a:ext cx="11535699" cy="464891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/>
                <a:gridCol w="8332839"/>
                <a:gridCol w="1887792"/>
              </a:tblGrid>
              <a:tr h="794746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5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Parkour</a:t>
                      </a:r>
                      <a:r>
                        <a:rPr lang="de-DE" baseline="0" dirty="0" smtClean="0"/>
                        <a:t>... Wie (äußere) Kräfte wirken und wir sie nutzen können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596060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</a:tr>
              <a:tr h="1271244">
                <a:tc>
                  <a:txBody>
                    <a:bodyPr/>
                    <a:lstStyle/>
                    <a:p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zum Beispiel s. Unterrichtsentwurf zu LP </a:t>
                      </a:r>
                      <a:r>
                        <a:rPr lang="de-DE" baseline="0" dirty="0" err="1" smtClean="0"/>
                        <a:t>Ohngemach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>
                          <a:sym typeface="Wingdings"/>
                        </a:rPr>
                        <a:t>            Kontakt: </a:t>
                      </a:r>
                      <a:r>
                        <a:rPr lang="de-DE" baseline="0" dirty="0" err="1" smtClean="0">
                          <a:sym typeface="Wingdings"/>
                        </a:rPr>
                        <a:t>ohngemach</a:t>
                      </a:r>
                      <a:r>
                        <a:rPr lang="de-DE" baseline="0" dirty="0" smtClean="0">
                          <a:sym typeface="Wingdings"/>
                        </a:rPr>
                        <a:t> @</a:t>
                      </a:r>
                      <a:r>
                        <a:rPr lang="de-DE" baseline="0" dirty="0" err="1" smtClean="0">
                          <a:sym typeface="Wingdings"/>
                        </a:rPr>
                        <a:t>gdg-stuttgart.de</a:t>
                      </a:r>
                      <a:r>
                        <a:rPr lang="de-DE" baseline="0" dirty="0" smtClean="0"/>
                        <a:t> </a:t>
                      </a:r>
                      <a:endParaRPr lang="de-DE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</a:txBody>
                  <a:tcPr/>
                </a:tc>
              </a:tr>
              <a:tr h="1986866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zum Beispiel s. Unterrichtsentwurf zu LP </a:t>
                      </a:r>
                      <a:r>
                        <a:rPr lang="de-DE" baseline="0" dirty="0" err="1" smtClean="0"/>
                        <a:t>Ohngemach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>
                          <a:sym typeface="Wingdings"/>
                        </a:rPr>
                        <a:t>            Kontakt: </a:t>
                      </a:r>
                      <a:r>
                        <a:rPr lang="de-DE" baseline="0" dirty="0" err="1" smtClean="0">
                          <a:sym typeface="Wingdings"/>
                        </a:rPr>
                        <a:t>ohngemach</a:t>
                      </a:r>
                      <a:r>
                        <a:rPr lang="de-DE" baseline="0" dirty="0" smtClean="0">
                          <a:sym typeface="Wingdings"/>
                        </a:rPr>
                        <a:t> @</a:t>
                      </a:r>
                      <a:r>
                        <a:rPr lang="de-DE" baseline="0" dirty="0" err="1" smtClean="0">
                          <a:sym typeface="Wingdings"/>
                        </a:rPr>
                        <a:t>gdg-stuttgart.de</a:t>
                      </a:r>
                      <a:r>
                        <a:rPr lang="de-DE" baseline="0" dirty="0" smtClean="0"/>
                        <a:t> </a:t>
                      </a:r>
                      <a:endParaRPr lang="de-DE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dirty="0" smtClean="0"/>
                    </a:p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85401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225" y="324754"/>
            <a:ext cx="3822290" cy="3716061"/>
          </a:xfrm>
        </p:spPr>
        <p:txBody>
          <a:bodyPr>
            <a:normAutofit/>
          </a:bodyPr>
          <a:lstStyle/>
          <a:p>
            <a:r>
              <a:rPr lang="de-DE" dirty="0" smtClean="0"/>
              <a:t>Einführung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Um </a:t>
            </a:r>
            <a:r>
              <a:rPr lang="de-DE" dirty="0"/>
              <a:t>w</a:t>
            </a:r>
            <a:r>
              <a:rPr lang="de-DE" dirty="0" smtClean="0"/>
              <a:t>as geht</a:t>
            </a:r>
            <a:r>
              <a:rPr lang="uk-UA" dirty="0" smtClean="0"/>
              <a:t>’</a:t>
            </a:r>
            <a:r>
              <a:rPr lang="de-DE" dirty="0" smtClean="0"/>
              <a:t>s?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4424515" y="764874"/>
            <a:ext cx="7384028" cy="5478423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Le </a:t>
            </a:r>
            <a:r>
              <a:rPr lang="de-DE" sz="2000" b="1" u="sng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Parkour</a:t>
            </a:r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: Basistechniken, Sportkultur</a:t>
            </a:r>
            <a:r>
              <a:rPr lang="de-DE" sz="2000" b="1" u="sng" dirty="0">
                <a:solidFill>
                  <a:schemeClr val="accent2">
                    <a:lumMod val="20000"/>
                    <a:lumOff val="80000"/>
                  </a:schemeClr>
                </a:solidFill>
              </a:rPr>
              <a:t> </a:t>
            </a:r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(</a:t>
            </a:r>
            <a:r>
              <a:rPr lang="de-DE" sz="2000" b="1" u="sng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motorischer Fokus und  </a:t>
            </a:r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sportartspezifische Trainingsgestaltung)</a:t>
            </a:r>
          </a:p>
          <a:p>
            <a:endParaRPr lang="de-DE" u="sng" dirty="0" smtClean="0">
              <a:solidFill>
                <a:srgbClr val="FF0000"/>
              </a:solidFill>
            </a:endParaRPr>
          </a:p>
          <a:p>
            <a:endParaRPr lang="de-DE" u="sng" dirty="0">
              <a:solidFill>
                <a:srgbClr val="FF0000"/>
              </a:solidFill>
            </a:endParaRPr>
          </a:p>
          <a:p>
            <a:endParaRPr lang="de-DE" u="sng" dirty="0" smtClean="0">
              <a:solidFill>
                <a:srgbClr val="FF0000"/>
              </a:solidFill>
            </a:endParaRPr>
          </a:p>
          <a:p>
            <a:r>
              <a:rPr lang="de-DE" sz="2800" u="sng" dirty="0" smtClean="0">
                <a:solidFill>
                  <a:srgbClr val="FF0000"/>
                </a:solidFill>
              </a:rPr>
              <a:t>und: </a:t>
            </a:r>
            <a:endParaRPr lang="de-DE" sz="2800" u="sng" dirty="0">
              <a:solidFill>
                <a:srgbClr val="FF0000"/>
              </a:solidFill>
            </a:endParaRPr>
          </a:p>
          <a:p>
            <a:endParaRPr lang="de-DE" sz="2800" u="sng" dirty="0" smtClean="0">
              <a:solidFill>
                <a:srgbClr val="FF0000"/>
              </a:solidFill>
            </a:endParaRPr>
          </a:p>
          <a:p>
            <a:r>
              <a:rPr lang="de-DE" sz="2800" u="sng" dirty="0" smtClean="0">
                <a:solidFill>
                  <a:schemeClr val="bg1"/>
                </a:solidFill>
              </a:rPr>
              <a:t>Einführung ausgewählter </a:t>
            </a:r>
            <a:r>
              <a:rPr lang="de-DE" sz="2800" b="1" u="sng" dirty="0" smtClean="0">
                <a:solidFill>
                  <a:schemeClr val="bg1"/>
                </a:solidFill>
              </a:rPr>
              <a:t>biomechanischer Fachbegriffe und Prinzipien </a:t>
            </a:r>
            <a:r>
              <a:rPr lang="de-DE" sz="2400" b="1" u="sng" dirty="0" smtClean="0">
                <a:solidFill>
                  <a:schemeClr val="bg1"/>
                </a:solidFill>
              </a:rPr>
              <a:t>(</a:t>
            </a:r>
            <a:r>
              <a:rPr lang="de-DE" sz="2400" u="sng" dirty="0" smtClean="0">
                <a:solidFill>
                  <a:schemeClr val="bg1"/>
                </a:solidFill>
              </a:rPr>
              <a:t>anhand der Sportart </a:t>
            </a:r>
            <a:r>
              <a:rPr lang="de-DE" sz="2400" u="sng" dirty="0" err="1" smtClean="0">
                <a:solidFill>
                  <a:schemeClr val="bg1"/>
                </a:solidFill>
              </a:rPr>
              <a:t>LeParkour</a:t>
            </a:r>
            <a:r>
              <a:rPr lang="de-DE" sz="2400" u="sng" dirty="0" smtClean="0">
                <a:solidFill>
                  <a:schemeClr val="bg1"/>
                </a:solidFill>
              </a:rPr>
              <a:t>)</a:t>
            </a:r>
          </a:p>
          <a:p>
            <a:endParaRPr lang="de-DE" sz="2400" u="sng" dirty="0">
              <a:solidFill>
                <a:schemeClr val="bg1"/>
              </a:solidFill>
            </a:endParaRPr>
          </a:p>
          <a:p>
            <a:endParaRPr lang="de-DE" sz="2400" u="sng" dirty="0">
              <a:solidFill>
                <a:schemeClr val="bg1"/>
              </a:solidFill>
            </a:endParaRPr>
          </a:p>
          <a:p>
            <a:endParaRPr lang="de-DE" u="sng" dirty="0" smtClean="0">
              <a:solidFill>
                <a:srgbClr val="FF0000"/>
              </a:solidFill>
            </a:endParaRPr>
          </a:p>
          <a:p>
            <a:endParaRPr lang="de-DE" u="sng" dirty="0">
              <a:solidFill>
                <a:srgbClr val="FF0000"/>
              </a:solidFill>
            </a:endParaRPr>
          </a:p>
          <a:p>
            <a:endParaRPr lang="de-DE" u="sng" dirty="0" smtClean="0">
              <a:solidFill>
                <a:srgbClr val="FF0000"/>
              </a:solidFill>
            </a:endParaRPr>
          </a:p>
          <a:p>
            <a:endParaRPr lang="de-DE" u="sng" dirty="0">
              <a:solidFill>
                <a:srgbClr val="FF0000"/>
              </a:solidFill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8" y="4552747"/>
            <a:ext cx="1942892" cy="1942892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7882" y="5034321"/>
            <a:ext cx="979743" cy="97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95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el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9688727"/>
              </p:ext>
            </p:extLst>
          </p:nvPr>
        </p:nvGraphicFramePr>
        <p:xfrm>
          <a:off x="313707" y="180259"/>
          <a:ext cx="11535699" cy="61874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315068"/>
                <a:gridCol w="8332839"/>
                <a:gridCol w="1887792"/>
              </a:tblGrid>
              <a:tr h="186154">
                <a:tc>
                  <a:txBody>
                    <a:bodyPr/>
                    <a:lstStyle/>
                    <a:p>
                      <a:r>
                        <a:rPr lang="de-DE" sz="1600" dirty="0" smtClean="0"/>
                        <a:t>Woche</a:t>
                      </a:r>
                      <a:r>
                        <a:rPr lang="de-DE" sz="1600" baseline="0" dirty="0" smtClean="0"/>
                        <a:t> 6</a:t>
                      </a:r>
                      <a:endParaRPr lang="de-DE" sz="16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de-DE" dirty="0" smtClean="0"/>
                        <a:t>Titel: </a:t>
                      </a:r>
                      <a:r>
                        <a:rPr lang="de-DE" dirty="0" err="1" smtClean="0"/>
                        <a:t>Parkour</a:t>
                      </a:r>
                      <a:r>
                        <a:rPr lang="de-DE" dirty="0" smtClean="0"/>
                        <a:t> und </a:t>
                      </a:r>
                      <a:r>
                        <a:rPr lang="de-DE" dirty="0" err="1" smtClean="0"/>
                        <a:t>Freerunning</a:t>
                      </a:r>
                      <a:r>
                        <a:rPr lang="de-DE" dirty="0" smtClean="0"/>
                        <a:t>– von Richtungswechsel über Drehungen zu </a:t>
                      </a:r>
                      <a:r>
                        <a:rPr lang="de-DE" dirty="0" err="1" smtClean="0"/>
                        <a:t>stylischen</a:t>
                      </a:r>
                      <a:r>
                        <a:rPr lang="de-DE" dirty="0" smtClean="0"/>
                        <a:t> Tricks</a:t>
                      </a:r>
                      <a:endParaRPr lang="de-D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</a:tr>
              <a:tr h="0">
                <a:tc gridSpan="2"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endParaRPr lang="de-DE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FontTx/>
                        <a:buNone/>
                      </a:pPr>
                      <a:r>
                        <a:rPr lang="de-DE" sz="1200" dirty="0" smtClean="0"/>
                        <a:t>Material</a:t>
                      </a:r>
                      <a:endParaRPr lang="de-DE" sz="1200" dirty="0"/>
                    </a:p>
                  </a:txBody>
                  <a:tcPr/>
                </a:tc>
              </a:tr>
              <a:tr h="585055">
                <a:tc>
                  <a:txBody>
                    <a:bodyPr/>
                    <a:lstStyle/>
                    <a:p>
                      <a:r>
                        <a:rPr lang="de-DE" sz="1200" dirty="0" smtClean="0"/>
                        <a:t>DREHUNGEN</a:t>
                      </a:r>
                      <a:endParaRPr lang="de-D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Motorische</a:t>
                      </a:r>
                      <a:r>
                        <a:rPr lang="de-DE" baseline="0" dirty="0" smtClean="0"/>
                        <a:t> Kompetenz</a:t>
                      </a:r>
                      <a:r>
                        <a:rPr lang="de-DE" baseline="0" dirty="0" smtClean="0">
                          <a:sym typeface="Wingdings"/>
                        </a:rPr>
                        <a:t> </a:t>
                      </a:r>
                      <a:r>
                        <a:rPr lang="de-DE" dirty="0" smtClean="0"/>
                        <a:t>die </a:t>
                      </a:r>
                      <a:r>
                        <a:rPr lang="de-DE" dirty="0" err="1" smtClean="0"/>
                        <a:t>SuS</a:t>
                      </a:r>
                      <a:r>
                        <a:rPr lang="de-DE" baseline="0" dirty="0" smtClean="0"/>
                        <a:t> können...  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mindestens drei verschiedene Drehung aus dem Bereich </a:t>
                      </a:r>
                      <a:r>
                        <a:rPr lang="de-DE" baseline="0" dirty="0" err="1" smtClean="0"/>
                        <a:t>Parkour</a:t>
                      </a:r>
                      <a:r>
                        <a:rPr lang="de-DE" baseline="0" dirty="0" smtClean="0"/>
                        <a:t>/ </a:t>
                      </a:r>
                      <a:r>
                        <a:rPr lang="de-DE" baseline="0" dirty="0" err="1" smtClean="0"/>
                        <a:t>Tricking</a:t>
                      </a:r>
                      <a:r>
                        <a:rPr lang="de-DE" baseline="0" dirty="0" smtClean="0"/>
                        <a:t>/ </a:t>
                      </a:r>
                      <a:r>
                        <a:rPr lang="de-DE" baseline="0" dirty="0" err="1" smtClean="0"/>
                        <a:t>Freerunning</a:t>
                      </a:r>
                      <a:r>
                        <a:rPr lang="de-DE" baseline="0" dirty="0" smtClean="0"/>
                        <a:t> mit oder ohne Hilfe durchführen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u="sng" baseline="0" dirty="0" smtClean="0"/>
                        <a:t>mindestens zwei verschiedene Tricks und / oder 7 verschiedene Basistechniken aus dem </a:t>
                      </a:r>
                      <a:r>
                        <a:rPr lang="de-DE" u="sng" baseline="0" dirty="0" err="1" smtClean="0"/>
                        <a:t>Parkoursport</a:t>
                      </a:r>
                      <a:r>
                        <a:rPr lang="de-DE" u="sng" baseline="0" dirty="0" smtClean="0"/>
                        <a:t> in einem „Gerätepark“ verbinden</a:t>
                      </a:r>
                    </a:p>
                    <a:p>
                      <a:endParaRPr lang="de-DE" baseline="0" dirty="0" smtClean="0"/>
                    </a:p>
                    <a:p>
                      <a:r>
                        <a:rPr lang="de-DE" baseline="0" dirty="0" smtClean="0"/>
                        <a:t>Mögliche Tricks/ </a:t>
                      </a:r>
                      <a:r>
                        <a:rPr lang="de-DE" baseline="0" dirty="0" err="1" smtClean="0"/>
                        <a:t>Moves</a:t>
                      </a:r>
                      <a:r>
                        <a:rPr lang="de-DE" baseline="0" dirty="0" smtClean="0"/>
                        <a:t>: </a:t>
                      </a:r>
                    </a:p>
                    <a:p>
                      <a:pPr marL="285750" indent="-285750">
                        <a:buFont typeface="Symbol" charset="2"/>
                        <a:buChar char="-"/>
                      </a:pPr>
                      <a:r>
                        <a:rPr lang="de-DE" sz="1600" baseline="0" dirty="0" err="1" smtClean="0"/>
                        <a:t>TicTac</a:t>
                      </a:r>
                      <a:r>
                        <a:rPr lang="de-DE" sz="1600" baseline="0" dirty="0" smtClean="0"/>
                        <a:t> mit Spin: 180° oder 360° auf oder über ein Objekt</a:t>
                      </a:r>
                    </a:p>
                    <a:p>
                      <a:pPr marL="285750" indent="-285750">
                        <a:buFont typeface="Symbol" charset="2"/>
                        <a:buChar char="-"/>
                      </a:pPr>
                      <a:r>
                        <a:rPr lang="de-DE" sz="1600" baseline="0" dirty="0" err="1" smtClean="0">
                          <a:sym typeface="Wingdings"/>
                        </a:rPr>
                        <a:t>Russian</a:t>
                      </a:r>
                      <a:r>
                        <a:rPr lang="de-DE" sz="1600" baseline="0" dirty="0" smtClean="0">
                          <a:sym typeface="Wingdings"/>
                        </a:rPr>
                        <a:t> Kick auf einem Objekt </a:t>
                      </a:r>
                      <a:endParaRPr lang="de-DE" sz="1600" baseline="0" dirty="0" smtClean="0"/>
                    </a:p>
                    <a:p>
                      <a:pPr marL="285750" indent="-285750">
                        <a:buFont typeface="Symbol" charset="2"/>
                        <a:buChar char="-"/>
                      </a:pPr>
                      <a:r>
                        <a:rPr lang="de-DE" sz="1600" baseline="0" dirty="0" smtClean="0"/>
                        <a:t>50/50 auf einem Objekt, </a:t>
                      </a:r>
                      <a:r>
                        <a:rPr lang="de-DE" sz="1600" baseline="0" dirty="0" err="1" smtClean="0"/>
                        <a:t>Italian</a:t>
                      </a:r>
                      <a:r>
                        <a:rPr lang="de-DE" sz="1600" baseline="0" dirty="0" smtClean="0"/>
                        <a:t> Job auf einem Objekt Palm-/</a:t>
                      </a:r>
                      <a:r>
                        <a:rPr lang="de-DE" sz="1600" baseline="0" dirty="0" err="1" smtClean="0"/>
                        <a:t>Wallspin</a:t>
                      </a:r>
                      <a:r>
                        <a:rPr lang="de-DE" sz="1600" baseline="0" dirty="0" smtClean="0"/>
                        <a:t> an entweder horizontaler/schräger Ebene Wall-Flip (</a:t>
                      </a:r>
                      <a:r>
                        <a:rPr lang="de-DE" sz="1600" baseline="0" dirty="0" err="1" smtClean="0"/>
                        <a:t>rw</a:t>
                      </a:r>
                      <a:r>
                        <a:rPr lang="de-DE" sz="1600" baseline="0" dirty="0" smtClean="0"/>
                        <a:t>) an schräger/senkrechter Ebene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 sz="1600" dirty="0" smtClean="0"/>
                    </a:p>
                    <a:p>
                      <a:r>
                        <a:rPr lang="de-DE" sz="1600" dirty="0" err="1" smtClean="0"/>
                        <a:t>Freerunning</a:t>
                      </a:r>
                      <a:r>
                        <a:rPr lang="de-DE" sz="1600" dirty="0" smtClean="0"/>
                        <a:t> Einsteiger: Stations- und Aufbaukarten (PPT4)</a:t>
                      </a:r>
                    </a:p>
                    <a:p>
                      <a:endParaRPr lang="de-DE" dirty="0" smtClean="0"/>
                    </a:p>
                  </a:txBody>
                  <a:tcPr/>
                </a:tc>
              </a:tr>
              <a:tr h="706935"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de-DE" sz="1200" dirty="0" smtClean="0"/>
                        <a:t>Theorie</a:t>
                      </a:r>
                      <a:endParaRPr lang="de-D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Helfen,</a:t>
                      </a:r>
                      <a:r>
                        <a:rPr lang="de-DE" baseline="0" dirty="0" smtClean="0"/>
                        <a:t> Sichern und Risikomanagement</a:t>
                      </a:r>
                      <a:r>
                        <a:rPr lang="de-DE" dirty="0" smtClean="0"/>
                        <a:t>: u.a. Helfergriffe</a:t>
                      </a:r>
                      <a:r>
                        <a:rPr lang="de-DE" baseline="0" dirty="0" smtClean="0"/>
                        <a:t>:  Klammerdrehgriff bei Wandsalto, </a:t>
                      </a:r>
                      <a:r>
                        <a:rPr lang="de-DE" baseline="0" dirty="0" err="1" smtClean="0"/>
                        <a:t>Drehilfen</a:t>
                      </a:r>
                      <a:r>
                        <a:rPr lang="de-DE" baseline="0" dirty="0" smtClean="0"/>
                        <a:t>, Spotten;  Mattenabsicherung selbst einschätzen</a:t>
                      </a:r>
                      <a:endParaRPr lang="de-DE" dirty="0" smtClean="0"/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dirty="0" smtClean="0"/>
                        <a:t>Mediennutzung:</a:t>
                      </a:r>
                      <a:r>
                        <a:rPr lang="de-DE" baseline="0" dirty="0" smtClean="0"/>
                        <a:t> </a:t>
                      </a:r>
                      <a:r>
                        <a:rPr lang="de-DE" baseline="0" dirty="0" err="1" smtClean="0"/>
                        <a:t>Youtube</a:t>
                      </a:r>
                      <a:r>
                        <a:rPr lang="de-DE" baseline="0" dirty="0" smtClean="0"/>
                        <a:t>-Tutorials/ Technikdemos sichten, </a:t>
                      </a:r>
                      <a:r>
                        <a:rPr lang="de-DE" baseline="0" dirty="0" err="1" smtClean="0"/>
                        <a:t>ggf</a:t>
                      </a:r>
                      <a:r>
                        <a:rPr lang="de-DE" baseline="0" dirty="0" smtClean="0"/>
                        <a:t> vervollständigen, ggf. selbst erstellen</a:t>
                      </a:r>
                    </a:p>
                    <a:p>
                      <a:pPr marL="285750" indent="-285750">
                        <a:buFont typeface="Arial" charset="0"/>
                        <a:buChar char="•"/>
                      </a:pPr>
                      <a:r>
                        <a:rPr lang="de-DE" baseline="0" dirty="0" smtClean="0"/>
                        <a:t>Reflexion: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     Welche Art des Medieninputs hilft mir (in meinem persönlichen Lernweg) wann am    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     meisten?</a:t>
                      </a:r>
                    </a:p>
                    <a:p>
                      <a:pPr marL="0" indent="0">
                        <a:buFont typeface="Arial" charset="0"/>
                        <a:buNone/>
                      </a:pPr>
                      <a:endParaRPr lang="de-DE" baseline="0" dirty="0" smtClean="0"/>
                    </a:p>
                    <a:p>
                      <a:pPr marL="0" indent="0">
                        <a:buFont typeface="Arial" charset="0"/>
                        <a:buNone/>
                      </a:pPr>
                      <a:r>
                        <a:rPr lang="de-DE" baseline="0" dirty="0" smtClean="0"/>
                        <a:t>HINWEIS: Vertiefung Bewegungslehre Rotationen möglich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400" dirty="0" smtClean="0"/>
                        <a:t>„</a:t>
                      </a:r>
                      <a:r>
                        <a:rPr lang="de-DE" sz="1400" dirty="0" err="1" smtClean="0"/>
                        <a:t>Flipped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classroom</a:t>
                      </a:r>
                      <a:r>
                        <a:rPr lang="de-DE" sz="1400" dirty="0" smtClean="0"/>
                        <a:t>“ möglich (s. Infoblatt zum</a:t>
                      </a:r>
                      <a:r>
                        <a:rPr lang="de-DE" sz="1400" baseline="0" dirty="0" smtClean="0"/>
                        <a:t> </a:t>
                      </a:r>
                      <a:r>
                        <a:rPr lang="de-DE" sz="1400" dirty="0" smtClean="0"/>
                        <a:t>didaktischen Konzept „</a:t>
                      </a:r>
                      <a:r>
                        <a:rPr lang="de-DE" sz="1400" dirty="0" err="1" smtClean="0"/>
                        <a:t>Flipped</a:t>
                      </a:r>
                      <a:r>
                        <a:rPr lang="de-DE" sz="1400" dirty="0" smtClean="0"/>
                        <a:t> </a:t>
                      </a:r>
                      <a:r>
                        <a:rPr lang="de-DE" sz="1400" dirty="0" err="1" smtClean="0"/>
                        <a:t>Classroom</a:t>
                      </a:r>
                      <a:r>
                        <a:rPr lang="de-DE" sz="1400" dirty="0" smtClean="0"/>
                        <a:t>“ im Ordner</a:t>
                      </a:r>
                      <a:r>
                        <a:rPr lang="de-DE" sz="1400" baseline="0" dirty="0" smtClean="0"/>
                        <a:t> „Zusätzliches </a:t>
                      </a:r>
                      <a:r>
                        <a:rPr lang="de-DE" sz="1400" baseline="0" dirty="0" err="1" smtClean="0"/>
                        <a:t>FoBiMaterial</a:t>
                      </a:r>
                      <a:r>
                        <a:rPr lang="de-DE" sz="1400" baseline="0" dirty="0" smtClean="0"/>
                        <a:t>“)</a:t>
                      </a:r>
                      <a:endParaRPr lang="de-DE" sz="1400" dirty="0" smtClean="0"/>
                    </a:p>
                    <a:p>
                      <a:endParaRPr lang="de-DE" dirty="0" smtClean="0"/>
                    </a:p>
                    <a:p>
                      <a:endParaRPr lang="de-DE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45784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678114"/>
            <a:ext cx="11091378" cy="597086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endParaRPr lang="de-DE" dirty="0" smtClean="0"/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 smtClean="0">
              <a:solidFill>
                <a:schemeClr val="bg1"/>
              </a:solidFill>
            </a:endParaRPr>
          </a:p>
          <a:p>
            <a:pPr algn="ctr"/>
            <a:r>
              <a:rPr lang="de-DE" sz="4000" dirty="0" smtClean="0">
                <a:solidFill>
                  <a:schemeClr val="bg1"/>
                </a:solidFill>
              </a:rPr>
              <a:t>6. Möglichkeiten zur Leistungsüberprüfung</a:t>
            </a:r>
          </a:p>
          <a:p>
            <a:pPr algn="ctr"/>
            <a:endParaRPr lang="de-DE" sz="5400" dirty="0" smtClean="0">
              <a:solidFill>
                <a:schemeClr val="bg1"/>
              </a:solidFill>
            </a:endParaRPr>
          </a:p>
          <a:p>
            <a:pPr algn="ctr"/>
            <a:endParaRPr lang="de-DE" sz="5400" dirty="0">
              <a:solidFill>
                <a:schemeClr val="bg1"/>
              </a:solidFill>
            </a:endParaRPr>
          </a:p>
          <a:p>
            <a:pPr marL="685800" indent="-685800">
              <a:buFont typeface="Arial" charset="0"/>
              <a:buChar char="•"/>
            </a:pPr>
            <a:r>
              <a:rPr lang="de-DE" sz="5400" dirty="0" smtClean="0">
                <a:solidFill>
                  <a:schemeClr val="bg1"/>
                </a:solidFill>
              </a:rPr>
              <a:t>PRAXIS</a:t>
            </a:r>
          </a:p>
          <a:p>
            <a:pPr marL="685800" indent="-685800">
              <a:buFont typeface="Arial" charset="0"/>
              <a:buChar char="•"/>
            </a:pPr>
            <a:r>
              <a:rPr lang="de-DE" sz="5400" dirty="0" smtClean="0">
                <a:solidFill>
                  <a:schemeClr val="bg1"/>
                </a:solidFill>
              </a:rPr>
              <a:t>Theorie: Aufgaben; GFS-Themen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41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419100" y="306131"/>
            <a:ext cx="11353800" cy="90323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PRAXIS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b="1" dirty="0" smtClean="0">
                <a:solidFill>
                  <a:schemeClr val="bg1"/>
                </a:solidFill>
                <a:sym typeface="Wingdings"/>
              </a:rPr>
              <a:t>RUN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 Parcours und / oder Gerätebahn A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184" y="1209368"/>
            <a:ext cx="8016977" cy="510908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feld 6"/>
          <p:cNvSpPr txBox="1"/>
          <p:nvPr/>
        </p:nvSpPr>
        <p:spPr>
          <a:xfrm>
            <a:off x="2993923" y="4100052"/>
            <a:ext cx="1700571" cy="276999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de-DE" sz="1200" i="1" dirty="0" smtClean="0">
                <a:solidFill>
                  <a:srgbClr val="FF0000"/>
                </a:solidFill>
              </a:rPr>
              <a:t>Katze/ Kong, </a:t>
            </a:r>
            <a:r>
              <a:rPr lang="de-DE" sz="1200" i="1" dirty="0" err="1" smtClean="0">
                <a:solidFill>
                  <a:srgbClr val="FF0000"/>
                </a:solidFill>
              </a:rPr>
              <a:t>Monkey</a:t>
            </a:r>
            <a:endParaRPr lang="de-DE" sz="1200" i="1" dirty="0">
              <a:solidFill>
                <a:srgbClr val="FF0000"/>
              </a:solidFill>
            </a:endParaRPr>
          </a:p>
        </p:txBody>
      </p:sp>
      <p:sp>
        <p:nvSpPr>
          <p:cNvPr id="8" name="Ring 7"/>
          <p:cNvSpPr/>
          <p:nvPr/>
        </p:nvSpPr>
        <p:spPr>
          <a:xfrm>
            <a:off x="2993923" y="1209368"/>
            <a:ext cx="2757947" cy="530942"/>
          </a:xfrm>
          <a:prstGeom prst="donut">
            <a:avLst>
              <a:gd name="adj" fmla="val 5645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1514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306131"/>
            <a:ext cx="11353800" cy="90323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PRAXIS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b="1" dirty="0" smtClean="0">
                <a:solidFill>
                  <a:schemeClr val="bg1"/>
                </a:solidFill>
                <a:sym typeface="Wingdings"/>
              </a:rPr>
              <a:t>RUN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 Parcours und / oder Gerätebahn B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4864" y="1346539"/>
            <a:ext cx="7682271" cy="50318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extfeld 5"/>
          <p:cNvSpPr txBox="1"/>
          <p:nvPr/>
        </p:nvSpPr>
        <p:spPr>
          <a:xfrm>
            <a:off x="3316408" y="3978538"/>
            <a:ext cx="2064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 smtClean="0">
                <a:solidFill>
                  <a:srgbClr val="FF0000"/>
                </a:solidFill>
              </a:rPr>
              <a:t>Mauerüberwindung</a:t>
            </a:r>
            <a:endParaRPr lang="de-DE" i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3221570" y="3239874"/>
            <a:ext cx="21621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 smtClean="0">
                <a:solidFill>
                  <a:srgbClr val="FF0000"/>
                </a:solidFill>
              </a:rPr>
              <a:t>Katze/ Kong, </a:t>
            </a:r>
            <a:r>
              <a:rPr lang="de-DE" i="1" dirty="0" err="1" smtClean="0">
                <a:solidFill>
                  <a:srgbClr val="FF0000"/>
                </a:solidFill>
              </a:rPr>
              <a:t>Monkey</a:t>
            </a:r>
            <a:endParaRPr lang="de-DE" i="1" dirty="0">
              <a:solidFill>
                <a:srgbClr val="FF0000"/>
              </a:solidFill>
            </a:endParaRPr>
          </a:p>
        </p:txBody>
      </p:sp>
      <p:sp>
        <p:nvSpPr>
          <p:cNvPr id="10" name="Textfeld 9"/>
          <p:cNvSpPr txBox="1"/>
          <p:nvPr/>
        </p:nvSpPr>
        <p:spPr>
          <a:xfrm>
            <a:off x="3468459" y="3609206"/>
            <a:ext cx="8030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i="1" dirty="0" smtClean="0">
                <a:solidFill>
                  <a:srgbClr val="FF0000"/>
                </a:solidFill>
              </a:rPr>
              <a:t>Tic </a:t>
            </a:r>
            <a:r>
              <a:rPr lang="de-DE" i="1" dirty="0" err="1" smtClean="0">
                <a:solidFill>
                  <a:srgbClr val="FF0000"/>
                </a:solidFill>
              </a:rPr>
              <a:t>Tac</a:t>
            </a:r>
            <a:endParaRPr lang="de-DE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179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306131"/>
            <a:ext cx="11353800" cy="90323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THEORIE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b="1" dirty="0" smtClean="0">
                <a:solidFill>
                  <a:schemeClr val="bg1"/>
                </a:solidFill>
                <a:sym typeface="Wingdings"/>
              </a:rPr>
              <a:t>AUFGABEN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510" y="840658"/>
            <a:ext cx="5288683" cy="6017342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1127262" y="3028848"/>
            <a:ext cx="4742836" cy="95410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Aus: </a:t>
            </a:r>
          </a:p>
          <a:p>
            <a:r>
              <a:rPr lang="de-DE" sz="1400" dirty="0" smtClean="0"/>
              <a:t>Gramstadt, M. et al. (2015). Bewegungslehre.</a:t>
            </a:r>
          </a:p>
          <a:p>
            <a:r>
              <a:rPr lang="de-DE" sz="1400" dirty="0" smtClean="0"/>
              <a:t> </a:t>
            </a:r>
            <a:r>
              <a:rPr lang="de-DE" sz="1400" dirty="0" err="1" smtClean="0"/>
              <a:t>Kibele</a:t>
            </a:r>
            <a:r>
              <a:rPr lang="de-DE" sz="1400" dirty="0" smtClean="0"/>
              <a:t>, A. und H.-P. </a:t>
            </a:r>
            <a:r>
              <a:rPr lang="de-DE" sz="1400" dirty="0" err="1" smtClean="0"/>
              <a:t>Konopka</a:t>
            </a:r>
            <a:r>
              <a:rPr lang="de-DE" sz="1400" dirty="0" smtClean="0"/>
              <a:t> (Hrsg.). Braunschweig: Schroedel.</a:t>
            </a:r>
          </a:p>
          <a:p>
            <a:r>
              <a:rPr lang="de-DE" sz="1400" dirty="0" smtClean="0"/>
              <a:t>S.71</a:t>
            </a:r>
            <a:endParaRPr lang="de-DE" sz="1400" dirty="0"/>
          </a:p>
        </p:txBody>
      </p:sp>
      <p:sp>
        <p:nvSpPr>
          <p:cNvPr id="5" name="Textfeld 4"/>
          <p:cNvSpPr txBox="1"/>
          <p:nvPr/>
        </p:nvSpPr>
        <p:spPr>
          <a:xfrm>
            <a:off x="293423" y="2194149"/>
            <a:ext cx="6316216" cy="646331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</a:rPr>
              <a:t>Für </a:t>
            </a:r>
            <a:r>
              <a:rPr lang="de-DE" dirty="0" err="1" smtClean="0">
                <a:solidFill>
                  <a:schemeClr val="bg1"/>
                </a:solidFill>
              </a:rPr>
              <a:t>THEORIEinhalte</a:t>
            </a:r>
            <a:r>
              <a:rPr lang="de-DE" dirty="0" smtClean="0">
                <a:solidFill>
                  <a:schemeClr val="bg1"/>
                </a:solidFill>
              </a:rPr>
              <a:t> gibt es zudem „bewegte“ Erarbeitungskarten 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(s. Materialordner)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8" name="Bi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3121" y="840658"/>
            <a:ext cx="10153035" cy="570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29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306131"/>
            <a:ext cx="11353800" cy="90323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THEORIE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b="1" dirty="0" smtClean="0">
                <a:solidFill>
                  <a:schemeClr val="bg1"/>
                </a:solidFill>
                <a:sym typeface="Wingdings"/>
              </a:rPr>
              <a:t>AUFGABEN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504910" y="2048000"/>
            <a:ext cx="5702730" cy="397031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pPr marL="285750" indent="-285750">
              <a:buFont typeface="Arial" charset="0"/>
              <a:buChar char="•"/>
            </a:pPr>
            <a:r>
              <a:rPr lang="de-DE" b="1" dirty="0" smtClean="0"/>
              <a:t>Pool </a:t>
            </a:r>
            <a:r>
              <a:rPr lang="de-DE" b="1" dirty="0" err="1" smtClean="0"/>
              <a:t>Abiaufgaben</a:t>
            </a:r>
            <a:r>
              <a:rPr lang="de-DE" b="1" dirty="0" smtClean="0"/>
              <a:t> </a:t>
            </a:r>
            <a:r>
              <a:rPr lang="de-DE" dirty="0" smtClean="0"/>
              <a:t>als Orientierung</a:t>
            </a:r>
            <a:r>
              <a:rPr lang="de-DE" dirty="0" smtClean="0">
                <a:sym typeface="Wingdings"/>
              </a:rPr>
              <a:t> zum Beispiel </a:t>
            </a:r>
            <a:r>
              <a:rPr lang="de-DE" b="1" dirty="0" smtClean="0">
                <a:sym typeface="Wingdings"/>
              </a:rPr>
              <a:t>Bewegungslehreteil Abitur 2010</a:t>
            </a:r>
            <a:r>
              <a:rPr lang="de-DE" b="1" dirty="0" smtClean="0"/>
              <a:t> „Le </a:t>
            </a:r>
            <a:r>
              <a:rPr lang="de-DE" b="1" dirty="0" err="1" smtClean="0"/>
              <a:t>Parkour</a:t>
            </a:r>
            <a:r>
              <a:rPr lang="de-DE" b="1" dirty="0" smtClean="0"/>
              <a:t> und </a:t>
            </a:r>
            <a:r>
              <a:rPr lang="de-DE" b="1" dirty="0" err="1" smtClean="0"/>
              <a:t>Freerunning</a:t>
            </a:r>
            <a:r>
              <a:rPr lang="de-DE" b="1" dirty="0" smtClean="0"/>
              <a:t>: Präzisionssprung und “</a:t>
            </a:r>
            <a:r>
              <a:rPr lang="de-DE" b="1" dirty="0" err="1" smtClean="0"/>
              <a:t>Gainer</a:t>
            </a:r>
            <a:r>
              <a:rPr lang="de-DE" b="1" dirty="0" smtClean="0"/>
              <a:t>/</a:t>
            </a:r>
            <a:r>
              <a:rPr lang="de-DE" b="1" dirty="0" err="1" smtClean="0"/>
              <a:t>Auerbachasalto</a:t>
            </a:r>
            <a:r>
              <a:rPr lang="de-DE" b="1" dirty="0" smtClean="0"/>
              <a:t>“)</a:t>
            </a:r>
          </a:p>
          <a:p>
            <a:endParaRPr lang="de-DE" b="1" dirty="0" smtClean="0"/>
          </a:p>
          <a:p>
            <a:pPr marL="285750" indent="-285750">
              <a:buFont typeface="Arial" charset="0"/>
              <a:buChar char="•"/>
            </a:pPr>
            <a:r>
              <a:rPr lang="de-DE" b="1" dirty="0" smtClean="0"/>
              <a:t>Pool </a:t>
            </a:r>
            <a:r>
              <a:rPr lang="de-DE" b="1" dirty="0" err="1" smtClean="0"/>
              <a:t>FoBi</a:t>
            </a:r>
            <a:r>
              <a:rPr lang="de-DE" b="1" dirty="0" smtClean="0"/>
              <a:t>. </a:t>
            </a:r>
            <a:r>
              <a:rPr lang="de-DE" dirty="0" smtClean="0"/>
              <a:t>Material zu Schwerpunktthemen „Laufen“ und „Springen“</a:t>
            </a:r>
            <a:endParaRPr lang="de-DE" dirty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3" name="Textfeld 2"/>
          <p:cNvSpPr txBox="1"/>
          <p:nvPr/>
        </p:nvSpPr>
        <p:spPr>
          <a:xfrm>
            <a:off x="1464804" y="2219163"/>
            <a:ext cx="4742836" cy="116955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Aus: </a:t>
            </a:r>
          </a:p>
          <a:p>
            <a:r>
              <a:rPr lang="de-DE" sz="1400" dirty="0" smtClean="0"/>
              <a:t>Ministerium für Kultus, Jugend und Sport, Baden-Württemberg. Gymnasium, schriftliche Abiturprüfung Sport 2010. Bewegungslehre 2a. Teilaufgaben 2.1-2.5.</a:t>
            </a:r>
          </a:p>
          <a:p>
            <a:endParaRPr lang="de-DE" sz="1400" dirty="0"/>
          </a:p>
        </p:txBody>
      </p:sp>
      <p:pic>
        <p:nvPicPr>
          <p:cNvPr id="7" name="Bild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50" y="757749"/>
            <a:ext cx="10426700" cy="5680946"/>
          </a:xfrm>
          <a:prstGeom prst="rect">
            <a:avLst/>
          </a:prstGeom>
        </p:spPr>
      </p:pic>
      <p:pic>
        <p:nvPicPr>
          <p:cNvPr id="8" name="Bild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333" y="1448709"/>
            <a:ext cx="9372600" cy="516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7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19100" y="306131"/>
            <a:ext cx="11353800" cy="90323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THEORIE </a:t>
            </a:r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b="1" dirty="0" smtClean="0">
                <a:solidFill>
                  <a:schemeClr val="bg1"/>
                </a:solidFill>
                <a:sym typeface="Wingdings"/>
              </a:rPr>
              <a:t>AUFGABEN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471665" y="1711123"/>
            <a:ext cx="4389397" cy="138499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sz="1400" dirty="0" smtClean="0"/>
              <a:t>Siehe zum </a:t>
            </a:r>
            <a:r>
              <a:rPr lang="de-DE" sz="1400" smtClean="0"/>
              <a:t>Beispiel auch </a:t>
            </a:r>
            <a:r>
              <a:rPr lang="de-DE" sz="1400" dirty="0" err="1" smtClean="0"/>
              <a:t>Abiaufgabe</a:t>
            </a:r>
            <a:r>
              <a:rPr lang="de-DE" sz="1400" dirty="0" smtClean="0"/>
              <a:t> zu </a:t>
            </a:r>
            <a:r>
              <a:rPr lang="de-DE" sz="1400" dirty="0" err="1" smtClean="0"/>
              <a:t>LeParkour</a:t>
            </a:r>
            <a:r>
              <a:rPr lang="de-DE" sz="1400" dirty="0" smtClean="0"/>
              <a:t>:</a:t>
            </a:r>
            <a:endParaRPr lang="de-DE" sz="1400" dirty="0" smtClean="0"/>
          </a:p>
          <a:p>
            <a:endParaRPr lang="de-DE" sz="1400" dirty="0" smtClean="0"/>
          </a:p>
          <a:p>
            <a:r>
              <a:rPr lang="de-DE" sz="1400" dirty="0" smtClean="0"/>
              <a:t>Ministerium </a:t>
            </a:r>
            <a:r>
              <a:rPr lang="de-DE" sz="1400" dirty="0" smtClean="0"/>
              <a:t>für Kultus, Jugend und Sport, Baden-Württemberg. Gymnasium, schriftliche Abiturprüfung Sport 2010. Bewegungslehre 2a. Teilaufgaben 2.1-2.5.</a:t>
            </a:r>
          </a:p>
          <a:p>
            <a:endParaRPr lang="de-DE" sz="1400" dirty="0"/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3283" y="1353936"/>
            <a:ext cx="9474200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72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32951" y="1415846"/>
            <a:ext cx="11049000" cy="5073444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smtClean="0"/>
              <a:t>Theorie (Fokus)</a:t>
            </a:r>
          </a:p>
          <a:p>
            <a:r>
              <a:rPr lang="de-DE" dirty="0" smtClean="0"/>
              <a:t>Ist </a:t>
            </a:r>
            <a:r>
              <a:rPr lang="de-DE" dirty="0" err="1" smtClean="0"/>
              <a:t>Parkour</a:t>
            </a:r>
            <a:r>
              <a:rPr lang="de-DE" dirty="0" smtClean="0"/>
              <a:t> als Gesundheitssport geeignet? Ein psycho-soziale </a:t>
            </a:r>
            <a:r>
              <a:rPr lang="de-DE" dirty="0"/>
              <a:t>A</a:t>
            </a:r>
            <a:r>
              <a:rPr lang="de-DE" dirty="0" smtClean="0"/>
              <a:t>nalyse.</a:t>
            </a:r>
          </a:p>
          <a:p>
            <a:r>
              <a:rPr lang="de-DE" dirty="0" smtClean="0"/>
              <a:t>Ein </a:t>
            </a:r>
            <a:r>
              <a:rPr lang="de-DE" dirty="0" err="1" smtClean="0"/>
              <a:t>Traceur</a:t>
            </a:r>
            <a:r>
              <a:rPr lang="de-DE" dirty="0" smtClean="0"/>
              <a:t> muss viel aushalten. Eine biomechanische Analyse.</a:t>
            </a:r>
          </a:p>
          <a:p>
            <a:r>
              <a:rPr lang="de-DE" dirty="0" smtClean="0"/>
              <a:t>Typisch </a:t>
            </a:r>
            <a:r>
              <a:rPr lang="de-DE" dirty="0" err="1" smtClean="0"/>
              <a:t>Parkour</a:t>
            </a:r>
            <a:r>
              <a:rPr lang="de-DE" dirty="0" smtClean="0"/>
              <a:t> (!)- eine trainingswissenschaftliche Analyse (Fokus Kraft)</a:t>
            </a:r>
          </a:p>
          <a:p>
            <a:r>
              <a:rPr lang="de-DE" dirty="0" smtClean="0"/>
              <a:t>Ist </a:t>
            </a:r>
            <a:r>
              <a:rPr lang="de-DE" dirty="0" err="1" smtClean="0"/>
              <a:t>Parkour</a:t>
            </a:r>
            <a:r>
              <a:rPr lang="de-DE" dirty="0" smtClean="0"/>
              <a:t> nur was für “harte Jungs“? Mixed/interdisziplinäre Analyse.</a:t>
            </a:r>
          </a:p>
          <a:p>
            <a:pPr marL="0" indent="0">
              <a:buNone/>
            </a:pPr>
            <a:r>
              <a:rPr lang="de-DE" b="1" dirty="0" smtClean="0"/>
              <a:t>Praxis (Fokus)</a:t>
            </a:r>
            <a:endParaRPr lang="de-DE" b="1" dirty="0"/>
          </a:p>
          <a:p>
            <a:r>
              <a:rPr lang="de-DE" dirty="0" err="1" smtClean="0"/>
              <a:t>Parkour</a:t>
            </a:r>
            <a:r>
              <a:rPr lang="de-DE" dirty="0" smtClean="0"/>
              <a:t>: Einführung in ausgewählte Basistechniken.</a:t>
            </a:r>
          </a:p>
          <a:p>
            <a:r>
              <a:rPr lang="de-DE" dirty="0"/>
              <a:t>Kraft oder Technik – welche Komponente ist bei Passe </a:t>
            </a:r>
            <a:r>
              <a:rPr lang="de-DE" dirty="0" err="1" smtClean="0"/>
              <a:t>Murraille</a:t>
            </a:r>
            <a:r>
              <a:rPr lang="de-DE" dirty="0" smtClean="0"/>
              <a:t> wichtig(er</a:t>
            </a:r>
            <a:r>
              <a:rPr lang="de-DE" dirty="0"/>
              <a:t>)? </a:t>
            </a:r>
            <a:endParaRPr lang="de-DE" dirty="0" smtClean="0"/>
          </a:p>
          <a:p>
            <a:r>
              <a:rPr lang="de-DE" dirty="0" err="1" smtClean="0"/>
              <a:t>Parkour</a:t>
            </a:r>
            <a:r>
              <a:rPr lang="de-DE" dirty="0"/>
              <a:t> </a:t>
            </a:r>
            <a:r>
              <a:rPr lang="de-DE" dirty="0" smtClean="0"/>
              <a:t>und </a:t>
            </a:r>
            <a:r>
              <a:rPr lang="de-DE" dirty="0" err="1" smtClean="0"/>
              <a:t>Freerunning</a:t>
            </a:r>
            <a:r>
              <a:rPr lang="de-DE" dirty="0" smtClean="0"/>
              <a:t>: wie biomechanisches Hintergrundwissen uns bei </a:t>
            </a:r>
            <a:r>
              <a:rPr lang="de-DE" dirty="0" err="1" smtClean="0"/>
              <a:t>stylischen</a:t>
            </a:r>
            <a:r>
              <a:rPr lang="de-DE" dirty="0" smtClean="0"/>
              <a:t> Tricks helfen kann (zum Beispiel Wandsalto; </a:t>
            </a:r>
            <a:r>
              <a:rPr lang="de-DE" dirty="0" err="1" smtClean="0"/>
              <a:t>Italian</a:t>
            </a:r>
            <a:r>
              <a:rPr lang="de-DE" dirty="0" smtClean="0"/>
              <a:t> Job) </a:t>
            </a:r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>
          <a:xfrm>
            <a:off x="280219" y="365126"/>
            <a:ext cx="11754465" cy="888487"/>
          </a:xfrm>
          <a:solidFill>
            <a:schemeClr val="tx1"/>
          </a:solidFill>
        </p:spPr>
        <p:txBody>
          <a:bodyPr/>
          <a:lstStyle/>
          <a:p>
            <a:r>
              <a:rPr lang="de-DE" dirty="0" smtClean="0">
                <a:solidFill>
                  <a:schemeClr val="bg1"/>
                </a:solidFill>
              </a:rPr>
              <a:t>Mögliche GFS-Titel 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50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383146"/>
            <a:ext cx="11150371" cy="5262979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r>
              <a:rPr lang="de-DE" sz="4000" b="1" dirty="0" smtClean="0">
                <a:solidFill>
                  <a:schemeClr val="bg1"/>
                </a:solidFill>
              </a:rPr>
              <a:t>7. „Informations- und Materialquellen “</a:t>
            </a:r>
          </a:p>
          <a:p>
            <a:r>
              <a:rPr lang="de-DE" sz="3200" dirty="0" smtClean="0">
                <a:solidFill>
                  <a:schemeClr val="bg1"/>
                </a:solidFill>
              </a:rPr>
              <a:t>Hilfreiches Internet: </a:t>
            </a:r>
          </a:p>
          <a:p>
            <a:pPr marL="457200" indent="-457200">
              <a:buFont typeface="Arial" charset="0"/>
              <a:buChar char="•"/>
            </a:pPr>
            <a:r>
              <a:rPr lang="de-DE" sz="3200" dirty="0" smtClean="0">
                <a:solidFill>
                  <a:schemeClr val="bg1"/>
                </a:solidFill>
              </a:rPr>
              <a:t>Videoclips </a:t>
            </a:r>
          </a:p>
          <a:p>
            <a:pPr marL="457200" indent="-457200">
              <a:buFont typeface="Arial" charset="0"/>
              <a:buChar char="•"/>
            </a:pPr>
            <a:r>
              <a:rPr lang="de-DE" sz="3200" dirty="0" smtClean="0">
                <a:solidFill>
                  <a:schemeClr val="bg1"/>
                </a:solidFill>
              </a:rPr>
              <a:t>Homepages </a:t>
            </a:r>
          </a:p>
          <a:p>
            <a:pPr marL="457200" indent="-457200">
              <a:buFont typeface="Arial" charset="0"/>
              <a:buChar char="•"/>
            </a:pPr>
            <a:r>
              <a:rPr lang="de-DE" sz="3200" dirty="0" smtClean="0">
                <a:solidFill>
                  <a:schemeClr val="bg1"/>
                </a:solidFill>
              </a:rPr>
              <a:t>PDFs</a:t>
            </a:r>
          </a:p>
          <a:p>
            <a:pPr marL="457200" indent="-457200">
              <a:buFont typeface="Arial" charset="0"/>
              <a:buChar char="•"/>
            </a:pPr>
            <a:r>
              <a:rPr lang="de-DE" sz="3200" dirty="0" smtClean="0">
                <a:solidFill>
                  <a:schemeClr val="bg1"/>
                </a:solidFill>
              </a:rPr>
              <a:t>PPTs</a:t>
            </a:r>
          </a:p>
          <a:p>
            <a:endParaRPr lang="de-DE" sz="3200" dirty="0" smtClean="0">
              <a:solidFill>
                <a:schemeClr val="bg1"/>
              </a:solidFill>
            </a:endParaRPr>
          </a:p>
          <a:p>
            <a:r>
              <a:rPr lang="de-DE" sz="3200" dirty="0" smtClean="0">
                <a:solidFill>
                  <a:schemeClr val="bg1"/>
                </a:solidFill>
              </a:rPr>
              <a:t>Literaturliste  Theorie-Praxisverknüpfung (Lehrbücher Oberstufe)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8910" y="5530644"/>
            <a:ext cx="1293555" cy="1293555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653767">
            <a:off x="1109139" y="5607045"/>
            <a:ext cx="1586664" cy="761599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2769437" y="6050496"/>
            <a:ext cx="65927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ym typeface="Wingdings"/>
              </a:rPr>
              <a:t> Manchmal mit </a:t>
            </a:r>
            <a:r>
              <a:rPr lang="de-DE" smtClean="0">
                <a:sym typeface="Wingdings"/>
              </a:rPr>
              <a:t>Verlinkung verschiedenen Medien durch </a:t>
            </a:r>
            <a:r>
              <a:rPr lang="de-DE" dirty="0" smtClean="0">
                <a:sym typeface="Wingdings"/>
              </a:rPr>
              <a:t>QR-Codes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9762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729" y="365126"/>
            <a:ext cx="11783961" cy="726256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514350" indent="-514350"/>
            <a:r>
              <a:rPr lang="de-DE" sz="3600" dirty="0" smtClean="0">
                <a:solidFill>
                  <a:schemeClr val="bg1"/>
                </a:solidFill>
              </a:rPr>
              <a:t>„Hilfreiches INTERNET</a:t>
            </a:r>
            <a:r>
              <a:rPr lang="de-DE" sz="3600" smtClean="0">
                <a:solidFill>
                  <a:schemeClr val="bg1"/>
                </a:solidFill>
              </a:rPr>
              <a:t>“- </a:t>
            </a:r>
            <a:r>
              <a:rPr lang="de-DE" sz="3600" b="1" smtClean="0">
                <a:solidFill>
                  <a:schemeClr val="bg1"/>
                </a:solidFill>
              </a:rPr>
              <a:t>VIDEOCLIPS </a:t>
            </a:r>
            <a:endParaRPr lang="de-DE" sz="3600" b="1" dirty="0" smtClean="0">
              <a:solidFill>
                <a:schemeClr val="bg1"/>
              </a:solidFill>
            </a:endParaRP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9064">
            <a:off x="8993865" y="738712"/>
            <a:ext cx="2342322" cy="1124315"/>
          </a:xfrm>
          <a:prstGeom prst="rect">
            <a:avLst/>
          </a:prstGeom>
        </p:spPr>
      </p:pic>
      <p:pic>
        <p:nvPicPr>
          <p:cNvPr id="10" name="Bild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4259" y="2434592"/>
            <a:ext cx="2061906" cy="2061906"/>
          </a:xfrm>
          <a:prstGeom prst="rect">
            <a:avLst/>
          </a:prstGeom>
        </p:spPr>
      </p:pic>
      <p:pic>
        <p:nvPicPr>
          <p:cNvPr id="11" name="Bild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102" y="1091382"/>
            <a:ext cx="5810865" cy="4961989"/>
          </a:xfrm>
          <a:prstGeom prst="rect">
            <a:avLst/>
          </a:prstGeom>
        </p:spPr>
      </p:pic>
      <p:sp>
        <p:nvSpPr>
          <p:cNvPr id="12" name="Inhaltsplatzhalter 2"/>
          <p:cNvSpPr>
            <a:spLocks noGrp="1"/>
          </p:cNvSpPr>
          <p:nvPr>
            <p:ph idx="1"/>
          </p:nvPr>
        </p:nvSpPr>
        <p:spPr>
          <a:xfrm>
            <a:off x="318318" y="6076335"/>
            <a:ext cx="11530781" cy="631414"/>
          </a:xfrm>
        </p:spPr>
        <p:txBody>
          <a:bodyPr>
            <a:normAutofit fontScale="47500" lnSpcReduction="20000"/>
          </a:bodyPr>
          <a:lstStyle/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r>
              <a:rPr lang="de-DE" b="1" dirty="0" smtClean="0"/>
              <a:t>Auszug YouTube-Channel Deutsche Turnerjugend</a:t>
            </a:r>
            <a:r>
              <a:rPr lang="de-DE" dirty="0" smtClean="0"/>
              <a:t> als Screenshot </a:t>
            </a:r>
            <a:r>
              <a:rPr lang="de-DE" dirty="0"/>
              <a:t>aus: https://</a:t>
            </a:r>
            <a:r>
              <a:rPr lang="de-DE" dirty="0" err="1"/>
              <a:t>www.youtube.com</a:t>
            </a:r>
            <a:r>
              <a:rPr lang="de-DE" dirty="0"/>
              <a:t>/</a:t>
            </a:r>
            <a:r>
              <a:rPr lang="de-DE" dirty="0" err="1"/>
              <a:t>watch?v</a:t>
            </a:r>
            <a:r>
              <a:rPr lang="de-DE" dirty="0"/>
              <a:t>=cD4hB_dFc4g  </a:t>
            </a:r>
            <a:r>
              <a:rPr lang="de-DE" dirty="0" smtClean="0"/>
              <a:t>; letzter Zugriff: 02.02.2017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6163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2225" y="324754"/>
            <a:ext cx="3822290" cy="3716061"/>
          </a:xfrm>
        </p:spPr>
        <p:txBody>
          <a:bodyPr>
            <a:normAutofit/>
          </a:bodyPr>
          <a:lstStyle/>
          <a:p>
            <a:r>
              <a:rPr lang="de-DE" dirty="0" smtClean="0"/>
              <a:t>Einführung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 smtClean="0"/>
              <a:t>Um </a:t>
            </a:r>
            <a:r>
              <a:rPr lang="de-DE" dirty="0"/>
              <a:t>w</a:t>
            </a:r>
            <a:r>
              <a:rPr lang="de-DE" dirty="0" smtClean="0"/>
              <a:t>as geht</a:t>
            </a:r>
            <a:r>
              <a:rPr lang="uk-UA" dirty="0" smtClean="0"/>
              <a:t>’</a:t>
            </a:r>
            <a:r>
              <a:rPr lang="de-DE" dirty="0" smtClean="0"/>
              <a:t>s?</a:t>
            </a:r>
            <a:endParaRPr lang="de-DE" dirty="0"/>
          </a:p>
        </p:txBody>
      </p:sp>
      <p:sp>
        <p:nvSpPr>
          <p:cNvPr id="4" name="Rechteck 3"/>
          <p:cNvSpPr/>
          <p:nvPr/>
        </p:nvSpPr>
        <p:spPr>
          <a:xfrm>
            <a:off x="4424515" y="578652"/>
            <a:ext cx="7384028" cy="5940088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Le </a:t>
            </a:r>
            <a:r>
              <a:rPr lang="de-DE" sz="2000" b="1" u="sng" dirty="0" err="1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Parkour</a:t>
            </a:r>
            <a:r>
              <a:rPr lang="de-DE" sz="2000" b="1" u="sng" dirty="0" smtClean="0">
                <a:solidFill>
                  <a:schemeClr val="accent2">
                    <a:lumMod val="20000"/>
                    <a:lumOff val="80000"/>
                  </a:schemeClr>
                </a:solidFill>
              </a:rPr>
              <a:t>: Basistechniken, Sportkultur, Biomechanische Analyse</a:t>
            </a:r>
          </a:p>
          <a:p>
            <a:endParaRPr lang="de-DE" u="sng" dirty="0" smtClean="0">
              <a:solidFill>
                <a:srgbClr val="FF0000"/>
              </a:solidFill>
            </a:endParaRPr>
          </a:p>
          <a:p>
            <a:r>
              <a:rPr lang="de-DE" b="1" u="sng" dirty="0" smtClean="0">
                <a:solidFill>
                  <a:srgbClr val="FF0000"/>
                </a:solidFill>
              </a:rPr>
              <a:t>INHALTE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PRAXIS: </a:t>
            </a:r>
            <a:r>
              <a:rPr lang="de-DE" dirty="0" smtClean="0">
                <a:solidFill>
                  <a:schemeClr val="bg1"/>
                </a:solidFill>
              </a:rPr>
              <a:t>Basistechniken Le </a:t>
            </a:r>
            <a:r>
              <a:rPr lang="de-DE" dirty="0" err="1" smtClean="0">
                <a:solidFill>
                  <a:schemeClr val="bg1"/>
                </a:solidFill>
              </a:rPr>
              <a:t>Parkour</a:t>
            </a:r>
            <a:endParaRPr lang="de-DE" dirty="0" smtClean="0">
              <a:solidFill>
                <a:schemeClr val="bg1"/>
              </a:solidFill>
            </a:endParaRPr>
          </a:p>
          <a:p>
            <a:r>
              <a:rPr lang="de-DE" dirty="0" smtClean="0">
                <a:solidFill>
                  <a:schemeClr val="bg1"/>
                </a:solidFill>
              </a:rPr>
              <a:t>Vertiefung: </a:t>
            </a:r>
            <a:r>
              <a:rPr lang="de-DE" dirty="0">
                <a:solidFill>
                  <a:schemeClr val="bg1"/>
                </a:solidFill>
              </a:rPr>
              <a:t>P</a:t>
            </a:r>
            <a:r>
              <a:rPr lang="de-DE" dirty="0" smtClean="0">
                <a:solidFill>
                  <a:schemeClr val="bg1"/>
                </a:solidFill>
              </a:rPr>
              <a:t>räzisionssprung, Katze (Kong), Mauerüberwindung, Landungen, Drehungen 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THEORIE: </a:t>
            </a:r>
          </a:p>
          <a:p>
            <a:r>
              <a:rPr lang="de-DE" dirty="0" smtClean="0">
                <a:solidFill>
                  <a:schemeClr val="bg1"/>
                </a:solidFill>
              </a:rPr>
              <a:t>- Sportkultur Le </a:t>
            </a:r>
            <a:r>
              <a:rPr lang="de-DE" dirty="0" err="1" smtClean="0">
                <a:solidFill>
                  <a:schemeClr val="bg1"/>
                </a:solidFill>
              </a:rPr>
              <a:t>Parkour</a:t>
            </a:r>
            <a:endParaRPr lang="de-DE" dirty="0" smtClean="0">
              <a:solidFill>
                <a:schemeClr val="bg1"/>
              </a:solidFill>
            </a:endParaRPr>
          </a:p>
          <a:p>
            <a:r>
              <a:rPr lang="de-DE" dirty="0" smtClean="0">
                <a:solidFill>
                  <a:schemeClr val="bg1"/>
                </a:solidFill>
              </a:rPr>
              <a:t>- Einführung: </a:t>
            </a:r>
            <a:r>
              <a:rPr lang="de-DE" b="1" dirty="0" smtClean="0">
                <a:solidFill>
                  <a:schemeClr val="bg1"/>
                </a:solidFill>
              </a:rPr>
              <a:t>Biomechanische Betrachtungsweise</a:t>
            </a:r>
          </a:p>
          <a:p>
            <a:endParaRPr lang="de-DE" b="1" u="sng" dirty="0" smtClean="0">
              <a:solidFill>
                <a:schemeClr val="bg1"/>
              </a:solidFill>
            </a:endParaRPr>
          </a:p>
          <a:p>
            <a:r>
              <a:rPr lang="de-DE" b="1" u="sng" dirty="0" smtClean="0">
                <a:solidFill>
                  <a:srgbClr val="FF0000"/>
                </a:solidFill>
              </a:rPr>
              <a:t>ÜBERPRÜFUNG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PRAXIS: </a:t>
            </a:r>
            <a:r>
              <a:rPr lang="de-DE" dirty="0" smtClean="0">
                <a:solidFill>
                  <a:schemeClr val="bg1"/>
                </a:solidFill>
              </a:rPr>
              <a:t>Run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THEORIE: </a:t>
            </a:r>
            <a:r>
              <a:rPr lang="de-DE" dirty="0" smtClean="0">
                <a:solidFill>
                  <a:schemeClr val="bg1"/>
                </a:solidFill>
              </a:rPr>
              <a:t>Aufgaben/ HA/ GFS</a:t>
            </a:r>
          </a:p>
          <a:p>
            <a:endParaRPr lang="de-DE" dirty="0" smtClean="0">
              <a:solidFill>
                <a:schemeClr val="bg1"/>
              </a:solidFill>
              <a:sym typeface="Wingdings"/>
            </a:endParaRPr>
          </a:p>
          <a:p>
            <a:r>
              <a:rPr lang="de-DE" dirty="0" smtClean="0">
                <a:solidFill>
                  <a:schemeClr val="bg1"/>
                </a:solidFill>
                <a:sym typeface="Wingdings"/>
              </a:rPr>
              <a:t> </a:t>
            </a:r>
            <a:r>
              <a:rPr lang="de-DE" dirty="0" smtClean="0">
                <a:solidFill>
                  <a:schemeClr val="bg1"/>
                </a:solidFill>
              </a:rPr>
              <a:t>Mixed: Portfolio (</a:t>
            </a:r>
            <a:r>
              <a:rPr lang="de-DE" dirty="0">
                <a:solidFill>
                  <a:schemeClr val="bg1"/>
                </a:solidFill>
              </a:rPr>
              <a:t>P</a:t>
            </a:r>
            <a:r>
              <a:rPr lang="de-DE" dirty="0" smtClean="0">
                <a:solidFill>
                  <a:schemeClr val="bg1"/>
                </a:solidFill>
              </a:rPr>
              <a:t>apierversion oder digital)  </a:t>
            </a:r>
          </a:p>
          <a:p>
            <a:endParaRPr lang="de-DE" dirty="0" smtClean="0">
              <a:solidFill>
                <a:schemeClr val="bg1"/>
              </a:solidFill>
            </a:endParaRPr>
          </a:p>
          <a:p>
            <a:r>
              <a:rPr lang="de-DE" b="1" u="sng" dirty="0" smtClean="0">
                <a:solidFill>
                  <a:srgbClr val="FF0000"/>
                </a:solidFill>
              </a:rPr>
              <a:t>MATERIAL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PRAXIS:</a:t>
            </a:r>
            <a:r>
              <a:rPr lang="de-DE" dirty="0" smtClean="0">
                <a:solidFill>
                  <a:schemeClr val="bg1"/>
                </a:solidFill>
              </a:rPr>
              <a:t> Stations- und Hallenpläne, Stationskarten + Lehrvideos/ Bildreihen</a:t>
            </a:r>
          </a:p>
          <a:p>
            <a:r>
              <a:rPr lang="de-DE" u="sng" dirty="0" smtClean="0">
                <a:solidFill>
                  <a:schemeClr val="bg1"/>
                </a:solidFill>
              </a:rPr>
              <a:t>THEORIE: </a:t>
            </a:r>
            <a:r>
              <a:rPr lang="de-DE" dirty="0" smtClean="0">
                <a:solidFill>
                  <a:schemeClr val="bg1"/>
                </a:solidFill>
              </a:rPr>
              <a:t>PPT, Checkliste Fachbegriffe, Liste Videos </a:t>
            </a:r>
          </a:p>
          <a:p>
            <a:endParaRPr lang="de-DE" dirty="0">
              <a:solidFill>
                <a:schemeClr val="bg1"/>
              </a:solidFill>
            </a:endParaRPr>
          </a:p>
          <a:p>
            <a:r>
              <a:rPr lang="de-DE" b="1" u="sng" dirty="0" smtClean="0">
                <a:solidFill>
                  <a:srgbClr val="FF0000"/>
                </a:solidFill>
              </a:rPr>
              <a:t>NEUERUNG: </a:t>
            </a:r>
            <a:r>
              <a:rPr lang="de-DE" dirty="0" smtClean="0">
                <a:solidFill>
                  <a:schemeClr val="bg1"/>
                </a:solidFill>
              </a:rPr>
              <a:t>Link zwischen digitaler - und </a:t>
            </a:r>
            <a:r>
              <a:rPr lang="de-DE" b="1" dirty="0" smtClean="0">
                <a:solidFill>
                  <a:schemeClr val="bg1"/>
                </a:solidFill>
              </a:rPr>
              <a:t>“Papierwelt“ durch </a:t>
            </a:r>
            <a:r>
              <a:rPr lang="de-DE" b="1" dirty="0" smtClean="0">
                <a:solidFill>
                  <a:srgbClr val="FF0000"/>
                </a:solidFill>
              </a:rPr>
              <a:t>QR-Codes</a:t>
            </a:r>
            <a:endParaRPr lang="de-DE" b="1" dirty="0">
              <a:solidFill>
                <a:srgbClr val="FF0000"/>
              </a:solidFill>
            </a:endParaRPr>
          </a:p>
        </p:txBody>
      </p:sp>
      <p:pic>
        <p:nvPicPr>
          <p:cNvPr id="5" name="Bild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968" y="4552747"/>
            <a:ext cx="1942892" cy="1942892"/>
          </a:xfrm>
          <a:prstGeom prst="rect">
            <a:avLst/>
          </a:prstGeom>
        </p:spPr>
      </p:pic>
      <p:pic>
        <p:nvPicPr>
          <p:cNvPr id="7" name="Bild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755" y="5737123"/>
            <a:ext cx="758516" cy="75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81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729" y="365126"/>
            <a:ext cx="11783961" cy="726256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514350" indent="-514350"/>
            <a:r>
              <a:rPr lang="de-DE" sz="3600" dirty="0" smtClean="0">
                <a:solidFill>
                  <a:schemeClr val="bg1"/>
                </a:solidFill>
              </a:rPr>
              <a:t>„Hilfreiches INTERNET“- </a:t>
            </a:r>
            <a:r>
              <a:rPr lang="de-DE" sz="3600" b="1" dirty="0" smtClean="0">
                <a:solidFill>
                  <a:schemeClr val="bg1"/>
                </a:solidFill>
              </a:rPr>
              <a:t>VIDEOCLIPS ÜBERSICHT </a:t>
            </a:r>
          </a:p>
        </p:txBody>
      </p:sp>
      <p:pic>
        <p:nvPicPr>
          <p:cNvPr id="9" name="Bild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49064">
            <a:off x="8993865" y="738712"/>
            <a:ext cx="2342322" cy="1124315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008671" y="3819832"/>
            <a:ext cx="4630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s. Word-Doc   „Le </a:t>
            </a:r>
            <a:r>
              <a:rPr lang="de-DE" dirty="0" err="1" smtClean="0"/>
              <a:t>Parkour</a:t>
            </a:r>
            <a:r>
              <a:rPr lang="de-DE" dirty="0" smtClean="0"/>
              <a:t>: Videoclip-Übersicht“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988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91729" y="365126"/>
            <a:ext cx="11783961" cy="726256"/>
          </a:xfrm>
          <a:solidFill>
            <a:schemeClr val="tx1"/>
          </a:solidFill>
        </p:spPr>
        <p:txBody>
          <a:bodyPr>
            <a:normAutofit/>
          </a:bodyPr>
          <a:lstStyle/>
          <a:p>
            <a:pPr marL="514350" indent="-514350"/>
            <a:r>
              <a:rPr lang="de-DE" sz="3600" dirty="0" smtClean="0">
                <a:solidFill>
                  <a:schemeClr val="bg1"/>
                </a:solidFill>
              </a:rPr>
              <a:t>„Hilfreiches INTERNET“- </a:t>
            </a:r>
            <a:r>
              <a:rPr lang="de-DE" sz="3600" b="1" dirty="0" smtClean="0">
                <a:solidFill>
                  <a:schemeClr val="bg1"/>
                </a:solidFill>
              </a:rPr>
              <a:t>HOMEPAGES, ein Beispiel</a:t>
            </a:r>
            <a:endParaRPr lang="de-DE" sz="3600" b="1" dirty="0" smtClean="0">
              <a:solidFill>
                <a:schemeClr val="bg1"/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8318" y="6144135"/>
            <a:ext cx="11530781" cy="563614"/>
          </a:xfrm>
        </p:spPr>
        <p:txBody>
          <a:bodyPr>
            <a:normAutofit fontScale="55000" lnSpcReduction="20000"/>
          </a:bodyPr>
          <a:lstStyle/>
          <a:p>
            <a:pPr marL="514350" indent="-514350">
              <a:buFont typeface="+mj-lt"/>
              <a:buAutoNum type="arabicPeriod"/>
            </a:pPr>
            <a:endParaRPr lang="de-DE" dirty="0" smtClean="0"/>
          </a:p>
          <a:p>
            <a:pPr marL="0" indent="0">
              <a:buNone/>
            </a:pPr>
            <a:r>
              <a:rPr lang="de-DE" b="1" dirty="0" smtClean="0"/>
              <a:t>Themenmatrix</a:t>
            </a:r>
            <a:r>
              <a:rPr lang="de-DE" dirty="0" smtClean="0"/>
              <a:t> als Screenshot </a:t>
            </a:r>
            <a:r>
              <a:rPr lang="de-DE" dirty="0"/>
              <a:t>a</a:t>
            </a:r>
            <a:r>
              <a:rPr lang="de-DE" dirty="0" smtClean="0"/>
              <a:t>us: </a:t>
            </a:r>
            <a:r>
              <a:rPr lang="de-DE" dirty="0" smtClean="0">
                <a:hlinkClick r:id="rId2"/>
              </a:rPr>
              <a:t>http://www.biomechanik-im-sportunterricht.de</a:t>
            </a:r>
            <a:r>
              <a:rPr lang="de-DE" dirty="0" smtClean="0"/>
              <a:t>; letzter Zugriff: 02.02.2017</a:t>
            </a:r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8" t="9138" r="-588" b="1213"/>
          <a:stretch/>
        </p:blipFill>
        <p:spPr>
          <a:xfrm>
            <a:off x="883290" y="1238195"/>
            <a:ext cx="8309334" cy="4654602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8709" y="1596107"/>
            <a:ext cx="1855531" cy="1855531"/>
          </a:xfrm>
          <a:prstGeom prst="rect">
            <a:avLst/>
          </a:prstGeom>
        </p:spPr>
      </p:pic>
      <p:sp>
        <p:nvSpPr>
          <p:cNvPr id="6" name="Textfeld 5"/>
          <p:cNvSpPr txBox="1"/>
          <p:nvPr/>
        </p:nvSpPr>
        <p:spPr>
          <a:xfrm>
            <a:off x="9683852" y="3956363"/>
            <a:ext cx="2165247" cy="206210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ANMERKUNG:</a:t>
            </a:r>
          </a:p>
          <a:p>
            <a:endParaRPr lang="de-DE" sz="1600" dirty="0" smtClean="0"/>
          </a:p>
          <a:p>
            <a:r>
              <a:rPr lang="de-DE" sz="1600" dirty="0" smtClean="0"/>
              <a:t>Wenn dieses Lehrbuch </a:t>
            </a:r>
          </a:p>
          <a:p>
            <a:r>
              <a:rPr lang="de-DE" sz="1600" dirty="0"/>
              <a:t>k</a:t>
            </a:r>
            <a:r>
              <a:rPr lang="de-DE" sz="1600" dirty="0" smtClean="0"/>
              <a:t>äuflich erworben, </a:t>
            </a:r>
          </a:p>
          <a:p>
            <a:r>
              <a:rPr lang="de-DE" sz="1600" dirty="0" smtClean="0"/>
              <a:t>dann ist Möglichkeit zum </a:t>
            </a:r>
            <a:r>
              <a:rPr lang="de-DE" sz="1600" b="1" dirty="0" smtClean="0"/>
              <a:t>Download</a:t>
            </a:r>
          </a:p>
          <a:p>
            <a:r>
              <a:rPr lang="de-DE" sz="1600" b="1" dirty="0"/>
              <a:t>v</a:t>
            </a:r>
            <a:r>
              <a:rPr lang="de-DE" sz="1600" b="1" dirty="0" smtClean="0"/>
              <a:t>on Arbeitsblättern gegeben</a:t>
            </a:r>
            <a:endParaRPr lang="de-DE" sz="1600" b="1" dirty="0"/>
          </a:p>
        </p:txBody>
      </p:sp>
    </p:spTree>
    <p:extLst>
      <p:ext uri="{BB962C8B-B14F-4D97-AF65-F5344CB8AC3E}">
        <p14:creationId xmlns:p14="http://schemas.microsoft.com/office/powerpoint/2010/main" val="402265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5690" y="365125"/>
            <a:ext cx="11179278" cy="932733"/>
          </a:xfrm>
          <a:solidFill>
            <a:schemeClr val="tx1"/>
          </a:solidFill>
        </p:spPr>
        <p:txBody>
          <a:bodyPr>
            <a:normAutofit fontScale="90000"/>
          </a:bodyPr>
          <a:lstStyle/>
          <a:p>
            <a:r>
              <a:rPr lang="de-DE" b="1" smtClean="0">
                <a:solidFill>
                  <a:schemeClr val="bg1"/>
                </a:solidFill>
              </a:rPr>
              <a:t>Literaturliste</a:t>
            </a:r>
            <a:r>
              <a:rPr lang="de-DE" smtClean="0">
                <a:solidFill>
                  <a:schemeClr val="bg1"/>
                </a:solidFill>
              </a:rPr>
              <a:t> </a:t>
            </a:r>
            <a:r>
              <a:rPr lang="de-DE" dirty="0">
                <a:solidFill>
                  <a:schemeClr val="bg1"/>
                </a:solidFill>
              </a:rPr>
              <a:t>Theorie-Praxisverknüpfung </a:t>
            </a:r>
            <a:r>
              <a:rPr lang="de-DE" sz="3600" dirty="0">
                <a:solidFill>
                  <a:schemeClr val="bg1"/>
                </a:solidFill>
              </a:rPr>
              <a:t>(Lehrbücher OS) 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45689" y="1533830"/>
            <a:ext cx="11179279" cy="5102943"/>
          </a:xfrm>
        </p:spPr>
        <p:txBody>
          <a:bodyPr>
            <a:normAutofit fontScale="85000"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 smtClean="0"/>
              <a:t>Göhner (....) . Eine Einführung in die Bewegungslehre und Biomechanik des Sports. Band zu „Laufen“; Band zu „Springen“. Tübingen: Eigenverlag.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 smtClean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 smtClean="0"/>
              <a:t>Meyer</a:t>
            </a:r>
            <a:r>
              <a:rPr lang="de-DE" dirty="0"/>
              <a:t>, J. 2017. Sport in der gymnasialen Oberstufe. Aachen: Meyer </a:t>
            </a:r>
            <a:r>
              <a:rPr lang="de-DE" dirty="0" err="1"/>
              <a:t>u</a:t>
            </a:r>
            <a:r>
              <a:rPr lang="de-DE" dirty="0"/>
              <a:t> Meyer</a:t>
            </a:r>
            <a:r>
              <a:rPr lang="de-DE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 err="1"/>
              <a:t>Kibele</a:t>
            </a:r>
            <a:r>
              <a:rPr lang="de-DE" dirty="0"/>
              <a:t>, A. u. </a:t>
            </a:r>
            <a:r>
              <a:rPr lang="de-DE" dirty="0" err="1"/>
              <a:t>Konopka</a:t>
            </a:r>
            <a:r>
              <a:rPr lang="de-DE" dirty="0"/>
              <a:t>, H.-P. (Hrsg.) 2015. Bewegungslehre. Braunschweig: </a:t>
            </a:r>
            <a:r>
              <a:rPr lang="de-DE" dirty="0" smtClean="0"/>
              <a:t>Schroedel.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 smtClean="0"/>
              <a:t>Scheid</a:t>
            </a:r>
            <a:r>
              <a:rPr lang="de-DE" dirty="0"/>
              <a:t>, V. </a:t>
            </a:r>
            <a:r>
              <a:rPr lang="de-DE" dirty="0" err="1"/>
              <a:t>u</a:t>
            </a:r>
            <a:r>
              <a:rPr lang="de-DE" dirty="0"/>
              <a:t> </a:t>
            </a:r>
            <a:r>
              <a:rPr lang="de-DE" dirty="0" err="1"/>
              <a:t>Prohl</a:t>
            </a:r>
            <a:r>
              <a:rPr lang="de-DE" dirty="0"/>
              <a:t>, R. 2017. Bewegungslehre, Kursbuch Sport3, 10.Aufl. </a:t>
            </a:r>
            <a:r>
              <a:rPr lang="de-DE" dirty="0" err="1"/>
              <a:t>Wiebelsheim</a:t>
            </a:r>
            <a:r>
              <a:rPr lang="de-DE" dirty="0"/>
              <a:t>: </a:t>
            </a:r>
            <a:r>
              <a:rPr lang="de-DE" dirty="0" err="1"/>
              <a:t>Limpert</a:t>
            </a:r>
            <a:r>
              <a:rPr lang="de-DE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 smtClean="0"/>
              <a:t>Schnur, A. u. </a:t>
            </a:r>
            <a:r>
              <a:rPr lang="de-DE" dirty="0" err="1" smtClean="0"/>
              <a:t>Schwameder</a:t>
            </a:r>
            <a:r>
              <a:rPr lang="de-DE" dirty="0" smtClean="0"/>
              <a:t>, H. </a:t>
            </a:r>
            <a:r>
              <a:rPr lang="de-DE" smtClean="0"/>
              <a:t>2014</a:t>
            </a:r>
            <a:r>
              <a:rPr lang="de-DE" smtClean="0"/>
              <a:t>. Praxisorientierte </a:t>
            </a:r>
            <a:r>
              <a:rPr lang="de-DE" dirty="0" smtClean="0"/>
              <a:t>Biomechanik im Sportunterricht. ,2.Aufl., Schorndorf: </a:t>
            </a:r>
            <a:r>
              <a:rPr lang="de-DE" dirty="0" err="1" smtClean="0"/>
              <a:t>hofmann</a:t>
            </a:r>
            <a:r>
              <a:rPr lang="de-DE" dirty="0" smtClean="0"/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de-DE" dirty="0" smtClean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de-DE" dirty="0"/>
              <a:t>Theis, R. (Hrsg.) 2015. Aufgaben und Lösungen zur Sporttheorie. </a:t>
            </a:r>
            <a:r>
              <a:rPr lang="de-DE" dirty="0" err="1"/>
              <a:t>Wiebelsheim</a:t>
            </a:r>
            <a:r>
              <a:rPr lang="de-DE" dirty="0"/>
              <a:t>: </a:t>
            </a:r>
            <a:r>
              <a:rPr lang="de-DE" dirty="0" err="1"/>
              <a:t>Limpert</a:t>
            </a:r>
            <a:r>
              <a:rPr lang="de-DE" dirty="0"/>
              <a:t>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4666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eck 3"/>
          <p:cNvSpPr/>
          <p:nvPr/>
        </p:nvSpPr>
        <p:spPr>
          <a:xfrm>
            <a:off x="677835" y="678114"/>
            <a:ext cx="11091378" cy="575542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 smtClean="0"/>
          </a:p>
          <a:p>
            <a:pPr algn="ctr"/>
            <a:r>
              <a:rPr lang="de-DE" sz="4000" dirty="0"/>
              <a:t>1</a:t>
            </a:r>
            <a:r>
              <a:rPr lang="de-DE" sz="4000" dirty="0" smtClean="0"/>
              <a:t>. Bezug BP 2016</a:t>
            </a:r>
          </a:p>
          <a:p>
            <a:pPr algn="ctr"/>
            <a:endParaRPr lang="de-DE" sz="4000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2" name="Bild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3206" y="1002890"/>
            <a:ext cx="1404784" cy="1404784"/>
          </a:xfrm>
          <a:prstGeom prst="rect">
            <a:avLst/>
          </a:prstGeom>
        </p:spPr>
      </p:pic>
      <p:pic>
        <p:nvPicPr>
          <p:cNvPr id="5" name="Bild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26" y="1002890"/>
            <a:ext cx="1202489" cy="86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98207" y="306132"/>
            <a:ext cx="11471787" cy="962230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dirty="0" smtClean="0"/>
              <a:t>Bezug BP – Auszug aus den </a:t>
            </a:r>
            <a:br>
              <a:rPr lang="de-DE" dirty="0" smtClean="0"/>
            </a:br>
            <a:r>
              <a:rPr lang="de-DE" dirty="0" smtClean="0"/>
              <a:t>“</a:t>
            </a:r>
            <a:r>
              <a:rPr lang="de-DE" b="1" dirty="0" smtClean="0"/>
              <a:t>Stufenspezifischen Hinweisen Kl.10</a:t>
            </a:r>
            <a:r>
              <a:rPr lang="de-DE" dirty="0" smtClean="0"/>
              <a:t>“ (S. 12-14)</a:t>
            </a:r>
            <a:endParaRPr lang="de-DE" dirty="0"/>
          </a:p>
        </p:txBody>
      </p:sp>
      <p:pic>
        <p:nvPicPr>
          <p:cNvPr id="4" name="Bild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72" y="1499912"/>
            <a:ext cx="8952270" cy="495551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Ring 4"/>
          <p:cNvSpPr/>
          <p:nvPr/>
        </p:nvSpPr>
        <p:spPr>
          <a:xfrm>
            <a:off x="1179872" y="3406877"/>
            <a:ext cx="4527753" cy="914400"/>
          </a:xfrm>
          <a:prstGeom prst="donut">
            <a:avLst>
              <a:gd name="adj" fmla="val 13560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cxnSp>
        <p:nvCxnSpPr>
          <p:cNvPr id="7" name="Gerade Verbindung 6"/>
          <p:cNvCxnSpPr/>
          <p:nvPr/>
        </p:nvCxnSpPr>
        <p:spPr>
          <a:xfrm>
            <a:off x="5471652" y="3613355"/>
            <a:ext cx="2344993" cy="1474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900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1561" y="424118"/>
            <a:ext cx="11990439" cy="696759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de-DE" dirty="0" smtClean="0"/>
              <a:t>Bezug Bildungsplan 2016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10496" y="1633896"/>
            <a:ext cx="11476704" cy="4693162"/>
          </a:xfrm>
          <a:solidFill>
            <a:schemeClr val="bg1"/>
          </a:solidFill>
          <a:ln>
            <a:solidFill>
              <a:schemeClr val="tx1"/>
            </a:solidFill>
          </a:ln>
        </p:spPr>
        <p:txBody>
          <a:bodyPr>
            <a:normAutofit fontScale="77500" lnSpcReduction="20000"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dirty="0" smtClean="0"/>
              <a:t>PRAXIS: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b="1" u="sng" dirty="0" smtClean="0"/>
              <a:t>Bewegen an Geräten</a:t>
            </a:r>
            <a:r>
              <a:rPr lang="de-DE" dirty="0" smtClean="0"/>
              <a:t>, S.47-48</a:t>
            </a:r>
          </a:p>
          <a:p>
            <a:pPr marL="0" indent="0">
              <a:buNone/>
            </a:pPr>
            <a:r>
              <a:rPr lang="de-DE" dirty="0" smtClean="0"/>
              <a:t>„Die </a:t>
            </a:r>
            <a:r>
              <a:rPr lang="de-DE" dirty="0" err="1"/>
              <a:t>Schülerinnen</a:t>
            </a:r>
            <a:r>
              <a:rPr lang="de-DE" dirty="0"/>
              <a:t> und </a:t>
            </a:r>
            <a:r>
              <a:rPr lang="de-DE" dirty="0" err="1"/>
              <a:t>Schüler</a:t>
            </a:r>
            <a:r>
              <a:rPr lang="de-DE" dirty="0"/>
              <a:t> </a:t>
            </a:r>
            <a:r>
              <a:rPr lang="de-DE" dirty="0" err="1"/>
              <a:t>verfügen</a:t>
            </a:r>
            <a:r>
              <a:rPr lang="de-DE" dirty="0"/>
              <a:t> </a:t>
            </a:r>
            <a:r>
              <a:rPr lang="de-DE" dirty="0" err="1"/>
              <a:t>über</a:t>
            </a:r>
            <a:r>
              <a:rPr lang="de-DE" dirty="0"/>
              <a:t> eine </a:t>
            </a:r>
            <a:r>
              <a:rPr lang="de-DE" b="1" dirty="0"/>
              <a:t>breitere Bewegungsvielfalt </a:t>
            </a:r>
            <a:r>
              <a:rPr lang="de-DE" dirty="0"/>
              <a:t>im Bereich der </a:t>
            </a:r>
            <a:r>
              <a:rPr lang="de-DE" dirty="0" smtClean="0"/>
              <a:t>turnerischen </a:t>
            </a:r>
            <a:r>
              <a:rPr lang="de-DE" dirty="0" err="1"/>
              <a:t>Grundtätigkeiten</a:t>
            </a:r>
            <a:r>
              <a:rPr lang="de-DE" dirty="0"/>
              <a:t> und Fertigkeiten, des Freien Turnens und der </a:t>
            </a:r>
            <a:r>
              <a:rPr lang="de-DE" dirty="0" err="1"/>
              <a:t>Bewegungskünste</a:t>
            </a:r>
            <a:r>
              <a:rPr lang="de-DE" dirty="0"/>
              <a:t> (zum </a:t>
            </a:r>
            <a:r>
              <a:rPr lang="de-DE" dirty="0" smtClean="0"/>
              <a:t>Beispiel </a:t>
            </a:r>
            <a:r>
              <a:rPr lang="de-DE" dirty="0"/>
              <a:t>Akrobatik,</a:t>
            </a:r>
            <a:r>
              <a:rPr lang="de-DE" b="1" dirty="0"/>
              <a:t> </a:t>
            </a:r>
            <a:r>
              <a:rPr lang="de-DE" b="1" dirty="0" err="1"/>
              <a:t>Parkour</a:t>
            </a:r>
            <a:r>
              <a:rPr lang="de-DE" dirty="0" smtClean="0"/>
              <a:t>).“ </a:t>
            </a:r>
            <a:endParaRPr lang="de-DE" dirty="0"/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  „Sie </a:t>
            </a:r>
            <a:r>
              <a:rPr lang="de-DE" dirty="0"/>
              <a:t>nehmen ihren </a:t>
            </a:r>
            <a:r>
              <a:rPr lang="de-DE" b="1" dirty="0" err="1"/>
              <a:t>Körper</a:t>
            </a:r>
            <a:r>
              <a:rPr lang="de-DE" b="1" dirty="0"/>
              <a:t> in ungewohnten Situationen </a:t>
            </a:r>
            <a:r>
              <a:rPr lang="de-DE" dirty="0"/>
              <a:t>und in </a:t>
            </a:r>
            <a:r>
              <a:rPr lang="de-DE" b="1" dirty="0"/>
              <a:t>unterschiedlichen Raumlagen wahr </a:t>
            </a:r>
            <a:r>
              <a:rPr lang="de-DE" dirty="0"/>
              <a:t>und sammeln besondere Erfahrungen mit der Schwerkraft, dem Gleichgewicht sowie der </a:t>
            </a:r>
            <a:r>
              <a:rPr lang="de-DE" dirty="0" err="1"/>
              <a:t>Höhe</a:t>
            </a:r>
            <a:r>
              <a:rPr lang="de-DE" dirty="0"/>
              <a:t>, wodurch sie </a:t>
            </a:r>
            <a:r>
              <a:rPr lang="de-DE" dirty="0" err="1"/>
              <a:t>über</a:t>
            </a:r>
            <a:r>
              <a:rPr lang="de-DE" dirty="0"/>
              <a:t> eine </a:t>
            </a:r>
            <a:r>
              <a:rPr lang="de-DE" b="1" dirty="0"/>
              <a:t>verbesserte </a:t>
            </a:r>
            <a:r>
              <a:rPr lang="de-DE" b="1" dirty="0" err="1"/>
              <a:t>Körperwahrnehmung</a:t>
            </a:r>
            <a:r>
              <a:rPr lang="de-DE" b="1" dirty="0"/>
              <a:t> und Koordination </a:t>
            </a:r>
            <a:r>
              <a:rPr lang="de-DE" dirty="0" err="1"/>
              <a:t>verfü</a:t>
            </a:r>
            <a:r>
              <a:rPr lang="de-DE" dirty="0" err="1" smtClean="0"/>
              <a:t>gen</a:t>
            </a:r>
            <a:r>
              <a:rPr lang="de-DE" dirty="0" smtClean="0"/>
              <a:t>.“ </a:t>
            </a:r>
            <a:endParaRPr lang="de-DE" dirty="0"/>
          </a:p>
          <a:p>
            <a:pPr marL="0" indent="0"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/>
              <a:t>„...</a:t>
            </a:r>
            <a:r>
              <a:rPr lang="de-DE" dirty="0"/>
              <a:t> </a:t>
            </a:r>
            <a:r>
              <a:rPr lang="de-DE" b="1" dirty="0"/>
              <a:t>wagnisreichen Bewegungsherausforderungen </a:t>
            </a:r>
            <a:r>
              <a:rPr lang="de-DE" dirty="0"/>
              <a:t>verantwortungsbewusst </a:t>
            </a:r>
            <a:r>
              <a:rPr lang="de-DE" dirty="0" smtClean="0"/>
              <a:t>umzugehen.“ </a:t>
            </a: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/>
              <a:t>„...</a:t>
            </a:r>
            <a:r>
              <a:rPr lang="de-DE" dirty="0"/>
              <a:t> verbessern sie ihre </a:t>
            </a:r>
            <a:r>
              <a:rPr lang="de-DE" b="1" dirty="0"/>
              <a:t>Kooperations- und </a:t>
            </a:r>
            <a:r>
              <a:rPr lang="de-DE" b="1" dirty="0" err="1"/>
              <a:t>Kommunikationsfähigkeiten</a:t>
            </a:r>
            <a:r>
              <a:rPr lang="de-DE" dirty="0" smtClean="0"/>
              <a:t>.“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/>
              <a:t> </a:t>
            </a: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de-DE" dirty="0" smtClean="0"/>
              <a:t> „ </a:t>
            </a:r>
            <a:r>
              <a:rPr lang="de-DE" dirty="0"/>
              <a:t>In </a:t>
            </a:r>
            <a:r>
              <a:rPr lang="de-DE" b="1" dirty="0" err="1"/>
              <a:t>Praxis-Theorie-Verknüpfungen</a:t>
            </a:r>
            <a:r>
              <a:rPr lang="de-DE" b="1" dirty="0"/>
              <a:t> </a:t>
            </a:r>
            <a:r>
              <a:rPr lang="de-DE" dirty="0"/>
              <a:t>erwerben die </a:t>
            </a:r>
            <a:r>
              <a:rPr lang="de-DE" dirty="0" err="1"/>
              <a:t>Schülerinnen</a:t>
            </a:r>
            <a:r>
              <a:rPr lang="de-DE" dirty="0"/>
              <a:t> und </a:t>
            </a:r>
            <a:r>
              <a:rPr lang="de-DE" dirty="0" err="1"/>
              <a:t>Schüler</a:t>
            </a:r>
            <a:r>
              <a:rPr lang="de-DE" dirty="0"/>
              <a:t> grundlegende Kenntnisse des </a:t>
            </a:r>
            <a:r>
              <a:rPr lang="de-DE" b="1" dirty="0"/>
              <a:t>Bewegungslernens</a:t>
            </a:r>
            <a:r>
              <a:rPr lang="de-DE" dirty="0" smtClean="0"/>
              <a:t>."</a:t>
            </a: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 smtClean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3354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191729" y="365126"/>
            <a:ext cx="11710219" cy="652514"/>
          </a:xfrm>
          <a:solidFill>
            <a:schemeClr val="accent4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r>
              <a:rPr lang="de-DE" b="1" dirty="0" smtClean="0"/>
              <a:t>Perspektiven</a:t>
            </a:r>
            <a:r>
              <a:rPr lang="de-DE" dirty="0" smtClean="0"/>
              <a:t> und Allgemeines (BP 2016, S. 48)</a:t>
            </a:r>
            <a:endParaRPr lang="de-DE" dirty="0"/>
          </a:p>
        </p:txBody>
      </p:sp>
      <p:pic>
        <p:nvPicPr>
          <p:cNvPr id="6" name="Bild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326" y="2625213"/>
            <a:ext cx="11355023" cy="2726404"/>
          </a:xfrm>
          <a:prstGeom prst="rect">
            <a:avLst/>
          </a:prstGeom>
        </p:spPr>
      </p:pic>
      <p:cxnSp>
        <p:nvCxnSpPr>
          <p:cNvPr id="8" name="Gerade Verbindung 7"/>
          <p:cNvCxnSpPr/>
          <p:nvPr/>
        </p:nvCxnSpPr>
        <p:spPr>
          <a:xfrm flipV="1">
            <a:off x="1268361" y="4807974"/>
            <a:ext cx="7669162" cy="29496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 Verbindung 10"/>
          <p:cNvCxnSpPr/>
          <p:nvPr/>
        </p:nvCxnSpPr>
        <p:spPr>
          <a:xfrm flipV="1">
            <a:off x="646471" y="3790335"/>
            <a:ext cx="3099619" cy="12087"/>
          </a:xfrm>
          <a:prstGeom prst="line">
            <a:avLst/>
          </a:prstGeom>
          <a:ln w="571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Gerade Verbindung 14"/>
          <p:cNvCxnSpPr/>
          <p:nvPr/>
        </p:nvCxnSpPr>
        <p:spPr>
          <a:xfrm>
            <a:off x="8406581" y="3465871"/>
            <a:ext cx="2947219" cy="19357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8"/>
          <p:cNvCxnSpPr/>
          <p:nvPr/>
        </p:nvCxnSpPr>
        <p:spPr>
          <a:xfrm>
            <a:off x="4188542" y="3802422"/>
            <a:ext cx="4424516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0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3778</Words>
  <Application>Microsoft Macintosh PowerPoint</Application>
  <PresentationFormat>Breitbild</PresentationFormat>
  <Paragraphs>884</Paragraphs>
  <Slides>52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52</vt:i4>
      </vt:variant>
    </vt:vector>
  </HeadingPairs>
  <TitlesOfParts>
    <vt:vector size="61" baseType="lpstr">
      <vt:lpstr>Arial Narrow</vt:lpstr>
      <vt:lpstr>Calibri</vt:lpstr>
      <vt:lpstr>Calibri Light</vt:lpstr>
      <vt:lpstr>Mangal</vt:lpstr>
      <vt:lpstr>Symbol</vt:lpstr>
      <vt:lpstr>Times New Roman</vt:lpstr>
      <vt:lpstr>Wingdings</vt:lpstr>
      <vt:lpstr>Arial</vt:lpstr>
      <vt:lpstr>Office-Design</vt:lpstr>
      <vt:lpstr>Bewegen an Geräten Kl. 10   Le Parkour  Einführung,   Bildungsplan,   Auszüge UV,           Zusatzinfos,   (Informationsquellen und)  Literatur </vt:lpstr>
      <vt:lpstr>Inhalt</vt:lpstr>
      <vt:lpstr>Gelingensfaktoren Theorievermittlung</vt:lpstr>
      <vt:lpstr>Einführung  Um was geht’s?</vt:lpstr>
      <vt:lpstr>Einführung  Um was geht’s?</vt:lpstr>
      <vt:lpstr>PowerPoint-Präsentation</vt:lpstr>
      <vt:lpstr>Bezug BP – Auszug aus den  “Stufenspezifischen Hinweisen Kl.10“ (S. 12-14)</vt:lpstr>
      <vt:lpstr>Bezug Bildungsplan 2016</vt:lpstr>
      <vt:lpstr>Perspektiven und Allgemeines (BP 2016, S. 48)</vt:lpstr>
      <vt:lpstr>BP 2016 S. 48  LINK Leistungsüberprüfung (wird im Run überprüft bzw. gezeigt) </vt:lpstr>
      <vt:lpstr>BP 2016 S. 47 PRAXIS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Aufbau des Unterrichtsvorhabens (6-8 Doppelstunden)</vt:lpstr>
      <vt:lpstr>Katalog Basistechniken Le Parkour  (vgl. PPT 1)</vt:lpstr>
      <vt:lpstr>Katalog Basistechniken Le Parkour  (vgl. PPT 1)</vt:lpstr>
      <vt:lpstr>Differenzierungsprinzipien bei Le Parkour</vt:lpstr>
      <vt:lpstr>Aufbau des Unterrichtsvorhabens prozessbezogene Kompetenzen </vt:lpstr>
      <vt:lpstr>Aufbau des Unterrichtsvorhabens  THEORIEBEZUG</vt:lpstr>
      <vt:lpstr>PowerPoint-Präsentation</vt:lpstr>
      <vt:lpstr>Biomechanik-Zuordnung Praxisbeispiele</vt:lpstr>
      <vt:lpstr>PowerPoint-Präsentation</vt:lpstr>
      <vt:lpstr>PowerPoint-Präsentation</vt:lpstr>
      <vt:lpstr>PowerPoint-Präsentation</vt:lpstr>
      <vt:lpstr>Mehr Aufgabenbeispiele für LeParkour (PROBLEMORIENTIERT)</vt:lpstr>
      <vt:lpstr>Mehr Aufgabenbeispiele für LeParkour am Beispiel TicTac (PROBLEMORIENTIERT)</vt:lpstr>
      <vt:lpstr>PowerPoint-Präsentation</vt:lpstr>
      <vt:lpstr>PowerPoint-Präsentation</vt:lpstr>
      <vt:lpstr>PowerPoint-Präsentation</vt:lpstr>
      <vt:lpstr>PowerPoint-Präsentation</vt:lpstr>
      <vt:lpstr>Theorieinhalte Bewegungslehre  ab Doppelstunde 2/3  ein Beispiel  </vt:lpstr>
      <vt:lpstr>„Hilfreiches INTERNET“- Tutorials                     C. Skoda/2017 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PRAXIS  RUN Parcours und / oder Gerätebahn A</vt:lpstr>
      <vt:lpstr>PRAXIS  RUN Parcours und / oder Gerätebahn B</vt:lpstr>
      <vt:lpstr>THEORIE  AUFGABEN</vt:lpstr>
      <vt:lpstr>THEORIE  AUFGABEN</vt:lpstr>
      <vt:lpstr>THEORIE  AUFGABEN</vt:lpstr>
      <vt:lpstr>Mögliche GFS-Titel </vt:lpstr>
      <vt:lpstr>PowerPoint-Präsentation</vt:lpstr>
      <vt:lpstr>„Hilfreiches INTERNET“- VIDEOCLIPS </vt:lpstr>
      <vt:lpstr>„Hilfreiches INTERNET“- VIDEOCLIPS ÜBERSICHT </vt:lpstr>
      <vt:lpstr>„Hilfreiches INTERNET“- HOMEPAGES, ein Beispiel</vt:lpstr>
      <vt:lpstr>Literaturliste Theorie-Praxisverknüpfung (Lehrbücher OS) </vt:lpstr>
    </vt:vector>
  </TitlesOfParts>
  <Company/>
  <LinksUpToDate>false</LinksUpToDate>
  <SharedDoc>false</SharedDoc>
  <HyperlinksChanged>false</HyperlinksChanged>
  <AppVersion>15.0032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Unterrichtsvorhaben   Le Parkour</dc:title>
  <dc:creator>Christina Skoda</dc:creator>
  <cp:lastModifiedBy>Christina Skoda</cp:lastModifiedBy>
  <cp:revision>727</cp:revision>
  <cp:lastPrinted>2017-10-03T11:34:41Z</cp:lastPrinted>
  <dcterms:created xsi:type="dcterms:W3CDTF">2017-01-25T14:30:27Z</dcterms:created>
  <dcterms:modified xsi:type="dcterms:W3CDTF">2019-06-17T08:04:32Z</dcterms:modified>
</cp:coreProperties>
</file>