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5"/>
  </p:notesMasterIdLst>
  <p:sldIdLst>
    <p:sldId id="256" r:id="rId2"/>
    <p:sldId id="258" r:id="rId3"/>
    <p:sldId id="257" r:id="rId4"/>
    <p:sldId id="259" r:id="rId5"/>
    <p:sldId id="260" r:id="rId6"/>
    <p:sldId id="261" r:id="rId7"/>
    <p:sldId id="270" r:id="rId8"/>
    <p:sldId id="274" r:id="rId9"/>
    <p:sldId id="271" r:id="rId10"/>
    <p:sldId id="272" r:id="rId11"/>
    <p:sldId id="273" r:id="rId12"/>
    <p:sldId id="275" r:id="rId13"/>
    <p:sldId id="262" r:id="rId14"/>
    <p:sldId id="263" r:id="rId15"/>
    <p:sldId id="264" r:id="rId16"/>
    <p:sldId id="265" r:id="rId17"/>
    <p:sldId id="276" r:id="rId18"/>
    <p:sldId id="277" r:id="rId19"/>
    <p:sldId id="278" r:id="rId20"/>
    <p:sldId id="266" r:id="rId21"/>
    <p:sldId id="267" r:id="rId22"/>
    <p:sldId id="268" r:id="rId23"/>
    <p:sldId id="269" r:id="rId24"/>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1BF"/>
    <a:srgbClr val="C38F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85" autoAdjust="0"/>
  </p:normalViewPr>
  <p:slideViewPr>
    <p:cSldViewPr>
      <p:cViewPr>
        <p:scale>
          <a:sx n="117" d="100"/>
          <a:sy n="117" d="100"/>
        </p:scale>
        <p:origin x="-146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06BEE24-BF58-4EDF-8B0E-4DE5C12F406E}" type="datetimeFigureOut">
              <a:rPr lang="de-DE" smtClean="0"/>
              <a:t>22.02.2017</a:t>
            </a:fld>
            <a:endParaRPr lang="de-DE"/>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029B9BC-DEAC-435E-A201-27FA81E15F0E}" type="slidenum">
              <a:rPr lang="de-DE" smtClean="0"/>
              <a:t>‹Nr.›</a:t>
            </a:fld>
            <a:endParaRPr lang="de-DE"/>
          </a:p>
        </p:txBody>
      </p:sp>
    </p:spTree>
    <p:extLst>
      <p:ext uri="{BB962C8B-B14F-4D97-AF65-F5344CB8AC3E}">
        <p14:creationId xmlns:p14="http://schemas.microsoft.com/office/powerpoint/2010/main" val="2320963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Ref idx="1002">
        <a:schemeClr val="bg1"/>
      </p:bgRef>
    </p:bg>
    <p:spTree>
      <p:nvGrpSpPr>
        <p:cNvPr id="1" name=""/>
        <p:cNvGrpSpPr/>
        <p:nvPr/>
      </p:nvGrpSpPr>
      <p:grpSpPr>
        <a:xfrm>
          <a:off x="0" y="0"/>
          <a:ext cx="0" cy="0"/>
          <a:chOff x="0" y="0"/>
          <a:chExt cx="0" cy="0"/>
        </a:xfrm>
      </p:grpSpPr>
      <p:sp>
        <p:nvSpPr>
          <p:cNvPr id="8" name="Rechteck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Gerade Verbindung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Titel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de-DE" smtClean="0"/>
              <a:t>Titelmasterformat durch Klicken bearbeiten</a:t>
            </a:r>
            <a:endParaRPr kumimoji="0" lang="en-US"/>
          </a:p>
        </p:txBody>
      </p:sp>
      <p:sp>
        <p:nvSpPr>
          <p:cNvPr id="25" name="Untertitel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de-DE" smtClean="0"/>
              <a:t>Formatvorlage des Untertitelmasters durch Klicken bearbeiten</a:t>
            </a:r>
            <a:endParaRPr kumimoji="0" lang="en-US"/>
          </a:p>
        </p:txBody>
      </p:sp>
      <p:sp>
        <p:nvSpPr>
          <p:cNvPr id="31" name="Datumsplatzhalt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BA7F1CE-2E59-4B7A-A538-6FFBF8124CAE}" type="datetime1">
              <a:rPr lang="de-DE" smtClean="0"/>
              <a:t>22.02.2017</a:t>
            </a:fld>
            <a:endParaRPr lang="de-DE"/>
          </a:p>
        </p:txBody>
      </p:sp>
      <p:sp>
        <p:nvSpPr>
          <p:cNvPr id="18" name="Fußzeilenplatzhalt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r>
              <a:rPr lang="de-DE" smtClean="0"/>
              <a:t>Andrea Halder GMS Stetten a.k. Markt  13.10.2016</a:t>
            </a:r>
            <a:endParaRPr lang="de-DE"/>
          </a:p>
        </p:txBody>
      </p:sp>
      <p:sp>
        <p:nvSpPr>
          <p:cNvPr id="29" name="Foliennummernplatzhalt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5CBABE7-DBDE-4F4D-B333-9134421056E8}" type="slidenum">
              <a:rPr lang="de-DE" smtClean="0"/>
              <a:t>‹Nr.›</a:t>
            </a:fld>
            <a:endParaRPr lang="de-D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44896283-65D7-4C9A-9F81-207453CCB24C}" type="datetime1">
              <a:rPr lang="de-DE" smtClean="0"/>
              <a:t>22.02.2017</a:t>
            </a:fld>
            <a:endParaRPr lang="de-DE"/>
          </a:p>
        </p:txBody>
      </p:sp>
      <p:sp>
        <p:nvSpPr>
          <p:cNvPr id="5" name="Fußzeilenplatzhalter 4"/>
          <p:cNvSpPr>
            <a:spLocks noGrp="1"/>
          </p:cNvSpPr>
          <p:nvPr>
            <p:ph type="ftr" sz="quarter" idx="11"/>
          </p:nvPr>
        </p:nvSpPr>
        <p:spPr/>
        <p:txBody>
          <a:bodyPr/>
          <a:lstStyle/>
          <a:p>
            <a:r>
              <a:rPr lang="de-DE" smtClean="0"/>
              <a:t>Andrea Halder GMS Stetten a.k. Markt  13.10.2016</a:t>
            </a:r>
            <a:endParaRPr lang="de-DE"/>
          </a:p>
        </p:txBody>
      </p:sp>
      <p:sp>
        <p:nvSpPr>
          <p:cNvPr id="6" name="Foliennummernplatzhalter 5"/>
          <p:cNvSpPr>
            <a:spLocks noGrp="1"/>
          </p:cNvSpPr>
          <p:nvPr>
            <p:ph type="sldNum" sz="quarter" idx="12"/>
          </p:nvPr>
        </p:nvSpPr>
        <p:spPr/>
        <p:txBody>
          <a:bodyPr/>
          <a:lstStyle/>
          <a:p>
            <a:fld id="{85CBABE7-DBDE-4F4D-B333-9134421056E8}"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53200" y="274955"/>
            <a:ext cx="1524000" cy="5851525"/>
          </a:xfrm>
        </p:spPr>
        <p:txBody>
          <a:bodyPr vert="eaVert" ancho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42"/>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a:xfrm>
            <a:off x="4242816" y="6557946"/>
            <a:ext cx="2002464" cy="226902"/>
          </a:xfrm>
        </p:spPr>
        <p:txBody>
          <a:bodyPr/>
          <a:lstStyle/>
          <a:p>
            <a:fld id="{4171152D-D726-4F73-AAEE-A72B0BADB824}" type="datetime1">
              <a:rPr lang="de-DE" smtClean="0"/>
              <a:t>22.02.2017</a:t>
            </a:fld>
            <a:endParaRPr lang="de-DE"/>
          </a:p>
        </p:txBody>
      </p:sp>
      <p:sp>
        <p:nvSpPr>
          <p:cNvPr id="5" name="Fußzeilenplatzhalter 4"/>
          <p:cNvSpPr>
            <a:spLocks noGrp="1"/>
          </p:cNvSpPr>
          <p:nvPr>
            <p:ph type="ftr" sz="quarter" idx="11"/>
          </p:nvPr>
        </p:nvSpPr>
        <p:spPr>
          <a:xfrm>
            <a:off x="457200" y="6556248"/>
            <a:ext cx="3657600" cy="228600"/>
          </a:xfrm>
        </p:spPr>
        <p:txBody>
          <a:bodyPr/>
          <a:lstStyle/>
          <a:p>
            <a:r>
              <a:rPr lang="de-DE" smtClean="0"/>
              <a:t>Andrea Halder GMS Stetten a.k. Markt  13.10.2016</a:t>
            </a:r>
            <a:endParaRPr lang="de-DE"/>
          </a:p>
        </p:txBody>
      </p:sp>
      <p:sp>
        <p:nvSpPr>
          <p:cNvPr id="6" name="Foliennummernplatzhalt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5CBABE7-DBDE-4F4D-B333-9134421056E8}" type="slidenum">
              <a:rPr lang="de-DE" smtClean="0"/>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Inhaltsplatzhalter 2"/>
          <p:cNvSpPr>
            <a:spLocks noGrp="1"/>
          </p:cNvSpPr>
          <p:nvPr>
            <p:ph idx="1"/>
          </p:nvPr>
        </p:nvSpPr>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fld id="{3D5E8436-19F5-40E7-9230-9E86B18A5969}" type="datetime1">
              <a:rPr lang="de-DE" smtClean="0"/>
              <a:t>22.02.2017</a:t>
            </a:fld>
            <a:endParaRPr lang="de-DE"/>
          </a:p>
        </p:txBody>
      </p:sp>
      <p:sp>
        <p:nvSpPr>
          <p:cNvPr id="5" name="Fußzeilenplatzhalter 4"/>
          <p:cNvSpPr>
            <a:spLocks noGrp="1"/>
          </p:cNvSpPr>
          <p:nvPr>
            <p:ph type="ftr" sz="quarter" idx="11"/>
          </p:nvPr>
        </p:nvSpPr>
        <p:spPr/>
        <p:txBody>
          <a:bodyPr/>
          <a:lstStyle/>
          <a:p>
            <a:r>
              <a:rPr lang="de-DE" smtClean="0"/>
              <a:t>Andrea Halder GMS Stetten a.k. Markt  13.10.2016</a:t>
            </a:r>
            <a:endParaRPr lang="de-DE"/>
          </a:p>
        </p:txBody>
      </p:sp>
      <p:sp>
        <p:nvSpPr>
          <p:cNvPr id="6" name="Foliennummernplatzhalter 5"/>
          <p:cNvSpPr>
            <a:spLocks noGrp="1"/>
          </p:cNvSpPr>
          <p:nvPr>
            <p:ph type="sldNum" sz="quarter" idx="12"/>
          </p:nvPr>
        </p:nvSpPr>
        <p:spPr/>
        <p:txBody>
          <a:bodyPr/>
          <a:lstStyle/>
          <a:p>
            <a:fld id="{85CBABE7-DBDE-4F4D-B333-9134421056E8}" type="slidenum">
              <a:rPr lang="de-DE" smtClean="0"/>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de-DE" smtClean="0"/>
              <a:t>Textmasterformat bearbeiten</a:t>
            </a:r>
          </a:p>
        </p:txBody>
      </p:sp>
      <p:sp>
        <p:nvSpPr>
          <p:cNvPr id="4" name="Datumsplatzhalt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7123EA52-0FCC-458C-86A0-BD9BBF15CD6E}" type="datetime1">
              <a:rPr lang="de-DE" smtClean="0"/>
              <a:t>22.02.2017</a:t>
            </a:fld>
            <a:endParaRPr lang="de-DE"/>
          </a:p>
        </p:txBody>
      </p:sp>
      <p:sp>
        <p:nvSpPr>
          <p:cNvPr id="5" name="Fußzeilenplatzhalt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r>
              <a:rPr lang="de-DE" smtClean="0"/>
              <a:t>Andrea Halder GMS Stetten a.k. Markt  13.10.2016</a:t>
            </a:r>
            <a:endParaRPr lang="de-DE"/>
          </a:p>
        </p:txBody>
      </p:sp>
      <p:sp>
        <p:nvSpPr>
          <p:cNvPr id="6" name="Foliennummernplatzhalter 5"/>
          <p:cNvSpPr>
            <a:spLocks noGrp="1"/>
          </p:cNvSpPr>
          <p:nvPr>
            <p:ph type="sldNum" sz="quarter" idx="12"/>
          </p:nvPr>
        </p:nvSpPr>
        <p:spPr>
          <a:xfrm>
            <a:off x="6733952" y="6555112"/>
            <a:ext cx="588336" cy="228600"/>
          </a:xfrm>
        </p:spPr>
        <p:txBody>
          <a:bodyPr/>
          <a:lstStyle/>
          <a:p>
            <a:fld id="{85CBABE7-DBDE-4F4D-B333-9134421056E8}" type="slidenum">
              <a:rPr lang="de-DE" smtClean="0"/>
              <a:t>‹Nr.›</a:t>
            </a:fld>
            <a:endParaRPr lang="de-D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320040"/>
            <a:ext cx="7242048" cy="1143000"/>
          </a:xfrm>
        </p:spPr>
        <p:txBody>
          <a:bodyPr/>
          <a:lstStyle/>
          <a:p>
            <a:r>
              <a:rPr kumimoji="0" lang="de-DE" smtClean="0"/>
              <a:t>Titelmasterformat durch Klicken bearbeiten</a:t>
            </a:r>
            <a:endParaRPr kumimoji="0" lang="en-US"/>
          </a:p>
        </p:txBody>
      </p:sp>
      <p:sp>
        <p:nvSpPr>
          <p:cNvPr id="3" name="Inhaltsplatzhalt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Inhaltsplatzhalt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03D57DCA-DF0E-422A-8051-AD5D37E0316A}" type="datetime1">
              <a:rPr lang="de-DE" smtClean="0"/>
              <a:t>22.02.2017</a:t>
            </a:fld>
            <a:endParaRPr lang="de-DE"/>
          </a:p>
        </p:txBody>
      </p:sp>
      <p:sp>
        <p:nvSpPr>
          <p:cNvPr id="6" name="Fußzeilenplatzhalter 5"/>
          <p:cNvSpPr>
            <a:spLocks noGrp="1"/>
          </p:cNvSpPr>
          <p:nvPr>
            <p:ph type="ftr" sz="quarter" idx="11"/>
          </p:nvPr>
        </p:nvSpPr>
        <p:spPr/>
        <p:txBody>
          <a:bodyPr/>
          <a:lstStyle/>
          <a:p>
            <a:r>
              <a:rPr lang="de-DE" smtClean="0"/>
              <a:t>Andrea Halder GMS Stetten a.k. Markt  13.10.2016</a:t>
            </a:r>
            <a:endParaRPr lang="de-DE"/>
          </a:p>
        </p:txBody>
      </p:sp>
      <p:sp>
        <p:nvSpPr>
          <p:cNvPr id="7" name="Foliennummernplatzhalter 6"/>
          <p:cNvSpPr>
            <a:spLocks noGrp="1"/>
          </p:cNvSpPr>
          <p:nvPr>
            <p:ph type="sldNum" sz="quarter" idx="12"/>
          </p:nvPr>
        </p:nvSpPr>
        <p:spPr/>
        <p:txBody>
          <a:bodyPr/>
          <a:lstStyle/>
          <a:p>
            <a:fld id="{85CBABE7-DBDE-4F4D-B333-9134421056E8}" type="slidenum">
              <a:rPr lang="de-DE" smtClean="0"/>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320040"/>
            <a:ext cx="7242048" cy="1143000"/>
          </a:xfrm>
        </p:spPr>
        <p:txBody>
          <a:bodyPr anchor="b"/>
          <a:lstStyle>
            <a:lvl1pPr>
              <a:defRPr/>
            </a:lvl1pPr>
            <a:extLst/>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6" name="Inhaltsplatzhalt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7" name="Datumsplatzhalter 6"/>
          <p:cNvSpPr>
            <a:spLocks noGrp="1"/>
          </p:cNvSpPr>
          <p:nvPr>
            <p:ph type="dt" sz="half" idx="10"/>
          </p:nvPr>
        </p:nvSpPr>
        <p:spPr/>
        <p:txBody>
          <a:bodyPr/>
          <a:lstStyle/>
          <a:p>
            <a:fld id="{89E30212-C73A-494A-BCF6-C5F54711FBD3}" type="datetime1">
              <a:rPr lang="de-DE" smtClean="0"/>
              <a:t>22.02.2017</a:t>
            </a:fld>
            <a:endParaRPr lang="de-DE"/>
          </a:p>
        </p:txBody>
      </p:sp>
      <p:sp>
        <p:nvSpPr>
          <p:cNvPr id="8" name="Fußzeilenplatzhalter 7"/>
          <p:cNvSpPr>
            <a:spLocks noGrp="1"/>
          </p:cNvSpPr>
          <p:nvPr>
            <p:ph type="ftr" sz="quarter" idx="11"/>
          </p:nvPr>
        </p:nvSpPr>
        <p:spPr/>
        <p:txBody>
          <a:bodyPr/>
          <a:lstStyle/>
          <a:p>
            <a:r>
              <a:rPr lang="de-DE" smtClean="0"/>
              <a:t>Andrea Halder GMS Stetten a.k. Markt  13.10.2016</a:t>
            </a:r>
            <a:endParaRPr lang="de-DE"/>
          </a:p>
        </p:txBody>
      </p:sp>
      <p:sp>
        <p:nvSpPr>
          <p:cNvPr id="9" name="Foliennummernplatzhalter 8"/>
          <p:cNvSpPr>
            <a:spLocks noGrp="1"/>
          </p:cNvSpPr>
          <p:nvPr>
            <p:ph type="sldNum" sz="quarter" idx="12"/>
          </p:nvPr>
        </p:nvSpPr>
        <p:spPr/>
        <p:txBody>
          <a:bodyPr/>
          <a:lstStyle/>
          <a:p>
            <a:fld id="{85CBABE7-DBDE-4F4D-B333-9134421056E8}" type="slidenum">
              <a:rPr lang="de-DE" smtClean="0"/>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320040"/>
            <a:ext cx="7242048" cy="1143000"/>
          </a:xfrm>
        </p:spPr>
        <p:txBody>
          <a:bodyPr/>
          <a:lstStyle/>
          <a:p>
            <a:r>
              <a:rPr kumimoji="0" lang="de-DE" smtClean="0"/>
              <a:t>Titelmasterformat durch Klicken bearbeiten</a:t>
            </a:r>
            <a:endParaRPr kumimoji="0" lang="en-US"/>
          </a:p>
        </p:txBody>
      </p:sp>
      <p:sp>
        <p:nvSpPr>
          <p:cNvPr id="3" name="Datumsplatzhalter 2"/>
          <p:cNvSpPr>
            <a:spLocks noGrp="1"/>
          </p:cNvSpPr>
          <p:nvPr>
            <p:ph type="dt" sz="half" idx="10"/>
          </p:nvPr>
        </p:nvSpPr>
        <p:spPr/>
        <p:txBody>
          <a:bodyPr/>
          <a:lstStyle/>
          <a:p>
            <a:fld id="{34716C8E-1F86-45E8-9506-31AB3DF50872}" type="datetime1">
              <a:rPr lang="de-DE" smtClean="0"/>
              <a:t>22.02.2017</a:t>
            </a:fld>
            <a:endParaRPr lang="de-DE"/>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
        <p:nvSpPr>
          <p:cNvPr id="5" name="Foliennummernplatzhalter 4"/>
          <p:cNvSpPr>
            <a:spLocks noGrp="1"/>
          </p:cNvSpPr>
          <p:nvPr>
            <p:ph type="sldNum" sz="quarter" idx="12"/>
          </p:nvPr>
        </p:nvSpPr>
        <p:spPr/>
        <p:txBody>
          <a:bodyPr/>
          <a:lstStyle/>
          <a:p>
            <a:fld id="{85CBABE7-DBDE-4F4D-B333-9134421056E8}" type="slidenum">
              <a:rPr lang="de-DE" smtClean="0"/>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solidFill>
                  <a:schemeClr val="tx2"/>
                </a:solidFill>
              </a:defRPr>
            </a:lvl1pPr>
            <a:extLst/>
          </a:lstStyle>
          <a:p>
            <a:fld id="{0CADB091-3F80-4FBF-BCC7-4261B36C6F14}" type="datetime1">
              <a:rPr lang="de-DE" smtClean="0"/>
              <a:t>22.02.2017</a:t>
            </a:fld>
            <a:endParaRPr lang="de-DE"/>
          </a:p>
        </p:txBody>
      </p:sp>
      <p:sp>
        <p:nvSpPr>
          <p:cNvPr id="3" name="Fußzeilenplatzhalter 2"/>
          <p:cNvSpPr>
            <a:spLocks noGrp="1"/>
          </p:cNvSpPr>
          <p:nvPr>
            <p:ph type="ftr" sz="quarter" idx="11"/>
          </p:nvPr>
        </p:nvSpPr>
        <p:spPr/>
        <p:txBody>
          <a:bodyPr/>
          <a:lstStyle>
            <a:lvl1pPr>
              <a:defRPr>
                <a:solidFill>
                  <a:schemeClr val="tx2"/>
                </a:solidFill>
              </a:defRPr>
            </a:lvl1pPr>
            <a:extLst/>
          </a:lstStyle>
          <a:p>
            <a:r>
              <a:rPr lang="de-DE" smtClean="0"/>
              <a:t>Andrea Halder GMS Stetten a.k. Markt  13.10.2016</a:t>
            </a:r>
            <a:endParaRPr lang="de-DE"/>
          </a:p>
        </p:txBody>
      </p:sp>
      <p:sp>
        <p:nvSpPr>
          <p:cNvPr id="4" name="Foliennummernplatzhalter 3"/>
          <p:cNvSpPr>
            <a:spLocks noGrp="1"/>
          </p:cNvSpPr>
          <p:nvPr>
            <p:ph type="sldNum" sz="quarter" idx="12"/>
          </p:nvPr>
        </p:nvSpPr>
        <p:spPr/>
        <p:txBody>
          <a:bodyPr/>
          <a:lstStyle/>
          <a:p>
            <a:fld id="{85CBABE7-DBDE-4F4D-B333-9134421056E8}"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de-DE" smtClean="0"/>
              <a:t>Titelmasterformat durch Klicken bearbeiten</a:t>
            </a:r>
            <a:endParaRPr kumimoji="0" lang="en-US"/>
          </a:p>
        </p:txBody>
      </p:sp>
      <p:sp>
        <p:nvSpPr>
          <p:cNvPr id="3" name="Textplatzhalt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5" name="Datumsplatzhalter 4"/>
          <p:cNvSpPr>
            <a:spLocks noGrp="1"/>
          </p:cNvSpPr>
          <p:nvPr>
            <p:ph type="dt" sz="half" idx="10"/>
          </p:nvPr>
        </p:nvSpPr>
        <p:spPr/>
        <p:txBody>
          <a:bodyPr/>
          <a:lstStyle/>
          <a:p>
            <a:fld id="{5E4BB33F-6BC1-4ABE-ADA6-6CC666D6AE60}" type="datetime1">
              <a:rPr lang="de-DE" smtClean="0"/>
              <a:t>22.02.2017</a:t>
            </a:fld>
            <a:endParaRPr lang="de-DE"/>
          </a:p>
        </p:txBody>
      </p:sp>
      <p:sp>
        <p:nvSpPr>
          <p:cNvPr id="6" name="Fußzeilenplatzhalter 5"/>
          <p:cNvSpPr>
            <a:spLocks noGrp="1"/>
          </p:cNvSpPr>
          <p:nvPr>
            <p:ph type="ftr" sz="quarter" idx="11"/>
          </p:nvPr>
        </p:nvSpPr>
        <p:spPr/>
        <p:txBody>
          <a:bodyPr/>
          <a:lstStyle/>
          <a:p>
            <a:r>
              <a:rPr lang="de-DE" smtClean="0"/>
              <a:t>Andrea Halder GMS Stetten a.k. Markt  13.10.2016</a:t>
            </a:r>
            <a:endParaRPr lang="de-DE"/>
          </a:p>
        </p:txBody>
      </p:sp>
      <p:sp>
        <p:nvSpPr>
          <p:cNvPr id="7" name="Foliennummernplatzhalter 6"/>
          <p:cNvSpPr>
            <a:spLocks noGrp="1"/>
          </p:cNvSpPr>
          <p:nvPr>
            <p:ph type="sldNum" sz="quarter" idx="12"/>
          </p:nvPr>
        </p:nvSpPr>
        <p:spPr/>
        <p:txBody>
          <a:bodyPr/>
          <a:lstStyle/>
          <a:p>
            <a:fld id="{85CBABE7-DBDE-4F4D-B333-9134421056E8}" type="slidenum">
              <a:rPr lang="de-DE" smtClean="0"/>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2">
        <a:schemeClr val="bg2"/>
      </p:bgRef>
    </p:bg>
    <p:spTree>
      <p:nvGrpSpPr>
        <p:cNvPr id="1" name=""/>
        <p:cNvGrpSpPr/>
        <p:nvPr/>
      </p:nvGrpSpPr>
      <p:grpSpPr>
        <a:xfrm>
          <a:off x="0" y="0"/>
          <a:ext cx="0" cy="0"/>
          <a:chOff x="0" y="0"/>
          <a:chExt cx="0" cy="0"/>
        </a:xfrm>
      </p:grpSpPr>
      <p:sp>
        <p:nvSpPr>
          <p:cNvPr id="8" name="Rechteck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hteck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de-DE" smtClean="0"/>
              <a:t>Titelmasterformat durch Klicken bearbeiten</a:t>
            </a:r>
            <a:endParaRPr kumimoji="0" lang="en-US" dirty="0"/>
          </a:p>
        </p:txBody>
      </p:sp>
      <p:sp>
        <p:nvSpPr>
          <p:cNvPr id="4" name="Textplatzhalt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de-DE" smtClean="0"/>
              <a:t>Textmasterformat bearbeiten</a:t>
            </a:r>
          </a:p>
        </p:txBody>
      </p:sp>
      <p:sp>
        <p:nvSpPr>
          <p:cNvPr id="5" name="Datumsplatzhalter 4"/>
          <p:cNvSpPr>
            <a:spLocks noGrp="1"/>
          </p:cNvSpPr>
          <p:nvPr>
            <p:ph type="dt" sz="half" idx="10"/>
          </p:nvPr>
        </p:nvSpPr>
        <p:spPr/>
        <p:txBody>
          <a:bodyPr/>
          <a:lstStyle/>
          <a:p>
            <a:fld id="{4949D628-9FE4-48D6-9378-C75B796D2E42}" type="datetime1">
              <a:rPr lang="de-DE" smtClean="0"/>
              <a:t>22.02.2017</a:t>
            </a:fld>
            <a:endParaRPr lang="de-DE"/>
          </a:p>
        </p:txBody>
      </p:sp>
      <p:sp>
        <p:nvSpPr>
          <p:cNvPr id="6" name="Fußzeilenplatzhalter 5"/>
          <p:cNvSpPr>
            <a:spLocks noGrp="1"/>
          </p:cNvSpPr>
          <p:nvPr>
            <p:ph type="ftr" sz="quarter" idx="11"/>
          </p:nvPr>
        </p:nvSpPr>
        <p:spPr/>
        <p:txBody>
          <a:bodyPr/>
          <a:lstStyle/>
          <a:p>
            <a:r>
              <a:rPr lang="de-DE" smtClean="0"/>
              <a:t>Andrea Halder GMS Stetten a.k. Markt  13.10.2016</a:t>
            </a:r>
            <a:endParaRPr lang="de-DE"/>
          </a:p>
        </p:txBody>
      </p:sp>
      <p:sp>
        <p:nvSpPr>
          <p:cNvPr id="7" name="Foliennummernplatzhalter 6"/>
          <p:cNvSpPr>
            <a:spLocks noGrp="1"/>
          </p:cNvSpPr>
          <p:nvPr>
            <p:ph type="sldNum" sz="quarter" idx="12"/>
          </p:nvPr>
        </p:nvSpPr>
        <p:spPr/>
        <p:txBody>
          <a:bodyPr/>
          <a:lstStyle/>
          <a:p>
            <a:fld id="{85CBABE7-DBDE-4F4D-B333-9134421056E8}" type="slidenum">
              <a:rPr lang="de-DE" smtClean="0"/>
              <a:t>‹Nr.›</a:t>
            </a:fld>
            <a:endParaRPr lang="de-DE"/>
          </a:p>
        </p:txBody>
      </p:sp>
      <p:sp>
        <p:nvSpPr>
          <p:cNvPr id="10" name="Bildplatzhalt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de-DE" smtClean="0"/>
              <a:t>Bild durch Klicken auf Symbol hinzufügen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itelplatzhalt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de-DE" smtClean="0"/>
              <a:t>Titelmasterformat durch Klicken bearbeiten</a:t>
            </a:r>
            <a:endParaRPr kumimoji="0" lang="en-US"/>
          </a:p>
        </p:txBody>
      </p:sp>
      <p:sp>
        <p:nvSpPr>
          <p:cNvPr id="31" name="Textplatzhalter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27" name="Datumsplatzhalt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9E339A2D-285B-4B7D-B521-2EB4737C0E4A}" type="datetime1">
              <a:rPr lang="de-DE" smtClean="0"/>
              <a:t>22.02.2017</a:t>
            </a:fld>
            <a:endParaRPr lang="de-DE"/>
          </a:p>
        </p:txBody>
      </p:sp>
      <p:sp>
        <p:nvSpPr>
          <p:cNvPr id="4" name="Fußzeilenplatzhalt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r>
              <a:rPr lang="de-DE" smtClean="0"/>
              <a:t>Andrea Halder GMS Stetten a.k. Markt  13.10.2016</a:t>
            </a:r>
            <a:endParaRPr lang="de-DE"/>
          </a:p>
        </p:txBody>
      </p:sp>
      <p:sp>
        <p:nvSpPr>
          <p:cNvPr id="16" name="Foliennummernplatzhalt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5CBABE7-DBDE-4F4D-B333-9134421056E8}" type="slidenum">
              <a:rPr lang="de-DE" smtClean="0"/>
              <a:t>‹Nr.›</a:t>
            </a:fld>
            <a:endParaRPr lang="de-DE"/>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Sportprofil</a:t>
            </a:r>
            <a:br>
              <a:rPr lang="de-DE" dirty="0" smtClean="0"/>
            </a:br>
            <a:endParaRPr lang="de-DE" dirty="0"/>
          </a:p>
        </p:txBody>
      </p:sp>
      <p:sp>
        <p:nvSpPr>
          <p:cNvPr id="3" name="Untertitel 2"/>
          <p:cNvSpPr>
            <a:spLocks noGrp="1"/>
          </p:cNvSpPr>
          <p:nvPr>
            <p:ph type="subTitle" idx="1"/>
          </p:nvPr>
        </p:nvSpPr>
        <p:spPr/>
        <p:txBody>
          <a:bodyPr/>
          <a:lstStyle/>
          <a:p>
            <a:r>
              <a:rPr lang="de-DE" dirty="0" smtClean="0"/>
              <a:t>Schulzentrum Stetten </a:t>
            </a:r>
            <a:r>
              <a:rPr lang="de-DE" dirty="0" err="1" smtClean="0"/>
              <a:t>a.k.M</a:t>
            </a:r>
            <a:r>
              <a:rPr lang="de-DE" dirty="0" smtClean="0"/>
              <a:t>. - Gemeinschaftsschule </a:t>
            </a:r>
            <a:endParaRPr lang="de-DE" dirty="0"/>
          </a:p>
        </p:txBody>
      </p:sp>
      <p:sp>
        <p:nvSpPr>
          <p:cNvPr id="4" name="Fußzeilenplatzhalter 3"/>
          <p:cNvSpPr>
            <a:spLocks noGrp="1"/>
          </p:cNvSpPr>
          <p:nvPr>
            <p:ph type="ftr" sz="quarter" idx="11"/>
          </p:nvPr>
        </p:nvSpPr>
        <p:spPr>
          <a:xfrm>
            <a:off x="2819400" y="6557946"/>
            <a:ext cx="3120752" cy="228600"/>
          </a:xfrm>
        </p:spPr>
        <p:txBody>
          <a:bodyPr/>
          <a:lstStyle/>
          <a:p>
            <a:r>
              <a:rPr lang="de-DE" dirty="0" smtClean="0"/>
              <a:t>Andrea Halder GMS Stetten </a:t>
            </a:r>
            <a:r>
              <a:rPr lang="de-DE" dirty="0" err="1" smtClean="0"/>
              <a:t>a.k</a:t>
            </a:r>
            <a:r>
              <a:rPr lang="de-DE" dirty="0" smtClean="0"/>
              <a:t>. Markt  13.10.2016</a:t>
            </a:r>
            <a:endParaRPr lang="de-DE" dirty="0"/>
          </a:p>
        </p:txBody>
      </p:sp>
    </p:spTree>
    <p:extLst>
      <p:ext uri="{BB962C8B-B14F-4D97-AF65-F5344CB8AC3E}">
        <p14:creationId xmlns:p14="http://schemas.microsoft.com/office/powerpoint/2010/main" val="1498176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Aufteilung der Themen im Sportprofil</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982175084"/>
              </p:ext>
            </p:extLst>
          </p:nvPr>
        </p:nvGraphicFramePr>
        <p:xfrm>
          <a:off x="2483768" y="2276872"/>
          <a:ext cx="3571240" cy="3376549"/>
        </p:xfrm>
        <a:graphic>
          <a:graphicData uri="http://schemas.openxmlformats.org/drawingml/2006/table">
            <a:tbl>
              <a:tblPr firstRow="1" firstCol="1" bandRow="1">
                <a:tableStyleId>{5C22544A-7EE6-4342-B048-85BDC9FD1C3A}</a:tableStyleId>
              </a:tblPr>
              <a:tblGrid>
                <a:gridCol w="3571240">
                  <a:extLst>
                    <a:ext uri="{9D8B030D-6E8A-4147-A177-3AD203B41FA5}">
                      <a16:colId xmlns:a16="http://schemas.microsoft.com/office/drawing/2014/main" xmlns="" val="20000"/>
                    </a:ext>
                  </a:extLst>
                </a:gridCol>
              </a:tblGrid>
              <a:tr h="316230">
                <a:tc>
                  <a:txBody>
                    <a:bodyPr/>
                    <a:lstStyle/>
                    <a:p>
                      <a:pPr algn="ctr">
                        <a:lnSpc>
                          <a:spcPct val="115000"/>
                        </a:lnSpc>
                        <a:spcAft>
                          <a:spcPts val="0"/>
                        </a:spcAft>
                      </a:pPr>
                      <a:r>
                        <a:rPr lang="de-DE" sz="1200" dirty="0">
                          <a:effectLst/>
                        </a:rPr>
                        <a:t>Wissensbereich</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xmlns="" val="10000"/>
                  </a:ext>
                </a:extLst>
              </a:tr>
              <a:tr h="53657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1. Krafttraining </a:t>
                      </a:r>
                      <a:r>
                        <a:rPr lang="de-DE" sz="1200" dirty="0">
                          <a:effectLst/>
                        </a:rPr>
                        <a:t>(Proteine)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1"/>
                  </a:ext>
                </a:extLst>
              </a:tr>
              <a:tr h="53530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2. Ernährung </a:t>
                      </a:r>
                      <a:r>
                        <a:rPr lang="de-DE" sz="1200" dirty="0">
                          <a:effectLst/>
                        </a:rPr>
                        <a:t>im Sport (Kohlenhydrate, Fette, </a:t>
                      </a:r>
                      <a:endParaRPr lang="de-DE" sz="1200" dirty="0" smtClean="0">
                        <a:effectLst/>
                      </a:endParaRPr>
                    </a:p>
                    <a:p>
                      <a:pPr marL="0" lvl="0" indent="0">
                        <a:lnSpc>
                          <a:spcPct val="115000"/>
                        </a:lnSpc>
                        <a:spcAft>
                          <a:spcPts val="0"/>
                        </a:spcAft>
                        <a:buFont typeface="+mj-lt"/>
                        <a:buNone/>
                      </a:pPr>
                      <a:r>
                        <a:rPr lang="de-DE" sz="1200" dirty="0" smtClean="0">
                          <a:effectLst/>
                        </a:rPr>
                        <a:t>    </a:t>
                      </a:r>
                      <a:r>
                        <a:rPr lang="de-DE" sz="1200" dirty="0" err="1" smtClean="0">
                          <a:effectLst/>
                        </a:rPr>
                        <a:t>Vitamine+Mineralstoffe</a:t>
                      </a:r>
                      <a:r>
                        <a:rPr lang="de-DE" sz="1200" dirty="0">
                          <a:effectLst/>
                        </a:rPr>
                        <a:t>)</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2"/>
                  </a:ext>
                </a:extLst>
              </a:tr>
              <a:tr h="52514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3. Sportphysiologie </a:t>
                      </a:r>
                      <a:r>
                        <a:rPr lang="de-DE" sz="1200" dirty="0">
                          <a:effectLst/>
                        </a:rPr>
                        <a:t>(</a:t>
                      </a:r>
                      <a:r>
                        <a:rPr lang="de-DE" sz="1200" dirty="0" smtClean="0">
                          <a:effectLst/>
                        </a:rPr>
                        <a:t>Anatomie)</a:t>
                      </a:r>
                    </a:p>
                    <a:p>
                      <a:pPr marL="0" lvl="0" indent="0">
                        <a:lnSpc>
                          <a:spcPct val="115000"/>
                        </a:lnSpc>
                        <a:spcAft>
                          <a:spcPts val="0"/>
                        </a:spcAft>
                        <a:buFont typeface="+mj-lt"/>
                        <a:buNone/>
                      </a:pPr>
                      <a:r>
                        <a:rPr lang="de-DE" sz="1100" baseline="0" dirty="0" smtClean="0">
                          <a:effectLst/>
                        </a:rPr>
                        <a:t>    </a:t>
                      </a:r>
                      <a:r>
                        <a:rPr lang="de-DE" sz="1200" dirty="0" smtClean="0">
                          <a:effectLst/>
                        </a:rPr>
                        <a:t>Anpassungsprozesse </a:t>
                      </a:r>
                      <a:r>
                        <a:rPr lang="de-DE" sz="1200" dirty="0">
                          <a:effectLst/>
                        </a:rPr>
                        <a:t>der </a:t>
                      </a:r>
                      <a:r>
                        <a:rPr lang="de-DE" sz="1200" dirty="0" smtClean="0">
                          <a:effectLst/>
                        </a:rPr>
                        <a:t>Sportarten</a:t>
                      </a:r>
                      <a:r>
                        <a:rPr lang="de-DE" sz="1100" baseline="0" dirty="0">
                          <a:effectLst/>
                        </a:rPr>
                        <a:t> </a:t>
                      </a:r>
                      <a:r>
                        <a:rPr lang="de-DE" sz="1200" dirty="0" smtClean="0">
                          <a:effectLst/>
                        </a:rPr>
                        <a:t>LA </a:t>
                      </a:r>
                      <a:r>
                        <a:rPr lang="de-DE" sz="1200" dirty="0">
                          <a:effectLst/>
                        </a:rPr>
                        <a:t>+ GT </a:t>
                      </a:r>
                      <a:r>
                        <a:rPr lang="de-DE" sz="1200" dirty="0">
                          <a:effectLst/>
                          <a:sym typeface="Wingdings" panose="05000000000000000000" pitchFamily="2" charset="2"/>
                        </a:rPr>
                        <a:t></a:t>
                      </a:r>
                      <a:r>
                        <a:rPr lang="de-DE" sz="1200" dirty="0">
                          <a:effectLst/>
                        </a:rPr>
                        <a:t> Dehnen und Muskelgruppen</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3"/>
                  </a:ext>
                </a:extLst>
              </a:tr>
              <a:tr h="54165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4. Sportbiologie </a:t>
                      </a:r>
                      <a:r>
                        <a:rPr lang="de-DE" sz="1200" dirty="0">
                          <a:effectLst/>
                        </a:rPr>
                        <a:t>(z.B. </a:t>
                      </a:r>
                      <a:r>
                        <a:rPr lang="de-DE" sz="1200" dirty="0" err="1">
                          <a:effectLst/>
                        </a:rPr>
                        <a:t>Citratzyklus</a:t>
                      </a:r>
                      <a:r>
                        <a:rPr lang="de-DE" sz="1200" dirty="0">
                          <a:effectLst/>
                        </a:rPr>
                        <a:t>)</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4"/>
                  </a:ext>
                </a:extLst>
              </a:tr>
            </a:tbl>
          </a:graphicData>
        </a:graphic>
      </p:graphicFrame>
      <p:sp>
        <p:nvSpPr>
          <p:cNvPr id="5" name="Rechteck 4"/>
          <p:cNvSpPr/>
          <p:nvPr/>
        </p:nvSpPr>
        <p:spPr>
          <a:xfrm>
            <a:off x="457200" y="1506583"/>
            <a:ext cx="4572000" cy="646331"/>
          </a:xfrm>
          <a:prstGeom prst="rect">
            <a:avLst/>
          </a:prstGeom>
        </p:spPr>
        <p:txBody>
          <a:bodyPr>
            <a:spAutoFit/>
          </a:bodyPr>
          <a:lstStyle/>
          <a:p>
            <a:pPr lvl="0" eaLnBrk="0" fontAlgn="base" hangingPunct="0">
              <a:spcBef>
                <a:spcPct val="0"/>
              </a:spcBef>
              <a:spcAft>
                <a:spcPct val="0"/>
              </a:spcAft>
            </a:pPr>
            <a:r>
              <a:rPr lang="de-DE" altLang="de-DE" u="sng" dirty="0">
                <a:latin typeface="Arial" panose="020B0604020202020204" pitchFamily="34" charset="0"/>
                <a:ea typeface="Calibri" panose="020F0502020204030204" pitchFamily="34" charset="0"/>
                <a:cs typeface="Arial" panose="020B0604020202020204" pitchFamily="34" charset="0"/>
              </a:rPr>
              <a:t>Lerngruppe 9</a:t>
            </a:r>
            <a:endParaRPr lang="de-DE" altLang="de-DE" u="sng" dirty="0" smtClean="0">
              <a:latin typeface="Arial" panose="020B0604020202020204" pitchFamily="34" charset="0"/>
              <a:ea typeface="Calibri" panose="020F0502020204030204" pitchFamily="34" charset="0"/>
              <a:cs typeface="Arial" panose="020B0604020202020204" pitchFamily="34" charset="0"/>
            </a:endParaRPr>
          </a:p>
          <a:p>
            <a:pPr lvl="0" eaLnBrk="0" fontAlgn="base" hangingPunct="0">
              <a:spcBef>
                <a:spcPct val="0"/>
              </a:spcBef>
              <a:spcAft>
                <a:spcPct val="0"/>
              </a:spcAft>
            </a:pPr>
            <a:r>
              <a:rPr lang="de-DE" altLang="de-DE" dirty="0" smtClean="0">
                <a:latin typeface="Arial" panose="020B0604020202020204" pitchFamily="34" charset="0"/>
                <a:ea typeface="Calibri" panose="020F0502020204030204" pitchFamily="34" charset="0"/>
                <a:cs typeface="Arial" panose="020B0604020202020204" pitchFamily="34" charset="0"/>
              </a:rPr>
              <a:t>Theorie</a:t>
            </a:r>
            <a:endParaRPr lang="de-DE" altLang="de-DE" sz="800" dirty="0"/>
          </a:p>
        </p:txBody>
      </p:sp>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2368703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Aufteilung der Themen im Sportprofil</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657442245"/>
              </p:ext>
            </p:extLst>
          </p:nvPr>
        </p:nvGraphicFramePr>
        <p:xfrm>
          <a:off x="1136332" y="2660576"/>
          <a:ext cx="5880735" cy="2427605"/>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xmlns="" val="20000"/>
                    </a:ext>
                  </a:extLst>
                </a:gridCol>
                <a:gridCol w="2910205">
                  <a:extLst>
                    <a:ext uri="{9D8B030D-6E8A-4147-A177-3AD203B41FA5}">
                      <a16:colId xmlns:a16="http://schemas.microsoft.com/office/drawing/2014/main" xmlns="" val="20001"/>
                    </a:ext>
                  </a:extLst>
                </a:gridCol>
              </a:tblGrid>
              <a:tr h="316230">
                <a:tc>
                  <a:txBody>
                    <a:bodyPr/>
                    <a:lstStyle/>
                    <a:p>
                      <a:pPr algn="ctr">
                        <a:lnSpc>
                          <a:spcPct val="115000"/>
                        </a:lnSpc>
                        <a:spcAft>
                          <a:spcPts val="0"/>
                        </a:spcAft>
                      </a:pPr>
                      <a:r>
                        <a:rPr lang="de-DE" sz="1200" dirty="0">
                          <a:effectLst/>
                        </a:rPr>
                        <a:t>Individualsportarten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tc>
                  <a:txBody>
                    <a:bodyPr/>
                    <a:lstStyle/>
                    <a:p>
                      <a:pPr algn="ctr">
                        <a:lnSpc>
                          <a:spcPct val="115000"/>
                        </a:lnSpc>
                        <a:spcAft>
                          <a:spcPts val="0"/>
                        </a:spcAft>
                      </a:pPr>
                      <a:r>
                        <a:rPr lang="de-DE" sz="1200" dirty="0">
                          <a:effectLst/>
                        </a:rPr>
                        <a:t>Ballsportarten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xmlns="" val="10000"/>
                  </a:ext>
                </a:extLst>
              </a:tr>
              <a:tr h="536575">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Geräteturnen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Fußball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535305">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Leichtathletik (Jungen)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Handball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525145">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Gymnastik/Tanz (Mädchen)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Basketball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514350">
                <a:tc gridSpan="2">
                  <a:txBody>
                    <a:bodyPr/>
                    <a:lstStyle/>
                    <a:p>
                      <a:pPr>
                        <a:lnSpc>
                          <a:spcPct val="115000"/>
                        </a:lnSpc>
                        <a:spcAft>
                          <a:spcPts val="0"/>
                        </a:spcAft>
                      </a:pPr>
                      <a:r>
                        <a:rPr lang="de-DE" sz="1200" dirty="0">
                          <a:effectLst/>
                        </a:rPr>
                        <a:t> </a:t>
                      </a:r>
                      <a:endParaRPr lang="de-DE" sz="1100" dirty="0">
                        <a:effectLst/>
                      </a:endParaRPr>
                    </a:p>
                    <a:p>
                      <a:pPr algn="ctr">
                        <a:lnSpc>
                          <a:spcPct val="115000"/>
                        </a:lnSpc>
                        <a:spcAft>
                          <a:spcPts val="0"/>
                        </a:spcAft>
                      </a:pPr>
                      <a:r>
                        <a:rPr lang="de-DE" sz="1200" dirty="0">
                          <a:effectLst/>
                        </a:rPr>
                        <a:t>freier Block</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solidFill>
                      <a:srgbClr val="B2A1BF"/>
                    </a:solidFill>
                  </a:tcPr>
                </a:tc>
                <a:tc hMerge="1">
                  <a:txBody>
                    <a:bodyPr/>
                    <a:lstStyle/>
                    <a:p>
                      <a:endParaRPr lang="de-DE"/>
                    </a:p>
                  </a:txBody>
                  <a:tcPr/>
                </a:tc>
                <a:extLst>
                  <a:ext uri="{0D108BD9-81ED-4DB2-BD59-A6C34878D82A}">
                    <a16:rowId xmlns:a16="http://schemas.microsoft.com/office/drawing/2014/main" xmlns="" val="10004"/>
                  </a:ext>
                </a:extLst>
              </a:tr>
            </a:tbl>
          </a:graphicData>
        </a:graphic>
      </p:graphicFrame>
      <p:sp>
        <p:nvSpPr>
          <p:cNvPr id="5" name="Rectangle 1"/>
          <p:cNvSpPr>
            <a:spLocks noChangeArrowheads="1"/>
          </p:cNvSpPr>
          <p:nvPr/>
        </p:nvSpPr>
        <p:spPr bwMode="auto">
          <a:xfrm>
            <a:off x="423027" y="1611759"/>
            <a:ext cx="168507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Lerngruppe 10</a:t>
            </a:r>
            <a:endParaRPr kumimoji="0" lang="de-DE" altLang="de-DE"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Praxis</a:t>
            </a:r>
            <a:endParaRPr kumimoji="0" lang="de-DE" altLang="de-DE"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smtClean="0">
              <a:ln>
                <a:noFill/>
              </a:ln>
              <a:solidFill>
                <a:schemeClr val="tx1"/>
              </a:solidFill>
              <a:effectLst/>
              <a:latin typeface="Arial" panose="020B0604020202020204" pitchFamily="34" charset="0"/>
            </a:endParaRPr>
          </a:p>
        </p:txBody>
      </p:sp>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39637935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Aufteilung der Themen im Sportprofil</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086916320"/>
              </p:ext>
            </p:extLst>
          </p:nvPr>
        </p:nvGraphicFramePr>
        <p:xfrm>
          <a:off x="2555776" y="2276872"/>
          <a:ext cx="3571240" cy="3376549"/>
        </p:xfrm>
        <a:graphic>
          <a:graphicData uri="http://schemas.openxmlformats.org/drawingml/2006/table">
            <a:tbl>
              <a:tblPr firstRow="1" firstCol="1" bandRow="1">
                <a:tableStyleId>{5C22544A-7EE6-4342-B048-85BDC9FD1C3A}</a:tableStyleId>
              </a:tblPr>
              <a:tblGrid>
                <a:gridCol w="3571240">
                  <a:extLst>
                    <a:ext uri="{9D8B030D-6E8A-4147-A177-3AD203B41FA5}">
                      <a16:colId xmlns:a16="http://schemas.microsoft.com/office/drawing/2014/main" xmlns="" val="20000"/>
                    </a:ext>
                  </a:extLst>
                </a:gridCol>
              </a:tblGrid>
              <a:tr h="316230">
                <a:tc>
                  <a:txBody>
                    <a:bodyPr/>
                    <a:lstStyle/>
                    <a:p>
                      <a:pPr algn="ctr">
                        <a:lnSpc>
                          <a:spcPct val="115000"/>
                        </a:lnSpc>
                        <a:spcAft>
                          <a:spcPts val="0"/>
                        </a:spcAft>
                      </a:pPr>
                      <a:r>
                        <a:rPr lang="de-DE" sz="1200" dirty="0">
                          <a:effectLst/>
                        </a:rPr>
                        <a:t>Wissensbereich</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xmlns="" val="10000"/>
                  </a:ext>
                </a:extLst>
              </a:tr>
              <a:tr h="53657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1. Olympia </a:t>
                      </a:r>
                      <a:r>
                        <a:rPr lang="de-DE" sz="1200" dirty="0">
                          <a:effectLst/>
                        </a:rPr>
                        <a:t>(olympische Idee)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1"/>
                  </a:ext>
                </a:extLst>
              </a:tr>
              <a:tr h="53530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2. Sport </a:t>
                      </a:r>
                      <a:r>
                        <a:rPr lang="de-DE" sz="1200" dirty="0">
                          <a:effectLst/>
                        </a:rPr>
                        <a:t>und Doping</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2"/>
                  </a:ext>
                </a:extLst>
              </a:tr>
              <a:tr h="52514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3. die </a:t>
                      </a:r>
                      <a:r>
                        <a:rPr lang="de-DE" sz="1200" dirty="0">
                          <a:effectLst/>
                        </a:rPr>
                        <a:t>gesellschaftliche Rolle von </a:t>
                      </a:r>
                      <a:r>
                        <a:rPr lang="de-DE" sz="1200" dirty="0" smtClean="0">
                          <a:effectLst/>
                        </a:rPr>
                        <a:t>Sport</a:t>
                      </a:r>
                    </a:p>
                    <a:p>
                      <a:pPr marL="0" lvl="0" indent="0">
                        <a:lnSpc>
                          <a:spcPct val="115000"/>
                        </a:lnSpc>
                        <a:spcAft>
                          <a:spcPts val="0"/>
                        </a:spcAft>
                        <a:buFont typeface="+mj-lt"/>
                        <a:buNone/>
                      </a:pPr>
                      <a:r>
                        <a:rPr lang="de-DE" sz="1200" dirty="0" smtClean="0">
                          <a:effectLst/>
                        </a:rPr>
                        <a:t>    </a:t>
                      </a:r>
                      <a:r>
                        <a:rPr lang="de-DE" sz="1200" dirty="0">
                          <a:effectLst/>
                        </a:rPr>
                        <a:t>(Kommerzialisierung, Freizeit- und </a:t>
                      </a:r>
                      <a:endParaRPr lang="de-DE" sz="1200" dirty="0" smtClean="0">
                        <a:effectLst/>
                      </a:endParaRPr>
                    </a:p>
                    <a:p>
                      <a:pPr marL="0" lvl="0" indent="0">
                        <a:lnSpc>
                          <a:spcPct val="115000"/>
                        </a:lnSpc>
                        <a:spcAft>
                          <a:spcPts val="0"/>
                        </a:spcAft>
                        <a:buFont typeface="+mj-lt"/>
                        <a:buNone/>
                      </a:pPr>
                      <a:r>
                        <a:rPr lang="de-DE" sz="1200" dirty="0" smtClean="0">
                          <a:effectLst/>
                        </a:rPr>
                        <a:t>     Leistungssport</a:t>
                      </a:r>
                      <a:r>
                        <a:rPr lang="de-DE" sz="1200" dirty="0">
                          <a:effectLst/>
                        </a:rPr>
                        <a:t>, Medien)</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3"/>
                  </a:ext>
                </a:extLst>
              </a:tr>
              <a:tr h="54165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4.</a:t>
                      </a:r>
                      <a:r>
                        <a:rPr lang="de-DE" sz="1200" baseline="0" dirty="0" smtClean="0">
                          <a:effectLst/>
                        </a:rPr>
                        <a:t> </a:t>
                      </a:r>
                      <a:r>
                        <a:rPr lang="de-DE" sz="1200" dirty="0" smtClean="0">
                          <a:effectLst/>
                        </a:rPr>
                        <a:t>die </a:t>
                      </a:r>
                      <a:r>
                        <a:rPr lang="de-DE" sz="1200" dirty="0">
                          <a:effectLst/>
                        </a:rPr>
                        <a:t>Bedeutung von Emotionen im Sport </a:t>
                      </a:r>
                      <a:endParaRPr lang="de-DE" sz="1200" dirty="0" smtClean="0">
                        <a:effectLst/>
                      </a:endParaRPr>
                    </a:p>
                    <a:p>
                      <a:pPr marL="0" lvl="0" indent="0">
                        <a:lnSpc>
                          <a:spcPct val="115000"/>
                        </a:lnSpc>
                        <a:spcAft>
                          <a:spcPts val="0"/>
                        </a:spcAft>
                        <a:buFont typeface="+mj-lt"/>
                        <a:buNone/>
                      </a:pPr>
                      <a:r>
                        <a:rPr lang="de-DE" sz="1200" dirty="0" smtClean="0">
                          <a:effectLst/>
                        </a:rPr>
                        <a:t>    (</a:t>
                      </a:r>
                      <a:r>
                        <a:rPr lang="de-DE" sz="1200" dirty="0">
                          <a:effectLst/>
                        </a:rPr>
                        <a:t>Freude, Stolz, Angst, Aggression)</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extLst>
                  <a:ext uri="{0D108BD9-81ED-4DB2-BD59-A6C34878D82A}">
                    <a16:rowId xmlns:a16="http://schemas.microsoft.com/office/drawing/2014/main" xmlns="" val="10004"/>
                  </a:ext>
                </a:extLst>
              </a:tr>
            </a:tbl>
          </a:graphicData>
        </a:graphic>
      </p:graphicFrame>
      <p:sp>
        <p:nvSpPr>
          <p:cNvPr id="5" name="Rechteck 4"/>
          <p:cNvSpPr/>
          <p:nvPr/>
        </p:nvSpPr>
        <p:spPr>
          <a:xfrm>
            <a:off x="457200" y="1556792"/>
            <a:ext cx="4572000" cy="646331"/>
          </a:xfrm>
          <a:prstGeom prst="rect">
            <a:avLst/>
          </a:prstGeom>
        </p:spPr>
        <p:txBody>
          <a:bodyPr>
            <a:spAutoFit/>
          </a:bodyPr>
          <a:lstStyle/>
          <a:p>
            <a:pPr lvl="0" eaLnBrk="0" fontAlgn="base" hangingPunct="0">
              <a:spcBef>
                <a:spcPct val="0"/>
              </a:spcBef>
              <a:spcAft>
                <a:spcPct val="0"/>
              </a:spcAft>
            </a:pPr>
            <a:r>
              <a:rPr lang="de-DE" altLang="de-DE" u="sng" dirty="0">
                <a:latin typeface="Arial" panose="020B0604020202020204" pitchFamily="34" charset="0"/>
                <a:ea typeface="Calibri" panose="020F0502020204030204" pitchFamily="34" charset="0"/>
                <a:cs typeface="Arial" panose="020B0604020202020204" pitchFamily="34" charset="0"/>
              </a:rPr>
              <a:t>Lerngruppe 10</a:t>
            </a:r>
            <a:endParaRPr lang="de-DE" altLang="de-DE" sz="800" dirty="0"/>
          </a:p>
          <a:p>
            <a:pPr lvl="0" eaLnBrk="0" fontAlgn="base" hangingPunct="0">
              <a:spcBef>
                <a:spcPct val="0"/>
              </a:spcBef>
              <a:spcAft>
                <a:spcPct val="0"/>
              </a:spcAft>
            </a:pPr>
            <a:r>
              <a:rPr lang="de-DE" altLang="de-DE" dirty="0" smtClean="0">
                <a:latin typeface="Arial" panose="020B0604020202020204" pitchFamily="34" charset="0"/>
                <a:cs typeface="Arial" panose="020B0604020202020204" pitchFamily="34" charset="0"/>
              </a:rPr>
              <a:t>Theorie</a:t>
            </a:r>
            <a:endParaRPr lang="de-DE" altLang="de-DE" sz="800" dirty="0"/>
          </a:p>
        </p:txBody>
      </p:sp>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4252534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Verknüpfung von Theorie und Praxis</a:t>
            </a:r>
            <a:endParaRPr lang="de-DE" dirty="0"/>
          </a:p>
        </p:txBody>
      </p:sp>
      <p:sp>
        <p:nvSpPr>
          <p:cNvPr id="3" name="Inhaltsplatzhalter 2"/>
          <p:cNvSpPr>
            <a:spLocks noGrp="1"/>
          </p:cNvSpPr>
          <p:nvPr>
            <p:ph idx="1"/>
          </p:nvPr>
        </p:nvSpPr>
        <p:spPr/>
        <p:txBody>
          <a:bodyPr/>
          <a:lstStyle/>
          <a:p>
            <a:r>
              <a:rPr lang="de-DE" dirty="0" smtClean="0"/>
              <a:t>Die theoretisch erlernten Kenntnisse werden im Praxisunterricht angewendet und dadurch verinnerlicht.</a:t>
            </a:r>
          </a:p>
          <a:p>
            <a:r>
              <a:rPr lang="de-DE" u="sng" dirty="0" smtClean="0"/>
              <a:t>Beispiel:</a:t>
            </a:r>
            <a:r>
              <a:rPr lang="de-DE" dirty="0" smtClean="0"/>
              <a:t> „Aufwärmen im Sport“</a:t>
            </a:r>
            <a:endParaRPr lang="de-DE" u="sng" dirty="0" smtClean="0"/>
          </a:p>
          <a:p>
            <a:pPr marL="0" indent="0">
              <a:buNone/>
            </a:pPr>
            <a:r>
              <a:rPr lang="de-DE" dirty="0" smtClean="0"/>
              <a:t>   Gruppenweise planen die Lernpartner ein </a:t>
            </a:r>
          </a:p>
          <a:p>
            <a:pPr marL="0" indent="0">
              <a:buNone/>
            </a:pPr>
            <a:r>
              <a:rPr lang="de-DE" dirty="0" smtClean="0"/>
              <a:t>   sportartspezifisches Aufwärmprogramm und</a:t>
            </a:r>
          </a:p>
          <a:p>
            <a:pPr marL="0" indent="0">
              <a:buNone/>
            </a:pPr>
            <a:r>
              <a:rPr lang="de-DE" dirty="0"/>
              <a:t> </a:t>
            </a:r>
            <a:r>
              <a:rPr lang="de-DE" dirty="0" smtClean="0"/>
              <a:t>  führen dies im Praxisunterricht durch. </a:t>
            </a:r>
          </a:p>
          <a:p>
            <a:pPr marL="0" indent="0">
              <a:buNone/>
            </a:pPr>
            <a:r>
              <a:rPr lang="de-DE" dirty="0" smtClean="0">
                <a:sym typeface="Wingdings" panose="05000000000000000000" pitchFamily="2" charset="2"/>
              </a:rPr>
              <a:t>    Körpersprache</a:t>
            </a:r>
          </a:p>
          <a:p>
            <a:pPr marL="0" indent="0">
              <a:buNone/>
            </a:pPr>
            <a:r>
              <a:rPr lang="de-DE" dirty="0">
                <a:sym typeface="Wingdings" panose="05000000000000000000" pitchFamily="2" charset="2"/>
              </a:rPr>
              <a:t> </a:t>
            </a:r>
            <a:r>
              <a:rPr lang="de-DE" dirty="0" smtClean="0">
                <a:sym typeface="Wingdings" panose="05000000000000000000" pitchFamily="2" charset="2"/>
              </a:rPr>
              <a:t>   Organisationsformen im Sport</a:t>
            </a:r>
          </a:p>
          <a:p>
            <a:pPr marL="0" indent="0">
              <a:buNone/>
            </a:pPr>
            <a:r>
              <a:rPr lang="de-DE" dirty="0">
                <a:sym typeface="Wingdings" panose="05000000000000000000" pitchFamily="2" charset="2"/>
              </a:rPr>
              <a:t> </a:t>
            </a:r>
            <a:r>
              <a:rPr lang="de-DE" dirty="0" smtClean="0">
                <a:sym typeface="Wingdings" panose="05000000000000000000" pitchFamily="2" charset="2"/>
              </a:rPr>
              <a:t>   Sicherheit im Sport</a:t>
            </a:r>
            <a:endParaRPr lang="de-DE" dirty="0"/>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3852347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20040"/>
            <a:ext cx="7242048" cy="732696"/>
          </a:xfrm>
        </p:spPr>
        <p:txBody>
          <a:bodyPr/>
          <a:lstStyle/>
          <a:p>
            <a:r>
              <a:rPr lang="de-DE" dirty="0" err="1" smtClean="0"/>
              <a:t>Lernstandsüberprüfung</a:t>
            </a:r>
            <a:r>
              <a:rPr lang="de-DE" dirty="0" smtClean="0"/>
              <a:t> 2</a:t>
            </a:r>
            <a:endParaRPr lang="de-DE" dirty="0"/>
          </a:p>
        </p:txBody>
      </p:sp>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96752"/>
            <a:ext cx="6200775" cy="470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3861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a:xfrm>
            <a:off x="395536" y="6629400"/>
            <a:ext cx="3657600" cy="228600"/>
          </a:xfrm>
        </p:spPr>
        <p:txBody>
          <a:bodyPr/>
          <a:lstStyle/>
          <a:p>
            <a:r>
              <a:rPr lang="de-DE" dirty="0" smtClean="0"/>
              <a:t>Andrea Halder GMS Stetten </a:t>
            </a:r>
            <a:r>
              <a:rPr lang="de-DE" dirty="0" err="1" smtClean="0"/>
              <a:t>a.k</a:t>
            </a:r>
            <a:r>
              <a:rPr lang="de-DE" dirty="0" smtClean="0"/>
              <a:t>. Markt  13.10.2016</a:t>
            </a:r>
            <a:endParaRPr lang="de-DE"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393" y="7605"/>
            <a:ext cx="6134100" cy="339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393" y="2996952"/>
            <a:ext cx="6048375" cy="3686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33098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de-DE" dirty="0" smtClean="0"/>
              <a:t>Andrea Halder GMS Stetten </a:t>
            </a:r>
            <a:r>
              <a:rPr lang="de-DE" dirty="0" err="1" smtClean="0"/>
              <a:t>a.k</a:t>
            </a:r>
            <a:r>
              <a:rPr lang="de-DE" dirty="0" smtClean="0"/>
              <a:t>. Markt  13.10.2016</a:t>
            </a:r>
            <a:endParaRPr lang="de-DE"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76672"/>
            <a:ext cx="6029325" cy="444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9625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457200" y="320040"/>
            <a:ext cx="7242048" cy="732696"/>
          </a:xfrm>
          <a:prstGeom prst="rect">
            <a:avLst/>
          </a:prstGeom>
        </p:spPr>
        <p:txBody>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de-DE" dirty="0" smtClean="0"/>
              <a:t>Präsentation mit Praxisteil</a:t>
            </a:r>
            <a:endParaRPr lang="de-DE" dirty="0"/>
          </a:p>
        </p:txBody>
      </p:sp>
      <p:graphicFrame>
        <p:nvGraphicFramePr>
          <p:cNvPr id="3" name="Tabelle 2"/>
          <p:cNvGraphicFramePr>
            <a:graphicFrameLocks noGrp="1"/>
          </p:cNvGraphicFramePr>
          <p:nvPr>
            <p:extLst>
              <p:ext uri="{D42A27DB-BD31-4B8C-83A1-F6EECF244321}">
                <p14:modId xmlns:p14="http://schemas.microsoft.com/office/powerpoint/2010/main" val="1916786881"/>
              </p:ext>
            </p:extLst>
          </p:nvPr>
        </p:nvGraphicFramePr>
        <p:xfrm>
          <a:off x="323528" y="1874577"/>
          <a:ext cx="7632847" cy="2808312"/>
        </p:xfrm>
        <a:graphic>
          <a:graphicData uri="http://schemas.openxmlformats.org/drawingml/2006/table">
            <a:tbl>
              <a:tblPr firstRow="1" firstCol="1" bandRow="1">
                <a:tableStyleId>{5C22544A-7EE6-4342-B048-85BDC9FD1C3A}</a:tableStyleId>
              </a:tblPr>
              <a:tblGrid>
                <a:gridCol w="712485">
                  <a:extLst>
                    <a:ext uri="{9D8B030D-6E8A-4147-A177-3AD203B41FA5}">
                      <a16:colId xmlns:a16="http://schemas.microsoft.com/office/drawing/2014/main" xmlns="" val="20000"/>
                    </a:ext>
                  </a:extLst>
                </a:gridCol>
                <a:gridCol w="3824019">
                  <a:extLst>
                    <a:ext uri="{9D8B030D-6E8A-4147-A177-3AD203B41FA5}">
                      <a16:colId xmlns:a16="http://schemas.microsoft.com/office/drawing/2014/main" xmlns="" val="20001"/>
                    </a:ext>
                  </a:extLst>
                </a:gridCol>
                <a:gridCol w="2278384">
                  <a:extLst>
                    <a:ext uri="{9D8B030D-6E8A-4147-A177-3AD203B41FA5}">
                      <a16:colId xmlns:a16="http://schemas.microsoft.com/office/drawing/2014/main" xmlns="" val="20002"/>
                    </a:ext>
                  </a:extLst>
                </a:gridCol>
                <a:gridCol w="817959">
                  <a:extLst>
                    <a:ext uri="{9D8B030D-6E8A-4147-A177-3AD203B41FA5}">
                      <a16:colId xmlns:a16="http://schemas.microsoft.com/office/drawing/2014/main" xmlns="" val="20003"/>
                    </a:ext>
                  </a:extLst>
                </a:gridCol>
              </a:tblGrid>
              <a:tr h="331116">
                <a:tc>
                  <a:txBody>
                    <a:bodyPr/>
                    <a:lstStyle/>
                    <a:p>
                      <a:pPr>
                        <a:lnSpc>
                          <a:spcPct val="150000"/>
                        </a:lnSpc>
                        <a:spcAft>
                          <a:spcPts val="0"/>
                        </a:spcAft>
                      </a:pPr>
                      <a:r>
                        <a:rPr lang="de-DE" sz="1200" dirty="0">
                          <a:effectLst/>
                        </a:rPr>
                        <a:t>Niveau</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tc>
                  <a:txBody>
                    <a:bodyPr/>
                    <a:lstStyle/>
                    <a:p>
                      <a:pPr>
                        <a:lnSpc>
                          <a:spcPct val="150000"/>
                        </a:lnSpc>
                        <a:spcAft>
                          <a:spcPts val="0"/>
                        </a:spcAft>
                      </a:pPr>
                      <a:r>
                        <a:rPr lang="de-DE" sz="1200" dirty="0">
                          <a:effectLst/>
                        </a:rPr>
                        <a:t>Vorbereitung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tc>
                  <a:txBody>
                    <a:bodyPr/>
                    <a:lstStyle/>
                    <a:p>
                      <a:pPr>
                        <a:lnSpc>
                          <a:spcPct val="150000"/>
                        </a:lnSpc>
                        <a:spcAft>
                          <a:spcPts val="0"/>
                        </a:spcAft>
                      </a:pPr>
                      <a:r>
                        <a:rPr lang="de-DE" sz="1200" dirty="0">
                          <a:effectLst/>
                        </a:rPr>
                        <a:t>Dauer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tc>
                  <a:txBody>
                    <a:bodyPr/>
                    <a:lstStyle/>
                    <a:p>
                      <a:pPr>
                        <a:lnSpc>
                          <a:spcPct val="150000"/>
                        </a:lnSpc>
                        <a:spcAft>
                          <a:spcPts val="0"/>
                        </a:spcAft>
                      </a:pPr>
                      <a:r>
                        <a:rPr lang="de-DE" sz="1200" dirty="0">
                          <a:effectLst/>
                        </a:rPr>
                        <a:t>Zusatz</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xmlns="" val="10000"/>
                  </a:ext>
                </a:extLst>
              </a:tr>
              <a:tr h="702078">
                <a:tc>
                  <a:txBody>
                    <a:bodyPr/>
                    <a:lstStyle/>
                    <a:p>
                      <a:pPr algn="ctr">
                        <a:lnSpc>
                          <a:spcPct val="150000"/>
                        </a:lnSpc>
                        <a:spcAft>
                          <a:spcPts val="0"/>
                        </a:spcAft>
                      </a:pPr>
                      <a:r>
                        <a:rPr lang="de-DE" sz="1200" dirty="0">
                          <a:effectLst/>
                        </a:rPr>
                        <a:t>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50000"/>
                        </a:lnSpc>
                        <a:spcAft>
                          <a:spcPts val="0"/>
                        </a:spcAft>
                      </a:pPr>
                      <a:r>
                        <a:rPr lang="de-DE" sz="1400" dirty="0">
                          <a:effectLst/>
                        </a:rPr>
                        <a:t>Material und Unterthemen sowie praktische Umsetzung vom Lernbegleiter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de-DE" sz="1400">
                          <a:effectLst/>
                        </a:rPr>
                        <a:t>jeweils mind. 8 min p.P.</a:t>
                      </a:r>
                    </a:p>
                    <a:p>
                      <a:pPr>
                        <a:lnSpc>
                          <a:spcPct val="150000"/>
                        </a:lnSpc>
                        <a:spcAft>
                          <a:spcPts val="0"/>
                        </a:spcAft>
                      </a:pPr>
                      <a:r>
                        <a:rPr lang="de-DE" sz="1400">
                          <a:effectLst/>
                        </a:rPr>
                        <a:t>(Theorie/Praxis)</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de-DE" sz="1400">
                          <a:effectLst/>
                        </a:rPr>
                        <a:t> </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1073040">
                <a:tc>
                  <a:txBody>
                    <a:bodyPr/>
                    <a:lstStyle/>
                    <a:p>
                      <a:pPr algn="ctr">
                        <a:lnSpc>
                          <a:spcPct val="150000"/>
                        </a:lnSpc>
                        <a:spcAft>
                          <a:spcPts val="0"/>
                        </a:spcAft>
                      </a:pPr>
                      <a:r>
                        <a:rPr lang="de-DE" sz="1200" dirty="0">
                          <a:effectLst/>
                        </a:rPr>
                        <a:t>M</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50000"/>
                        </a:lnSpc>
                        <a:spcAft>
                          <a:spcPts val="0"/>
                        </a:spcAft>
                      </a:pPr>
                      <a:r>
                        <a:rPr lang="de-DE" sz="1400" dirty="0">
                          <a:effectLst/>
                        </a:rPr>
                        <a:t>Unterthemen und Ansätze der praktischen Umsetzung vom Lernbegleiter; Materialsuche selbstständig</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de-DE" sz="1400" dirty="0">
                          <a:effectLst/>
                        </a:rPr>
                        <a:t>jeweils mind. 12 min </a:t>
                      </a:r>
                      <a:r>
                        <a:rPr lang="de-DE" sz="1400" dirty="0" err="1">
                          <a:effectLst/>
                        </a:rPr>
                        <a:t>p.P</a:t>
                      </a:r>
                      <a:r>
                        <a:rPr lang="de-DE" sz="1400" dirty="0">
                          <a:effectLst/>
                        </a:rPr>
                        <a:t>.</a:t>
                      </a:r>
                    </a:p>
                    <a:p>
                      <a:pPr>
                        <a:lnSpc>
                          <a:spcPct val="150000"/>
                        </a:lnSpc>
                        <a:spcAft>
                          <a:spcPts val="0"/>
                        </a:spcAft>
                      </a:pPr>
                      <a:r>
                        <a:rPr lang="de-DE" sz="1400" dirty="0">
                          <a:effectLst/>
                        </a:rPr>
                        <a:t>(Theorie/Praxis)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de-DE" sz="1400">
                          <a:effectLst/>
                        </a:rPr>
                        <a:t> </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702078">
                <a:tc>
                  <a:txBody>
                    <a:bodyPr/>
                    <a:lstStyle/>
                    <a:p>
                      <a:pPr algn="ctr">
                        <a:lnSpc>
                          <a:spcPct val="150000"/>
                        </a:lnSpc>
                        <a:spcAft>
                          <a:spcPts val="0"/>
                        </a:spcAft>
                      </a:pPr>
                      <a:r>
                        <a:rPr lang="de-DE" sz="1200" dirty="0">
                          <a:effectLst/>
                        </a:rPr>
                        <a:t>E</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50000"/>
                        </a:lnSpc>
                        <a:spcAft>
                          <a:spcPts val="0"/>
                        </a:spcAft>
                      </a:pPr>
                      <a:r>
                        <a:rPr lang="de-DE" sz="1400" dirty="0">
                          <a:effectLst/>
                        </a:rPr>
                        <a:t>Selbstständige Vorbereitung und Erarbeitung der praktischen Umsetzung</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de-DE" sz="1400" dirty="0">
                          <a:effectLst/>
                        </a:rPr>
                        <a:t>jeweils mind. 15 min </a:t>
                      </a:r>
                      <a:r>
                        <a:rPr lang="de-DE" sz="1400" dirty="0" err="1">
                          <a:effectLst/>
                        </a:rPr>
                        <a:t>p.P</a:t>
                      </a:r>
                      <a:r>
                        <a:rPr lang="de-DE" sz="1400" dirty="0">
                          <a:effectLst/>
                        </a:rPr>
                        <a:t>.</a:t>
                      </a:r>
                    </a:p>
                    <a:p>
                      <a:pPr>
                        <a:lnSpc>
                          <a:spcPct val="150000"/>
                        </a:lnSpc>
                        <a:spcAft>
                          <a:spcPts val="0"/>
                        </a:spcAft>
                      </a:pPr>
                      <a:r>
                        <a:rPr lang="de-DE" sz="1400" dirty="0">
                          <a:effectLst/>
                        </a:rPr>
                        <a:t>(Theorie/Praxis)</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0"/>
                        </a:spcAft>
                      </a:pPr>
                      <a:r>
                        <a:rPr lang="de-DE" sz="1400" dirty="0">
                          <a:effectLst/>
                        </a:rPr>
                        <a:t>Handout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bl>
          </a:graphicData>
        </a:graphic>
      </p:graphicFrame>
      <p:sp>
        <p:nvSpPr>
          <p:cNvPr id="5" name="Rechteck 4"/>
          <p:cNvSpPr/>
          <p:nvPr/>
        </p:nvSpPr>
        <p:spPr>
          <a:xfrm>
            <a:off x="251520" y="1268760"/>
            <a:ext cx="1710725" cy="369332"/>
          </a:xfrm>
          <a:prstGeom prst="rect">
            <a:avLst/>
          </a:prstGeom>
        </p:spPr>
        <p:txBody>
          <a:bodyPr wrap="none">
            <a:spAutoFit/>
          </a:bodyPr>
          <a:lstStyle/>
          <a:p>
            <a:pPr lvl="0" eaLnBrk="0" fontAlgn="base" hangingPunct="0">
              <a:spcBef>
                <a:spcPct val="0"/>
              </a:spcBef>
              <a:spcAft>
                <a:spcPct val="0"/>
              </a:spcAft>
            </a:pPr>
            <a:r>
              <a:rPr lang="de-DE" altLang="de-DE" u="sng" dirty="0">
                <a:latin typeface="Arial" panose="020B0604020202020204" pitchFamily="34" charset="0"/>
                <a:ea typeface="Calibri" panose="020F0502020204030204" pitchFamily="34" charset="0"/>
                <a:cs typeface="Arial" panose="020B0604020202020204" pitchFamily="34" charset="0"/>
              </a:rPr>
              <a:t>Anforderungen</a:t>
            </a:r>
            <a:endParaRPr lang="de-DE" altLang="de-DE" sz="800" dirty="0"/>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26350826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11560" y="116632"/>
            <a:ext cx="187220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de-DE" altLang="de-DE" sz="1200" u="sng" dirty="0">
                <a:latin typeface="Arial" panose="020B0604020202020204" pitchFamily="34" charset="0"/>
                <a:ea typeface="Calibri" panose="020F0502020204030204" pitchFamily="34" charset="0"/>
                <a:cs typeface="Arial" panose="020B0604020202020204" pitchFamily="34" charset="0"/>
              </a:rPr>
              <a:t>B</a:t>
            </a:r>
            <a:r>
              <a:rPr kumimoji="0" lang="de-DE" altLang="de-DE" sz="1200"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ewertungsbogen</a:t>
            </a:r>
            <a:endParaRPr kumimoji="0" lang="de-DE" altLang="de-DE" sz="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3232057441"/>
              </p:ext>
            </p:extLst>
          </p:nvPr>
        </p:nvGraphicFramePr>
        <p:xfrm>
          <a:off x="683568" y="404664"/>
          <a:ext cx="4968552" cy="4846632"/>
        </p:xfrm>
        <a:graphic>
          <a:graphicData uri="http://schemas.openxmlformats.org/drawingml/2006/table">
            <a:tbl>
              <a:tblPr firstRow="1" firstCol="1" bandRow="1"/>
              <a:tblGrid>
                <a:gridCol w="4392488">
                  <a:extLst>
                    <a:ext uri="{9D8B030D-6E8A-4147-A177-3AD203B41FA5}">
                      <a16:colId xmlns:a16="http://schemas.microsoft.com/office/drawing/2014/main" xmlns="" val="20000"/>
                    </a:ext>
                  </a:extLst>
                </a:gridCol>
                <a:gridCol w="576064">
                  <a:extLst>
                    <a:ext uri="{9D8B030D-6E8A-4147-A177-3AD203B41FA5}">
                      <a16:colId xmlns:a16="http://schemas.microsoft.com/office/drawing/2014/main" xmlns="" val="20001"/>
                    </a:ext>
                  </a:extLst>
                </a:gridCol>
              </a:tblGrid>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Schriftliche Ausarbeitung</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Punkte</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xmlns="" val="10000"/>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Form und Gestaltung der schriftlichen Ausarbeitung</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(4)</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Relevante Auswahl der Unterthemen </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(3)</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Gründliche Erarbeitung</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(2)</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Inhaltliche Korrektheit</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(2)</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Niveau</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(2)</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Eigene Formulierungen / Verständlichkeit</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(3)</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Verwendung von Fachbegriffen</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(2)</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Quellenangaben</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(2)</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Präsentation</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Punkte</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xmlns="" val="10009"/>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Freier Vortrag</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      (3)</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Auftreten und Blickkontakt vor bzw. zum Publikum </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(3)</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230792">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Sprache variiert (Rhetorik)</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(2)</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230792">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Sprache deutlich, Tempo und Lautstärke angemessen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(2)</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r h="230792">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Dauer der Präsentation</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(2)</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Verwendete Materialien</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Punkte</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xmlns="" val="10015"/>
                  </a:ext>
                </a:extLst>
              </a:tr>
              <a:tr h="230792">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Sinn- und wirkungsvoll eingesetzt</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(3)</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6"/>
                  </a:ext>
                </a:extLst>
              </a:tr>
              <a:tr h="230792">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Besondere Einfälle </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(1)</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7"/>
                  </a:ext>
                </a:extLst>
              </a:tr>
              <a:tr h="230792">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Handout</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(2)</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xmlns="" val="10018"/>
                  </a:ext>
                </a:extLst>
              </a:tr>
              <a:tr h="230792">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Wissen</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Punkte</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xmlns="" val="10019"/>
                  </a:ext>
                </a:extLst>
              </a:tr>
              <a:tr h="230792">
                <a:tc>
                  <a:txBody>
                    <a:bodyPr/>
                    <a:lstStyle/>
                    <a:p>
                      <a:pPr>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Fragen kompetent beantwortet</a:t>
                      </a:r>
                      <a:endParaRPr lang="de-DE" sz="90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(2)</a:t>
                      </a:r>
                      <a:endParaRPr lang="de-D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698" marR="57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20"/>
                  </a:ext>
                </a:extLst>
              </a:tr>
            </a:tbl>
          </a:graphicData>
        </a:graphic>
      </p:graphicFrame>
      <p:graphicFrame>
        <p:nvGraphicFramePr>
          <p:cNvPr id="7" name="Tabelle 6"/>
          <p:cNvGraphicFramePr>
            <a:graphicFrameLocks noGrp="1"/>
          </p:cNvGraphicFramePr>
          <p:nvPr>
            <p:extLst>
              <p:ext uri="{D42A27DB-BD31-4B8C-83A1-F6EECF244321}">
                <p14:modId xmlns:p14="http://schemas.microsoft.com/office/powerpoint/2010/main" val="3194227747"/>
              </p:ext>
            </p:extLst>
          </p:nvPr>
        </p:nvGraphicFramePr>
        <p:xfrm>
          <a:off x="683568" y="5257800"/>
          <a:ext cx="4968552" cy="1600200"/>
        </p:xfrm>
        <a:graphic>
          <a:graphicData uri="http://schemas.openxmlformats.org/drawingml/2006/table">
            <a:tbl>
              <a:tblPr firstRow="1" firstCol="1" bandRow="1"/>
              <a:tblGrid>
                <a:gridCol w="4392488">
                  <a:extLst>
                    <a:ext uri="{9D8B030D-6E8A-4147-A177-3AD203B41FA5}">
                      <a16:colId xmlns:a16="http://schemas.microsoft.com/office/drawing/2014/main" xmlns="" val="20000"/>
                    </a:ext>
                  </a:extLst>
                </a:gridCol>
                <a:gridCol w="576064">
                  <a:extLst>
                    <a:ext uri="{9D8B030D-6E8A-4147-A177-3AD203B41FA5}">
                      <a16:colId xmlns:a16="http://schemas.microsoft.com/office/drawing/2014/main" xmlns="" val="20001"/>
                    </a:ext>
                  </a:extLst>
                </a:gridCol>
              </a:tblGrid>
              <a:tr h="222399">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Praktische Umsetzung</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l">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Punkte</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xmlns="" val="10000"/>
                  </a:ext>
                </a:extLst>
              </a:tr>
              <a:tr h="222399">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Fachliche Kompetenz; Korrekturen; Hilfestellungen</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(5)</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22399">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Bewegungsdemonstration </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(4)</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22399">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Fachsprache</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(1)</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22399">
                <a:tc>
                  <a:txBody>
                    <a:bodyPr/>
                    <a:lstStyle/>
                    <a:p>
                      <a:pPr algn="l">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Vorbereitung (Hallenaufbau/Geräte)</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(3)</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22399">
                <a:tc>
                  <a:txBody>
                    <a:bodyPr/>
                    <a:lstStyle/>
                    <a:p>
                      <a:pPr algn="l">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Organisation; Zeitmanagement</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(4)</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22399">
                <a:tc>
                  <a:txBody>
                    <a:bodyPr/>
                    <a:lstStyle/>
                    <a:p>
                      <a:pPr algn="l">
                        <a:lnSpc>
                          <a:spcPct val="150000"/>
                        </a:lnSpc>
                        <a:spcAft>
                          <a:spcPts val="0"/>
                        </a:spcAft>
                      </a:pPr>
                      <a:r>
                        <a:rPr lang="de-DE" sz="1000">
                          <a:effectLst/>
                          <a:latin typeface="Arial" panose="020B0604020202020204" pitchFamily="34" charset="0"/>
                          <a:ea typeface="Calibri" panose="020F0502020204030204" pitchFamily="34" charset="0"/>
                          <a:cs typeface="Times New Roman" panose="02020603050405020304" pitchFamily="18" charset="0"/>
                        </a:rPr>
                        <a:t>Schülerorientierung (Leistungsstand der Gruppe)</a:t>
                      </a:r>
                      <a:endParaRPr lang="de-DE"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de-DE" sz="1000" dirty="0">
                          <a:effectLst/>
                          <a:latin typeface="Arial" panose="020B0604020202020204" pitchFamily="34" charset="0"/>
                          <a:ea typeface="Calibri" panose="020F0502020204030204" pitchFamily="34" charset="0"/>
                          <a:cs typeface="Times New Roman" panose="02020603050405020304" pitchFamily="18" charset="0"/>
                        </a:rPr>
                        <a:t>      (3)</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2" name="Fußzeilenplatzhalter 1"/>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1051492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2195736" y="254511"/>
            <a:ext cx="4190576" cy="6165304"/>
          </a:xfrm>
          <a:prstGeom prst="rect">
            <a:avLst/>
          </a:prstGeom>
        </p:spPr>
      </p:pic>
      <p:sp>
        <p:nvSpPr>
          <p:cNvPr id="3" name="Fußzeilenplatzhalter 2"/>
          <p:cNvSpPr>
            <a:spLocks noGrp="1"/>
          </p:cNvSpPr>
          <p:nvPr>
            <p:ph type="ftr" sz="quarter" idx="11"/>
          </p:nvPr>
        </p:nvSpPr>
        <p:spPr>
          <a:xfrm>
            <a:off x="755576" y="6525344"/>
            <a:ext cx="3657600" cy="228600"/>
          </a:xfrm>
        </p:spPr>
        <p:txBody>
          <a:bodyPr/>
          <a:lstStyle/>
          <a:p>
            <a:pPr algn="ctr"/>
            <a:r>
              <a:rPr lang="de-DE" dirty="0" smtClean="0"/>
              <a:t>Andrea Halder GMS Stetten </a:t>
            </a:r>
            <a:r>
              <a:rPr lang="de-DE" dirty="0" err="1" smtClean="0"/>
              <a:t>a.k.Markt</a:t>
            </a:r>
            <a:r>
              <a:rPr lang="de-DE" dirty="0" smtClean="0"/>
              <a:t>  13.10.2016</a:t>
            </a:r>
            <a:endParaRPr lang="de-DE" dirty="0"/>
          </a:p>
        </p:txBody>
      </p:sp>
    </p:spTree>
    <p:extLst>
      <p:ext uri="{BB962C8B-B14F-4D97-AF65-F5344CB8AC3E}">
        <p14:creationId xmlns:p14="http://schemas.microsoft.com/office/powerpoint/2010/main" val="40933908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78000"/>
                <a:satMod val="220000"/>
              </a:schemeClr>
            </a:gs>
            <a:gs pos="100000">
              <a:schemeClr val="bg2">
                <a:shade val="35000"/>
                <a:satMod val="15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extplatzhalter 2"/>
          <p:cNvSpPr>
            <a:spLocks noGrp="1"/>
          </p:cNvSpPr>
          <p:nvPr>
            <p:ph type="body" sz="half" idx="2"/>
          </p:nvPr>
        </p:nvSpPr>
        <p:spPr>
          <a:xfrm flipV="1">
            <a:off x="5389098" y="5203873"/>
            <a:ext cx="3429000" cy="45719"/>
          </a:xfrm>
        </p:spPr>
        <p:txBody>
          <a:bodyPr>
            <a:normAutofit fontScale="25000" lnSpcReduction="20000"/>
          </a:bodyPr>
          <a:lstStyle/>
          <a:p>
            <a:endParaRPr lang="de-DE" dirty="0" smtClean="0"/>
          </a:p>
          <a:p>
            <a:endParaRPr lang="de-DE" dirty="0"/>
          </a:p>
        </p:txBody>
      </p:sp>
      <p:sp>
        <p:nvSpPr>
          <p:cNvPr id="5" name="Titel 4"/>
          <p:cNvSpPr>
            <a:spLocks noGrp="1"/>
          </p:cNvSpPr>
          <p:nvPr>
            <p:ph type="title"/>
          </p:nvPr>
        </p:nvSpPr>
        <p:spPr>
          <a:xfrm>
            <a:off x="971600" y="764704"/>
            <a:ext cx="3670034" cy="4086200"/>
          </a:xfrm>
        </p:spPr>
        <p:txBody>
          <a:bodyPr>
            <a:normAutofit/>
          </a:bodyPr>
          <a:lstStyle/>
          <a:p>
            <a:r>
              <a:rPr lang="de-DE" dirty="0">
                <a:solidFill>
                  <a:schemeClr val="tx2">
                    <a:lumMod val="50000"/>
                  </a:schemeClr>
                </a:solidFill>
              </a:rPr>
              <a:t>"Denke nicht ans Gewinnen, doch denke darüber nach, wie man nicht verliert."</a:t>
            </a:r>
            <a:br>
              <a:rPr lang="de-DE" dirty="0">
                <a:solidFill>
                  <a:schemeClr val="tx2">
                    <a:lumMod val="50000"/>
                  </a:schemeClr>
                </a:solidFill>
              </a:rPr>
            </a:br>
            <a:r>
              <a:rPr lang="de-DE" sz="1400" dirty="0">
                <a:solidFill>
                  <a:schemeClr val="tx2">
                    <a:lumMod val="50000"/>
                  </a:schemeClr>
                </a:solidFill>
              </a:rPr>
              <a:t>(</a:t>
            </a:r>
            <a:r>
              <a:rPr lang="de-DE" sz="1400" dirty="0" err="1">
                <a:solidFill>
                  <a:schemeClr val="tx2">
                    <a:lumMod val="50000"/>
                  </a:schemeClr>
                </a:solidFill>
              </a:rPr>
              <a:t>Gichin</a:t>
            </a:r>
            <a:r>
              <a:rPr lang="de-DE" sz="1400" dirty="0">
                <a:solidFill>
                  <a:schemeClr val="tx2">
                    <a:lumMod val="50000"/>
                  </a:schemeClr>
                </a:solidFill>
              </a:rPr>
              <a:t> </a:t>
            </a:r>
            <a:r>
              <a:rPr lang="de-DE" sz="1400" dirty="0" err="1" smtClean="0">
                <a:solidFill>
                  <a:schemeClr val="tx2">
                    <a:lumMod val="50000"/>
                  </a:schemeClr>
                </a:solidFill>
              </a:rPr>
              <a:t>Funakoshi</a:t>
            </a:r>
            <a:r>
              <a:rPr lang="de-DE" sz="1400" dirty="0" smtClean="0">
                <a:solidFill>
                  <a:schemeClr val="tx2">
                    <a:lumMod val="50000"/>
                  </a:schemeClr>
                </a:solidFill>
              </a:rPr>
              <a:t>)</a:t>
            </a:r>
            <a:r>
              <a:rPr lang="de-DE" dirty="0">
                <a:solidFill>
                  <a:schemeClr val="tx2">
                    <a:lumMod val="50000"/>
                  </a:schemeClr>
                </a:solidFill>
              </a:rPr>
              <a:t/>
            </a:r>
            <a:br>
              <a:rPr lang="de-DE" dirty="0">
                <a:solidFill>
                  <a:schemeClr val="tx2">
                    <a:lumMod val="50000"/>
                  </a:schemeClr>
                </a:solidFill>
              </a:rPr>
            </a:br>
            <a:endParaRPr lang="de-DE" dirty="0">
              <a:solidFill>
                <a:schemeClr val="tx2">
                  <a:lumMod val="50000"/>
                </a:schemeClr>
              </a:solidFill>
            </a:endParaRPr>
          </a:p>
        </p:txBody>
      </p:sp>
      <p:sp>
        <p:nvSpPr>
          <p:cNvPr id="2" name="Fußzeilenplatzhalter 1"/>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14242399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20040"/>
            <a:ext cx="7239000" cy="1020728"/>
          </a:xfrm>
        </p:spPr>
        <p:txBody>
          <a:bodyPr>
            <a:normAutofit/>
          </a:bodyPr>
          <a:lstStyle/>
          <a:p>
            <a:r>
              <a:rPr lang="de-DE" sz="3000" dirty="0" smtClean="0"/>
              <a:t>Beispiel</a:t>
            </a:r>
            <a:br>
              <a:rPr lang="de-DE" sz="3000" dirty="0" smtClean="0"/>
            </a:br>
            <a:r>
              <a:rPr lang="de-DE" sz="3000" dirty="0" smtClean="0"/>
              <a:t>Lernentwicklungsbericht – Praxis</a:t>
            </a:r>
            <a:endParaRPr lang="de-DE" sz="3000" dirty="0"/>
          </a:p>
        </p:txBody>
      </p:sp>
      <p:sp>
        <p:nvSpPr>
          <p:cNvPr id="3" name="Inhaltsplatzhalter 2"/>
          <p:cNvSpPr>
            <a:spLocks noGrp="1"/>
          </p:cNvSpPr>
          <p:nvPr>
            <p:ph idx="1"/>
          </p:nvPr>
        </p:nvSpPr>
        <p:spPr/>
        <p:txBody>
          <a:bodyPr>
            <a:normAutofit fontScale="77500" lnSpcReduction="20000"/>
          </a:bodyPr>
          <a:lstStyle/>
          <a:p>
            <a:pPr marL="0" indent="0">
              <a:buNone/>
            </a:pPr>
            <a:r>
              <a:rPr lang="de-DE" sz="2800" dirty="0" smtClean="0"/>
              <a:t>… zeigte </a:t>
            </a:r>
            <a:r>
              <a:rPr lang="de-DE" sz="2800" dirty="0"/>
              <a:t>im Sportunterricht in besonderem Maße Initiative, Engagement und Anstrengungsbereitschaft. Es fiel ihr äußerst leicht, sich an Regeln zu halten und fair mit ihren Mitschülerinnen umzugehen. In hohem Maße zeigte sie sich teamfähig. Ihre Stärken liegen sowohl im koordinativen als auch motorischen Bereich. Dies äußert sich durch ihre überragenden Fähigkeiten in den Individual- wie auch Mannschaftssportarten. Die verschiedenen Techniken im Badmintonspiel beherrscht sie äußerst sicher. In Sportspielen agiert sie taktisch wie auch technisch sehr geschickt und außergewöhnlich schnell. Sie kann differenziert auf Reize reagieren. In Kraft- und Ausdauereinheiten setzt sie gekonnt ihre Fähigkeiten ein und zeigt sich zielstrebig, ihre Leistungen stetig weiterzuentwickeln. Insgesamt hat </a:t>
            </a:r>
            <a:r>
              <a:rPr lang="de-DE" sz="2800" dirty="0" smtClean="0"/>
              <a:t>... </a:t>
            </a:r>
            <a:r>
              <a:rPr lang="de-DE" sz="2800" dirty="0"/>
              <a:t>den </a:t>
            </a:r>
            <a:r>
              <a:rPr lang="de-DE" sz="2800" dirty="0" smtClean="0"/>
              <a:t>Anforderungen </a:t>
            </a:r>
            <a:r>
              <a:rPr lang="de-DE" sz="2800" dirty="0"/>
              <a:t>in besonderem Maße entsprochen.</a:t>
            </a:r>
          </a:p>
          <a:p>
            <a:pPr marL="0" indent="0">
              <a:buNone/>
            </a:pPr>
            <a:endParaRPr lang="de-DE" dirty="0"/>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567716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7239000" cy="1236752"/>
          </a:xfrm>
        </p:spPr>
        <p:txBody>
          <a:bodyPr>
            <a:normAutofit fontScale="90000"/>
          </a:bodyPr>
          <a:lstStyle/>
          <a:p>
            <a:r>
              <a:rPr lang="de-DE" sz="3000" dirty="0" smtClean="0"/>
              <a:t>Beispiel</a:t>
            </a:r>
            <a:br>
              <a:rPr lang="de-DE" sz="3000" dirty="0" smtClean="0"/>
            </a:br>
            <a:r>
              <a:rPr lang="de-DE" sz="3000" dirty="0" smtClean="0"/>
              <a:t>Lernentwicklungsbericht – Theorie</a:t>
            </a:r>
            <a:br>
              <a:rPr lang="de-DE" sz="3000" dirty="0" smtClean="0"/>
            </a:br>
            <a:r>
              <a:rPr lang="de-DE" sz="3000" dirty="0" smtClean="0"/>
              <a:t>(</a:t>
            </a:r>
            <a:r>
              <a:rPr lang="de-DE" sz="3000" dirty="0" err="1" smtClean="0"/>
              <a:t>Lernstandsüberprüfung</a:t>
            </a:r>
            <a:r>
              <a:rPr lang="de-DE" sz="3000" dirty="0" smtClean="0"/>
              <a:t> 1)</a:t>
            </a:r>
            <a:endParaRPr lang="de-DE" sz="3000" dirty="0"/>
          </a:p>
        </p:txBody>
      </p:sp>
      <p:sp>
        <p:nvSpPr>
          <p:cNvPr id="3" name="Inhaltsplatzhalter 2"/>
          <p:cNvSpPr>
            <a:spLocks noGrp="1"/>
          </p:cNvSpPr>
          <p:nvPr>
            <p:ph idx="1"/>
          </p:nvPr>
        </p:nvSpPr>
        <p:spPr/>
        <p:txBody>
          <a:bodyPr>
            <a:normAutofit fontScale="92500" lnSpcReduction="10000"/>
          </a:bodyPr>
          <a:lstStyle/>
          <a:p>
            <a:r>
              <a:rPr lang="de-DE" dirty="0" smtClean="0"/>
              <a:t>Grundlegendes Niveau: </a:t>
            </a:r>
            <a:endParaRPr lang="de-DE" dirty="0"/>
          </a:p>
          <a:p>
            <a:pPr marL="0" indent="0">
              <a:buNone/>
            </a:pPr>
            <a:r>
              <a:rPr lang="de-DE" dirty="0"/>
              <a:t>…. kann die Begriffe Sport, Training und sportliche Leistung beschreiben. Es ist ihr möglich, die Bedeutung der Ernährung in Bezug auf die sportliche Leistungsfähigkeit zu benennen. </a:t>
            </a:r>
            <a:r>
              <a:rPr lang="de-DE" dirty="0" smtClean="0"/>
              <a:t>Darüber hinaus </a:t>
            </a:r>
            <a:r>
              <a:rPr lang="de-DE" dirty="0"/>
              <a:t>ist sie in der Lage, die konditionellen und koordinativen Fähigkeiten aufzuzählen. Sie kann grundlegende Trainingsmethoden, wie das Reizschwellengesetz, beschreiben. … kann die theoretisch erlernten Kenntnisse auf die Sportpraxis übertragen. Insgesamt haben ihre Leistungen den Anforderungen, innerhalb der Sporttheorie, ….</a:t>
            </a:r>
          </a:p>
          <a:p>
            <a:pPr marL="0" indent="0">
              <a:buNone/>
            </a:pPr>
            <a:endParaRPr lang="de-DE" dirty="0"/>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40579395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Beispiel</a:t>
            </a:r>
            <a:b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br>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Lernentwicklungsbericht – Theorie</a:t>
            </a:r>
            <a:b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br>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a:t>
            </a:r>
            <a:r>
              <a:rPr lang="de-DE" sz="3000"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Lernstandsüberprüfung</a:t>
            </a:r>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 1)</a:t>
            </a:r>
            <a:endParaRPr lang="de-DE" dirty="0"/>
          </a:p>
        </p:txBody>
      </p:sp>
      <p:sp>
        <p:nvSpPr>
          <p:cNvPr id="3" name="Inhaltsplatzhalter 2"/>
          <p:cNvSpPr>
            <a:spLocks noGrp="1"/>
          </p:cNvSpPr>
          <p:nvPr>
            <p:ph idx="1"/>
          </p:nvPr>
        </p:nvSpPr>
        <p:spPr/>
        <p:txBody>
          <a:bodyPr>
            <a:normAutofit fontScale="92500" lnSpcReduction="10000"/>
          </a:bodyPr>
          <a:lstStyle/>
          <a:p>
            <a:r>
              <a:rPr lang="de-DE" dirty="0" smtClean="0"/>
              <a:t>Mittleres Niveau:</a:t>
            </a:r>
          </a:p>
          <a:p>
            <a:pPr marL="0" indent="0">
              <a:buNone/>
            </a:pPr>
            <a:r>
              <a:rPr lang="de-DE" dirty="0"/>
              <a:t>…. kann die Begriffe Sport, Training und sportliche Leistung erklären. Es ist ihr möglich, die Bedeutung der Ernährung in Bezug auf die sportliche Leistungsfähigkeit zu beschreiben. </a:t>
            </a:r>
            <a:r>
              <a:rPr lang="de-DE" dirty="0" smtClean="0"/>
              <a:t>Darüber hinaus </a:t>
            </a:r>
            <a:r>
              <a:rPr lang="de-DE" dirty="0"/>
              <a:t>ist sie in der Lage, die konditionellen und koordinativen Fähigkeiten zu benennen und zu erklären. Sie kann grundlegende Trainingsmethoden, wie die Superkompensation, erläutern. … kann die theoretisch erlernten Kenntnisse mit der Praxis verknüpfen und im Sport anwenden. Insgesamt haben ihre Leistungen den Anforderungen, innerhalb der Sporttheorie, …</a:t>
            </a:r>
          </a:p>
          <a:p>
            <a:pPr marL="0" indent="0">
              <a:buNone/>
            </a:pPr>
            <a:endParaRPr lang="de-DE" dirty="0"/>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18572220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Beispiel</a:t>
            </a:r>
            <a:b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br>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Lernentwicklungsbericht – Theorie</a:t>
            </a:r>
            <a:b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br>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a:t>
            </a:r>
            <a:r>
              <a:rPr lang="de-DE" sz="3000"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Lernstandsüberprüfung</a:t>
            </a:r>
            <a:r>
              <a:rPr lang="de-DE" sz="30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rPr>
              <a:t> 1)</a:t>
            </a:r>
            <a:endParaRPr lang="de-DE" dirty="0"/>
          </a:p>
        </p:txBody>
      </p:sp>
      <p:sp>
        <p:nvSpPr>
          <p:cNvPr id="3" name="Inhaltsplatzhalter 2"/>
          <p:cNvSpPr>
            <a:spLocks noGrp="1"/>
          </p:cNvSpPr>
          <p:nvPr>
            <p:ph idx="1"/>
          </p:nvPr>
        </p:nvSpPr>
        <p:spPr/>
        <p:txBody>
          <a:bodyPr>
            <a:normAutofit fontScale="92500" lnSpcReduction="20000"/>
          </a:bodyPr>
          <a:lstStyle/>
          <a:p>
            <a:r>
              <a:rPr lang="de-DE" dirty="0" smtClean="0"/>
              <a:t>Erweitertes Niveau:</a:t>
            </a:r>
          </a:p>
          <a:p>
            <a:pPr marL="0" indent="0">
              <a:buNone/>
            </a:pPr>
            <a:r>
              <a:rPr lang="de-DE" dirty="0"/>
              <a:t>…. kann die Begriffe Sport, Training und sportliche Leistung erläutern. Es ist ihr möglich, die Bedeutung der Ernährung in Bezug auf die sportliche Leistungsfähigkeit näher zu beschreiben. </a:t>
            </a:r>
            <a:r>
              <a:rPr lang="de-DE" dirty="0" smtClean="0"/>
              <a:t>Darüber hinaus </a:t>
            </a:r>
            <a:r>
              <a:rPr lang="de-DE" dirty="0"/>
              <a:t>ist sie in der Lage, die konditionellen und koordinativen Fähigkeiten zu benennen, zu erklären sowie sie anhand einer Sportart zu erläutern. Sie kann grundlegende Trainingsmethoden, wie die Superkompensation und Homöostase explizieren. … kann die theoretisch erlernten Kenntnisse mit der Praxis verknüpfen und äußerst sicher im Sport anwenden. Insgesamt haben ihre Leistungen den Anforderungen, innerhalb der Sporttheorie, …  </a:t>
            </a:r>
          </a:p>
          <a:p>
            <a:pPr marL="0" indent="0">
              <a:buNone/>
            </a:pPr>
            <a:endParaRPr lang="de-DE" dirty="0"/>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19348889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e-DE" dirty="0" smtClean="0"/>
              <a:t>Wie verteilen sich die Theorie- und Praxisstunden?</a:t>
            </a:r>
            <a:endParaRPr lang="de-DE" dirty="0"/>
          </a:p>
        </p:txBody>
      </p:sp>
      <p:sp>
        <p:nvSpPr>
          <p:cNvPr id="5" name="Inhaltsplatzhalter 4"/>
          <p:cNvSpPr>
            <a:spLocks noGrp="1"/>
          </p:cNvSpPr>
          <p:nvPr>
            <p:ph idx="1"/>
          </p:nvPr>
        </p:nvSpPr>
        <p:spPr/>
        <p:txBody>
          <a:bodyPr/>
          <a:lstStyle/>
          <a:p>
            <a:r>
              <a:rPr lang="de-DE" dirty="0" smtClean="0"/>
              <a:t>1 Stunde Theorieunterricht </a:t>
            </a:r>
          </a:p>
          <a:p>
            <a:pPr marL="0" indent="0">
              <a:buNone/>
            </a:pPr>
            <a:r>
              <a:rPr lang="de-DE" dirty="0" smtClean="0">
                <a:sym typeface="Wingdings" panose="05000000000000000000" pitchFamily="2" charset="2"/>
              </a:rPr>
              <a:t>	 Montag, 7.35 Uhr – 8.20 Uhr</a:t>
            </a:r>
          </a:p>
          <a:p>
            <a:r>
              <a:rPr lang="de-DE" dirty="0" smtClean="0">
                <a:sym typeface="Wingdings" panose="05000000000000000000" pitchFamily="2" charset="2"/>
              </a:rPr>
              <a:t>2 Stunden Praxisunterricht </a:t>
            </a:r>
          </a:p>
          <a:p>
            <a:pPr marL="0" indent="0">
              <a:buNone/>
            </a:pPr>
            <a:r>
              <a:rPr lang="de-DE" dirty="0">
                <a:sym typeface="Wingdings" panose="05000000000000000000" pitchFamily="2" charset="2"/>
              </a:rPr>
              <a:t>	</a:t>
            </a:r>
            <a:r>
              <a:rPr lang="de-DE" dirty="0" smtClean="0">
                <a:sym typeface="Wingdings" panose="05000000000000000000" pitchFamily="2" charset="2"/>
              </a:rPr>
              <a:t> Donnerstag, 11.10 Uhr – 12.40 Uhr</a:t>
            </a:r>
          </a:p>
          <a:p>
            <a:pPr marL="0" indent="0">
              <a:buNone/>
            </a:pPr>
            <a:endParaRPr lang="de-DE" dirty="0">
              <a:sym typeface="Wingdings" panose="05000000000000000000" pitchFamily="2" charset="2"/>
            </a:endParaRPr>
          </a:p>
          <a:p>
            <a:pPr marL="0" indent="0">
              <a:buNone/>
            </a:pPr>
            <a:r>
              <a:rPr lang="de-DE" u="sng" dirty="0" smtClean="0">
                <a:sym typeface="Wingdings" panose="05000000000000000000" pitchFamily="2" charset="2"/>
              </a:rPr>
              <a:t>Zusätzlich:</a:t>
            </a:r>
          </a:p>
          <a:p>
            <a:pPr marL="0" indent="0">
              <a:buNone/>
            </a:pPr>
            <a:r>
              <a:rPr lang="de-DE" dirty="0" smtClean="0">
                <a:sym typeface="Wingdings" panose="05000000000000000000" pitchFamily="2" charset="2"/>
              </a:rPr>
              <a:t>3 Stunden Regelunterricht </a:t>
            </a:r>
            <a:endParaRPr lang="de-DE" dirty="0"/>
          </a:p>
        </p:txBody>
      </p:sp>
      <p:sp>
        <p:nvSpPr>
          <p:cNvPr id="2" name="Fußzeilenplatzhalter 1"/>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3313883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Absprachen/Koordinierung mit dem Regelunterricht</a:t>
            </a:r>
            <a:endParaRPr lang="de-DE" dirty="0"/>
          </a:p>
        </p:txBody>
      </p:sp>
      <p:sp>
        <p:nvSpPr>
          <p:cNvPr id="3" name="Inhaltsplatzhalter 2"/>
          <p:cNvSpPr>
            <a:spLocks noGrp="1"/>
          </p:cNvSpPr>
          <p:nvPr>
            <p:ph idx="1"/>
          </p:nvPr>
        </p:nvSpPr>
        <p:spPr/>
        <p:txBody>
          <a:bodyPr/>
          <a:lstStyle/>
          <a:p>
            <a:r>
              <a:rPr lang="de-DE" dirty="0" smtClean="0"/>
              <a:t>Die Praxisstunden - Profilfach werden schwerpunktmäßig auf andere Sportarten ausgerichtet als der Regelunterricht.</a:t>
            </a:r>
          </a:p>
          <a:p>
            <a:r>
              <a:rPr lang="de-DE" dirty="0" smtClean="0"/>
              <a:t>Die Ausdauereinheit wurde, mit dem Ziel, an einem 5 km-Lauf teilzunehmen, parallel unterrichtet. </a:t>
            </a:r>
          </a:p>
          <a:p>
            <a:pPr marL="0" indent="0">
              <a:buNone/>
            </a:pPr>
            <a:r>
              <a:rPr lang="de-DE" dirty="0"/>
              <a:t>	</a:t>
            </a:r>
            <a:r>
              <a:rPr lang="de-DE" dirty="0" smtClean="0">
                <a:sym typeface="Wingdings" panose="05000000000000000000" pitchFamily="2" charset="2"/>
              </a:rPr>
              <a:t> Trainingsreize wurden optimal 		    gesetzt!</a:t>
            </a:r>
            <a:endParaRPr lang="de-DE" dirty="0"/>
          </a:p>
        </p:txBody>
      </p:sp>
      <p:sp>
        <p:nvSpPr>
          <p:cNvPr id="4" name="Fußzeilenplatzhalter 3"/>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3363529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Sportprojekt – Sponsorenlauf </a:t>
            </a:r>
            <a:endParaRPr lang="de-DE" dirty="0"/>
          </a:p>
        </p:txBody>
      </p:sp>
      <p:sp>
        <p:nvSpPr>
          <p:cNvPr id="3" name="Inhaltsplatzhalter 2"/>
          <p:cNvSpPr>
            <a:spLocks noGrp="1"/>
          </p:cNvSpPr>
          <p:nvPr>
            <p:ph sz="half" idx="1"/>
          </p:nvPr>
        </p:nvSpPr>
        <p:spPr/>
        <p:txBody>
          <a:bodyPr>
            <a:normAutofit fontScale="92500"/>
          </a:bodyPr>
          <a:lstStyle/>
          <a:p>
            <a:r>
              <a:rPr lang="de-DE" dirty="0" smtClean="0"/>
              <a:t>Elternbriefe </a:t>
            </a:r>
          </a:p>
          <a:p>
            <a:r>
              <a:rPr lang="de-DE" dirty="0"/>
              <a:t>Sponsoren organisieren für die „Geschenke“ der </a:t>
            </a:r>
            <a:r>
              <a:rPr lang="de-DE" dirty="0" smtClean="0"/>
              <a:t>Grundschüler.</a:t>
            </a:r>
          </a:p>
          <a:p>
            <a:r>
              <a:rPr lang="de-DE" dirty="0" smtClean="0"/>
              <a:t>Organisation des Sponsorenlaufs: Runde abstecken, Schulsanitäter, Zählgruppen,…</a:t>
            </a:r>
          </a:p>
          <a:p>
            <a:endParaRPr lang="de-DE" dirty="0"/>
          </a:p>
        </p:txBody>
      </p:sp>
      <p:sp>
        <p:nvSpPr>
          <p:cNvPr id="4" name="Inhaltsplatzhalter 3"/>
          <p:cNvSpPr>
            <a:spLocks noGrp="1"/>
          </p:cNvSpPr>
          <p:nvPr>
            <p:ph sz="half" idx="2"/>
          </p:nvPr>
        </p:nvSpPr>
        <p:spPr>
          <a:xfrm>
            <a:off x="4178808" y="1600200"/>
            <a:ext cx="3520440" cy="4637112"/>
          </a:xfrm>
        </p:spPr>
        <p:txBody>
          <a:bodyPr>
            <a:normAutofit fontScale="92500"/>
          </a:bodyPr>
          <a:lstStyle/>
          <a:p>
            <a:r>
              <a:rPr lang="de-DE" dirty="0" smtClean="0"/>
              <a:t>Im Rahmen der Theoriestunden arbeiten die Lernpartner, basierend auf ihren erlernten Kenntnissen, Trainingspläne </a:t>
            </a:r>
            <a:r>
              <a:rPr lang="de-DE" dirty="0"/>
              <a:t>zur </a:t>
            </a:r>
            <a:r>
              <a:rPr lang="de-DE" dirty="0" smtClean="0"/>
              <a:t>Ausdauereinheit für die Sportlehrer der Grundschüler aus.</a:t>
            </a:r>
            <a:endParaRPr lang="de-DE" dirty="0"/>
          </a:p>
        </p:txBody>
      </p:sp>
      <p:sp>
        <p:nvSpPr>
          <p:cNvPr id="5" name="Fußzeilenplatzhalter 4"/>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6840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Aufteilung der Themen im Sportprofil</a:t>
            </a:r>
            <a:endParaRPr lang="de-DE" dirty="0"/>
          </a:p>
        </p:txBody>
      </p:sp>
      <p:graphicFrame>
        <p:nvGraphicFramePr>
          <p:cNvPr id="7" name="Inhaltsplatzhalter 6"/>
          <p:cNvGraphicFramePr>
            <a:graphicFrameLocks noGrp="1"/>
          </p:cNvGraphicFramePr>
          <p:nvPr>
            <p:ph idx="1"/>
            <p:extLst>
              <p:ext uri="{D42A27DB-BD31-4B8C-83A1-F6EECF244321}">
                <p14:modId xmlns:p14="http://schemas.microsoft.com/office/powerpoint/2010/main" val="927820769"/>
              </p:ext>
            </p:extLst>
          </p:nvPr>
        </p:nvGraphicFramePr>
        <p:xfrm>
          <a:off x="1723997" y="1485433"/>
          <a:ext cx="5880735" cy="4697405"/>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xmlns="" val="20000"/>
                    </a:ext>
                  </a:extLst>
                </a:gridCol>
                <a:gridCol w="2910205">
                  <a:extLst>
                    <a:ext uri="{9D8B030D-6E8A-4147-A177-3AD203B41FA5}">
                      <a16:colId xmlns:a16="http://schemas.microsoft.com/office/drawing/2014/main" xmlns="" val="20001"/>
                    </a:ext>
                  </a:extLst>
                </a:gridCol>
              </a:tblGrid>
              <a:tr h="298379">
                <a:tc>
                  <a:txBody>
                    <a:bodyPr/>
                    <a:lstStyle/>
                    <a:p>
                      <a:pPr algn="ctr">
                        <a:lnSpc>
                          <a:spcPct val="115000"/>
                        </a:lnSpc>
                        <a:spcAft>
                          <a:spcPts val="0"/>
                        </a:spcAft>
                      </a:pPr>
                      <a:r>
                        <a:rPr lang="de-DE" sz="1200" dirty="0" smtClean="0">
                          <a:effectLst/>
                        </a:rPr>
                        <a:t>Individualsportarten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tc>
                  <a:txBody>
                    <a:bodyPr/>
                    <a:lstStyle/>
                    <a:p>
                      <a:pPr algn="ctr">
                        <a:lnSpc>
                          <a:spcPct val="115000"/>
                        </a:lnSpc>
                        <a:spcAft>
                          <a:spcPts val="0"/>
                        </a:spcAft>
                      </a:pPr>
                      <a:r>
                        <a:rPr lang="de-DE" sz="1200" dirty="0">
                          <a:effectLst/>
                        </a:rPr>
                        <a:t>Ballsportarten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xmlns="" val="10000"/>
                  </a:ext>
                </a:extLst>
              </a:tr>
              <a:tr h="804290">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Schwimmen</a:t>
                      </a:r>
                      <a:endParaRPr lang="de-DE" sz="1100" dirty="0">
                        <a:effectLst/>
                      </a:endParaRPr>
                    </a:p>
                    <a:p>
                      <a:pPr marL="342900" lvl="0" indent="-342900">
                        <a:lnSpc>
                          <a:spcPct val="115000"/>
                        </a:lnSpc>
                        <a:spcAft>
                          <a:spcPts val="0"/>
                        </a:spcAft>
                        <a:buFont typeface="Wingdings" panose="05000000000000000000" pitchFamily="2" charset="2"/>
                        <a:buChar char=""/>
                      </a:pPr>
                      <a:r>
                        <a:rPr lang="de-DE" sz="1200" dirty="0">
                          <a:effectLst/>
                        </a:rPr>
                        <a:t>„Bewegen im Wasser“</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Volleyball </a:t>
                      </a:r>
                      <a:endParaRPr lang="de-DE" sz="1100" dirty="0">
                        <a:effectLst/>
                      </a:endParaRPr>
                    </a:p>
                    <a:p>
                      <a:pPr marL="342900" lvl="0" indent="-342900">
                        <a:lnSpc>
                          <a:spcPct val="115000"/>
                        </a:lnSpc>
                        <a:spcAft>
                          <a:spcPts val="0"/>
                        </a:spcAft>
                        <a:buFont typeface="Wingdings" panose="05000000000000000000" pitchFamily="2" charset="2"/>
                        <a:buChar char=""/>
                      </a:pPr>
                      <a:r>
                        <a:rPr lang="de-DE" sz="1200" dirty="0">
                          <a:effectLst/>
                        </a:rPr>
                        <a:t>„Spielen“</a:t>
                      </a:r>
                      <a:endParaRPr lang="de-DE"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1"/>
                  </a:ext>
                </a:extLst>
              </a:tr>
              <a:tr h="804290">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Leichtathletik (Jungen) </a:t>
                      </a:r>
                      <a:endParaRPr lang="de-DE" sz="1100" dirty="0">
                        <a:effectLst/>
                      </a:endParaRPr>
                    </a:p>
                    <a:p>
                      <a:pPr marL="342900" lvl="0" indent="-342900">
                        <a:lnSpc>
                          <a:spcPct val="115000"/>
                        </a:lnSpc>
                        <a:spcAft>
                          <a:spcPts val="0"/>
                        </a:spcAft>
                        <a:buFont typeface="Wingdings" panose="05000000000000000000" pitchFamily="2" charset="2"/>
                        <a:buChar char=""/>
                      </a:pPr>
                      <a:r>
                        <a:rPr lang="de-DE" sz="1200" dirty="0">
                          <a:effectLst/>
                        </a:rPr>
                        <a:t>„Laufen, Springen, Werfen“</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Basketball </a:t>
                      </a:r>
                      <a:endParaRPr lang="de-DE" sz="1100">
                        <a:effectLst/>
                      </a:endParaRPr>
                    </a:p>
                    <a:p>
                      <a:pPr marL="342900" lvl="0" indent="-342900">
                        <a:lnSpc>
                          <a:spcPct val="115000"/>
                        </a:lnSpc>
                        <a:spcAft>
                          <a:spcPts val="0"/>
                        </a:spcAft>
                        <a:buFont typeface="Wingdings" panose="05000000000000000000" pitchFamily="2" charset="2"/>
                        <a:buChar char=""/>
                      </a:pPr>
                      <a:r>
                        <a:rPr lang="de-DE" sz="1200">
                          <a:effectLst/>
                        </a:rPr>
                        <a:t>„Spielen“</a:t>
                      </a:r>
                      <a:endParaRPr lang="de-DE"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2"/>
                  </a:ext>
                </a:extLst>
              </a:tr>
              <a:tr h="804290">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Gymnastik/Tanz (Mädchen)</a:t>
                      </a:r>
                      <a:endParaRPr lang="de-DE" sz="1100" dirty="0">
                        <a:effectLst/>
                      </a:endParaRPr>
                    </a:p>
                    <a:p>
                      <a:pPr marL="342900" lvl="0" indent="-342900">
                        <a:lnSpc>
                          <a:spcPct val="115000"/>
                        </a:lnSpc>
                        <a:spcAft>
                          <a:spcPts val="0"/>
                        </a:spcAft>
                        <a:buFont typeface="Wingdings" panose="05000000000000000000" pitchFamily="2" charset="2"/>
                        <a:buChar char=""/>
                      </a:pPr>
                      <a:r>
                        <a:rPr lang="de-DE" sz="1200" dirty="0">
                          <a:effectLst/>
                        </a:rPr>
                        <a:t>„Tanzen, Gestalten, Darstellen“</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dirty="0">
                          <a:effectLst/>
                        </a:rPr>
                        <a:t> </a:t>
                      </a:r>
                      <a:r>
                        <a:rPr lang="de-DE" sz="1200" dirty="0" smtClean="0">
                          <a:effectLst/>
                        </a:rPr>
                        <a:t>Fußball </a:t>
                      </a:r>
                      <a:r>
                        <a:rPr lang="de-DE" sz="1200" dirty="0">
                          <a:effectLst/>
                        </a:rPr>
                        <a:t>(Jungen) </a:t>
                      </a:r>
                      <a:endParaRPr lang="de-DE" sz="1100" dirty="0">
                        <a:effectLst/>
                      </a:endParaRPr>
                    </a:p>
                    <a:p>
                      <a:pPr marL="342900" lvl="0" indent="-342900">
                        <a:lnSpc>
                          <a:spcPct val="115000"/>
                        </a:lnSpc>
                        <a:spcAft>
                          <a:spcPts val="0"/>
                        </a:spcAft>
                        <a:buFont typeface="Wingdings" panose="05000000000000000000" pitchFamily="2" charset="2"/>
                        <a:buChar char=""/>
                      </a:pPr>
                      <a:r>
                        <a:rPr lang="de-DE" sz="1200" dirty="0">
                          <a:effectLst/>
                        </a:rPr>
                        <a:t>„Spielen</a:t>
                      </a:r>
                      <a:r>
                        <a:rPr lang="de-DE" sz="1200" dirty="0" smtClean="0">
                          <a:effectLst/>
                        </a:rPr>
                        <a:t>“</a:t>
                      </a:r>
                    </a:p>
                    <a:p>
                      <a:pPr>
                        <a:lnSpc>
                          <a:spcPct val="115000"/>
                        </a:lnSpc>
                        <a:spcAft>
                          <a:spcPts val="0"/>
                        </a:spcAft>
                      </a:pPr>
                      <a:r>
                        <a:rPr lang="de-DE" sz="1200" dirty="0" smtClean="0">
                          <a:effectLst/>
                        </a:rPr>
                        <a:t>Badminton (Mädchen) </a:t>
                      </a:r>
                    </a:p>
                    <a:p>
                      <a:pPr marL="342900" lvl="0" indent="-342900">
                        <a:lnSpc>
                          <a:spcPct val="115000"/>
                        </a:lnSpc>
                        <a:spcAft>
                          <a:spcPts val="0"/>
                        </a:spcAft>
                        <a:buFont typeface="Wingdings" panose="05000000000000000000" pitchFamily="2" charset="2"/>
                        <a:buChar char=""/>
                      </a:pPr>
                      <a:r>
                        <a:rPr lang="de-DE" sz="1200" dirty="0" smtClean="0">
                          <a:effectLst/>
                        </a:rPr>
                        <a:t>„Spielen“</a:t>
                      </a:r>
                    </a:p>
                    <a:p>
                      <a:pPr marL="0" lvl="0" indent="0">
                        <a:lnSpc>
                          <a:spcPct val="115000"/>
                        </a:lnSpc>
                        <a:spcAft>
                          <a:spcPts val="0"/>
                        </a:spcAft>
                        <a:buFont typeface="Wingdings" panose="05000000000000000000" pitchFamily="2" charset="2"/>
                        <a:buNone/>
                      </a:pPr>
                      <a:endParaRPr lang="de-DE"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3"/>
                  </a:ext>
                </a:extLst>
              </a:tr>
              <a:tr h="804290">
                <a:tc gridSpan="2">
                  <a:txBody>
                    <a:bodyPr/>
                    <a:lstStyle/>
                    <a:p>
                      <a:pPr>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de-DE" sz="1200" dirty="0">
                          <a:effectLst/>
                        </a:rPr>
                        <a:t> </a:t>
                      </a:r>
                      <a:r>
                        <a:rPr lang="de-DE" sz="1200" dirty="0" smtClean="0">
                          <a:effectLst/>
                        </a:rPr>
                        <a:t>Erprobungsphase </a:t>
                      </a:r>
                    </a:p>
                    <a:p>
                      <a:pPr algn="ctr">
                        <a:lnSpc>
                          <a:spcPct val="115000"/>
                        </a:lnSpc>
                        <a:spcAft>
                          <a:spcPts val="0"/>
                        </a:spcAft>
                      </a:pPr>
                      <a:r>
                        <a:rPr lang="de-DE" sz="1200" dirty="0" err="1" smtClean="0">
                          <a:effectLst/>
                        </a:rPr>
                        <a:t>ScienceKids</a:t>
                      </a:r>
                      <a:r>
                        <a:rPr lang="de-DE" sz="1200" dirty="0" smtClean="0">
                          <a:effectLst/>
                        </a:rPr>
                        <a:t>:</a:t>
                      </a:r>
                      <a:r>
                        <a:rPr lang="de-DE" sz="1200" baseline="0" dirty="0" smtClean="0">
                          <a:effectLst/>
                        </a:rPr>
                        <a:t> Psychische Gesundheit</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hMerge="1">
                  <a:txBody>
                    <a:bodyPr/>
                    <a:lstStyle/>
                    <a:p>
                      <a:pPr>
                        <a:lnSpc>
                          <a:spcPct val="115000"/>
                        </a:lnSpc>
                        <a:spcAft>
                          <a:spcPts val="0"/>
                        </a:spcAft>
                      </a:pP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804290">
                <a:tc gridSpan="2">
                  <a:txBody>
                    <a:bodyPr/>
                    <a:lstStyle/>
                    <a:p>
                      <a:pPr>
                        <a:lnSpc>
                          <a:spcPct val="115000"/>
                        </a:lnSpc>
                        <a:spcAft>
                          <a:spcPts val="0"/>
                        </a:spcAft>
                      </a:pPr>
                      <a:r>
                        <a:rPr lang="de-DE" sz="1200" dirty="0">
                          <a:effectLst/>
                        </a:rPr>
                        <a:t> </a:t>
                      </a:r>
                      <a:endParaRPr lang="de-DE" sz="1100" dirty="0">
                        <a:effectLst/>
                      </a:endParaRPr>
                    </a:p>
                    <a:p>
                      <a:pPr algn="ctr">
                        <a:lnSpc>
                          <a:spcPct val="115000"/>
                        </a:lnSpc>
                        <a:spcAft>
                          <a:spcPts val="0"/>
                        </a:spcAft>
                      </a:pPr>
                      <a:r>
                        <a:rPr lang="de-DE" sz="1200" dirty="0">
                          <a:effectLst/>
                        </a:rPr>
                        <a:t>Kraft/Ausdauer</a:t>
                      </a:r>
                      <a:endParaRPr lang="de-DE" sz="1100" dirty="0">
                        <a:effectLst/>
                      </a:endParaRPr>
                    </a:p>
                    <a:p>
                      <a:pPr marL="342900" lvl="0" indent="-342900" algn="ctr">
                        <a:lnSpc>
                          <a:spcPct val="115000"/>
                        </a:lnSpc>
                        <a:spcAft>
                          <a:spcPts val="0"/>
                        </a:spcAft>
                        <a:buFont typeface="Wingdings" panose="05000000000000000000" pitchFamily="2" charset="2"/>
                        <a:buChar char=""/>
                      </a:pPr>
                      <a:r>
                        <a:rPr lang="de-DE" sz="1200" dirty="0">
                          <a:effectLst/>
                        </a:rPr>
                        <a:t>„Fitness entwickeln“</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solidFill>
                      <a:srgbClr val="B2A1BF"/>
                    </a:solidFill>
                  </a:tcPr>
                </a:tc>
                <a:tc hMerge="1">
                  <a:txBody>
                    <a:bodyPr/>
                    <a:lstStyle/>
                    <a:p>
                      <a:endParaRPr lang="de-DE"/>
                    </a:p>
                  </a:txBody>
                  <a:tcPr/>
                </a:tc>
                <a:extLst>
                  <a:ext uri="{0D108BD9-81ED-4DB2-BD59-A6C34878D82A}">
                    <a16:rowId xmlns:a16="http://schemas.microsoft.com/office/drawing/2014/main" xmlns="" val="10005"/>
                  </a:ext>
                </a:extLst>
              </a:tr>
            </a:tbl>
          </a:graphicData>
        </a:graphic>
      </p:graphicFrame>
      <p:sp>
        <p:nvSpPr>
          <p:cNvPr id="9" name="Rechteck 8"/>
          <p:cNvSpPr/>
          <p:nvPr/>
        </p:nvSpPr>
        <p:spPr>
          <a:xfrm>
            <a:off x="92365" y="1412776"/>
            <a:ext cx="4572000" cy="646331"/>
          </a:xfrm>
          <a:prstGeom prst="rect">
            <a:avLst/>
          </a:prstGeom>
        </p:spPr>
        <p:txBody>
          <a:bodyPr>
            <a:spAutoFit/>
          </a:bodyPr>
          <a:lstStyle/>
          <a:p>
            <a:pPr lvl="0" eaLnBrk="0" fontAlgn="base" hangingPunct="0">
              <a:spcBef>
                <a:spcPct val="0"/>
              </a:spcBef>
              <a:spcAft>
                <a:spcPct val="0"/>
              </a:spcAft>
            </a:pPr>
            <a:r>
              <a:rPr lang="de-DE" altLang="de-DE" u="sng" dirty="0">
                <a:latin typeface="Arial" panose="020B0604020202020204" pitchFamily="34" charset="0"/>
                <a:ea typeface="Calibri" panose="020F0502020204030204" pitchFamily="34" charset="0"/>
                <a:cs typeface="Arial" panose="020B0604020202020204" pitchFamily="34" charset="0"/>
              </a:rPr>
              <a:t>Lerngruppe 8</a:t>
            </a:r>
            <a:endParaRPr lang="de-DE" altLang="de-DE" sz="800" dirty="0"/>
          </a:p>
          <a:p>
            <a:pPr lvl="0" eaLnBrk="0" fontAlgn="base" hangingPunct="0">
              <a:spcBef>
                <a:spcPct val="0"/>
              </a:spcBef>
              <a:spcAft>
                <a:spcPct val="0"/>
              </a:spcAft>
            </a:pPr>
            <a:r>
              <a:rPr lang="de-DE" altLang="de-DE" dirty="0">
                <a:latin typeface="Arial" panose="020B0604020202020204" pitchFamily="34" charset="0"/>
                <a:ea typeface="Calibri" panose="020F0502020204030204" pitchFamily="34" charset="0"/>
                <a:cs typeface="Arial" panose="020B0604020202020204" pitchFamily="34" charset="0"/>
              </a:rPr>
              <a:t>Praxis</a:t>
            </a:r>
            <a:endParaRPr lang="de-DE" altLang="de-DE" sz="800" dirty="0"/>
          </a:p>
        </p:txBody>
      </p:sp>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992030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Aufteilung der Themen im Sportprofil</a:t>
            </a: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4261066269"/>
              </p:ext>
            </p:extLst>
          </p:nvPr>
        </p:nvGraphicFramePr>
        <p:xfrm>
          <a:off x="1136332" y="2297589"/>
          <a:ext cx="5880735" cy="2839974"/>
        </p:xfrm>
        <a:graphic>
          <a:graphicData uri="http://schemas.openxmlformats.org/drawingml/2006/table">
            <a:tbl>
              <a:tblPr firstRow="1" firstCol="1" bandRow="1">
                <a:tableStyleId>{5C22544A-7EE6-4342-B048-85BDC9FD1C3A}</a:tableStyleId>
              </a:tblPr>
              <a:tblGrid>
                <a:gridCol w="2931612">
                  <a:extLst>
                    <a:ext uri="{9D8B030D-6E8A-4147-A177-3AD203B41FA5}">
                      <a16:colId xmlns:a16="http://schemas.microsoft.com/office/drawing/2014/main" xmlns="" val="20000"/>
                    </a:ext>
                  </a:extLst>
                </a:gridCol>
                <a:gridCol w="2949123">
                  <a:extLst>
                    <a:ext uri="{9D8B030D-6E8A-4147-A177-3AD203B41FA5}">
                      <a16:colId xmlns:a16="http://schemas.microsoft.com/office/drawing/2014/main" xmlns="" val="20001"/>
                    </a:ext>
                  </a:extLst>
                </a:gridCol>
              </a:tblGrid>
              <a:tr h="316230">
                <a:tc>
                  <a:txBody>
                    <a:bodyPr/>
                    <a:lstStyle/>
                    <a:p>
                      <a:pPr algn="ctr">
                        <a:lnSpc>
                          <a:spcPct val="115000"/>
                        </a:lnSpc>
                        <a:spcAft>
                          <a:spcPts val="0"/>
                        </a:spcAft>
                      </a:pPr>
                      <a:r>
                        <a:rPr lang="de-DE" sz="1200" dirty="0">
                          <a:effectLst/>
                        </a:rPr>
                        <a:t>Wissensbereich</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tc>
                  <a:txBody>
                    <a:bodyPr/>
                    <a:lstStyle/>
                    <a:p>
                      <a:pPr algn="ctr">
                        <a:lnSpc>
                          <a:spcPct val="115000"/>
                        </a:lnSpc>
                        <a:spcAft>
                          <a:spcPts val="0"/>
                        </a:spcAft>
                      </a:pPr>
                      <a:r>
                        <a:rPr lang="de-DE" sz="1200" dirty="0">
                          <a:effectLst/>
                        </a:rPr>
                        <a:t>Literatur</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xmlns="" val="10000"/>
                  </a:ext>
                </a:extLst>
              </a:tr>
              <a:tr h="53657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1. Der </a:t>
                      </a:r>
                      <a:r>
                        <a:rPr lang="de-DE" sz="1200" dirty="0">
                          <a:effectLst/>
                        </a:rPr>
                        <a:t>Begriff „Training“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Wolfgang Friedrich: Fit im Schulsport – Basiswissen und Trainingstipps (S.12)</a:t>
                      </a:r>
                      <a:endParaRPr lang="de-DE" sz="1100">
                        <a:effectLst/>
                      </a:endParaRPr>
                    </a:p>
                    <a:p>
                      <a:pPr>
                        <a:lnSpc>
                          <a:spcPct val="115000"/>
                        </a:lnSpc>
                        <a:spcAft>
                          <a:spcPts val="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53530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2. Aufwärmen </a:t>
                      </a:r>
                      <a:r>
                        <a:rPr lang="de-DE" sz="1200" dirty="0">
                          <a:effectLst/>
                        </a:rPr>
                        <a:t>(Bedingungen </a:t>
                      </a:r>
                      <a:r>
                        <a:rPr lang="de-DE" sz="1200" dirty="0" smtClean="0">
                          <a:effectLst/>
                        </a:rPr>
                        <a:t>+</a:t>
                      </a:r>
                    </a:p>
                    <a:p>
                      <a:pPr marL="0" lvl="0" indent="0">
                        <a:lnSpc>
                          <a:spcPct val="115000"/>
                        </a:lnSpc>
                        <a:spcAft>
                          <a:spcPts val="0"/>
                        </a:spcAft>
                        <a:buFont typeface="+mj-lt"/>
                        <a:buNone/>
                      </a:pPr>
                      <a:r>
                        <a:rPr lang="de-DE" sz="1200" dirty="0" smtClean="0">
                          <a:effectLst/>
                        </a:rPr>
                        <a:t>    Funktionen</a:t>
                      </a:r>
                      <a:r>
                        <a:rPr lang="de-DE" sz="1200" dirty="0">
                          <a:effectLst/>
                        </a:rPr>
                        <a:t>)</a:t>
                      </a:r>
                      <a:endParaRPr lang="de-DE" sz="1100" dirty="0">
                        <a:effectLst/>
                      </a:endParaRPr>
                    </a:p>
                    <a:p>
                      <a:pPr marL="457200">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Wolfgang Friedrich: Fit im Schulsport – Basiswissen und Trainingstipps (S.21)</a:t>
                      </a:r>
                      <a:endParaRPr lang="de-DE" sz="1100" dirty="0">
                        <a:effectLst/>
                      </a:endParaRPr>
                    </a:p>
                    <a:p>
                      <a:pPr>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525145">
                <a:tc>
                  <a:txBody>
                    <a:bodyPr/>
                    <a:lstStyle/>
                    <a:p>
                      <a:pPr>
                        <a:lnSpc>
                          <a:spcPct val="115000"/>
                        </a:lnSpc>
                        <a:spcAft>
                          <a:spcPts val="0"/>
                        </a:spcAft>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3. Der </a:t>
                      </a:r>
                      <a:r>
                        <a:rPr lang="de-DE" sz="1200" dirty="0">
                          <a:effectLst/>
                        </a:rPr>
                        <a:t>Begriff „Leistung“</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Wolfgang Friedrich: Fit im Schulsport – Basiswissen und Trainingstipps (S.12-14)</a:t>
                      </a:r>
                      <a:endParaRPr lang="de-DE" sz="1100" dirty="0">
                        <a:effectLst/>
                      </a:endParaRPr>
                    </a:p>
                    <a:p>
                      <a:pPr>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bl>
          </a:graphicData>
        </a:graphic>
      </p:graphicFrame>
      <p:sp>
        <p:nvSpPr>
          <p:cNvPr id="4" name="Rechteck 3"/>
          <p:cNvSpPr/>
          <p:nvPr/>
        </p:nvSpPr>
        <p:spPr>
          <a:xfrm>
            <a:off x="457200" y="1506583"/>
            <a:ext cx="4572000" cy="646331"/>
          </a:xfrm>
          <a:prstGeom prst="rect">
            <a:avLst/>
          </a:prstGeom>
        </p:spPr>
        <p:txBody>
          <a:bodyPr>
            <a:spAutoFit/>
          </a:bodyPr>
          <a:lstStyle/>
          <a:p>
            <a:pPr lvl="0" eaLnBrk="0" fontAlgn="base" hangingPunct="0">
              <a:spcBef>
                <a:spcPct val="0"/>
              </a:spcBef>
              <a:spcAft>
                <a:spcPct val="0"/>
              </a:spcAft>
            </a:pPr>
            <a:r>
              <a:rPr lang="de-DE" altLang="de-DE" u="sng" dirty="0">
                <a:latin typeface="Arial" panose="020B0604020202020204" pitchFamily="34" charset="0"/>
                <a:ea typeface="Calibri" panose="020F0502020204030204" pitchFamily="34" charset="0"/>
                <a:cs typeface="Arial" panose="020B0604020202020204" pitchFamily="34" charset="0"/>
              </a:rPr>
              <a:t>Lerngruppe </a:t>
            </a:r>
            <a:r>
              <a:rPr lang="de-DE" altLang="de-DE" u="sng" dirty="0" smtClean="0">
                <a:latin typeface="Arial" panose="020B0604020202020204" pitchFamily="34" charset="0"/>
                <a:ea typeface="Calibri" panose="020F0502020204030204" pitchFamily="34" charset="0"/>
                <a:cs typeface="Arial" panose="020B0604020202020204" pitchFamily="34" charset="0"/>
              </a:rPr>
              <a:t>8</a:t>
            </a:r>
          </a:p>
          <a:p>
            <a:pPr lvl="0" eaLnBrk="0" fontAlgn="base" hangingPunct="0">
              <a:spcBef>
                <a:spcPct val="0"/>
              </a:spcBef>
              <a:spcAft>
                <a:spcPct val="0"/>
              </a:spcAft>
            </a:pPr>
            <a:r>
              <a:rPr lang="de-DE" altLang="de-DE" dirty="0" smtClean="0">
                <a:latin typeface="Arial" panose="020B0604020202020204" pitchFamily="34" charset="0"/>
                <a:ea typeface="Calibri" panose="020F0502020204030204" pitchFamily="34" charset="0"/>
                <a:cs typeface="Arial" panose="020B0604020202020204" pitchFamily="34" charset="0"/>
              </a:rPr>
              <a:t>Theorie</a:t>
            </a:r>
            <a:endParaRPr lang="de-DE" altLang="de-DE" sz="800" dirty="0"/>
          </a:p>
        </p:txBody>
      </p:sp>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3435807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548978631"/>
              </p:ext>
            </p:extLst>
          </p:nvPr>
        </p:nvGraphicFramePr>
        <p:xfrm>
          <a:off x="1115616" y="1124744"/>
          <a:ext cx="5880735" cy="4837176"/>
        </p:xfrm>
        <a:graphic>
          <a:graphicData uri="http://schemas.openxmlformats.org/drawingml/2006/table">
            <a:tbl>
              <a:tblPr firstRow="1" firstCol="1" bandRow="1">
                <a:tableStyleId>{5C22544A-7EE6-4342-B048-85BDC9FD1C3A}</a:tableStyleId>
              </a:tblPr>
              <a:tblGrid>
                <a:gridCol w="3024336">
                  <a:extLst>
                    <a:ext uri="{9D8B030D-6E8A-4147-A177-3AD203B41FA5}">
                      <a16:colId xmlns:a16="http://schemas.microsoft.com/office/drawing/2014/main" xmlns="" val="20000"/>
                    </a:ext>
                  </a:extLst>
                </a:gridCol>
                <a:gridCol w="2856399">
                  <a:extLst>
                    <a:ext uri="{9D8B030D-6E8A-4147-A177-3AD203B41FA5}">
                      <a16:colId xmlns:a16="http://schemas.microsoft.com/office/drawing/2014/main" xmlns="" val="20001"/>
                    </a:ext>
                  </a:extLst>
                </a:gridCol>
              </a:tblGrid>
              <a:tr h="541655">
                <a:tc>
                  <a:txBody>
                    <a:bodyPr/>
                    <a:lstStyle/>
                    <a:p>
                      <a:pPr marL="0" indent="0">
                        <a:lnSpc>
                          <a:spcPct val="115000"/>
                        </a:lnSpc>
                        <a:spcAft>
                          <a:spcPts val="0"/>
                        </a:spcAft>
                        <a:buFont typeface="+mj-lt"/>
                        <a:buNone/>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4. Bedeutung </a:t>
                      </a:r>
                      <a:r>
                        <a:rPr lang="de-DE" sz="1200" dirty="0">
                          <a:effectLst/>
                        </a:rPr>
                        <a:t>von Bewegung für die </a:t>
                      </a:r>
                      <a:endParaRPr lang="de-DE" sz="1200" dirty="0" smtClean="0">
                        <a:effectLst/>
                      </a:endParaRPr>
                    </a:p>
                    <a:p>
                      <a:pPr marL="0" lvl="0" indent="0">
                        <a:lnSpc>
                          <a:spcPct val="115000"/>
                        </a:lnSpc>
                        <a:spcAft>
                          <a:spcPts val="0"/>
                        </a:spcAft>
                        <a:buFont typeface="+mj-lt"/>
                        <a:buNone/>
                      </a:pPr>
                      <a:r>
                        <a:rPr lang="de-DE" sz="1200" dirty="0" smtClean="0">
                          <a:effectLst/>
                        </a:rPr>
                        <a:t>     Gesundheit</a:t>
                      </a:r>
                      <a:endParaRPr lang="de-DE" sz="1100" dirty="0">
                        <a:effectLst/>
                      </a:endParaRPr>
                    </a:p>
                    <a:p>
                      <a:pPr marL="457200" indent="0">
                        <a:lnSpc>
                          <a:spcPct val="115000"/>
                        </a:lnSpc>
                        <a:spcAft>
                          <a:spcPts val="0"/>
                        </a:spcAft>
                        <a:buFont typeface="+mj-lt"/>
                        <a:buNone/>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b="0" dirty="0">
                          <a:effectLst/>
                        </a:rPr>
                        <a:t> </a:t>
                      </a:r>
                      <a:endParaRPr lang="de-DE" sz="1100" b="0" dirty="0">
                        <a:solidFill>
                          <a:schemeClr val="tx1"/>
                        </a:solidFill>
                        <a:effectLst/>
                      </a:endParaRPr>
                    </a:p>
                    <a:p>
                      <a:pPr>
                        <a:lnSpc>
                          <a:spcPct val="115000"/>
                        </a:lnSpc>
                        <a:spcAft>
                          <a:spcPts val="0"/>
                        </a:spcAft>
                      </a:pPr>
                      <a:r>
                        <a:rPr lang="de-DE" sz="1200" b="0" dirty="0">
                          <a:solidFill>
                            <a:schemeClr val="tx1"/>
                          </a:solidFill>
                          <a:effectLst/>
                        </a:rPr>
                        <a:t>„Macht Sport schlau?“ (S.26)</a:t>
                      </a:r>
                      <a:endParaRPr lang="de-DE"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xmlns="" val="10000"/>
                  </a:ext>
                </a:extLst>
              </a:tr>
              <a:tr h="541655">
                <a:tc>
                  <a:txBody>
                    <a:bodyPr/>
                    <a:lstStyle/>
                    <a:p>
                      <a:pPr marL="0" indent="0">
                        <a:lnSpc>
                          <a:spcPct val="115000"/>
                        </a:lnSpc>
                        <a:spcAft>
                          <a:spcPts val="0"/>
                        </a:spcAft>
                        <a:buFont typeface="+mj-lt"/>
                        <a:buNone/>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5. Gesetzmäßigkeiten </a:t>
                      </a:r>
                      <a:r>
                        <a:rPr lang="de-DE" sz="1200" dirty="0">
                          <a:effectLst/>
                        </a:rPr>
                        <a:t>des Trainings </a:t>
                      </a:r>
                      <a:endParaRPr lang="de-DE" sz="1200" dirty="0" smtClean="0">
                        <a:effectLst/>
                      </a:endParaRPr>
                    </a:p>
                    <a:p>
                      <a:pPr marL="0" lvl="0" indent="0">
                        <a:lnSpc>
                          <a:spcPct val="115000"/>
                        </a:lnSpc>
                        <a:spcAft>
                          <a:spcPts val="0"/>
                        </a:spcAft>
                        <a:buFont typeface="+mj-lt"/>
                        <a:buNone/>
                      </a:pPr>
                      <a:r>
                        <a:rPr lang="de-DE" sz="1200" dirty="0" smtClean="0">
                          <a:effectLst/>
                        </a:rPr>
                        <a:t>    (</a:t>
                      </a:r>
                      <a:r>
                        <a:rPr lang="de-DE" sz="1200" dirty="0">
                          <a:effectLst/>
                        </a:rPr>
                        <a:t>Reizschwellengesetz </a:t>
                      </a:r>
                      <a:r>
                        <a:rPr lang="de-DE" sz="1200" dirty="0" smtClean="0">
                          <a:effectLst/>
                        </a:rPr>
                        <a:t>+</a:t>
                      </a:r>
                    </a:p>
                    <a:p>
                      <a:pPr marL="0" lvl="0" indent="0">
                        <a:lnSpc>
                          <a:spcPct val="115000"/>
                        </a:lnSpc>
                        <a:spcAft>
                          <a:spcPts val="0"/>
                        </a:spcAft>
                        <a:buFont typeface="+mj-lt"/>
                        <a:buNone/>
                      </a:pPr>
                      <a:r>
                        <a:rPr lang="de-DE" sz="1200" dirty="0" smtClean="0">
                          <a:effectLst/>
                        </a:rPr>
                        <a:t>     </a:t>
                      </a:r>
                      <a:r>
                        <a:rPr lang="de-DE" sz="1200" dirty="0">
                          <a:effectLst/>
                        </a:rPr>
                        <a:t>Superkompensation</a:t>
                      </a:r>
                      <a:endParaRPr lang="de-DE" sz="1100" dirty="0">
                        <a:effectLst/>
                      </a:endParaRPr>
                    </a:p>
                    <a:p>
                      <a:pPr marL="457200" indent="0">
                        <a:lnSpc>
                          <a:spcPct val="115000"/>
                        </a:lnSpc>
                        <a:spcAft>
                          <a:spcPts val="0"/>
                        </a:spcAft>
                        <a:buFont typeface="+mj-lt"/>
                        <a:buNone/>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Wolfgang Friedrich: Fit im Schulsport – Basiswissen und Trainingstipps (S.15-20)</a:t>
                      </a:r>
                      <a:endParaRPr lang="de-DE" sz="1100">
                        <a:effectLst/>
                      </a:endParaRPr>
                    </a:p>
                    <a:p>
                      <a:pPr>
                        <a:lnSpc>
                          <a:spcPct val="115000"/>
                        </a:lnSpc>
                        <a:spcAft>
                          <a:spcPts val="0"/>
                        </a:spcAft>
                      </a:pPr>
                      <a:r>
                        <a:rPr lang="de-DE" sz="1200">
                          <a:effectLst/>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541655">
                <a:tc>
                  <a:txBody>
                    <a:bodyPr/>
                    <a:lstStyle/>
                    <a:p>
                      <a:pPr marL="0" indent="0">
                        <a:lnSpc>
                          <a:spcPct val="115000"/>
                        </a:lnSpc>
                        <a:spcAft>
                          <a:spcPts val="0"/>
                        </a:spcAft>
                        <a:buFont typeface="+mj-lt"/>
                        <a:buNone/>
                      </a:pPr>
                      <a:r>
                        <a:rPr lang="de-DE" sz="1200" dirty="0">
                          <a:effectLst/>
                        </a:rPr>
                        <a:t> </a:t>
                      </a:r>
                      <a:endParaRPr lang="de-DE" sz="1100" dirty="0">
                        <a:effectLst/>
                      </a:endParaRPr>
                    </a:p>
                    <a:p>
                      <a:pPr marL="228600" lvl="0" indent="-228600">
                        <a:lnSpc>
                          <a:spcPct val="115000"/>
                        </a:lnSpc>
                        <a:spcAft>
                          <a:spcPts val="0"/>
                        </a:spcAft>
                        <a:buFont typeface="+mj-lt"/>
                        <a:buAutoNum type="arabicPeriod" startAt="6"/>
                      </a:pPr>
                      <a:r>
                        <a:rPr lang="de-DE" sz="1200" dirty="0" smtClean="0">
                          <a:effectLst/>
                        </a:rPr>
                        <a:t>Ausdauertraining  </a:t>
                      </a:r>
                    </a:p>
                    <a:p>
                      <a:pPr marL="0" lvl="0" indent="0">
                        <a:lnSpc>
                          <a:spcPct val="115000"/>
                        </a:lnSpc>
                        <a:spcAft>
                          <a:spcPts val="0"/>
                        </a:spcAft>
                        <a:buFont typeface="+mj-lt"/>
                        <a:buNone/>
                        <a:tabLst>
                          <a:tab pos="227013" algn="l"/>
                        </a:tabLst>
                      </a:pPr>
                      <a:r>
                        <a:rPr lang="de-DE" sz="1200" dirty="0" smtClean="0">
                          <a:effectLst/>
                        </a:rPr>
                        <a:t>	(</a:t>
                      </a:r>
                      <a:r>
                        <a:rPr lang="de-DE" sz="1200" dirty="0">
                          <a:effectLst/>
                        </a:rPr>
                        <a:t>Trainingsmethoden </a:t>
                      </a:r>
                      <a:r>
                        <a:rPr lang="de-DE" sz="1200" dirty="0">
                          <a:effectLst/>
                          <a:sym typeface="Wingdings" panose="05000000000000000000" pitchFamily="2" charset="2"/>
                        </a:rPr>
                        <a:t></a:t>
                      </a:r>
                      <a:r>
                        <a:rPr lang="de-DE" sz="1200" dirty="0">
                          <a:effectLst/>
                        </a:rPr>
                        <a:t> </a:t>
                      </a:r>
                      <a:r>
                        <a:rPr lang="de-DE" sz="1200" dirty="0" smtClean="0">
                          <a:effectLst/>
                        </a:rPr>
                        <a:t>	Dauermethode</a:t>
                      </a:r>
                      <a:r>
                        <a:rPr lang="de-DE" sz="1200" dirty="0">
                          <a:effectLst/>
                        </a:rPr>
                        <a:t>, Intervallmethode)</a:t>
                      </a:r>
                      <a:endParaRPr lang="de-DE" sz="1100" dirty="0">
                        <a:effectLst/>
                      </a:endParaRPr>
                    </a:p>
                    <a:p>
                      <a:pPr marL="457200" indent="0">
                        <a:lnSpc>
                          <a:spcPct val="115000"/>
                        </a:lnSpc>
                        <a:spcAft>
                          <a:spcPts val="0"/>
                        </a:spcAft>
                        <a:buFont typeface="+mj-lt"/>
                        <a:buNone/>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Wolfgang Friedrich: Fit im Schulsport – Basiswissen und Trainingstipps (S.25-42)</a:t>
                      </a:r>
                      <a:endParaRPr lang="de-DE" sz="1100" dirty="0">
                        <a:effectLst/>
                      </a:endParaRPr>
                    </a:p>
                    <a:p>
                      <a:pPr>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541655">
                <a:tc>
                  <a:txBody>
                    <a:bodyPr/>
                    <a:lstStyle/>
                    <a:p>
                      <a:pPr marL="0" indent="0">
                        <a:lnSpc>
                          <a:spcPct val="115000"/>
                        </a:lnSpc>
                        <a:spcAft>
                          <a:spcPts val="0"/>
                        </a:spcAft>
                        <a:buFont typeface="+mj-lt"/>
                        <a:buNone/>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7.</a:t>
                      </a:r>
                      <a:r>
                        <a:rPr lang="de-DE" sz="1200" baseline="0" dirty="0" smtClean="0">
                          <a:effectLst/>
                        </a:rPr>
                        <a:t> </a:t>
                      </a:r>
                      <a:r>
                        <a:rPr lang="de-DE" sz="1200" dirty="0" smtClean="0">
                          <a:effectLst/>
                        </a:rPr>
                        <a:t>Trainingsprinzipien</a:t>
                      </a:r>
                      <a:endParaRPr lang="de-DE" sz="1100" dirty="0">
                        <a:effectLst/>
                      </a:endParaRPr>
                    </a:p>
                    <a:p>
                      <a:pPr marL="457200" indent="0">
                        <a:lnSpc>
                          <a:spcPct val="115000"/>
                        </a:lnSpc>
                        <a:spcAft>
                          <a:spcPts val="0"/>
                        </a:spcAft>
                        <a:buFont typeface="+mj-lt"/>
                        <a:buNone/>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kumimoji="0" lang="de-DE" sz="1200" kern="1200" dirty="0" smtClean="0">
                          <a:solidFill>
                            <a:schemeClr val="dk1"/>
                          </a:solidFill>
                          <a:effectLst/>
                          <a:latin typeface="+mn-lt"/>
                          <a:ea typeface="+mn-ea"/>
                          <a:cs typeface="+mn-cs"/>
                        </a:rPr>
                        <a:t>Wolfgang Friedrich: Optimales Sportwissen – Grundlagen der Sporttheorie und Sportpraxis (S.40-49)</a:t>
                      </a:r>
                    </a:p>
                    <a:p>
                      <a:pPr>
                        <a:lnSpc>
                          <a:spcPct val="115000"/>
                        </a:lnSpc>
                        <a:spcAft>
                          <a:spcPts val="0"/>
                        </a:spcAft>
                      </a:pP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541655">
                <a:tc>
                  <a:txBody>
                    <a:bodyPr/>
                    <a:lstStyle/>
                    <a:p>
                      <a:pPr marL="0" indent="0">
                        <a:lnSpc>
                          <a:spcPct val="115000"/>
                        </a:lnSpc>
                        <a:spcAft>
                          <a:spcPts val="0"/>
                        </a:spcAft>
                        <a:buFont typeface="+mj-lt"/>
                        <a:buNone/>
                      </a:pPr>
                      <a:r>
                        <a:rPr lang="de-DE" sz="1200" dirty="0">
                          <a:effectLst/>
                        </a:rPr>
                        <a:t> </a:t>
                      </a:r>
                      <a:endParaRPr lang="de-DE" sz="1100" dirty="0">
                        <a:effectLst/>
                      </a:endParaRPr>
                    </a:p>
                    <a:p>
                      <a:pPr marL="0" lvl="0" indent="0">
                        <a:lnSpc>
                          <a:spcPct val="115000"/>
                        </a:lnSpc>
                        <a:spcAft>
                          <a:spcPts val="0"/>
                        </a:spcAft>
                        <a:buFont typeface="+mj-lt"/>
                        <a:buNone/>
                      </a:pPr>
                      <a:r>
                        <a:rPr lang="de-DE" sz="1200" dirty="0" smtClean="0">
                          <a:effectLst/>
                        </a:rPr>
                        <a:t>8.</a:t>
                      </a:r>
                      <a:r>
                        <a:rPr lang="de-DE" sz="1200" baseline="0" dirty="0" smtClean="0">
                          <a:effectLst/>
                        </a:rPr>
                        <a:t> </a:t>
                      </a:r>
                      <a:r>
                        <a:rPr lang="de-DE" sz="1200" dirty="0" smtClean="0">
                          <a:effectLst/>
                        </a:rPr>
                        <a:t>Ernährung </a:t>
                      </a:r>
                      <a:r>
                        <a:rPr lang="de-DE" sz="1200" dirty="0">
                          <a:effectLst/>
                        </a:rPr>
                        <a:t>(vor, während und </a:t>
                      </a:r>
                      <a:r>
                        <a:rPr lang="de-DE" sz="1200" dirty="0" smtClean="0">
                          <a:effectLst/>
                        </a:rPr>
                        <a:t>nach</a:t>
                      </a:r>
                    </a:p>
                    <a:p>
                      <a:pPr marL="0" lvl="0" indent="0">
                        <a:lnSpc>
                          <a:spcPct val="115000"/>
                        </a:lnSpc>
                        <a:spcAft>
                          <a:spcPts val="0"/>
                        </a:spcAft>
                        <a:buFont typeface="+mj-lt"/>
                        <a:buNone/>
                      </a:pPr>
                      <a:r>
                        <a:rPr lang="de-DE" sz="1200" dirty="0" smtClean="0">
                          <a:effectLst/>
                        </a:rPr>
                        <a:t>    </a:t>
                      </a:r>
                      <a:r>
                        <a:rPr lang="de-DE" sz="1200" dirty="0">
                          <a:effectLst/>
                        </a:rPr>
                        <a:t>sportlichen Belastungen)</a:t>
                      </a:r>
                      <a:endParaRPr lang="de-DE" sz="1100" dirty="0">
                        <a:effectLst/>
                      </a:endParaRPr>
                    </a:p>
                    <a:p>
                      <a:pPr marL="457200" indent="0">
                        <a:lnSpc>
                          <a:spcPct val="115000"/>
                        </a:lnSpc>
                        <a:spcAft>
                          <a:spcPts val="0"/>
                        </a:spcAft>
                        <a:buFont typeface="+mj-lt"/>
                        <a:buNone/>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Wolfgang Friedrich: Fit im Schulsport – Basiswissen und Trainingstipps (S.63-71)</a:t>
                      </a:r>
                      <a:endParaRPr lang="de-DE" sz="1100" dirty="0">
                        <a:effectLst/>
                      </a:endParaRPr>
                    </a:p>
                    <a:p>
                      <a:pPr>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bl>
          </a:graphicData>
        </a:graphic>
      </p:graphicFrame>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3512635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1554" y="332656"/>
            <a:ext cx="7239000" cy="1143000"/>
          </a:xfrm>
        </p:spPr>
        <p:txBody>
          <a:bodyPr>
            <a:normAutofit fontScale="90000"/>
          </a:bodyPr>
          <a:lstStyle/>
          <a:p>
            <a:r>
              <a:rPr lang="de-DE" dirty="0"/>
              <a:t>Aufteilung der Themen im Sportprofil</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822802727"/>
              </p:ext>
            </p:extLst>
          </p:nvPr>
        </p:nvGraphicFramePr>
        <p:xfrm>
          <a:off x="1136332" y="2548414"/>
          <a:ext cx="5880735" cy="2969260"/>
        </p:xfrm>
        <a:graphic>
          <a:graphicData uri="http://schemas.openxmlformats.org/drawingml/2006/table">
            <a:tbl>
              <a:tblPr firstRow="1" firstCol="1" bandRow="1">
                <a:tableStyleId>{5C22544A-7EE6-4342-B048-85BDC9FD1C3A}</a:tableStyleId>
              </a:tblPr>
              <a:tblGrid>
                <a:gridCol w="2970530">
                  <a:extLst>
                    <a:ext uri="{9D8B030D-6E8A-4147-A177-3AD203B41FA5}">
                      <a16:colId xmlns:a16="http://schemas.microsoft.com/office/drawing/2014/main" xmlns="" val="20000"/>
                    </a:ext>
                  </a:extLst>
                </a:gridCol>
                <a:gridCol w="2910205">
                  <a:extLst>
                    <a:ext uri="{9D8B030D-6E8A-4147-A177-3AD203B41FA5}">
                      <a16:colId xmlns:a16="http://schemas.microsoft.com/office/drawing/2014/main" xmlns="" val="20001"/>
                    </a:ext>
                  </a:extLst>
                </a:gridCol>
              </a:tblGrid>
              <a:tr h="316230">
                <a:tc>
                  <a:txBody>
                    <a:bodyPr/>
                    <a:lstStyle/>
                    <a:p>
                      <a:pPr algn="ctr">
                        <a:lnSpc>
                          <a:spcPct val="115000"/>
                        </a:lnSpc>
                        <a:spcAft>
                          <a:spcPts val="0"/>
                        </a:spcAft>
                      </a:pPr>
                      <a:r>
                        <a:rPr lang="de-DE" sz="1200" dirty="0">
                          <a:effectLst/>
                        </a:rPr>
                        <a:t>Individualsportarten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tc>
                  <a:txBody>
                    <a:bodyPr/>
                    <a:lstStyle/>
                    <a:p>
                      <a:pPr algn="ctr">
                        <a:lnSpc>
                          <a:spcPct val="115000"/>
                        </a:lnSpc>
                        <a:spcAft>
                          <a:spcPts val="0"/>
                        </a:spcAft>
                      </a:pPr>
                      <a:r>
                        <a:rPr lang="de-DE" sz="1200" dirty="0">
                          <a:effectLst/>
                        </a:rPr>
                        <a:t>Ballsportarten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75000"/>
                      </a:schemeClr>
                    </a:solidFill>
                  </a:tcPr>
                </a:tc>
                <a:extLst>
                  <a:ext uri="{0D108BD9-81ED-4DB2-BD59-A6C34878D82A}">
                    <a16:rowId xmlns:a16="http://schemas.microsoft.com/office/drawing/2014/main" xmlns="" val="10000"/>
                  </a:ext>
                </a:extLst>
              </a:tr>
              <a:tr h="536575">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Leichtathletik</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Volleyball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535305">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Geräteturnen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Handball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525145">
                <a:tc>
                  <a:txBody>
                    <a:bodyPr/>
                    <a:lstStyle/>
                    <a:p>
                      <a:pPr>
                        <a:lnSpc>
                          <a:spcPct val="115000"/>
                        </a:lnSpc>
                        <a:spcAft>
                          <a:spcPts val="0"/>
                        </a:spcAft>
                      </a:pPr>
                      <a:r>
                        <a:rPr lang="de-DE" sz="1200" dirty="0">
                          <a:effectLst/>
                        </a:rPr>
                        <a:t> </a:t>
                      </a:r>
                      <a:endParaRPr lang="de-DE" sz="1100" dirty="0">
                        <a:effectLst/>
                      </a:endParaRPr>
                    </a:p>
                    <a:p>
                      <a:pPr>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Fußball</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541655">
                <a:tc>
                  <a:txBody>
                    <a:bodyPr/>
                    <a:lstStyle/>
                    <a:p>
                      <a:pPr>
                        <a:lnSpc>
                          <a:spcPct val="115000"/>
                        </a:lnSpc>
                        <a:spcAft>
                          <a:spcPts val="0"/>
                        </a:spcAft>
                      </a:pPr>
                      <a:r>
                        <a:rPr lang="de-DE" sz="1200" dirty="0">
                          <a:effectLst/>
                        </a:rPr>
                        <a:t> </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B2A1BF"/>
                    </a:solidFill>
                  </a:tcPr>
                </a:tc>
                <a:tc>
                  <a:txBody>
                    <a:bodyPr/>
                    <a:lstStyle/>
                    <a:p>
                      <a:pPr>
                        <a:lnSpc>
                          <a:spcPct val="115000"/>
                        </a:lnSpc>
                        <a:spcAft>
                          <a:spcPts val="0"/>
                        </a:spcAft>
                      </a:pPr>
                      <a:r>
                        <a:rPr lang="de-DE" sz="1200">
                          <a:effectLst/>
                        </a:rPr>
                        <a:t> </a:t>
                      </a:r>
                      <a:endParaRPr lang="de-DE" sz="1100">
                        <a:effectLst/>
                      </a:endParaRPr>
                    </a:p>
                    <a:p>
                      <a:pPr>
                        <a:lnSpc>
                          <a:spcPct val="115000"/>
                        </a:lnSpc>
                        <a:spcAft>
                          <a:spcPts val="0"/>
                        </a:spcAft>
                      </a:pPr>
                      <a:r>
                        <a:rPr lang="de-DE" sz="1200">
                          <a:effectLst/>
                        </a:rPr>
                        <a:t>Badminton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514350">
                <a:tc gridSpan="2">
                  <a:txBody>
                    <a:bodyPr/>
                    <a:lstStyle/>
                    <a:p>
                      <a:pPr>
                        <a:lnSpc>
                          <a:spcPct val="115000"/>
                        </a:lnSpc>
                        <a:spcAft>
                          <a:spcPts val="0"/>
                        </a:spcAft>
                      </a:pPr>
                      <a:r>
                        <a:rPr lang="de-DE" sz="1200" dirty="0">
                          <a:effectLst/>
                        </a:rPr>
                        <a:t> </a:t>
                      </a:r>
                      <a:endParaRPr lang="de-DE" sz="1100" dirty="0">
                        <a:effectLst/>
                      </a:endParaRPr>
                    </a:p>
                    <a:p>
                      <a:pPr algn="ctr">
                        <a:lnSpc>
                          <a:spcPct val="115000"/>
                        </a:lnSpc>
                        <a:spcAft>
                          <a:spcPts val="0"/>
                        </a:spcAft>
                      </a:pPr>
                      <a:r>
                        <a:rPr lang="de-DE" sz="1200" dirty="0">
                          <a:effectLst/>
                        </a:rPr>
                        <a:t>freier Block</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solidFill>
                      <a:srgbClr val="B2A1BF"/>
                    </a:solidFill>
                  </a:tcPr>
                </a:tc>
                <a:tc hMerge="1">
                  <a:txBody>
                    <a:bodyPr/>
                    <a:lstStyle/>
                    <a:p>
                      <a:endParaRPr lang="de-DE"/>
                    </a:p>
                  </a:txBody>
                  <a:tcPr/>
                </a:tc>
                <a:extLst>
                  <a:ext uri="{0D108BD9-81ED-4DB2-BD59-A6C34878D82A}">
                    <a16:rowId xmlns:a16="http://schemas.microsoft.com/office/drawing/2014/main" xmlns="" val="10005"/>
                  </a:ext>
                </a:extLst>
              </a:tr>
            </a:tbl>
          </a:graphicData>
        </a:graphic>
      </p:graphicFrame>
      <p:sp>
        <p:nvSpPr>
          <p:cNvPr id="5" name="Rectangle 1"/>
          <p:cNvSpPr>
            <a:spLocks noChangeArrowheads="1"/>
          </p:cNvSpPr>
          <p:nvPr/>
        </p:nvSpPr>
        <p:spPr bwMode="auto">
          <a:xfrm>
            <a:off x="461554" y="1683767"/>
            <a:ext cx="155683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sng"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Lerngruppe 9</a:t>
            </a:r>
            <a:endParaRPr kumimoji="0" lang="de-DE" altLang="de-DE"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Praxis</a:t>
            </a:r>
            <a:endParaRPr kumimoji="0" lang="de-DE" altLang="de-DE"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smtClean="0">
              <a:ln>
                <a:noFill/>
              </a:ln>
              <a:solidFill>
                <a:schemeClr val="tx1"/>
              </a:solidFill>
              <a:effectLst/>
              <a:latin typeface="Arial" panose="020B0604020202020204" pitchFamily="34" charset="0"/>
            </a:endParaRPr>
          </a:p>
        </p:txBody>
      </p:sp>
      <p:sp>
        <p:nvSpPr>
          <p:cNvPr id="3" name="Fußzeilenplatzhalter 2"/>
          <p:cNvSpPr>
            <a:spLocks noGrp="1"/>
          </p:cNvSpPr>
          <p:nvPr>
            <p:ph type="ftr" sz="quarter" idx="11"/>
          </p:nvPr>
        </p:nvSpPr>
        <p:spPr/>
        <p:txBody>
          <a:bodyPr/>
          <a:lstStyle/>
          <a:p>
            <a:r>
              <a:rPr lang="de-DE" smtClean="0"/>
              <a:t>Andrea Halder GMS Stetten a.k. Markt  13.10.2016</a:t>
            </a:r>
            <a:endParaRPr lang="de-DE"/>
          </a:p>
        </p:txBody>
      </p:sp>
    </p:spTree>
    <p:extLst>
      <p:ext uri="{BB962C8B-B14F-4D97-AF65-F5344CB8AC3E}">
        <p14:creationId xmlns:p14="http://schemas.microsoft.com/office/powerpoint/2010/main" val="18078046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ysithea">
  <a:themeElements>
    <a:clrScheme name="Lysithea">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Lysithea">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ysithea">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0</TotalTime>
  <Words>1069</Words>
  <Application>Microsoft Office PowerPoint</Application>
  <PresentationFormat>Bildschirmpräsentation (4:3)</PresentationFormat>
  <Paragraphs>308</Paragraphs>
  <Slides>23</Slides>
  <Notes>0</Notes>
  <HiddenSlides>0</HiddenSlides>
  <MMClips>0</MMClips>
  <ScaleCrop>false</ScaleCrop>
  <HeadingPairs>
    <vt:vector size="4" baseType="variant">
      <vt:variant>
        <vt:lpstr>Design</vt:lpstr>
      </vt:variant>
      <vt:variant>
        <vt:i4>1</vt:i4>
      </vt:variant>
      <vt:variant>
        <vt:lpstr>Folientitel</vt:lpstr>
      </vt:variant>
      <vt:variant>
        <vt:i4>23</vt:i4>
      </vt:variant>
    </vt:vector>
  </HeadingPairs>
  <TitlesOfParts>
    <vt:vector size="24" baseType="lpstr">
      <vt:lpstr>Lysithea</vt:lpstr>
      <vt:lpstr>Sportprofil </vt:lpstr>
      <vt:lpstr>"Denke nicht ans Gewinnen, doch denke darüber nach, wie man nicht verliert." (Gichin Funakoshi) </vt:lpstr>
      <vt:lpstr>Wie verteilen sich die Theorie- und Praxisstunden?</vt:lpstr>
      <vt:lpstr>Absprachen/Koordinierung mit dem Regelunterricht</vt:lpstr>
      <vt:lpstr>Sportprojekt – Sponsorenlauf </vt:lpstr>
      <vt:lpstr>Aufteilung der Themen im Sportprofil</vt:lpstr>
      <vt:lpstr>Aufteilung der Themen im Sportprofil</vt:lpstr>
      <vt:lpstr>PowerPoint-Präsentation</vt:lpstr>
      <vt:lpstr>Aufteilung der Themen im Sportprofil</vt:lpstr>
      <vt:lpstr>Aufteilung der Themen im Sportprofil</vt:lpstr>
      <vt:lpstr>Aufteilung der Themen im Sportprofil</vt:lpstr>
      <vt:lpstr>Aufteilung der Themen im Sportprofil</vt:lpstr>
      <vt:lpstr>Verknüpfung von Theorie und Praxis</vt:lpstr>
      <vt:lpstr>Lernstandsüberprüfung 2</vt:lpstr>
      <vt:lpstr>PowerPoint-Präsentation</vt:lpstr>
      <vt:lpstr>PowerPoint-Präsentation</vt:lpstr>
      <vt:lpstr>PowerPoint-Präsentation</vt:lpstr>
      <vt:lpstr>PowerPoint-Präsentation</vt:lpstr>
      <vt:lpstr>PowerPoint-Präsentation</vt:lpstr>
      <vt:lpstr>Beispiel Lernentwicklungsbericht – Praxis</vt:lpstr>
      <vt:lpstr>Beispiel Lernentwicklungsbericht – Theorie (Lernstandsüberprüfung 1)</vt:lpstr>
      <vt:lpstr>Beispiel Lernentwicklungsbericht – Theorie (Lernstandsüberprüfung 1)</vt:lpstr>
      <vt:lpstr>Beispiel Lernentwicklungsbericht – Theorie (Lernstandsüberprüfung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Sportprofil</dc:title>
  <dc:creator>Ruud</dc:creator>
  <cp:lastModifiedBy>Baur-Fettah, Yasmin (LIS)</cp:lastModifiedBy>
  <cp:revision>36</cp:revision>
  <cp:lastPrinted>2017-02-16T14:51:22Z</cp:lastPrinted>
  <dcterms:created xsi:type="dcterms:W3CDTF">2016-03-06T17:16:23Z</dcterms:created>
  <dcterms:modified xsi:type="dcterms:W3CDTF">2017-02-22T11:11:01Z</dcterms:modified>
</cp:coreProperties>
</file>