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63" r:id="rId3"/>
    <p:sldId id="369" r:id="rId4"/>
    <p:sldId id="364" r:id="rId5"/>
    <p:sldId id="365" r:id="rId6"/>
    <p:sldId id="368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4835" r="-1" b="7593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de-DE"/>
              <a:t>Die Wortarten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de-DE" sz="3200"/>
              <a:t>Kennen und Unterscheiden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9278602" y="6387456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54472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 dirty="0" err="1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388077" y="2172057"/>
            <a:ext cx="6096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Adjektiv gibt nähere Informationen zu dem Substantiv / Nomen, auf das es sich bezieht. </a:t>
            </a:r>
          </a:p>
          <a:p>
            <a:pPr lvl="1"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Ich lese gerade ein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spannendes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Buch.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seiner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neuen digitalen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Kamera macht 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wunderschöne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Bilder.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B107DAA-D7C3-4227-8AD4-F228BF38558C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528410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298595" y="552091"/>
            <a:ext cx="6052158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Adjektiven können wir etwas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anschaulich und lebendig machen. 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Junge ging in den Raum und schaute sich um.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eaLnBrk="1" hangingPunct="1">
              <a:buFont typeface="Symbol" panose="05050102010706020507" pitchFamily="18" charset="2"/>
              <a:buChar char="Þ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kleine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Junge ging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langsam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den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großen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dunklen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Raum und schaute sich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ängstlich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um.</a:t>
            </a: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342900" indent="-342900" eaLnBrk="1" hangingPunct="1">
              <a:buFont typeface="Symbol" panose="05050102010706020507" pitchFamily="18" charset="2"/>
              <a:buChar char="Þ"/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kleine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Junge ging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schnell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den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großen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hellen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Raum und schaute sich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neugierig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um.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476AD65-2CE8-4390-9ADB-E563CCDC87F6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486176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 dirty="0" err="1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298595" y="552091"/>
            <a:ext cx="6052158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Adjektiv kann aber auch als Adverb nähere Informationen zu einem Verb geben, auf das es sich bezieht. </a:t>
            </a:r>
          </a:p>
          <a:p>
            <a:pPr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Lisa hat eine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Schrift. (Adjektiv)</a:t>
            </a:r>
          </a:p>
          <a:p>
            <a:pPr lvl="1"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 schreibt </a:t>
            </a: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(Adverb)</a:t>
            </a:r>
          </a:p>
          <a:p>
            <a:pPr lvl="1" eaLnBrk="1" hangingPunct="1"/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Wenn sich das Adjektiv auf ein Verb bezieht, wird es nicht dekliniert.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45BCA09-8131-4519-AF28-57CB7F5D5292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50494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6" name="Rectangle 17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 dirty="0" err="1"/>
              <a:t>Adjektiv</a:t>
            </a:r>
            <a:endParaRPr lang="en-US" altLang="de-DE" sz="6000" dirty="0"/>
          </a:p>
        </p:txBody>
      </p:sp>
      <p:sp>
        <p:nvSpPr>
          <p:cNvPr id="178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1557877"/>
            <a:ext cx="18288" cy="3749040"/>
          </a:xfrm>
          <a:custGeom>
            <a:avLst/>
            <a:gdLst>
              <a:gd name="connsiteX0" fmla="*/ 0 w 18288"/>
              <a:gd name="connsiteY0" fmla="*/ 0 h 3749040"/>
              <a:gd name="connsiteX1" fmla="*/ 18288 w 18288"/>
              <a:gd name="connsiteY1" fmla="*/ 0 h 3749040"/>
              <a:gd name="connsiteX2" fmla="*/ 18288 w 18288"/>
              <a:gd name="connsiteY2" fmla="*/ 662330 h 3749040"/>
              <a:gd name="connsiteX3" fmla="*/ 18288 w 18288"/>
              <a:gd name="connsiteY3" fmla="*/ 1174699 h 3749040"/>
              <a:gd name="connsiteX4" fmla="*/ 18288 w 18288"/>
              <a:gd name="connsiteY4" fmla="*/ 1724558 h 3749040"/>
              <a:gd name="connsiteX5" fmla="*/ 18288 w 18288"/>
              <a:gd name="connsiteY5" fmla="*/ 2424379 h 3749040"/>
              <a:gd name="connsiteX6" fmla="*/ 18288 w 18288"/>
              <a:gd name="connsiteY6" fmla="*/ 3049219 h 3749040"/>
              <a:gd name="connsiteX7" fmla="*/ 18288 w 18288"/>
              <a:gd name="connsiteY7" fmla="*/ 3749040 h 3749040"/>
              <a:gd name="connsiteX8" fmla="*/ 0 w 18288"/>
              <a:gd name="connsiteY8" fmla="*/ 3749040 h 3749040"/>
              <a:gd name="connsiteX9" fmla="*/ 0 w 18288"/>
              <a:gd name="connsiteY9" fmla="*/ 3236671 h 3749040"/>
              <a:gd name="connsiteX10" fmla="*/ 0 w 18288"/>
              <a:gd name="connsiteY10" fmla="*/ 2536850 h 3749040"/>
              <a:gd name="connsiteX11" fmla="*/ 0 w 18288"/>
              <a:gd name="connsiteY11" fmla="*/ 1874520 h 3749040"/>
              <a:gd name="connsiteX12" fmla="*/ 0 w 18288"/>
              <a:gd name="connsiteY12" fmla="*/ 1362151 h 3749040"/>
              <a:gd name="connsiteX13" fmla="*/ 0 w 18288"/>
              <a:gd name="connsiteY13" fmla="*/ 774802 h 3749040"/>
              <a:gd name="connsiteX14" fmla="*/ 0 w 18288"/>
              <a:gd name="connsiteY1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" h="3749040" fill="none" extrusionOk="0">
                <a:moveTo>
                  <a:pt x="0" y="0"/>
                </a:moveTo>
                <a:cubicBezTo>
                  <a:pt x="8690" y="407"/>
                  <a:pt x="14141" y="154"/>
                  <a:pt x="18288" y="0"/>
                </a:cubicBezTo>
                <a:cubicBezTo>
                  <a:pt x="34838" y="143586"/>
                  <a:pt x="-11860" y="333097"/>
                  <a:pt x="18288" y="662330"/>
                </a:cubicBezTo>
                <a:cubicBezTo>
                  <a:pt x="48436" y="991563"/>
                  <a:pt x="32813" y="1046681"/>
                  <a:pt x="18288" y="1174699"/>
                </a:cubicBezTo>
                <a:cubicBezTo>
                  <a:pt x="3763" y="1302717"/>
                  <a:pt x="40974" y="1467838"/>
                  <a:pt x="18288" y="1724558"/>
                </a:cubicBezTo>
                <a:cubicBezTo>
                  <a:pt x="-4398" y="1981278"/>
                  <a:pt x="36650" y="2215729"/>
                  <a:pt x="18288" y="2424379"/>
                </a:cubicBezTo>
                <a:cubicBezTo>
                  <a:pt x="-74" y="2633029"/>
                  <a:pt x="-9881" y="2874703"/>
                  <a:pt x="18288" y="3049219"/>
                </a:cubicBezTo>
                <a:cubicBezTo>
                  <a:pt x="46457" y="3223735"/>
                  <a:pt x="4078" y="3453850"/>
                  <a:pt x="18288" y="3749040"/>
                </a:cubicBezTo>
                <a:cubicBezTo>
                  <a:pt x="14465" y="3749751"/>
                  <a:pt x="7675" y="3748271"/>
                  <a:pt x="0" y="3749040"/>
                </a:cubicBezTo>
                <a:cubicBezTo>
                  <a:pt x="19669" y="3507959"/>
                  <a:pt x="-9883" y="3339386"/>
                  <a:pt x="0" y="3236671"/>
                </a:cubicBezTo>
                <a:cubicBezTo>
                  <a:pt x="9883" y="3133956"/>
                  <a:pt x="26871" y="2857214"/>
                  <a:pt x="0" y="2536850"/>
                </a:cubicBezTo>
                <a:cubicBezTo>
                  <a:pt x="-26871" y="2216486"/>
                  <a:pt x="4790" y="2156616"/>
                  <a:pt x="0" y="1874520"/>
                </a:cubicBezTo>
                <a:cubicBezTo>
                  <a:pt x="-4790" y="1592424"/>
                  <a:pt x="-3117" y="1558688"/>
                  <a:pt x="0" y="1362151"/>
                </a:cubicBezTo>
                <a:cubicBezTo>
                  <a:pt x="3117" y="1165614"/>
                  <a:pt x="16802" y="1045125"/>
                  <a:pt x="0" y="774802"/>
                </a:cubicBezTo>
                <a:cubicBezTo>
                  <a:pt x="-16802" y="504479"/>
                  <a:pt x="-29640" y="377701"/>
                  <a:pt x="0" y="0"/>
                </a:cubicBezTo>
                <a:close/>
              </a:path>
              <a:path w="18288" h="374904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3352" y="227288"/>
                  <a:pt x="30894" y="278824"/>
                  <a:pt x="18288" y="512369"/>
                </a:cubicBezTo>
                <a:cubicBezTo>
                  <a:pt x="5682" y="745914"/>
                  <a:pt x="53060" y="998220"/>
                  <a:pt x="18288" y="1212190"/>
                </a:cubicBezTo>
                <a:cubicBezTo>
                  <a:pt x="-16484" y="1426160"/>
                  <a:pt x="35474" y="1585099"/>
                  <a:pt x="18288" y="1837030"/>
                </a:cubicBezTo>
                <a:cubicBezTo>
                  <a:pt x="1102" y="2088961"/>
                  <a:pt x="16704" y="2251948"/>
                  <a:pt x="18288" y="2386889"/>
                </a:cubicBezTo>
                <a:cubicBezTo>
                  <a:pt x="19872" y="2521830"/>
                  <a:pt x="5902" y="2679005"/>
                  <a:pt x="18288" y="2936748"/>
                </a:cubicBezTo>
                <a:cubicBezTo>
                  <a:pt x="30674" y="3194491"/>
                  <a:pt x="13809" y="3416052"/>
                  <a:pt x="18288" y="3749040"/>
                </a:cubicBezTo>
                <a:cubicBezTo>
                  <a:pt x="9729" y="3749861"/>
                  <a:pt x="3965" y="3749683"/>
                  <a:pt x="0" y="3749040"/>
                </a:cubicBezTo>
                <a:cubicBezTo>
                  <a:pt x="-10152" y="3632102"/>
                  <a:pt x="-5013" y="3340136"/>
                  <a:pt x="0" y="3236671"/>
                </a:cubicBezTo>
                <a:cubicBezTo>
                  <a:pt x="5013" y="3133206"/>
                  <a:pt x="-27249" y="2814766"/>
                  <a:pt x="0" y="2649322"/>
                </a:cubicBezTo>
                <a:cubicBezTo>
                  <a:pt x="27249" y="2483878"/>
                  <a:pt x="8506" y="2308131"/>
                  <a:pt x="0" y="2061972"/>
                </a:cubicBezTo>
                <a:cubicBezTo>
                  <a:pt x="-8506" y="1815813"/>
                  <a:pt x="-14267" y="1574470"/>
                  <a:pt x="0" y="1399642"/>
                </a:cubicBezTo>
                <a:cubicBezTo>
                  <a:pt x="14267" y="1224814"/>
                  <a:pt x="-24839" y="1011862"/>
                  <a:pt x="0" y="812292"/>
                </a:cubicBezTo>
                <a:cubicBezTo>
                  <a:pt x="24839" y="612722"/>
                  <a:pt x="20220" y="372179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580AB65-EBF4-4260-B5AF-A49E17ED3C4F}"/>
              </a:ext>
            </a:extLst>
          </p:cNvPr>
          <p:cNvSpPr txBox="1"/>
          <p:nvPr/>
        </p:nvSpPr>
        <p:spPr>
          <a:xfrm>
            <a:off x="5208344" y="1190536"/>
            <a:ext cx="614240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Mit Adjektiven können wir beschreiben (deskriptives Adjektiv)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rotes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Auto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heißer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Tag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starker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Wind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oder werten (evaluatives Adjektiv)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guter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Aufsatz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schöner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Tag</a:t>
            </a:r>
            <a:b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ein </a:t>
            </a:r>
            <a:r>
              <a:rPr 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schlechtes</a:t>
            </a:r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Bild</a:t>
            </a:r>
          </a:p>
          <a:p>
            <a:pPr algn="l"/>
            <a:endParaRPr 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Adjektive lassen sich steigern.</a:t>
            </a:r>
          </a:p>
          <a:p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FB2020C-E527-4287-A592-320A1DB05FF4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79485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5" name="Rectangle 17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de-DE" sz="6000" dirty="0"/>
              <a:t>Das </a:t>
            </a:r>
            <a:r>
              <a:rPr lang="en-US" altLang="de-DE" sz="6000"/>
              <a:t>Adjektiv</a:t>
            </a:r>
            <a:endParaRPr lang="en-US" altLang="de-DE" sz="6000" dirty="0"/>
          </a:p>
        </p:txBody>
      </p:sp>
      <p:sp>
        <p:nvSpPr>
          <p:cNvPr id="177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A92AF6D-B892-4914-ADC1-30AB5AE0FD3B}"/>
              </a:ext>
            </a:extLst>
          </p:cNvPr>
          <p:cNvSpPr txBox="1"/>
          <p:nvPr/>
        </p:nvSpPr>
        <p:spPr>
          <a:xfrm>
            <a:off x="5298595" y="877825"/>
            <a:ext cx="6052158" cy="5431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Adjektive lassen sich steigern.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de-DE" altLang="de-DE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Farbadjektive</a:t>
            </a: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kann man nicht steigern. </a:t>
            </a:r>
            <a:b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de-DE" altLang="de-DE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Blau kann nicht "blauer" werden, wir können es aber hellblau, dunkelblau, tiefblau machen.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de-DE" altLang="de-DE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US" altLang="de-DE" dirty="0"/>
          </a:p>
        </p:txBody>
      </p:sp>
      <p:sp>
        <p:nvSpPr>
          <p:cNvPr id="16424" name="Text Box 40"/>
          <p:cNvSpPr txBox="1">
            <a:spLocks noChangeArrowheads="1"/>
          </p:cNvSpPr>
          <p:nvPr/>
        </p:nvSpPr>
        <p:spPr bwMode="auto">
          <a:xfrm>
            <a:off x="5298595" y="552091"/>
            <a:ext cx="6052158" cy="54315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lang="en-US" altLang="de-DE" dirty="0">
              <a:latin typeface="+mn-lt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6095999" y="882315"/>
            <a:ext cx="5254754" cy="529464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rm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indent="-228600" eaLnBrk="1" hangingPunct="1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de-DE" dirty="0">
              <a:latin typeface="+mn-lt"/>
            </a:endParaRPr>
          </a:p>
        </p:txBody>
      </p:sp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48E1A821-C9BB-4EC5-A0B1-FBCDA1027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229814"/>
              </p:ext>
            </p:extLst>
          </p:nvPr>
        </p:nvGraphicFramePr>
        <p:xfrm>
          <a:off x="5298594" y="1935726"/>
          <a:ext cx="6552416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901">
                  <a:extLst>
                    <a:ext uri="{9D8B030D-6E8A-4147-A177-3AD203B41FA5}">
                      <a16:colId xmlns:a16="http://schemas.microsoft.com/office/drawing/2014/main" val="3857944260"/>
                    </a:ext>
                  </a:extLst>
                </a:gridCol>
                <a:gridCol w="1641987">
                  <a:extLst>
                    <a:ext uri="{9D8B030D-6E8A-4147-A177-3AD203B41FA5}">
                      <a16:colId xmlns:a16="http://schemas.microsoft.com/office/drawing/2014/main" val="1948130114"/>
                    </a:ext>
                  </a:extLst>
                </a:gridCol>
                <a:gridCol w="1936955">
                  <a:extLst>
                    <a:ext uri="{9D8B030D-6E8A-4147-A177-3AD203B41FA5}">
                      <a16:colId xmlns:a16="http://schemas.microsoft.com/office/drawing/2014/main" val="1797182269"/>
                    </a:ext>
                  </a:extLst>
                </a:gridCol>
                <a:gridCol w="1502573">
                  <a:extLst>
                    <a:ext uri="{9D8B030D-6E8A-4147-A177-3AD203B41FA5}">
                      <a16:colId xmlns:a16="http://schemas.microsoft.com/office/drawing/2014/main" val="708627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regelmäßig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regelmäßig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unregelmäßig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390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Positiv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groß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schnell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163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Komparativ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größer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schneller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besser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78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Superlativ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am größten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am schnellsten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am besten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780092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C49B32CC-EF8C-4720-9A62-F2DDD8377E3C}"/>
              </a:ext>
            </a:extLst>
          </p:cNvPr>
          <p:cNvSpPr txBox="1"/>
          <p:nvPr/>
        </p:nvSpPr>
        <p:spPr>
          <a:xfrm>
            <a:off x="193596" y="6349853"/>
            <a:ext cx="2910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263220401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Breitbild</PresentationFormat>
  <Paragraphs>58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Modern Love</vt:lpstr>
      <vt:lpstr>Symbol</vt:lpstr>
      <vt:lpstr>Tahoma</vt:lpstr>
      <vt:lpstr>The Hand</vt:lpstr>
      <vt:lpstr>SketchyVTI</vt:lpstr>
      <vt:lpstr>Die Wortarten</vt:lpstr>
      <vt:lpstr>Das Adjektiv</vt:lpstr>
      <vt:lpstr>Das Adjektiv</vt:lpstr>
      <vt:lpstr>Das Adjektiv</vt:lpstr>
      <vt:lpstr>Das Adjektiv</vt:lpstr>
      <vt:lpstr>Das Adjektiv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</dc:title>
  <dc:creator>Blennemann</dc:creator>
  <cp:lastModifiedBy>Antje Blennemann</cp:lastModifiedBy>
  <cp:revision>2</cp:revision>
  <dcterms:created xsi:type="dcterms:W3CDTF">2020-11-27T13:32:06Z</dcterms:created>
  <dcterms:modified xsi:type="dcterms:W3CDTF">2020-12-29T11:48:01Z</dcterms:modified>
</cp:coreProperties>
</file>