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26"/>
  </p:notesMasterIdLst>
  <p:sldIdLst>
    <p:sldId id="256" r:id="rId2"/>
    <p:sldId id="263" r:id="rId3"/>
    <p:sldId id="282" r:id="rId4"/>
    <p:sldId id="283" r:id="rId5"/>
    <p:sldId id="264" r:id="rId6"/>
    <p:sldId id="281" r:id="rId7"/>
    <p:sldId id="265" r:id="rId8"/>
    <p:sldId id="284" r:id="rId9"/>
    <p:sldId id="285" r:id="rId10"/>
    <p:sldId id="290" r:id="rId11"/>
    <p:sldId id="286" r:id="rId12"/>
    <p:sldId id="287" r:id="rId13"/>
    <p:sldId id="288" r:id="rId14"/>
    <p:sldId id="289" r:id="rId15"/>
    <p:sldId id="266" r:id="rId16"/>
    <p:sldId id="292" r:id="rId17"/>
    <p:sldId id="293" r:id="rId18"/>
    <p:sldId id="280" r:id="rId19"/>
    <p:sldId id="270" r:id="rId20"/>
    <p:sldId id="271" r:id="rId21"/>
    <p:sldId id="296" r:id="rId22"/>
    <p:sldId id="297" r:id="rId23"/>
    <p:sldId id="294" r:id="rId24"/>
    <p:sldId id="298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9886" autoAdjust="0"/>
  </p:normalViewPr>
  <p:slideViewPr>
    <p:cSldViewPr snapToGrid="0">
      <p:cViewPr varScale="1">
        <p:scale>
          <a:sx n="78" d="100"/>
          <a:sy n="78" d="100"/>
        </p:scale>
        <p:origin x="806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DD988-24A0-4B3A-B2AD-FE197FB06DF4}" type="datetimeFigureOut">
              <a:rPr lang="de-DE" smtClean="0"/>
              <a:t>04.12.2020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064E66-B2DD-4D9D-B3A3-BF94084993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4093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Präsens:</a:t>
            </a:r>
          </a:p>
          <a:p>
            <a:pPr marL="228600" indent="-228600">
              <a:buFont typeface="+mj-lt"/>
              <a:buAutoNum type="arabicPeriod"/>
            </a:pPr>
            <a:r>
              <a:rPr lang="de-DE"/>
              <a:t>Drückt aus, dass etwas in der</a:t>
            </a:r>
            <a:r>
              <a:rPr lang="de-DE" baseline="0"/>
              <a:t> Gegenwart geschieht.</a:t>
            </a:r>
          </a:p>
          <a:p>
            <a:pPr marL="228600" indent="-228600">
              <a:buFont typeface="+mj-lt"/>
              <a:buAutoNum type="arabicPeriod"/>
            </a:pPr>
            <a:r>
              <a:rPr lang="de-DE" baseline="0"/>
              <a:t>Kann auch verwendet werden, um etwas Zukünftiges auszudrücken.</a:t>
            </a:r>
          </a:p>
          <a:p>
            <a:pPr marL="228600" indent="-228600">
              <a:buFont typeface="+mj-lt"/>
              <a:buAutoNum type="arabicPeriod"/>
            </a:pPr>
            <a:r>
              <a:rPr lang="de-DE" baseline="0"/>
              <a:t>Wird für generell gültige Aussagen verwendet.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29179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Finde die falschen</a:t>
            </a:r>
            <a:r>
              <a:rPr lang="de-DE" baseline="0"/>
              <a:t> Formen! Korrigiere sie! </a:t>
            </a:r>
            <a:r>
              <a:rPr lang="de-DE" baseline="0">
                <a:sym typeface="Wingdings" panose="05000000000000000000" pitchFamily="2" charset="2"/>
              </a:rPr>
              <a:t> Der Autor verwendet alle Verben als schwache Verben</a:t>
            </a:r>
          </a:p>
          <a:p>
            <a:r>
              <a:rPr lang="de-DE" b="1" baseline="0">
                <a:sym typeface="Wingdings" panose="05000000000000000000" pitchFamily="2" charset="2"/>
              </a:rPr>
              <a:t>Das Gedicht findet sich z.B. hier:</a:t>
            </a:r>
          </a:p>
          <a:p>
            <a:r>
              <a:rPr lang="de-DE"/>
              <a:t>https://www.lrs-therapie-miesbach.de/2014/07/24/zum-schluss-ein-gedicht/ (05.06.2020)</a:t>
            </a:r>
          </a:p>
          <a:p>
            <a:r>
              <a:rPr lang="de-DE" b="1"/>
              <a:t>Als Lückentext hier: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https://www2.klett.de/sixcms/media.php/229/313296-0014_online_AB.pdf  (05.06.2020)</a:t>
            </a:r>
          </a:p>
          <a:p>
            <a:r>
              <a:rPr lang="de-DE" b="1"/>
              <a:t>Ein Unterrichtsentwurf zum Gedicht findet man hier: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http://www.wer-weiss-was.de/theme42/article2803179.html  (05.06.2020)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4718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Finde die falschen</a:t>
            </a:r>
            <a:r>
              <a:rPr lang="de-DE" baseline="0"/>
              <a:t> Formen! Korrigiere sie! </a:t>
            </a:r>
            <a:r>
              <a:rPr lang="de-DE" baseline="0">
                <a:sym typeface="Wingdings" panose="05000000000000000000" pitchFamily="2" charset="2"/>
              </a:rPr>
              <a:t> Der Autor verwendet alle Verben als schwache Verben</a:t>
            </a:r>
          </a:p>
          <a:p>
            <a:r>
              <a:rPr lang="de-DE" b="1" baseline="0">
                <a:sym typeface="Wingdings" panose="05000000000000000000" pitchFamily="2" charset="2"/>
              </a:rPr>
              <a:t>Das Gedicht findet sich z.B. hier:</a:t>
            </a:r>
          </a:p>
          <a:p>
            <a:r>
              <a:rPr lang="de-DE"/>
              <a:t>https://www.lrs-therapie-miesbach.de/2014/07/24/zum-schluss-ein-gedicht/ (05.06.2020)</a:t>
            </a:r>
          </a:p>
          <a:p>
            <a:r>
              <a:rPr lang="de-DE" b="1"/>
              <a:t>Als Lückentext hier: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https://www2.klett.de/sixcms/media.php/229/313296-0014_online_AB.pdf  (05.06.2020)</a:t>
            </a:r>
          </a:p>
          <a:p>
            <a:r>
              <a:rPr lang="de-DE" b="1"/>
              <a:t>Ein Unterrichtsentwurf zum Gedicht findet man hier: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http://www.wer-weiss-was.de/theme42/article2803179.html  (05.06.2020)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2677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Finde die falschen</a:t>
            </a:r>
            <a:r>
              <a:rPr lang="de-DE" baseline="0"/>
              <a:t> Formen! Korrigiere sie! </a:t>
            </a:r>
            <a:r>
              <a:rPr lang="de-DE" baseline="0">
                <a:sym typeface="Wingdings" panose="05000000000000000000" pitchFamily="2" charset="2"/>
              </a:rPr>
              <a:t> Der Autor verwendet alle Verben als schwache Verben</a:t>
            </a:r>
          </a:p>
          <a:p>
            <a:r>
              <a:rPr lang="de-DE" b="1" baseline="0">
                <a:sym typeface="Wingdings" panose="05000000000000000000" pitchFamily="2" charset="2"/>
              </a:rPr>
              <a:t>Das Gedicht findet sich z.B. hier:</a:t>
            </a:r>
          </a:p>
          <a:p>
            <a:r>
              <a:rPr lang="de-DE"/>
              <a:t>https://www.lrs-therapie-miesbach.de/2014/07/24/zum-schluss-ein-gedicht/ (05.06.2020)</a:t>
            </a:r>
          </a:p>
          <a:p>
            <a:r>
              <a:rPr lang="de-DE" b="1"/>
              <a:t>Als Lückentext hier: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https://www2.klett.de/sixcms/media.php/229/313296-0014_online_AB.pdf  (05.06.2020)</a:t>
            </a:r>
          </a:p>
          <a:p>
            <a:r>
              <a:rPr lang="de-DE" b="1"/>
              <a:t>Ein Unterrichtsentwurf zum Gedicht findet man hier: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http://www.wer-weiss-was.de/theme42/article2803179.html  (05.06.2020)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02250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Finde die falschen</a:t>
            </a:r>
            <a:r>
              <a:rPr lang="de-DE" baseline="0"/>
              <a:t> Formen!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6566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Präsens:</a:t>
            </a:r>
          </a:p>
          <a:p>
            <a:pPr marL="228600" indent="-228600">
              <a:buFont typeface="+mj-lt"/>
              <a:buAutoNum type="arabicPeriod"/>
            </a:pPr>
            <a:r>
              <a:rPr lang="de-DE"/>
              <a:t>Drückt aus, dass etwas in der</a:t>
            </a:r>
            <a:r>
              <a:rPr lang="de-DE" baseline="0"/>
              <a:t> Gegenwart geschieht.</a:t>
            </a:r>
          </a:p>
          <a:p>
            <a:pPr marL="228600" indent="-228600">
              <a:buFont typeface="+mj-lt"/>
              <a:buAutoNum type="arabicPeriod"/>
            </a:pPr>
            <a:r>
              <a:rPr lang="de-DE" baseline="0"/>
              <a:t>Kann auch verwendet werden, um etwas Zukünftiges auszudrücken.</a:t>
            </a:r>
          </a:p>
          <a:p>
            <a:pPr marL="228600" indent="-228600">
              <a:buFont typeface="+mj-lt"/>
              <a:buAutoNum type="arabicPeriod"/>
            </a:pPr>
            <a:r>
              <a:rPr lang="de-DE" baseline="0"/>
              <a:t>Wird für generell gültige Aussagen verwendet.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6216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Präsens:</a:t>
            </a:r>
          </a:p>
          <a:p>
            <a:pPr marL="228600" indent="-228600">
              <a:buFont typeface="+mj-lt"/>
              <a:buAutoNum type="arabicPeriod"/>
            </a:pPr>
            <a:r>
              <a:rPr lang="de-DE"/>
              <a:t>Drückt aus, dass etwas in der</a:t>
            </a:r>
            <a:r>
              <a:rPr lang="de-DE" baseline="0"/>
              <a:t> Gegenwart geschieht.</a:t>
            </a:r>
          </a:p>
          <a:p>
            <a:pPr marL="228600" indent="-228600">
              <a:buFont typeface="+mj-lt"/>
              <a:buAutoNum type="arabicPeriod"/>
            </a:pPr>
            <a:r>
              <a:rPr lang="de-DE" baseline="0"/>
              <a:t>Kann auch verwendet werden, um etwas Zukünftiges auszudrücken.</a:t>
            </a:r>
          </a:p>
          <a:p>
            <a:pPr marL="228600" indent="-228600">
              <a:buFont typeface="+mj-lt"/>
              <a:buAutoNum type="arabicPeriod"/>
            </a:pPr>
            <a:r>
              <a:rPr lang="de-DE" baseline="0"/>
              <a:t>Wird für generell gültige Aussagen verwendet.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0853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Präsens:</a:t>
            </a:r>
          </a:p>
          <a:p>
            <a:pPr marL="228600" indent="-228600">
              <a:buFont typeface="+mj-lt"/>
              <a:buAutoNum type="arabicPeriod"/>
            </a:pPr>
            <a:r>
              <a:rPr lang="de-DE"/>
              <a:t>Drückt aus, dass etwas in der</a:t>
            </a:r>
            <a:r>
              <a:rPr lang="de-DE" baseline="0"/>
              <a:t> Gegenwart geschieht.</a:t>
            </a:r>
          </a:p>
          <a:p>
            <a:pPr marL="228600" indent="-228600">
              <a:buFont typeface="+mj-lt"/>
              <a:buAutoNum type="arabicPeriod"/>
            </a:pPr>
            <a:r>
              <a:rPr lang="de-DE" baseline="0"/>
              <a:t>Kann auch verwendet werden, um etwas Zukünftiges auszudrücken.</a:t>
            </a:r>
          </a:p>
          <a:p>
            <a:pPr marL="228600" indent="-228600">
              <a:buFont typeface="+mj-lt"/>
              <a:buAutoNum type="arabicPeriod"/>
            </a:pPr>
            <a:r>
              <a:rPr lang="de-DE" baseline="0"/>
              <a:t>Wird für generell gültige Aussagen verwendet.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6275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Perfekt: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de-DE" baseline="0"/>
              <a:t>Wird oft verwendet, wenn man mündlich von Vergangenem berichtet – vor allem üblich im Süddeutschen Raum.</a:t>
            </a:r>
          </a:p>
          <a:p>
            <a:pPr marL="0" indent="0">
              <a:buFont typeface="+mj-lt"/>
              <a:buNone/>
            </a:pPr>
            <a:r>
              <a:rPr lang="de-DE" baseline="0"/>
              <a:t>Präteritum: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/>
              <a:t>Einfache Form der Vergangenheit – vor allem in schriftlichen Erzählungen und Berichten.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baseline="0"/>
              <a:t>Plusquamperfekt: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/>
              <a:t>Vorvergangenheit – wenn man von etwas berichtet, dass vor dem passiert, was im Präteritum oder Perfekt erzählt wird.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0853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Perfekt: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de-DE" baseline="0"/>
              <a:t>Wird oft verwendet, wenn man mündlich von Vergangenem berichtet – vor allem üblich im Süddeutschen Raum.</a:t>
            </a:r>
          </a:p>
          <a:p>
            <a:pPr marL="0" indent="0">
              <a:buFont typeface="+mj-lt"/>
              <a:buNone/>
            </a:pPr>
            <a:r>
              <a:rPr lang="de-DE" baseline="0"/>
              <a:t>Präteritum: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/>
              <a:t>Einfache Form der Vergangenheit – vor allem in schriftlichen Erzählungen und Berichten.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baseline="0"/>
              <a:t>Plusquamperfekt: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/>
              <a:t>Vorvergangenheit – wenn man von etwas berichtet, dass vor dem passiert, was im Präteritum oder Perfekt erzählt wird.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3868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Futur I: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de-DE" baseline="0"/>
              <a:t>Zukünftiges Geschehen</a:t>
            </a:r>
          </a:p>
          <a:p>
            <a:pPr marL="0" indent="0">
              <a:buFont typeface="+mj-lt"/>
              <a:buNone/>
            </a:pPr>
            <a:r>
              <a:rPr lang="de-DE" baseline="0"/>
              <a:t>Futur II: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/>
              <a:t>Dass etwas zu einem bestimmten Zeitpunkt in der Zukunft abgeschlossenen sein wird.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0853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Finde die falschen</a:t>
            </a:r>
            <a:r>
              <a:rPr lang="de-DE" baseline="0"/>
              <a:t> Formen!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3641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Finde die falschen</a:t>
            </a:r>
            <a:r>
              <a:rPr lang="de-DE" baseline="0"/>
              <a:t> Formen! Korrigiere sie! </a:t>
            </a:r>
            <a:r>
              <a:rPr lang="de-DE" baseline="0">
                <a:sym typeface="Wingdings" panose="05000000000000000000" pitchFamily="2" charset="2"/>
              </a:rPr>
              <a:t> Der Autor verwendet alle Verben als schwache Verben</a:t>
            </a:r>
          </a:p>
          <a:p>
            <a:r>
              <a:rPr lang="de-DE" b="1" baseline="0">
                <a:sym typeface="Wingdings" panose="05000000000000000000" pitchFamily="2" charset="2"/>
              </a:rPr>
              <a:t>Das Gedicht findet sich z.B. hier:</a:t>
            </a:r>
          </a:p>
          <a:p>
            <a:r>
              <a:rPr lang="de-DE"/>
              <a:t>https://www.lrs-therapie-miesbach.de/2014/07/24/zum-schluss-ein-gedicht/ (05.06.2020)</a:t>
            </a:r>
          </a:p>
          <a:p>
            <a:r>
              <a:rPr lang="de-DE" b="1"/>
              <a:t>Als Lückentext hier: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https://www2.klett.de/sixcms/media.php/229/313296-0014_online_AB.pdf  (05.06.2020)</a:t>
            </a:r>
          </a:p>
          <a:p>
            <a:r>
              <a:rPr lang="de-DE" b="1"/>
              <a:t>Ein Unterrichtsentwurf zum Gedicht findet man hier: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http://www.wer-weiss-was.de/theme42/article2803179.html  (05.06.2020)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7DC86-ECB7-4C58-8936-AAA5C25A5507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3641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D129-A8C2-419E-B641-6CC90F507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10668000" cy="2286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B33C04-8A23-4499-A6EF-1D190F0FB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1999"/>
            <a:ext cx="10668000" cy="1524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A99FB-5674-4BC5-949F-8D45EC16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3CF93-DD67-4FE2-8083-864693FE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5E934-32B6-44B1-9622-67F30BDA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873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5B09-FC60-445F-8A12-79869BEC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219F7-87F2-409F-BB0B-8FE9270C9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C2BB8-59E0-4EB2-B3BE-59D8641E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984E-C0DE-461B-8011-8FC31B0E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E7C03-68D3-445E-A5A2-8A935CFC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571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21F0D7-112D-48B1-B32B-170B1AA2B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3998" y="761999"/>
            <a:ext cx="2286000" cy="5334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27A7C1-8E5B-41DA-9802-F242D382B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1" y="761999"/>
            <a:ext cx="7619999" cy="5334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61CC7-F5B1-464A-8127-60645FB2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94302-B381-4F37-A9FF-5CC55191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07151-541F-4104-B989-83A9DCA6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68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AF011-A499-4054-89BF-A4800A68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FB6E8-D956-45B5-9B4A-9D31DF4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DB9DB-9E62-4292-915C-1DD41347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462F1-BC30-4172-8353-363123A1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2EE8A-96DF-4D7D-B434-77832475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938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8453A-F2B4-4EDB-B8FA-150267BC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10668000" cy="3038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46C51-ADF1-48FC-A4D9-38C369E78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3"/>
            <a:ext cx="10668000" cy="15065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3B56-4DC7-490B-AEFD-55ED1ECF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738F8-C4B2-41D8-B627-A6DDB24B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43D49-23F8-4C4B-9C30-EDC030EE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493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556D-6916-42E6-8820-8A0D328A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747A5-C962-477F-89AA-A32385D57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285999"/>
            <a:ext cx="5151119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08312-30FC-44D8-B2A9-B5CAAD9F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79" y="2285999"/>
            <a:ext cx="5151121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D84EB-AF90-4F19-A376-0FE5E50F9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38ED0-2789-41E4-A36E-83F92CA2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21A83-6D60-45F0-9173-5F6D2438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0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FAE2-03F4-4A94-86C4-9305B237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AC5A5-E184-46B6-8AB5-C8E132D36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5151119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CFE87-5D80-45CB-9D13-DFC9AFCE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3048000"/>
            <a:ext cx="5151119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C1E5A-8423-4749-8EDA-E13425F6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8878" y="2286000"/>
            <a:ext cx="5151122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32AAA-4BB8-4A3D-9C79-516F82F80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8878" y="3048000"/>
            <a:ext cx="5151122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BEC63-51D3-4C70-B804-BE9EF765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CA295-8563-402F-92C3-1F20C977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FA5918-109D-4342-84C0-9774A52C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404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2662-CBD1-4498-9B6E-2961F5EF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739AE-8101-4C18-8CF3-911BDF39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B1C88-D181-449C-9BE1-E85068C1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8A2C9-E93B-4F0A-A021-9E3AEBC3F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693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0AE8D9-9B42-438E-ADA6-CCFE457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792B9-A8AF-4E13-8A25-741E896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A2CF6-DBC5-4491-B213-B3CD09D3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336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27076-58C8-494C-B6B1-DC86F62D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3810000" cy="152400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29E36-0340-452F-8D0A-1BC3F3A3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1"/>
            <a:ext cx="609600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51C2E-E587-45E8-BDB1-DFF2F2791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86000"/>
            <a:ext cx="3810000" cy="38100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1D993-DEDD-470E-B48B-CB053A55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26C64-7401-4CA4-859F-74472AF8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08F41-F1F6-431C-9B45-8A447F18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37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104FB-422C-4023-9381-EB12F158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762000"/>
            <a:ext cx="3809999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BA3AA-DE44-4B1F-91D1-09F67B89B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0" y="762001"/>
            <a:ext cx="6021388" cy="53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7B131-5117-4106-80DB-2AB208C4C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2286000"/>
            <a:ext cx="3809999" cy="3810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3918A-7F23-4C72-8E80-591324A3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071C8-76FE-4B83-8317-BD53C7C8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3681A-6F29-48FC-9409-319ED3E9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39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EF5A53-0A64-4CA5-B9C7-1CB97CB5CF1C}"/>
              </a:ext>
            </a:extLst>
          </p:cNvPr>
          <p:cNvSpPr/>
          <p:nvPr/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ABFBEA-4EB0-4D02-A2C0-1733CD3D6F12}"/>
              </a:ext>
            </a:extLst>
          </p:cNvPr>
          <p:cNvSpPr/>
          <p:nvPr/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9E083F6-57F4-487B-A766-EA0462B1EED8}"/>
              </a:ext>
            </a:extLst>
          </p:cNvPr>
          <p:cNvSpPr/>
          <p:nvPr/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2F988-7148-4375-83D8-12EE5EBC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96238-C5B3-4F3C-97FA-890E1A51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6000"/>
            <a:ext cx="10668000" cy="3818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E4474-0442-4E4B-9E5B-CA7B3951C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9165" y="194320"/>
            <a:ext cx="2040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12/4/2020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26A98-F887-40E1-B9BA-9D93DE90E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1999" y="6356350"/>
            <a:ext cx="6612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C8119-73F6-4713-9AD3-3628DCDFB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3000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8" r:id="rId6"/>
    <p:sldLayoutId id="2147483714" r:id="rId7"/>
    <p:sldLayoutId id="2147483715" r:id="rId8"/>
    <p:sldLayoutId id="2147483716" r:id="rId9"/>
    <p:sldLayoutId id="2147483717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estpark.de/folio/915-ein-schlechter-schueler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oczz.fr/doc/1354396/gedichte-zum-lachen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A18C9FB-EC4C-4DAE-8F7D-C6E5AF607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62E8E5-7BCE-4803-A416-1D76452F15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34401" y="-30163"/>
            <a:ext cx="12191980" cy="6858001"/>
          </a:xfrm>
          <a:custGeom>
            <a:avLst/>
            <a:gdLst/>
            <a:ahLst/>
            <a:cxnLst/>
            <a:rect l="l" t="t" r="r" b="b"/>
            <a:pathLst>
              <a:path w="12191999" h="6857999"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4628129" y="6857999"/>
                </a:lnTo>
                <a:lnTo>
                  <a:pt x="4734519" y="6819371"/>
                </a:lnTo>
                <a:cubicBezTo>
                  <a:pt x="4938119" y="6741181"/>
                  <a:pt x="5132935" y="6652933"/>
                  <a:pt x="5315781" y="6551721"/>
                </a:cubicBezTo>
                <a:cubicBezTo>
                  <a:pt x="6619811" y="5830059"/>
                  <a:pt x="6364610" y="4934281"/>
                  <a:pt x="6058656" y="3948664"/>
                </a:cubicBezTo>
                <a:cubicBezTo>
                  <a:pt x="5601502" y="2476708"/>
                  <a:pt x="4958009" y="1222984"/>
                  <a:pt x="2540911" y="827627"/>
                </a:cubicBezTo>
                <a:cubicBezTo>
                  <a:pt x="1760946" y="699982"/>
                  <a:pt x="986522" y="591203"/>
                  <a:pt x="238021" y="541759"/>
                </a:cubicBezTo>
                <a:lnTo>
                  <a:pt x="0" y="529223"/>
                </a:ln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B2B1500-BB55-471C-8A9E-67288297E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29224"/>
            <a:ext cx="6305549" cy="6328777"/>
          </a:xfrm>
          <a:custGeom>
            <a:avLst/>
            <a:gdLst>
              <a:gd name="connsiteX0" fmla="*/ 0 w 4212773"/>
              <a:gd name="connsiteY0" fmla="*/ 0 h 6498740"/>
              <a:gd name="connsiteX1" fmla="*/ 159023 w 4212773"/>
              <a:gd name="connsiteY1" fmla="*/ 12872 h 6498740"/>
              <a:gd name="connsiteX2" fmla="*/ 1697597 w 4212773"/>
              <a:gd name="connsiteY2" fmla="*/ 306418 h 6498740"/>
              <a:gd name="connsiteX3" fmla="*/ 4047822 w 4212773"/>
              <a:gd name="connsiteY3" fmla="*/ 3511272 h 6498740"/>
              <a:gd name="connsiteX4" fmla="*/ 3551503 w 4212773"/>
              <a:gd name="connsiteY4" fmla="*/ 6184235 h 6498740"/>
              <a:gd name="connsiteX5" fmla="*/ 3163159 w 4212773"/>
              <a:gd name="connsiteY5" fmla="*/ 6459073 h 6498740"/>
              <a:gd name="connsiteX6" fmla="*/ 3092077 w 4212773"/>
              <a:gd name="connsiteY6" fmla="*/ 6498740 h 6498740"/>
              <a:gd name="connsiteX7" fmla="*/ 0 w 4212773"/>
              <a:gd name="connsiteY7" fmla="*/ 6498740 h 6498740"/>
              <a:gd name="connsiteX8" fmla="*/ 0 w 4212773"/>
              <a:gd name="connsiteY8" fmla="*/ 0 h 6498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12773" h="6498740">
                <a:moveTo>
                  <a:pt x="0" y="0"/>
                </a:moveTo>
                <a:lnTo>
                  <a:pt x="159023" y="12872"/>
                </a:lnTo>
                <a:cubicBezTo>
                  <a:pt x="659101" y="63644"/>
                  <a:pt x="1176498" y="175345"/>
                  <a:pt x="1697597" y="306418"/>
                </a:cubicBezTo>
                <a:cubicBezTo>
                  <a:pt x="3312474" y="712392"/>
                  <a:pt x="3742395" y="1999786"/>
                  <a:pt x="4047822" y="3511272"/>
                </a:cubicBezTo>
                <a:cubicBezTo>
                  <a:pt x="4252232" y="4523358"/>
                  <a:pt x="4422733" y="5443193"/>
                  <a:pt x="3551503" y="6184235"/>
                </a:cubicBezTo>
                <a:cubicBezTo>
                  <a:pt x="3429343" y="6288166"/>
                  <a:pt x="3299185" y="6378784"/>
                  <a:pt x="3163159" y="6459073"/>
                </a:cubicBezTo>
                <a:lnTo>
                  <a:pt x="3092077" y="6498740"/>
                </a:lnTo>
                <a:lnTo>
                  <a:pt x="0" y="649874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045E22C-A99D-41BB-AF14-EF1B1E745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36525"/>
            <a:ext cx="6130391" cy="6721476"/>
          </a:xfrm>
          <a:custGeom>
            <a:avLst/>
            <a:gdLst>
              <a:gd name="connsiteX0" fmla="*/ 0 w 4033589"/>
              <a:gd name="connsiteY0" fmla="*/ 0 h 6858000"/>
              <a:gd name="connsiteX1" fmla="*/ 1878934 w 4033589"/>
              <a:gd name="connsiteY1" fmla="*/ 0 h 6858000"/>
              <a:gd name="connsiteX2" fmla="*/ 1882313 w 4033589"/>
              <a:gd name="connsiteY2" fmla="*/ 2021 h 6858000"/>
              <a:gd name="connsiteX3" fmla="*/ 3475371 w 4033589"/>
              <a:gd name="connsiteY3" fmla="*/ 1517967 h 6858000"/>
              <a:gd name="connsiteX4" fmla="*/ 3975977 w 4033589"/>
              <a:gd name="connsiteY4" fmla="*/ 4379386 h 6858000"/>
              <a:gd name="connsiteX5" fmla="*/ 3312864 w 4033589"/>
              <a:gd name="connsiteY5" fmla="*/ 6852362 h 6858000"/>
              <a:gd name="connsiteX6" fmla="*/ 3310593 w 4033589"/>
              <a:gd name="connsiteY6" fmla="*/ 6858000 h 6858000"/>
              <a:gd name="connsiteX7" fmla="*/ 0 w 4033589"/>
              <a:gd name="connsiteY7" fmla="*/ 6858000 h 6858000"/>
              <a:gd name="connsiteX8" fmla="*/ 0 w 4033589"/>
              <a:gd name="connsiteY8" fmla="*/ 0 h 6858000"/>
              <a:gd name="connsiteX0" fmla="*/ 0 w 4033589"/>
              <a:gd name="connsiteY0" fmla="*/ 6858000 h 6858000"/>
              <a:gd name="connsiteX1" fmla="*/ 1878934 w 4033589"/>
              <a:gd name="connsiteY1" fmla="*/ 0 h 6858000"/>
              <a:gd name="connsiteX2" fmla="*/ 1882313 w 4033589"/>
              <a:gd name="connsiteY2" fmla="*/ 2021 h 6858000"/>
              <a:gd name="connsiteX3" fmla="*/ 3475371 w 4033589"/>
              <a:gd name="connsiteY3" fmla="*/ 1517967 h 6858000"/>
              <a:gd name="connsiteX4" fmla="*/ 3975977 w 4033589"/>
              <a:gd name="connsiteY4" fmla="*/ 4379386 h 6858000"/>
              <a:gd name="connsiteX5" fmla="*/ 3312864 w 4033589"/>
              <a:gd name="connsiteY5" fmla="*/ 6852362 h 6858000"/>
              <a:gd name="connsiteX6" fmla="*/ 3310593 w 4033589"/>
              <a:gd name="connsiteY6" fmla="*/ 6858000 h 6858000"/>
              <a:gd name="connsiteX7" fmla="*/ 0 w 4033589"/>
              <a:gd name="connsiteY7" fmla="*/ 6858000 h 6858000"/>
              <a:gd name="connsiteX0" fmla="*/ 1787494 w 3942149"/>
              <a:gd name="connsiteY0" fmla="*/ 0 h 6949440"/>
              <a:gd name="connsiteX1" fmla="*/ 1790873 w 3942149"/>
              <a:gd name="connsiteY1" fmla="*/ 2021 h 6949440"/>
              <a:gd name="connsiteX2" fmla="*/ 3383931 w 3942149"/>
              <a:gd name="connsiteY2" fmla="*/ 1517967 h 6949440"/>
              <a:gd name="connsiteX3" fmla="*/ 3884537 w 3942149"/>
              <a:gd name="connsiteY3" fmla="*/ 4379386 h 6949440"/>
              <a:gd name="connsiteX4" fmla="*/ 3221424 w 3942149"/>
              <a:gd name="connsiteY4" fmla="*/ 6852362 h 6949440"/>
              <a:gd name="connsiteX5" fmla="*/ 3219153 w 3942149"/>
              <a:gd name="connsiteY5" fmla="*/ 6858000 h 6949440"/>
              <a:gd name="connsiteX6" fmla="*/ 0 w 3942149"/>
              <a:gd name="connsiteY6" fmla="*/ 6949440 h 6949440"/>
              <a:gd name="connsiteX0" fmla="*/ 1787494 w 3942149"/>
              <a:gd name="connsiteY0" fmla="*/ 0 h 6949440"/>
              <a:gd name="connsiteX1" fmla="*/ 1790873 w 3942149"/>
              <a:gd name="connsiteY1" fmla="*/ 2021 h 6949440"/>
              <a:gd name="connsiteX2" fmla="*/ 3383931 w 3942149"/>
              <a:gd name="connsiteY2" fmla="*/ 1517967 h 6949440"/>
              <a:gd name="connsiteX3" fmla="*/ 3884537 w 3942149"/>
              <a:gd name="connsiteY3" fmla="*/ 4379386 h 6949440"/>
              <a:gd name="connsiteX4" fmla="*/ 3221424 w 3942149"/>
              <a:gd name="connsiteY4" fmla="*/ 6852362 h 6949440"/>
              <a:gd name="connsiteX5" fmla="*/ 3219153 w 3942149"/>
              <a:gd name="connsiteY5" fmla="*/ 6858000 h 6949440"/>
              <a:gd name="connsiteX6" fmla="*/ 0 w 3942149"/>
              <a:gd name="connsiteY6" fmla="*/ 6949440 h 6949440"/>
              <a:gd name="connsiteX0" fmla="*/ 0 w 2154655"/>
              <a:gd name="connsiteY0" fmla="*/ 0 h 6858000"/>
              <a:gd name="connsiteX1" fmla="*/ 3379 w 2154655"/>
              <a:gd name="connsiteY1" fmla="*/ 2021 h 6858000"/>
              <a:gd name="connsiteX2" fmla="*/ 1596437 w 2154655"/>
              <a:gd name="connsiteY2" fmla="*/ 1517967 h 6858000"/>
              <a:gd name="connsiteX3" fmla="*/ 2097043 w 2154655"/>
              <a:gd name="connsiteY3" fmla="*/ 4379386 h 6858000"/>
              <a:gd name="connsiteX4" fmla="*/ 1433930 w 2154655"/>
              <a:gd name="connsiteY4" fmla="*/ 6852362 h 6858000"/>
              <a:gd name="connsiteX5" fmla="*/ 1431659 w 215465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4655" h="6858000">
                <a:moveTo>
                  <a:pt x="0" y="0"/>
                </a:moveTo>
                <a:lnTo>
                  <a:pt x="3379" y="2021"/>
                </a:lnTo>
                <a:cubicBezTo>
                  <a:pt x="667061" y="423753"/>
                  <a:pt x="1239365" y="963389"/>
                  <a:pt x="1596437" y="1517967"/>
                </a:cubicBezTo>
                <a:cubicBezTo>
                  <a:pt x="2133142" y="2350886"/>
                  <a:pt x="2239839" y="3395752"/>
                  <a:pt x="2097043" y="4379386"/>
                </a:cubicBezTo>
                <a:cubicBezTo>
                  <a:pt x="2032295" y="4824358"/>
                  <a:pt x="1812506" y="5869368"/>
                  <a:pt x="1433930" y="6852362"/>
                </a:cubicBezTo>
                <a:lnTo>
                  <a:pt x="1431659" y="6858000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18821A6-C8A0-46DE-9671-BBA2E2A6E5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1999"/>
            <a:ext cx="4572000" cy="1524000"/>
          </a:xfrm>
        </p:spPr>
        <p:txBody>
          <a:bodyPr anchor="b">
            <a:normAutofit/>
          </a:bodyPr>
          <a:lstStyle/>
          <a:p>
            <a:pPr algn="l"/>
            <a:r>
              <a:rPr lang="de-DE" dirty="0"/>
              <a:t>Die </a:t>
            </a:r>
            <a:r>
              <a:rPr lang="de-DE" dirty="0" err="1"/>
              <a:t>Tempusformen</a:t>
            </a:r>
            <a:endParaRPr lang="de-DE" dirty="0"/>
          </a:p>
          <a:p>
            <a:pPr algn="l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DE9AB0-2206-4E41-B8C8-50DD119BA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2299787"/>
            <a:ext cx="4572000" cy="2286000"/>
          </a:xfrm>
        </p:spPr>
        <p:txBody>
          <a:bodyPr>
            <a:normAutofit/>
          </a:bodyPr>
          <a:lstStyle/>
          <a:p>
            <a:pPr algn="l"/>
            <a:r>
              <a:rPr lang="de-DE" sz="4400" dirty="0"/>
              <a:t>Das Verb (2)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87B2E704-22C6-4DBA-A353-760AE347FE30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925695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DD8696C-5D90-4881-8BDC-9EEF73DBF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6629"/>
            <a:ext cx="7064352" cy="328450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83A28D1-A1ED-42C3-AB57-25CD4A6CA9DE}"/>
              </a:ext>
            </a:extLst>
          </p:cNvPr>
          <p:cNvSpPr txBox="1"/>
          <p:nvPr/>
        </p:nvSpPr>
        <p:spPr>
          <a:xfrm>
            <a:off x="6896949" y="2220359"/>
            <a:ext cx="48228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Bei </a:t>
            </a:r>
            <a:r>
              <a:rPr lang="de-DE" sz="2400" b="1" dirty="0"/>
              <a:t>schwachen</a:t>
            </a:r>
            <a:r>
              <a:rPr lang="de-DE" sz="2400" dirty="0"/>
              <a:t> (regelmäßigen) </a:t>
            </a:r>
            <a:r>
              <a:rPr lang="de-DE" sz="2400" b="1" dirty="0"/>
              <a:t>Verben</a:t>
            </a:r>
            <a:r>
              <a:rPr lang="de-DE" sz="2400" dirty="0"/>
              <a:t> ändert sich der Vokal im Verbstamm nicht:</a:t>
            </a:r>
          </a:p>
          <a:p>
            <a:r>
              <a:rPr lang="de-DE" sz="2400" dirty="0"/>
              <a:t>l</a:t>
            </a:r>
            <a:r>
              <a:rPr lang="de-DE" sz="2400" u="sng" dirty="0"/>
              <a:t>a</a:t>
            </a:r>
            <a:r>
              <a:rPr lang="de-DE" sz="2400" dirty="0"/>
              <a:t>chen </a:t>
            </a:r>
            <a:r>
              <a:rPr lang="de-DE" sz="2400" dirty="0">
                <a:sym typeface="Wingdings" panose="05000000000000000000" pitchFamily="2" charset="2"/>
              </a:rPr>
              <a:t> </a:t>
            </a:r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l</a:t>
            </a:r>
            <a:r>
              <a:rPr lang="de-DE" sz="2400" b="1" u="sng" dirty="0">
                <a:sym typeface="Wingdings" panose="05000000000000000000" pitchFamily="2" charset="2"/>
              </a:rPr>
              <a:t>a</a:t>
            </a:r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chte</a:t>
            </a:r>
            <a:r>
              <a:rPr lang="de-DE" sz="2400" dirty="0">
                <a:sym typeface="Wingdings" panose="05000000000000000000" pitchFamily="2" charset="2"/>
              </a:rPr>
              <a:t>.</a:t>
            </a:r>
          </a:p>
          <a:p>
            <a:r>
              <a:rPr lang="de-DE" sz="2400" dirty="0">
                <a:sym typeface="Wingdings" panose="05000000000000000000" pitchFamily="2" charset="2"/>
              </a:rPr>
              <a:t>Bei </a:t>
            </a:r>
            <a:r>
              <a:rPr lang="de-DE" sz="2400" b="1" dirty="0">
                <a:sym typeface="Wingdings" panose="05000000000000000000" pitchFamily="2" charset="2"/>
              </a:rPr>
              <a:t>starken </a:t>
            </a:r>
            <a:r>
              <a:rPr lang="de-DE" sz="2400" dirty="0">
                <a:sym typeface="Wingdings" panose="05000000000000000000" pitchFamily="2" charset="2"/>
              </a:rPr>
              <a:t>(unregelmäßigen) </a:t>
            </a:r>
            <a:r>
              <a:rPr lang="de-DE" sz="2400" b="1" dirty="0">
                <a:sym typeface="Wingdings" panose="05000000000000000000" pitchFamily="2" charset="2"/>
              </a:rPr>
              <a:t>Verben </a:t>
            </a:r>
            <a:r>
              <a:rPr lang="de-DE" sz="2400" dirty="0">
                <a:sym typeface="Wingdings" panose="05000000000000000000" pitchFamily="2" charset="2"/>
              </a:rPr>
              <a:t>ändert sich der Vokal im Verbstamm:</a:t>
            </a:r>
          </a:p>
          <a:p>
            <a:r>
              <a:rPr lang="de-DE" sz="2400" dirty="0">
                <a:sym typeface="Wingdings" panose="05000000000000000000" pitchFamily="2" charset="2"/>
              </a:rPr>
              <a:t>n</a:t>
            </a:r>
            <a:r>
              <a:rPr lang="de-DE" sz="2400" u="sng" dirty="0">
                <a:sym typeface="Wingdings" panose="05000000000000000000" pitchFamily="2" charset="2"/>
              </a:rPr>
              <a:t>e</a:t>
            </a:r>
            <a:r>
              <a:rPr lang="de-DE" sz="2400" dirty="0">
                <a:sym typeface="Wingdings" panose="05000000000000000000" pitchFamily="2" charset="2"/>
              </a:rPr>
              <a:t>hmen  </a:t>
            </a:r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n</a:t>
            </a:r>
            <a:r>
              <a:rPr lang="de-DE" sz="2400" b="1" u="sng" dirty="0">
                <a:sym typeface="Wingdings" panose="05000000000000000000" pitchFamily="2" charset="2"/>
              </a:rPr>
              <a:t>a</a:t>
            </a:r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hm</a:t>
            </a:r>
            <a:endParaRPr lang="de-DE" sz="2400" b="1" dirty="0">
              <a:solidFill>
                <a:schemeClr val="bg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8E93BDBC-A9D6-4A2A-AC26-B52234BE3625}"/>
              </a:ext>
            </a:extLst>
          </p:cNvPr>
          <p:cNvSpPr txBox="1">
            <a:spLocks/>
          </p:cNvSpPr>
          <p:nvPr/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  <a:p>
            <a:r>
              <a:rPr lang="de-DE" dirty="0"/>
              <a:t>Das Präteritum</a:t>
            </a: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F020E5DF-D161-489C-9F69-6B82AD6EE8CC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924598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DD8696C-5D90-4881-8BDC-9EEF73DBF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6629"/>
            <a:ext cx="7064352" cy="328450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83A28D1-A1ED-42C3-AB57-25CD4A6CA9DE}"/>
              </a:ext>
            </a:extLst>
          </p:cNvPr>
          <p:cNvSpPr txBox="1"/>
          <p:nvPr/>
        </p:nvSpPr>
        <p:spPr>
          <a:xfrm>
            <a:off x="7064352" y="2031769"/>
            <a:ext cx="45041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Das Perfekt</a:t>
            </a:r>
            <a:r>
              <a:rPr lang="de-DE" sz="2400" dirty="0"/>
              <a:t> zeigt an, dass etwas in der Vergangenheit abgeschlossen wurde. </a:t>
            </a:r>
          </a:p>
          <a:p>
            <a:r>
              <a:rPr lang="de-DE" sz="2400" dirty="0"/>
              <a:t>Infinitiv: </a:t>
            </a:r>
            <a:r>
              <a:rPr lang="de-DE" sz="2400" i="1" dirty="0"/>
              <a:t>untergehen:</a:t>
            </a:r>
            <a:endParaRPr lang="de-DE" sz="2400" dirty="0"/>
          </a:p>
          <a:p>
            <a:r>
              <a:rPr lang="de-DE" sz="2400" dirty="0"/>
              <a:t>Die Sonne </a:t>
            </a:r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ist</a:t>
            </a:r>
            <a:r>
              <a:rPr lang="de-DE" sz="2400" dirty="0"/>
              <a:t> ganz langsam </a:t>
            </a:r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untergegangen</a:t>
            </a:r>
            <a:r>
              <a:rPr lang="de-DE" sz="2400" dirty="0"/>
              <a:t>.</a:t>
            </a:r>
          </a:p>
          <a:p>
            <a:r>
              <a:rPr lang="de-DE" sz="2400" b="1" dirty="0">
                <a:solidFill>
                  <a:schemeClr val="tx2">
                    <a:lumMod val="75000"/>
                  </a:schemeClr>
                </a:solidFill>
                <a:sym typeface="Webdings"/>
              </a:rPr>
              <a:t> </a:t>
            </a:r>
            <a:r>
              <a:rPr lang="de-DE" sz="2400" dirty="0"/>
              <a:t>Es wird vor allem, wenn man etwas erzählt oder berichtet, verwendet.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8738EB5D-E280-4544-9725-989A2F57AE67}"/>
              </a:ext>
            </a:extLst>
          </p:cNvPr>
          <p:cNvSpPr txBox="1">
            <a:spLocks/>
          </p:cNvSpPr>
          <p:nvPr/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  <a:p>
            <a:r>
              <a:rPr lang="de-DE" dirty="0"/>
              <a:t>Das Perfekt</a:t>
            </a: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0C067183-54AD-4D07-8B2E-B0B4D25DC1A5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61174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DD8696C-5D90-4881-8BDC-9EEF73DBF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6629"/>
            <a:ext cx="7064352" cy="328450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83A28D1-A1ED-42C3-AB57-25CD4A6CA9DE}"/>
              </a:ext>
            </a:extLst>
          </p:cNvPr>
          <p:cNvSpPr txBox="1"/>
          <p:nvPr/>
        </p:nvSpPr>
        <p:spPr>
          <a:xfrm>
            <a:off x="7064352" y="2411933"/>
            <a:ext cx="48228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Das Perfekt </a:t>
            </a:r>
            <a:r>
              <a:rPr lang="de-DE" sz="2400" dirty="0"/>
              <a:t>ist eine zusammengesetzte Zeitform und wird mit „</a:t>
            </a:r>
            <a:r>
              <a:rPr lang="de-DE" sz="2400" b="1" dirty="0"/>
              <a:t>haben</a:t>
            </a:r>
            <a:r>
              <a:rPr lang="de-DE" sz="2400" dirty="0"/>
              <a:t>“ und „</a:t>
            </a:r>
            <a:r>
              <a:rPr lang="de-DE" sz="2400" b="1" dirty="0"/>
              <a:t>sein</a:t>
            </a:r>
            <a:r>
              <a:rPr lang="de-DE" sz="2400" dirty="0"/>
              <a:t>“ und dem </a:t>
            </a:r>
            <a:r>
              <a:rPr lang="de-DE" sz="2400" b="1" dirty="0"/>
              <a:t>Partizip Perfekt </a:t>
            </a:r>
            <a:r>
              <a:rPr lang="de-DE" sz="2400" dirty="0"/>
              <a:t>gebildet: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Ich </a:t>
            </a:r>
            <a:r>
              <a:rPr lang="de-DE" sz="2400" b="1" u="sng" dirty="0">
                <a:solidFill>
                  <a:schemeClr val="bg2">
                    <a:lumMod val="50000"/>
                    <a:lumOff val="50000"/>
                  </a:schemeClr>
                </a:solidFill>
              </a:rPr>
              <a:t>bin</a:t>
            </a:r>
            <a:r>
              <a:rPr lang="de-DE" sz="2400" dirty="0"/>
              <a:t> dafür nicht </a:t>
            </a:r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verantwortlich</a:t>
            </a:r>
            <a:r>
              <a:rPr lang="de-DE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Ich </a:t>
            </a:r>
            <a:r>
              <a:rPr lang="de-DE" sz="2400" b="1" u="sng" dirty="0">
                <a:solidFill>
                  <a:schemeClr val="bg2">
                    <a:lumMod val="50000"/>
                    <a:lumOff val="50000"/>
                  </a:schemeClr>
                </a:solidFill>
              </a:rPr>
              <a:t>habe</a:t>
            </a:r>
            <a:r>
              <a:rPr lang="de-DE" sz="2400" dirty="0"/>
              <a:t> dazu nicht </a:t>
            </a:r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beigetragen</a:t>
            </a:r>
            <a:r>
              <a:rPr lang="de-DE" sz="2400" dirty="0"/>
              <a:t>.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FD22E1E-5E46-4D4E-BC41-045128FE9450}"/>
              </a:ext>
            </a:extLst>
          </p:cNvPr>
          <p:cNvSpPr txBox="1">
            <a:spLocks/>
          </p:cNvSpPr>
          <p:nvPr/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  <a:p>
            <a:r>
              <a:rPr lang="de-DE" dirty="0"/>
              <a:t>Das Perfekt</a:t>
            </a: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15EA2C9F-8B0E-4B8D-816E-2F86CFE182EE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80880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DD8696C-5D90-4881-8BDC-9EEF73DBF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6629"/>
            <a:ext cx="7064352" cy="328450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83A28D1-A1ED-42C3-AB57-25CD4A6CA9DE}"/>
              </a:ext>
            </a:extLst>
          </p:cNvPr>
          <p:cNvSpPr txBox="1"/>
          <p:nvPr/>
        </p:nvSpPr>
        <p:spPr>
          <a:xfrm>
            <a:off x="7064352" y="2031769"/>
            <a:ext cx="450419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Wenn etwas </a:t>
            </a:r>
            <a:r>
              <a:rPr lang="de-DE" sz="2400" b="1" u="sng" dirty="0"/>
              <a:t>vor</a:t>
            </a:r>
            <a:r>
              <a:rPr lang="de-DE" sz="2400" dirty="0"/>
              <a:t> dem passiert, wovon im Präteritum oder im Perfekt erzählt wird, verwendet man das </a:t>
            </a:r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Plusquamperfekt</a:t>
            </a:r>
            <a:r>
              <a:rPr lang="de-DE" sz="2400" dirty="0"/>
              <a:t>. Deshalb spricht man auch von der Vorvergangenheit.</a:t>
            </a:r>
          </a:p>
          <a:p>
            <a:r>
              <a:rPr lang="de-DE" sz="2400" dirty="0"/>
              <a:t>Infinitiv: </a:t>
            </a:r>
            <a:r>
              <a:rPr lang="de-DE" sz="2400" i="1" dirty="0"/>
              <a:t>untergehen</a:t>
            </a:r>
            <a:endParaRPr lang="de-DE" sz="2400" dirty="0"/>
          </a:p>
          <a:p>
            <a:r>
              <a:rPr lang="de-DE" sz="2400" dirty="0"/>
              <a:t>Nachdem die Sonne </a:t>
            </a:r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untergegangen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war</a:t>
            </a:r>
            <a:r>
              <a:rPr lang="de-DE" sz="2400" dirty="0"/>
              <a:t>, ging er nach Hause.</a:t>
            </a:r>
          </a:p>
          <a:p>
            <a:endParaRPr lang="de-DE" sz="2400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CEAC959F-48CD-4531-BDDD-468FF7F67FA7}"/>
              </a:ext>
            </a:extLst>
          </p:cNvPr>
          <p:cNvSpPr txBox="1">
            <a:spLocks/>
          </p:cNvSpPr>
          <p:nvPr/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  <a:p>
            <a:r>
              <a:rPr lang="de-DE" dirty="0"/>
              <a:t>Das Plusquamperfekt</a:t>
            </a: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F4CAF35E-6113-4383-8124-4A9F44054381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697520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DD8696C-5D90-4881-8BDC-9EEF73DBF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6629"/>
            <a:ext cx="7064352" cy="328450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83A28D1-A1ED-42C3-AB57-25CD4A6CA9DE}"/>
              </a:ext>
            </a:extLst>
          </p:cNvPr>
          <p:cNvSpPr txBox="1"/>
          <p:nvPr/>
        </p:nvSpPr>
        <p:spPr>
          <a:xfrm>
            <a:off x="7064352" y="2042469"/>
            <a:ext cx="48228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Das Plusquamperfekt </a:t>
            </a:r>
            <a:r>
              <a:rPr lang="de-DE" sz="2400" dirty="0"/>
              <a:t>ist eine zusammengesetzte Zeitform und wird mit „haben“ und „sein“ im Präteritum und dem Partizip Perfekt gebildet: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Ich </a:t>
            </a:r>
            <a:r>
              <a:rPr lang="de-DE" sz="2400" b="1" u="sng" dirty="0">
                <a:solidFill>
                  <a:schemeClr val="bg2">
                    <a:lumMod val="50000"/>
                    <a:lumOff val="50000"/>
                  </a:schemeClr>
                </a:solidFill>
              </a:rPr>
              <a:t>war</a:t>
            </a:r>
            <a:r>
              <a:rPr lang="de-DE" sz="2400" dirty="0"/>
              <a:t> dafür nicht </a:t>
            </a:r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verantwortlich</a:t>
            </a:r>
            <a:r>
              <a:rPr lang="de-DE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Ich </a:t>
            </a:r>
            <a:r>
              <a:rPr lang="de-DE" sz="2400" b="1" u="sng" dirty="0">
                <a:solidFill>
                  <a:schemeClr val="bg2">
                    <a:lumMod val="50000"/>
                    <a:lumOff val="50000"/>
                  </a:schemeClr>
                </a:solidFill>
              </a:rPr>
              <a:t>hatte</a:t>
            </a:r>
            <a:r>
              <a:rPr lang="de-DE" sz="2400" dirty="0"/>
              <a:t> dazu nicht </a:t>
            </a:r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beigetragen</a:t>
            </a:r>
            <a:r>
              <a:rPr lang="de-DE" sz="2400" dirty="0"/>
              <a:t>.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696BE05-7527-44D6-81EF-917D2D67F57B}"/>
              </a:ext>
            </a:extLst>
          </p:cNvPr>
          <p:cNvSpPr txBox="1">
            <a:spLocks/>
          </p:cNvSpPr>
          <p:nvPr/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  <a:p>
            <a:r>
              <a:rPr lang="de-DE" dirty="0"/>
              <a:t>Das Plusquamperfekt</a:t>
            </a: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57735524-F358-457B-B60B-D1208DC0003B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290640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Das Futur</a:t>
            </a:r>
          </a:p>
        </p:txBody>
      </p:sp>
      <p:sp>
        <p:nvSpPr>
          <p:cNvPr id="5" name="Pfeil nach rechts 4"/>
          <p:cNvSpPr/>
          <p:nvPr/>
        </p:nvSpPr>
        <p:spPr>
          <a:xfrm>
            <a:off x="2207568" y="3284984"/>
            <a:ext cx="7848872" cy="15841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Die Zeit</a:t>
            </a:r>
          </a:p>
        </p:txBody>
      </p:sp>
      <p:sp>
        <p:nvSpPr>
          <p:cNvPr id="6" name="Pfeil nach unten 5"/>
          <p:cNvSpPr/>
          <p:nvPr/>
        </p:nvSpPr>
        <p:spPr>
          <a:xfrm>
            <a:off x="5735960" y="2636912"/>
            <a:ext cx="720080" cy="1008112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4852102" y="2072569"/>
            <a:ext cx="2487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92D050"/>
                </a:solidFill>
              </a:rPr>
              <a:t>Gegenwart</a:t>
            </a:r>
            <a:endParaRPr lang="de-DE" b="1" dirty="0">
              <a:solidFill>
                <a:srgbClr val="92D05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495600" y="2992596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Vergangenheit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600056" y="3034951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rgbClr val="FF99FF"/>
                </a:solidFill>
              </a:rPr>
              <a:t>Zukunft</a:t>
            </a:r>
            <a:endParaRPr lang="de-DE" b="1">
              <a:solidFill>
                <a:srgbClr val="FF99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6924092" y="5301209"/>
            <a:ext cx="2016224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FF99FF"/>
                </a:solidFill>
              </a:rPr>
              <a:t> Futur II </a:t>
            </a:r>
            <a:endParaRPr lang="de-DE" b="1" dirty="0">
              <a:solidFill>
                <a:srgbClr val="FF99FF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924092" y="4607550"/>
            <a:ext cx="2016224" cy="52322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rgbClr val="FF99FF"/>
                </a:solidFill>
              </a:rPr>
              <a:t>Futur I </a:t>
            </a:r>
            <a:endParaRPr lang="de-DE" b="1">
              <a:solidFill>
                <a:srgbClr val="FF99FF"/>
              </a:solidFill>
            </a:endParaRPr>
          </a:p>
        </p:txBody>
      </p:sp>
      <p:sp>
        <p:nvSpPr>
          <p:cNvPr id="13" name="Fußzeilenplatzhalter 3">
            <a:extLst>
              <a:ext uri="{FF2B5EF4-FFF2-40B4-BE49-F238E27FC236}">
                <a16:creationId xmlns:a16="http://schemas.microsoft.com/office/drawing/2014/main" id="{FBBE9EC0-831B-409F-9FA0-BF4FA094FE75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32504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5E15B5F-55D7-4F4E-9799-517F51519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686" y="2177845"/>
            <a:ext cx="6159686" cy="3163808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FCFAF617-9121-476D-86F7-813AB78B2ABA}"/>
              </a:ext>
            </a:extLst>
          </p:cNvPr>
          <p:cNvSpPr txBox="1">
            <a:spLocks/>
          </p:cNvSpPr>
          <p:nvPr/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  <a:p>
            <a:r>
              <a:rPr lang="de-DE" dirty="0"/>
              <a:t>Das Futur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51ACD525-9C67-4260-8072-D839B96560FA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 www.deutsch-bw.de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02D1D5C-8127-48DA-8818-9C593E7AE974}"/>
              </a:ext>
            </a:extLst>
          </p:cNvPr>
          <p:cNvSpPr txBox="1"/>
          <p:nvPr/>
        </p:nvSpPr>
        <p:spPr>
          <a:xfrm>
            <a:off x="6341805" y="2177845"/>
            <a:ext cx="52700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Das </a:t>
            </a:r>
            <a:r>
              <a:rPr lang="de-DE" sz="2400" b="1" dirty="0">
                <a:solidFill>
                  <a:srgbClr val="FF99CC"/>
                </a:solidFill>
              </a:rPr>
              <a:t>Futur I</a:t>
            </a:r>
            <a:r>
              <a:rPr lang="de-DE" sz="2400" dirty="0"/>
              <a:t> wird verwendet, um zukünftiges Geschehen auszudrücken.</a:t>
            </a:r>
          </a:p>
          <a:p>
            <a:r>
              <a:rPr lang="de-DE" sz="2400" dirty="0"/>
              <a:t>Infinitiv: </a:t>
            </a:r>
            <a:r>
              <a:rPr lang="de-DE" sz="2400" i="1" dirty="0"/>
              <a:t>untergehen</a:t>
            </a:r>
            <a:endParaRPr lang="de-DE" sz="2400" dirty="0"/>
          </a:p>
          <a:p>
            <a:r>
              <a:rPr lang="de-DE" sz="2400" dirty="0"/>
              <a:t>Die Sonne </a:t>
            </a:r>
            <a:r>
              <a:rPr lang="de-DE" sz="2400" b="1" dirty="0">
                <a:solidFill>
                  <a:srgbClr val="FF99CC"/>
                </a:solidFill>
              </a:rPr>
              <a:t>wird</a:t>
            </a:r>
            <a:r>
              <a:rPr lang="de-DE" sz="2400" dirty="0"/>
              <a:t> gleich </a:t>
            </a:r>
            <a:r>
              <a:rPr lang="de-DE" sz="2400" b="1" dirty="0">
                <a:solidFill>
                  <a:srgbClr val="FF99CC"/>
                </a:solidFill>
              </a:rPr>
              <a:t>untergehen</a:t>
            </a:r>
            <a:r>
              <a:rPr lang="de-DE" sz="2400" dirty="0"/>
              <a:t>.</a:t>
            </a:r>
          </a:p>
          <a:p>
            <a:r>
              <a:rPr lang="de-DE" sz="2400" dirty="0"/>
              <a:t>Das Futur I wird gebildet mit der Personalform von „werden“ und dem Infinitiv.</a:t>
            </a:r>
          </a:p>
        </p:txBody>
      </p:sp>
    </p:spTree>
    <p:extLst>
      <p:ext uri="{BB962C8B-B14F-4D97-AF65-F5344CB8AC3E}">
        <p14:creationId xmlns:p14="http://schemas.microsoft.com/office/powerpoint/2010/main" val="4047855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5E15B5F-55D7-4F4E-9799-517F51519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686" y="2177845"/>
            <a:ext cx="6159686" cy="3163808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FCFAF617-9121-476D-86F7-813AB78B2ABA}"/>
              </a:ext>
            </a:extLst>
          </p:cNvPr>
          <p:cNvSpPr txBox="1">
            <a:spLocks/>
          </p:cNvSpPr>
          <p:nvPr/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  <a:p>
            <a:r>
              <a:rPr lang="de-DE" dirty="0"/>
              <a:t>Das Futur</a:t>
            </a: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51ACD525-9C67-4260-8072-D839B96560FA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 www.deutsch-bw.de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02D1D5C-8127-48DA-8818-9C593E7AE974}"/>
              </a:ext>
            </a:extLst>
          </p:cNvPr>
          <p:cNvSpPr txBox="1"/>
          <p:nvPr/>
        </p:nvSpPr>
        <p:spPr>
          <a:xfrm>
            <a:off x="6300241" y="1866923"/>
            <a:ext cx="527009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Das </a:t>
            </a:r>
            <a:r>
              <a:rPr lang="de-DE" sz="2400" b="1" dirty="0">
                <a:solidFill>
                  <a:srgbClr val="FF99CC"/>
                </a:solidFill>
              </a:rPr>
              <a:t>Futur II</a:t>
            </a:r>
            <a:r>
              <a:rPr lang="de-DE" sz="2400" dirty="0"/>
              <a:t> wird verwendet, um ein  Geschehen auszudrücken, das zu einem Zeitpunkt in der Zukunft abgeschlossen sein wird.</a:t>
            </a:r>
          </a:p>
          <a:p>
            <a:r>
              <a:rPr lang="de-DE" sz="2400" dirty="0"/>
              <a:t>Infinitiv: </a:t>
            </a:r>
            <a:r>
              <a:rPr lang="de-DE" sz="2400" i="1" dirty="0"/>
              <a:t>untergehen</a:t>
            </a:r>
            <a:endParaRPr lang="de-DE" sz="2400" dirty="0"/>
          </a:p>
          <a:p>
            <a:r>
              <a:rPr lang="de-DE" sz="2400" dirty="0"/>
              <a:t>Die Sonne </a:t>
            </a:r>
            <a:r>
              <a:rPr lang="de-DE" sz="2400" b="1" dirty="0">
                <a:solidFill>
                  <a:srgbClr val="FF99CC"/>
                </a:solidFill>
              </a:rPr>
              <a:t>wird</a:t>
            </a:r>
            <a:r>
              <a:rPr lang="de-DE" sz="2400" dirty="0"/>
              <a:t> gleich </a:t>
            </a:r>
            <a:r>
              <a:rPr lang="de-DE" sz="2400" b="1" dirty="0">
                <a:solidFill>
                  <a:srgbClr val="FF99CC"/>
                </a:solidFill>
              </a:rPr>
              <a:t>untergegangen sein</a:t>
            </a:r>
            <a:r>
              <a:rPr lang="de-DE" sz="2400" dirty="0"/>
              <a:t>.</a:t>
            </a:r>
          </a:p>
          <a:p>
            <a:r>
              <a:rPr lang="de-DE" sz="2400" dirty="0"/>
              <a:t>Das Futur II wird gebildet mit der Personalform von „werden“ und dem Partizip Perfekt und „haben/sein“.</a:t>
            </a:r>
          </a:p>
        </p:txBody>
      </p:sp>
    </p:spTree>
    <p:extLst>
      <p:ext uri="{BB962C8B-B14F-4D97-AF65-F5344CB8AC3E}">
        <p14:creationId xmlns:p14="http://schemas.microsoft.com/office/powerpoint/2010/main" val="371143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Tempusgefüge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de-DE" dirty="0"/>
              <a:t>In einem </a:t>
            </a:r>
            <a:r>
              <a:rPr lang="de-DE" b="1" dirty="0"/>
              <a:t>Text</a:t>
            </a:r>
            <a:r>
              <a:rPr lang="de-DE" dirty="0"/>
              <a:t> werden die zeitlichen </a:t>
            </a:r>
            <a:r>
              <a:rPr lang="de-DE" b="1" dirty="0"/>
              <a:t>Zusammenhänge</a:t>
            </a:r>
            <a:r>
              <a:rPr lang="de-DE" dirty="0"/>
              <a:t> der dargestellte Sachverhalte durch das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Tempus</a:t>
            </a:r>
            <a:r>
              <a:rPr lang="de-DE" dirty="0"/>
              <a:t> (im Zusammenhang mit Adverbien und Konnektoren) ausgedrückt. Das richtige Tempus macht die Bezüge zwischen den einzelnen Aussagen eindeutig.</a:t>
            </a:r>
          </a:p>
          <a:p>
            <a:pPr marL="0" indent="0" algn="just">
              <a:buNone/>
            </a:pP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Beispiel:</a:t>
            </a:r>
          </a:p>
          <a:p>
            <a:pPr marL="0" indent="0" algn="just">
              <a:buNone/>
            </a:pPr>
            <a:r>
              <a:rPr lang="de-DE" dirty="0"/>
              <a:t>Er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beobachtete </a:t>
            </a:r>
            <a:r>
              <a:rPr lang="de-DE" dirty="0"/>
              <a:t>einen Mann, der sich Zigaretten in seine Jogginghose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stopfte. </a:t>
            </a:r>
            <a:r>
              <a:rPr lang="de-DE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Nachdem</a:t>
            </a:r>
            <a:r>
              <a:rPr lang="de-DE" dirty="0">
                <a:solidFill>
                  <a:srgbClr val="FFFF00"/>
                </a:solidFill>
              </a:rPr>
              <a:t> </a:t>
            </a:r>
            <a:r>
              <a:rPr lang="de-DE" dirty="0"/>
              <a:t>der Täter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geflüchtet war, rief </a:t>
            </a:r>
            <a:r>
              <a:rPr lang="de-DE" dirty="0"/>
              <a:t>die Kassiererin die Polizei.</a:t>
            </a:r>
            <a:endParaRPr lang="de-DE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73B8D230-D738-4D98-A905-20DD4CC1CD25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537956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066130"/>
          </a:xfrm>
        </p:spPr>
        <p:txBody>
          <a:bodyPr>
            <a:noAutofit/>
          </a:bodyPr>
          <a:lstStyle/>
          <a:p>
            <a:r>
              <a:rPr lang="de-DE" sz="3600" i="1"/>
              <a:t>Übung zum </a:t>
            </a:r>
            <a:r>
              <a:rPr lang="de-DE" sz="3600" i="1" err="1"/>
              <a:t>Tempusgefüge</a:t>
            </a:r>
            <a:br>
              <a:rPr lang="de-DE" sz="3600" i="1"/>
            </a:br>
            <a:r>
              <a:rPr lang="de-DE" sz="3600" i="1"/>
              <a:t>Ein Gedicht von Bruno Horst Bull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91544" y="1484785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de-DE" b="1" u="sng"/>
              <a:t>Ein schlechter Schüler</a:t>
            </a:r>
          </a:p>
          <a:p>
            <a:pPr marL="1168400" indent="0">
              <a:buNone/>
            </a:pPr>
            <a:r>
              <a:rPr lang="de-DE"/>
              <a:t>Als ich noch zur Schule </a:t>
            </a:r>
            <a:r>
              <a:rPr lang="de-DE" err="1"/>
              <a:t>gehte</a:t>
            </a:r>
            <a:r>
              <a:rPr lang="de-DE"/>
              <a:t>,</a:t>
            </a:r>
          </a:p>
          <a:p>
            <a:pPr marL="1168400" indent="0">
              <a:buNone/>
            </a:pPr>
            <a:r>
              <a:rPr lang="de-DE"/>
              <a:t>Zählte ich bald zu den Schlauen,</a:t>
            </a:r>
          </a:p>
          <a:p>
            <a:pPr marL="1168400" indent="0">
              <a:buNone/>
            </a:pPr>
            <a:r>
              <a:rPr lang="de-DE"/>
              <a:t>Doch ein Zeitwort recht zu biegen,</a:t>
            </a:r>
          </a:p>
          <a:p>
            <a:pPr marL="1168400" indent="0">
              <a:buNone/>
            </a:pPr>
            <a:r>
              <a:rPr lang="de-DE" err="1"/>
              <a:t>Bringte</a:t>
            </a:r>
            <a:r>
              <a:rPr lang="de-DE"/>
              <a:t> immer Furcht und Grauen.</a:t>
            </a:r>
          </a:p>
          <a:p>
            <a:pPr marL="1168400" indent="0">
              <a:buNone/>
            </a:pPr>
            <a:endParaRPr lang="de-DE"/>
          </a:p>
          <a:p>
            <a:pPr marL="1168400" indent="0">
              <a:buNone/>
            </a:pPr>
            <a:r>
              <a:rPr lang="de-DE"/>
              <a:t>Wenn der Lehrer mich </a:t>
            </a:r>
            <a:r>
              <a:rPr lang="de-DE" err="1"/>
              <a:t>ansehte</a:t>
            </a:r>
            <a:r>
              <a:rPr lang="de-DE"/>
              <a:t>, </a:t>
            </a:r>
          </a:p>
          <a:p>
            <a:pPr marL="1168400" indent="0">
              <a:buNone/>
            </a:pPr>
            <a:r>
              <a:rPr lang="de-DE" err="1"/>
              <a:t>Sprechte</a:t>
            </a:r>
            <a:r>
              <a:rPr lang="de-DE"/>
              <a:t> ich gleich falsche Sachen, […]</a:t>
            </a:r>
          </a:p>
        </p:txBody>
      </p:sp>
      <p:sp>
        <p:nvSpPr>
          <p:cNvPr id="7" name="Fußzeilenplatzhalter 3">
            <a:extLst>
              <a:ext uri="{FF2B5EF4-FFF2-40B4-BE49-F238E27FC236}">
                <a16:creationId xmlns:a16="http://schemas.microsoft.com/office/drawing/2014/main" id="{3EE649C6-BA5F-4A6D-8700-8673B1233E9E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 www.deutsch-bw.de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5D1E97F-1665-4663-8733-CF49C7524B83}"/>
              </a:ext>
            </a:extLst>
          </p:cNvPr>
          <p:cNvSpPr txBox="1"/>
          <p:nvPr/>
        </p:nvSpPr>
        <p:spPr>
          <a:xfrm>
            <a:off x="8776743" y="1685748"/>
            <a:ext cx="3264310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Aufgabe</a:t>
            </a:r>
            <a:r>
              <a:rPr lang="de-DE" dirty="0">
                <a:solidFill>
                  <a:schemeClr val="bg1"/>
                </a:solidFill>
              </a:rPr>
              <a:t>: </a:t>
            </a:r>
            <a:r>
              <a:rPr lang="de-DE" i="1" dirty="0">
                <a:solidFill>
                  <a:schemeClr val="bg1"/>
                </a:solidFill>
              </a:rPr>
              <a:t>Schritt 1</a:t>
            </a:r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Schreibe den Anfang des Gedichtes von Bruno Horst Bull ab. Unterstreiche dann alle Verben.</a:t>
            </a:r>
          </a:p>
        </p:txBody>
      </p:sp>
    </p:spTree>
    <p:extLst>
      <p:ext uri="{BB962C8B-B14F-4D97-AF65-F5344CB8AC3E}">
        <p14:creationId xmlns:p14="http://schemas.microsoft.com/office/powerpoint/2010/main" val="3982180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Die Tempora (Zeitformen) des Verbs</a:t>
            </a:r>
          </a:p>
        </p:txBody>
      </p:sp>
      <p:sp>
        <p:nvSpPr>
          <p:cNvPr id="5" name="Pfeil nach rechts 4"/>
          <p:cNvSpPr/>
          <p:nvPr/>
        </p:nvSpPr>
        <p:spPr>
          <a:xfrm>
            <a:off x="2207568" y="3284984"/>
            <a:ext cx="7848872" cy="15841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Die Zeit</a:t>
            </a:r>
          </a:p>
        </p:txBody>
      </p:sp>
      <p:sp>
        <p:nvSpPr>
          <p:cNvPr id="6" name="Pfeil nach unten 5"/>
          <p:cNvSpPr/>
          <p:nvPr/>
        </p:nvSpPr>
        <p:spPr>
          <a:xfrm>
            <a:off x="5735960" y="2636912"/>
            <a:ext cx="720080" cy="1008112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4842270" y="2090881"/>
            <a:ext cx="2507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92D050"/>
                </a:solidFill>
              </a:rPr>
              <a:t>Gegenwart</a:t>
            </a:r>
            <a:endParaRPr lang="de-DE" b="1" dirty="0">
              <a:solidFill>
                <a:srgbClr val="92D05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207568" y="2983485"/>
            <a:ext cx="3350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Vergangenheit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600056" y="3034951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rgbClr val="FF99FF"/>
                </a:solidFill>
              </a:rPr>
              <a:t>Zukunft</a:t>
            </a:r>
            <a:endParaRPr lang="de-DE" b="1">
              <a:solidFill>
                <a:srgbClr val="FF99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711624" y="4725144"/>
            <a:ext cx="6264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verschiedenen Zeitformen des Verbs sagen aus, wann etwas passiert, z.B. in der Vergangenheit, Gegenwart oder Zukunft.</a:t>
            </a:r>
          </a:p>
        </p:txBody>
      </p:sp>
      <p:sp>
        <p:nvSpPr>
          <p:cNvPr id="3" name="Fußzeilenplatzhalter 3">
            <a:extLst>
              <a:ext uri="{FF2B5EF4-FFF2-40B4-BE49-F238E27FC236}">
                <a16:creationId xmlns:a16="http://schemas.microsoft.com/office/drawing/2014/main" id="{EC5C95B8-606D-4FAC-B701-5895B1242E77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74855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066130"/>
          </a:xfrm>
        </p:spPr>
        <p:txBody>
          <a:bodyPr>
            <a:noAutofit/>
          </a:bodyPr>
          <a:lstStyle/>
          <a:p>
            <a:r>
              <a:rPr lang="de-DE" sz="3600" i="1"/>
              <a:t>Übung zum </a:t>
            </a:r>
            <a:r>
              <a:rPr lang="de-DE" sz="3600" i="1" err="1"/>
              <a:t>Tempusgefüge</a:t>
            </a:r>
            <a:br>
              <a:rPr lang="de-DE" sz="3600" i="1"/>
            </a:br>
            <a:r>
              <a:rPr lang="de-DE" sz="3600" i="1"/>
              <a:t>Ein Gedicht von Bruno Horst Bull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91544" y="1484785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de-DE" b="1" u="sng" dirty="0"/>
              <a:t>Ein schlechter Schüler</a:t>
            </a:r>
          </a:p>
          <a:p>
            <a:pPr marL="1168400" indent="0">
              <a:buNone/>
            </a:pPr>
            <a:r>
              <a:rPr lang="de-DE" dirty="0"/>
              <a:t>Als ich noch zur </a:t>
            </a:r>
            <a:r>
              <a:rPr lang="de-DE" dirty="0">
                <a:solidFill>
                  <a:schemeClr val="tx2"/>
                </a:solidFill>
              </a:rPr>
              <a:t>Schule </a:t>
            </a:r>
            <a:r>
              <a:rPr lang="de-DE" u="sng" dirty="0" err="1">
                <a:solidFill>
                  <a:schemeClr val="tx2"/>
                </a:solidFill>
              </a:rPr>
              <a:t>gehte</a:t>
            </a:r>
            <a:r>
              <a:rPr lang="de-DE" dirty="0">
                <a:solidFill>
                  <a:schemeClr val="tx2"/>
                </a:solidFill>
              </a:rPr>
              <a:t>,</a:t>
            </a:r>
          </a:p>
          <a:p>
            <a:pPr marL="1168400" indent="0">
              <a:buNone/>
            </a:pPr>
            <a:r>
              <a:rPr lang="de-DE" u="sng" dirty="0">
                <a:solidFill>
                  <a:schemeClr val="tx2"/>
                </a:solidFill>
              </a:rPr>
              <a:t>Zählte</a:t>
            </a:r>
            <a:r>
              <a:rPr lang="de-DE" dirty="0">
                <a:solidFill>
                  <a:schemeClr val="tx2"/>
                </a:solidFill>
              </a:rPr>
              <a:t> ich bald zu den Schlauen,</a:t>
            </a:r>
          </a:p>
          <a:p>
            <a:pPr marL="1168400" indent="0">
              <a:buNone/>
            </a:pPr>
            <a:r>
              <a:rPr lang="de-DE" dirty="0">
                <a:solidFill>
                  <a:schemeClr val="tx2"/>
                </a:solidFill>
              </a:rPr>
              <a:t>Doch ein Zeitwort recht zu </a:t>
            </a:r>
            <a:r>
              <a:rPr lang="de-DE" u="sng" dirty="0">
                <a:solidFill>
                  <a:schemeClr val="tx2"/>
                </a:solidFill>
              </a:rPr>
              <a:t>biegen</a:t>
            </a:r>
            <a:r>
              <a:rPr lang="de-DE" dirty="0">
                <a:solidFill>
                  <a:schemeClr val="tx2"/>
                </a:solidFill>
              </a:rPr>
              <a:t>,</a:t>
            </a:r>
          </a:p>
          <a:p>
            <a:pPr marL="1168400" indent="0">
              <a:buNone/>
            </a:pPr>
            <a:r>
              <a:rPr lang="de-DE" u="sng" dirty="0" err="1">
                <a:solidFill>
                  <a:schemeClr val="tx2"/>
                </a:solidFill>
              </a:rPr>
              <a:t>Bringte</a:t>
            </a:r>
            <a:r>
              <a:rPr lang="de-DE" dirty="0">
                <a:solidFill>
                  <a:schemeClr val="tx2"/>
                </a:solidFill>
              </a:rPr>
              <a:t> immer Furcht und Grauen.</a:t>
            </a:r>
          </a:p>
          <a:p>
            <a:pPr marL="1168400" indent="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1168400" indent="0">
              <a:buNone/>
            </a:pPr>
            <a:r>
              <a:rPr lang="de-DE" dirty="0">
                <a:solidFill>
                  <a:schemeClr val="tx2"/>
                </a:solidFill>
              </a:rPr>
              <a:t>Wenn der Lehrer mich </a:t>
            </a:r>
            <a:r>
              <a:rPr lang="de-DE" u="sng" dirty="0" err="1">
                <a:solidFill>
                  <a:schemeClr val="tx2"/>
                </a:solidFill>
              </a:rPr>
              <a:t>ansehte</a:t>
            </a:r>
            <a:r>
              <a:rPr lang="de-DE" dirty="0">
                <a:solidFill>
                  <a:schemeClr val="tx2"/>
                </a:solidFill>
              </a:rPr>
              <a:t>, </a:t>
            </a:r>
          </a:p>
          <a:p>
            <a:pPr marL="1168400" indent="0">
              <a:buNone/>
            </a:pPr>
            <a:r>
              <a:rPr lang="de-DE" u="sng" dirty="0" err="1">
                <a:solidFill>
                  <a:schemeClr val="tx2"/>
                </a:solidFill>
              </a:rPr>
              <a:t>Sprechte</a:t>
            </a:r>
            <a:r>
              <a:rPr lang="de-DE" dirty="0">
                <a:solidFill>
                  <a:schemeClr val="tx2"/>
                </a:solidFill>
              </a:rPr>
              <a:t> ich gleich falsche Sachen</a:t>
            </a:r>
            <a:r>
              <a:rPr lang="de-DE" dirty="0"/>
              <a:t>, […]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DF5C489-3F8D-4C41-9FCB-018B32DE9FD1}"/>
              </a:ext>
            </a:extLst>
          </p:cNvPr>
          <p:cNvSpPr txBox="1"/>
          <p:nvPr/>
        </p:nvSpPr>
        <p:spPr>
          <a:xfrm>
            <a:off x="8776743" y="1685748"/>
            <a:ext cx="3264310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Aufgabe</a:t>
            </a:r>
            <a:r>
              <a:rPr lang="de-DE" dirty="0">
                <a:solidFill>
                  <a:schemeClr val="bg1"/>
                </a:solidFill>
              </a:rPr>
              <a:t>: </a:t>
            </a:r>
            <a:r>
              <a:rPr lang="de-DE" i="1" dirty="0">
                <a:solidFill>
                  <a:schemeClr val="bg1"/>
                </a:solidFill>
              </a:rPr>
              <a:t>Schritt 2</a:t>
            </a:r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Markiere alle konjugierten Verbformen farbig.</a:t>
            </a: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90B33222-D927-4C3A-ACB1-849C84AAE617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986462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066130"/>
          </a:xfrm>
        </p:spPr>
        <p:txBody>
          <a:bodyPr>
            <a:noAutofit/>
          </a:bodyPr>
          <a:lstStyle/>
          <a:p>
            <a:r>
              <a:rPr lang="de-DE" sz="3600" i="1"/>
              <a:t>Übung zum </a:t>
            </a:r>
            <a:r>
              <a:rPr lang="de-DE" sz="3600" i="1" err="1"/>
              <a:t>Tempusgefüge</a:t>
            </a:r>
            <a:br>
              <a:rPr lang="de-DE" sz="3600" i="1"/>
            </a:br>
            <a:r>
              <a:rPr lang="de-DE" sz="3600" i="1"/>
              <a:t>Ein Gedicht von Bruno Horst Bull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91544" y="1484785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de-DE" b="1" u="sng" dirty="0"/>
              <a:t>Ein schlechter Schüler</a:t>
            </a:r>
          </a:p>
          <a:p>
            <a:pPr marL="1168400" indent="0">
              <a:buNone/>
            </a:pPr>
            <a:r>
              <a:rPr lang="de-DE" dirty="0"/>
              <a:t>Als ich noch zur </a:t>
            </a:r>
            <a:r>
              <a:rPr lang="de-DE" dirty="0">
                <a:solidFill>
                  <a:schemeClr val="tx2"/>
                </a:solidFill>
              </a:rPr>
              <a:t>Schule </a:t>
            </a:r>
            <a:r>
              <a:rPr lang="de-DE" u="sng" dirty="0" err="1">
                <a:solidFill>
                  <a:schemeClr val="accent6"/>
                </a:solidFill>
              </a:rPr>
              <a:t>gehte</a:t>
            </a:r>
            <a:r>
              <a:rPr lang="de-DE" dirty="0">
                <a:solidFill>
                  <a:schemeClr val="tx2"/>
                </a:solidFill>
              </a:rPr>
              <a:t>,</a:t>
            </a:r>
          </a:p>
          <a:p>
            <a:pPr marL="1168400" indent="0">
              <a:buNone/>
            </a:pPr>
            <a:r>
              <a:rPr lang="de-DE" u="sng" dirty="0">
                <a:solidFill>
                  <a:schemeClr val="accent6"/>
                </a:solidFill>
              </a:rPr>
              <a:t>Zählte</a:t>
            </a:r>
            <a:r>
              <a:rPr lang="de-DE" dirty="0">
                <a:solidFill>
                  <a:schemeClr val="tx2"/>
                </a:solidFill>
              </a:rPr>
              <a:t> ich bald zu den Schlauen,</a:t>
            </a:r>
          </a:p>
          <a:p>
            <a:pPr marL="1168400" indent="0">
              <a:buNone/>
            </a:pPr>
            <a:r>
              <a:rPr lang="de-DE" dirty="0">
                <a:solidFill>
                  <a:schemeClr val="tx2"/>
                </a:solidFill>
              </a:rPr>
              <a:t>Doch ein Zeitwort recht zu </a:t>
            </a:r>
            <a:r>
              <a:rPr lang="de-DE" u="sng" dirty="0">
                <a:solidFill>
                  <a:schemeClr val="tx1"/>
                </a:solidFill>
              </a:rPr>
              <a:t>biegen</a:t>
            </a:r>
            <a:r>
              <a:rPr lang="de-DE" dirty="0">
                <a:solidFill>
                  <a:schemeClr val="tx2"/>
                </a:solidFill>
              </a:rPr>
              <a:t>,</a:t>
            </a:r>
          </a:p>
          <a:p>
            <a:pPr marL="1168400" indent="0">
              <a:buNone/>
            </a:pPr>
            <a:r>
              <a:rPr lang="de-DE" u="sng" dirty="0" err="1">
                <a:solidFill>
                  <a:schemeClr val="accent6"/>
                </a:solidFill>
              </a:rPr>
              <a:t>Bringte</a:t>
            </a:r>
            <a:r>
              <a:rPr lang="de-DE" dirty="0">
                <a:solidFill>
                  <a:schemeClr val="tx2"/>
                </a:solidFill>
              </a:rPr>
              <a:t> immer Furcht und Grauen.</a:t>
            </a:r>
          </a:p>
          <a:p>
            <a:pPr marL="1168400" indent="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1168400" indent="0">
              <a:buNone/>
            </a:pPr>
            <a:r>
              <a:rPr lang="de-DE" dirty="0">
                <a:solidFill>
                  <a:schemeClr val="tx2"/>
                </a:solidFill>
              </a:rPr>
              <a:t>Wenn der Lehrer mich </a:t>
            </a:r>
            <a:r>
              <a:rPr lang="de-DE" u="sng" dirty="0" err="1">
                <a:solidFill>
                  <a:schemeClr val="accent6"/>
                </a:solidFill>
              </a:rPr>
              <a:t>ansehte</a:t>
            </a:r>
            <a:r>
              <a:rPr lang="de-DE" dirty="0">
                <a:solidFill>
                  <a:schemeClr val="tx2"/>
                </a:solidFill>
              </a:rPr>
              <a:t>, </a:t>
            </a:r>
          </a:p>
          <a:p>
            <a:pPr marL="1168400" indent="0">
              <a:buNone/>
            </a:pPr>
            <a:r>
              <a:rPr lang="de-DE" u="sng" dirty="0" err="1">
                <a:solidFill>
                  <a:schemeClr val="accent6"/>
                </a:solidFill>
              </a:rPr>
              <a:t>Sprechte</a:t>
            </a:r>
            <a:r>
              <a:rPr lang="de-DE" dirty="0">
                <a:solidFill>
                  <a:schemeClr val="tx2"/>
                </a:solidFill>
              </a:rPr>
              <a:t> ich gleich falsche Sachen</a:t>
            </a:r>
            <a:r>
              <a:rPr lang="de-DE" dirty="0"/>
              <a:t>, […]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DF5C489-3F8D-4C41-9FCB-018B32DE9FD1}"/>
              </a:ext>
            </a:extLst>
          </p:cNvPr>
          <p:cNvSpPr txBox="1"/>
          <p:nvPr/>
        </p:nvSpPr>
        <p:spPr>
          <a:xfrm>
            <a:off x="8776743" y="1685748"/>
            <a:ext cx="3264310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Aufgabe</a:t>
            </a:r>
            <a:r>
              <a:rPr lang="de-DE" dirty="0">
                <a:solidFill>
                  <a:schemeClr val="bg1"/>
                </a:solidFill>
              </a:rPr>
              <a:t>: </a:t>
            </a:r>
            <a:r>
              <a:rPr lang="de-DE" i="1" dirty="0">
                <a:solidFill>
                  <a:schemeClr val="bg1"/>
                </a:solidFill>
              </a:rPr>
              <a:t>Schritt 3</a:t>
            </a:r>
          </a:p>
          <a:p>
            <a:r>
              <a:rPr lang="de-DE" dirty="0">
                <a:solidFill>
                  <a:schemeClr val="bg1"/>
                </a:solidFill>
              </a:rPr>
              <a:t>Markiere alle „falschen“ Verbformen.</a:t>
            </a: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6EF2871A-3CB8-4343-A051-53AEB3008D91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840852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066130"/>
          </a:xfrm>
        </p:spPr>
        <p:txBody>
          <a:bodyPr>
            <a:noAutofit/>
          </a:bodyPr>
          <a:lstStyle/>
          <a:p>
            <a:r>
              <a:rPr lang="de-DE" sz="3600" i="1"/>
              <a:t>Übung zum </a:t>
            </a:r>
            <a:r>
              <a:rPr lang="de-DE" sz="3600" i="1" err="1"/>
              <a:t>Tempusgefüge</a:t>
            </a:r>
            <a:br>
              <a:rPr lang="de-DE" sz="3600" i="1"/>
            </a:br>
            <a:r>
              <a:rPr lang="de-DE" sz="3600" i="1"/>
              <a:t>Ein Gedicht von Bruno Horst Bull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91544" y="1484785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de-DE" b="1" u="sng" dirty="0"/>
              <a:t>Ein schlechter Schüler</a:t>
            </a:r>
          </a:p>
          <a:p>
            <a:pPr marL="1168400" indent="0">
              <a:buNone/>
            </a:pPr>
            <a:r>
              <a:rPr lang="de-DE" dirty="0"/>
              <a:t>Als ich noch zur </a:t>
            </a:r>
            <a:r>
              <a:rPr lang="de-DE" dirty="0">
                <a:solidFill>
                  <a:schemeClr val="tx2"/>
                </a:solidFill>
              </a:rPr>
              <a:t>Schule </a:t>
            </a:r>
            <a:r>
              <a:rPr lang="de-DE" u="sng" dirty="0" err="1">
                <a:solidFill>
                  <a:srgbClr val="FFC000"/>
                </a:solidFill>
              </a:rPr>
              <a:t>gehte</a:t>
            </a:r>
            <a:r>
              <a:rPr lang="de-DE" dirty="0">
                <a:solidFill>
                  <a:schemeClr val="tx2"/>
                </a:solidFill>
              </a:rPr>
              <a:t>,</a:t>
            </a:r>
          </a:p>
          <a:p>
            <a:pPr marL="1168400" indent="0">
              <a:buNone/>
            </a:pPr>
            <a:r>
              <a:rPr lang="de-DE" u="sng" dirty="0">
                <a:solidFill>
                  <a:schemeClr val="tx2"/>
                </a:solidFill>
              </a:rPr>
              <a:t>Zählte</a:t>
            </a:r>
            <a:r>
              <a:rPr lang="de-DE" dirty="0">
                <a:solidFill>
                  <a:schemeClr val="tx2"/>
                </a:solidFill>
              </a:rPr>
              <a:t> ich bald zu den Schlauen,</a:t>
            </a:r>
          </a:p>
          <a:p>
            <a:pPr marL="1168400" indent="0">
              <a:buNone/>
            </a:pPr>
            <a:r>
              <a:rPr lang="de-DE" dirty="0">
                <a:solidFill>
                  <a:schemeClr val="tx2"/>
                </a:solidFill>
              </a:rPr>
              <a:t>Doch ein Zeitwort recht zu </a:t>
            </a:r>
            <a:r>
              <a:rPr lang="de-DE" u="sng" dirty="0">
                <a:solidFill>
                  <a:schemeClr val="tx2"/>
                </a:solidFill>
              </a:rPr>
              <a:t>biegen</a:t>
            </a:r>
            <a:r>
              <a:rPr lang="de-DE" dirty="0">
                <a:solidFill>
                  <a:schemeClr val="tx2"/>
                </a:solidFill>
              </a:rPr>
              <a:t>,</a:t>
            </a:r>
          </a:p>
          <a:p>
            <a:pPr marL="1168400" indent="0">
              <a:buNone/>
            </a:pPr>
            <a:r>
              <a:rPr lang="de-DE" u="sng" dirty="0" err="1">
                <a:solidFill>
                  <a:srgbClr val="FFC000"/>
                </a:solidFill>
              </a:rPr>
              <a:t>Bringte</a:t>
            </a:r>
            <a:r>
              <a:rPr lang="de-DE" dirty="0">
                <a:solidFill>
                  <a:schemeClr val="tx2"/>
                </a:solidFill>
              </a:rPr>
              <a:t> immer Furcht und Grauen.</a:t>
            </a:r>
          </a:p>
          <a:p>
            <a:pPr marL="1168400" indent="0">
              <a:buNone/>
            </a:pPr>
            <a:endParaRPr lang="de-DE" dirty="0">
              <a:solidFill>
                <a:schemeClr val="tx2"/>
              </a:solidFill>
            </a:endParaRPr>
          </a:p>
          <a:p>
            <a:pPr marL="1168400" indent="0">
              <a:buNone/>
            </a:pPr>
            <a:r>
              <a:rPr lang="de-DE" dirty="0">
                <a:solidFill>
                  <a:schemeClr val="tx2"/>
                </a:solidFill>
              </a:rPr>
              <a:t>Wenn der Lehrer mich </a:t>
            </a:r>
            <a:r>
              <a:rPr lang="de-DE" u="sng" dirty="0" err="1">
                <a:solidFill>
                  <a:srgbClr val="FFC000"/>
                </a:solidFill>
              </a:rPr>
              <a:t>ansehte</a:t>
            </a:r>
            <a:r>
              <a:rPr lang="de-DE" dirty="0">
                <a:solidFill>
                  <a:schemeClr val="tx2"/>
                </a:solidFill>
              </a:rPr>
              <a:t>, </a:t>
            </a:r>
          </a:p>
          <a:p>
            <a:pPr marL="1168400" indent="0">
              <a:buNone/>
            </a:pPr>
            <a:r>
              <a:rPr lang="de-DE" u="sng" dirty="0" err="1">
                <a:solidFill>
                  <a:srgbClr val="FFC000"/>
                </a:solidFill>
              </a:rPr>
              <a:t>Sprechte</a:t>
            </a:r>
            <a:r>
              <a:rPr lang="de-DE" dirty="0">
                <a:solidFill>
                  <a:schemeClr val="tx2"/>
                </a:solidFill>
              </a:rPr>
              <a:t> ich gleich falsche Sachen</a:t>
            </a:r>
            <a:r>
              <a:rPr lang="de-DE" dirty="0"/>
              <a:t>, […]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DF5C489-3F8D-4C41-9FCB-018B32DE9FD1}"/>
              </a:ext>
            </a:extLst>
          </p:cNvPr>
          <p:cNvSpPr txBox="1"/>
          <p:nvPr/>
        </p:nvSpPr>
        <p:spPr>
          <a:xfrm>
            <a:off x="8776743" y="1685748"/>
            <a:ext cx="3264310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Aufgabe</a:t>
            </a:r>
            <a:r>
              <a:rPr lang="de-DE" dirty="0">
                <a:solidFill>
                  <a:schemeClr val="bg1"/>
                </a:solidFill>
              </a:rPr>
              <a:t>: </a:t>
            </a:r>
            <a:r>
              <a:rPr lang="de-DE" i="1" dirty="0">
                <a:solidFill>
                  <a:schemeClr val="bg1"/>
                </a:solidFill>
              </a:rPr>
              <a:t>Schritt 4</a:t>
            </a:r>
          </a:p>
          <a:p>
            <a:r>
              <a:rPr lang="de-DE" dirty="0">
                <a:solidFill>
                  <a:schemeClr val="bg1"/>
                </a:solidFill>
              </a:rPr>
              <a:t>Korrigiere alle „falschen“ Verbformen.</a:t>
            </a: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9992A57B-4D51-439F-AAA8-D5950BD1C473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8111834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066130"/>
          </a:xfrm>
        </p:spPr>
        <p:txBody>
          <a:bodyPr>
            <a:noAutofit/>
          </a:bodyPr>
          <a:lstStyle/>
          <a:p>
            <a:r>
              <a:rPr lang="de-DE" sz="3600" i="1"/>
              <a:t>Übung zum </a:t>
            </a:r>
            <a:r>
              <a:rPr lang="de-DE" sz="3600" i="1" err="1"/>
              <a:t>Tempusgefüge</a:t>
            </a:r>
            <a:br>
              <a:rPr lang="de-DE" sz="3600" i="1"/>
            </a:br>
            <a:r>
              <a:rPr lang="de-DE" sz="3600" i="1"/>
              <a:t>Ein Gedicht von Bruno Horst Bull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91544" y="1484785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de-DE" b="1" u="sng" dirty="0"/>
              <a:t>Ein schlechter Schüler</a:t>
            </a:r>
          </a:p>
          <a:p>
            <a:pPr marL="1168400" indent="0">
              <a:buNone/>
            </a:pPr>
            <a:r>
              <a:rPr lang="de-DE" dirty="0"/>
              <a:t>Als ich noch zur Schule </a:t>
            </a:r>
            <a:r>
              <a:rPr lang="de-DE" strike="sngStrike" dirty="0" err="1">
                <a:solidFill>
                  <a:srgbClr val="FFC000"/>
                </a:solidFill>
              </a:rPr>
              <a:t>gehte</a:t>
            </a:r>
            <a:r>
              <a:rPr lang="de-DE" dirty="0">
                <a:solidFill>
                  <a:srgbClr val="FFC000"/>
                </a:solidFill>
              </a:rPr>
              <a:t> ging</a:t>
            </a:r>
            <a:r>
              <a:rPr lang="de-DE" dirty="0"/>
              <a:t>,</a:t>
            </a:r>
          </a:p>
          <a:p>
            <a:pPr marL="1168400" indent="0">
              <a:buNone/>
            </a:pPr>
            <a:r>
              <a:rPr lang="de-DE" u="sng" dirty="0"/>
              <a:t>Zählte</a:t>
            </a:r>
            <a:r>
              <a:rPr lang="de-DE" dirty="0"/>
              <a:t> ich bald zu den Schlauen,</a:t>
            </a:r>
          </a:p>
          <a:p>
            <a:pPr marL="1168400" indent="0">
              <a:buNone/>
            </a:pPr>
            <a:r>
              <a:rPr lang="de-DE" dirty="0"/>
              <a:t>Doch ein Zeitwort recht zu </a:t>
            </a:r>
            <a:r>
              <a:rPr lang="de-DE" u="sng" dirty="0"/>
              <a:t>biegen</a:t>
            </a:r>
            <a:r>
              <a:rPr lang="de-DE" dirty="0"/>
              <a:t>,</a:t>
            </a:r>
          </a:p>
          <a:p>
            <a:pPr marL="1168400" indent="0">
              <a:buNone/>
            </a:pPr>
            <a:r>
              <a:rPr lang="de-DE" strike="sngStrike" dirty="0" err="1">
                <a:solidFill>
                  <a:srgbClr val="FFC000"/>
                </a:solidFill>
              </a:rPr>
              <a:t>Bringte</a:t>
            </a:r>
            <a:r>
              <a:rPr lang="de-DE" dirty="0">
                <a:solidFill>
                  <a:srgbClr val="FFC000"/>
                </a:solidFill>
              </a:rPr>
              <a:t> Brachte</a:t>
            </a:r>
            <a:r>
              <a:rPr lang="de-DE" dirty="0">
                <a:solidFill>
                  <a:srgbClr val="FFFF00"/>
                </a:solidFill>
              </a:rPr>
              <a:t> </a:t>
            </a:r>
            <a:r>
              <a:rPr lang="de-DE" dirty="0"/>
              <a:t>immer Furcht und Grauen.</a:t>
            </a:r>
          </a:p>
          <a:p>
            <a:pPr marL="1168400" indent="0">
              <a:buNone/>
            </a:pPr>
            <a:endParaRPr lang="de-DE" dirty="0"/>
          </a:p>
          <a:p>
            <a:pPr marL="1168400" indent="0">
              <a:buNone/>
            </a:pPr>
            <a:r>
              <a:rPr lang="de-DE" dirty="0"/>
              <a:t>Wenn der Lehrer mich </a:t>
            </a:r>
            <a:r>
              <a:rPr lang="de-DE" strike="sngStrike" dirty="0" err="1">
                <a:solidFill>
                  <a:srgbClr val="FFC000"/>
                </a:solidFill>
              </a:rPr>
              <a:t>ansehte</a:t>
            </a:r>
            <a:r>
              <a:rPr lang="de-DE" dirty="0">
                <a:solidFill>
                  <a:srgbClr val="FFC000"/>
                </a:solidFill>
              </a:rPr>
              <a:t> ansah</a:t>
            </a:r>
            <a:r>
              <a:rPr lang="de-DE" dirty="0"/>
              <a:t>, </a:t>
            </a:r>
          </a:p>
          <a:p>
            <a:pPr marL="1168400" indent="0">
              <a:buNone/>
            </a:pPr>
            <a:r>
              <a:rPr lang="de-DE" strike="sngStrike" dirty="0" err="1">
                <a:solidFill>
                  <a:srgbClr val="FFC000"/>
                </a:solidFill>
              </a:rPr>
              <a:t>Sprechte</a:t>
            </a:r>
            <a:r>
              <a:rPr lang="de-DE" dirty="0">
                <a:solidFill>
                  <a:srgbClr val="FFC000"/>
                </a:solidFill>
              </a:rPr>
              <a:t> Sprach</a:t>
            </a:r>
            <a:r>
              <a:rPr lang="de-DE" dirty="0">
                <a:solidFill>
                  <a:srgbClr val="FFFF00"/>
                </a:solidFill>
              </a:rPr>
              <a:t> </a:t>
            </a:r>
            <a:r>
              <a:rPr lang="de-DE" dirty="0"/>
              <a:t>ich gleich falsche Sachen, […]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5B42493-0000-44B2-AB10-C5A503A955B0}"/>
              </a:ext>
            </a:extLst>
          </p:cNvPr>
          <p:cNvSpPr txBox="1"/>
          <p:nvPr/>
        </p:nvSpPr>
        <p:spPr>
          <a:xfrm>
            <a:off x="8776743" y="1685748"/>
            <a:ext cx="3264310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Aufgabe</a:t>
            </a:r>
            <a:r>
              <a:rPr lang="de-DE" dirty="0">
                <a:solidFill>
                  <a:schemeClr val="bg1"/>
                </a:solidFill>
              </a:rPr>
              <a:t>: </a:t>
            </a:r>
            <a:r>
              <a:rPr lang="de-DE" i="1" dirty="0">
                <a:solidFill>
                  <a:schemeClr val="bg1"/>
                </a:solidFill>
              </a:rPr>
              <a:t>Schritt 3</a:t>
            </a:r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Verbessere die „falschen“ Verbformen.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DFEAD4B-C941-4266-B18F-63D7728726EF}"/>
              </a:ext>
            </a:extLst>
          </p:cNvPr>
          <p:cNvSpPr txBox="1"/>
          <p:nvPr/>
        </p:nvSpPr>
        <p:spPr>
          <a:xfrm>
            <a:off x="8776743" y="1685748"/>
            <a:ext cx="3264310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Aufgabe</a:t>
            </a:r>
            <a:r>
              <a:rPr lang="de-DE" dirty="0">
                <a:solidFill>
                  <a:schemeClr val="bg1"/>
                </a:solidFill>
              </a:rPr>
              <a:t>: </a:t>
            </a:r>
            <a:r>
              <a:rPr lang="de-DE" i="1" dirty="0">
                <a:solidFill>
                  <a:schemeClr val="bg1"/>
                </a:solidFill>
              </a:rPr>
              <a:t>Schritt 5</a:t>
            </a:r>
          </a:p>
          <a:p>
            <a:r>
              <a:rPr lang="de-DE" dirty="0">
                <a:solidFill>
                  <a:schemeClr val="bg1"/>
                </a:solidFill>
              </a:rPr>
              <a:t>Warum hat B. H. Bull „falsche“ Verbformen verwendet?</a:t>
            </a:r>
          </a:p>
        </p:txBody>
      </p:sp>
      <p:cxnSp>
        <p:nvCxnSpPr>
          <p:cNvPr id="7" name="Gerade Verbindung 6"/>
          <p:cNvCxnSpPr/>
          <p:nvPr/>
        </p:nvCxnSpPr>
        <p:spPr>
          <a:xfrm flipV="1">
            <a:off x="3262393" y="3789336"/>
            <a:ext cx="689675" cy="2712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flipV="1">
            <a:off x="6506704" y="2094461"/>
            <a:ext cx="689675" cy="2712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6566115" y="4904820"/>
            <a:ext cx="689675" cy="2712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 flipV="1">
            <a:off x="3609813" y="5491173"/>
            <a:ext cx="689675" cy="2712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ußzeilenplatzhalter 3">
            <a:extLst>
              <a:ext uri="{FF2B5EF4-FFF2-40B4-BE49-F238E27FC236}">
                <a16:creationId xmlns:a16="http://schemas.microsoft.com/office/drawing/2014/main" id="{7CE4EC38-2D15-4F9F-9ECA-F34D64937F0A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6462715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066130"/>
          </a:xfrm>
        </p:spPr>
        <p:txBody>
          <a:bodyPr>
            <a:noAutofit/>
          </a:bodyPr>
          <a:lstStyle/>
          <a:p>
            <a:r>
              <a:rPr lang="de-DE" sz="3600" i="1"/>
              <a:t>Übung zum </a:t>
            </a:r>
            <a:r>
              <a:rPr lang="de-DE" sz="3600" i="1" err="1"/>
              <a:t>Tempusgefüge</a:t>
            </a:r>
            <a:br>
              <a:rPr lang="de-DE" sz="3600" i="1"/>
            </a:br>
            <a:r>
              <a:rPr lang="de-DE" sz="3600" i="1"/>
              <a:t>Ein Gedicht von Bruno Horst Bull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91544" y="1484785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de-DE" b="1" u="sng"/>
              <a:t>Ein schlechter Schüler</a:t>
            </a:r>
          </a:p>
          <a:p>
            <a:pPr marL="1168400" indent="0">
              <a:buNone/>
            </a:pPr>
            <a:r>
              <a:rPr lang="de-DE"/>
              <a:t>Als ich noch zur Schule </a:t>
            </a:r>
            <a:r>
              <a:rPr lang="de-DE" err="1"/>
              <a:t>gehte</a:t>
            </a:r>
            <a:r>
              <a:rPr lang="de-DE"/>
              <a:t>,</a:t>
            </a:r>
          </a:p>
          <a:p>
            <a:pPr marL="1168400" indent="0">
              <a:buNone/>
            </a:pPr>
            <a:r>
              <a:rPr lang="de-DE"/>
              <a:t>Zählte ich bald zu den Schlauen,</a:t>
            </a:r>
          </a:p>
          <a:p>
            <a:pPr marL="1168400" indent="0">
              <a:buNone/>
            </a:pPr>
            <a:r>
              <a:rPr lang="de-DE"/>
              <a:t>Doch ein Zeitwort recht zu biegen,</a:t>
            </a:r>
          </a:p>
          <a:p>
            <a:pPr marL="1168400" indent="0">
              <a:buNone/>
            </a:pPr>
            <a:r>
              <a:rPr lang="de-DE" err="1"/>
              <a:t>Bringte</a:t>
            </a:r>
            <a:r>
              <a:rPr lang="de-DE"/>
              <a:t> immer Furcht und Grauen.</a:t>
            </a:r>
          </a:p>
          <a:p>
            <a:pPr marL="1168400" indent="0">
              <a:buNone/>
            </a:pPr>
            <a:endParaRPr lang="de-DE"/>
          </a:p>
          <a:p>
            <a:pPr marL="1168400" indent="0">
              <a:buNone/>
            </a:pPr>
            <a:r>
              <a:rPr lang="de-DE"/>
              <a:t>Wenn der Lehrer mich </a:t>
            </a:r>
            <a:r>
              <a:rPr lang="de-DE" err="1"/>
              <a:t>ansehte</a:t>
            </a:r>
            <a:r>
              <a:rPr lang="de-DE"/>
              <a:t>, </a:t>
            </a:r>
          </a:p>
          <a:p>
            <a:pPr marL="1168400" indent="0">
              <a:buNone/>
            </a:pPr>
            <a:r>
              <a:rPr lang="de-DE" err="1"/>
              <a:t>Sprechte</a:t>
            </a:r>
            <a:r>
              <a:rPr lang="de-DE"/>
              <a:t> ich gleich falsche Sachen, […]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5D1E97F-1665-4663-8733-CF49C7524B83}"/>
              </a:ext>
            </a:extLst>
          </p:cNvPr>
          <p:cNvSpPr txBox="1"/>
          <p:nvPr/>
        </p:nvSpPr>
        <p:spPr>
          <a:xfrm>
            <a:off x="8967355" y="1685748"/>
            <a:ext cx="3073698" cy="20313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Falls du das ganze Gedicht von Bruno Horst Bull lesen willst – findest du es im Internet auf vielen Seiten, 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z. B. </a:t>
            </a:r>
            <a:r>
              <a:rPr lang="de-DE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hier</a:t>
            </a:r>
            <a:r>
              <a:rPr lang="de-DE" dirty="0">
                <a:solidFill>
                  <a:schemeClr val="bg1"/>
                </a:solidFill>
              </a:rPr>
              <a:t>. Für weitere Gedichte zum Lachen folge diesem </a:t>
            </a:r>
            <a:r>
              <a:rPr lang="de-DE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E8812032-9D71-4D2E-A924-D6D847C84568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55254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Das Präsens</a:t>
            </a:r>
          </a:p>
        </p:txBody>
      </p:sp>
      <p:sp>
        <p:nvSpPr>
          <p:cNvPr id="5" name="Pfeil nach rechts 4"/>
          <p:cNvSpPr/>
          <p:nvPr/>
        </p:nvSpPr>
        <p:spPr>
          <a:xfrm>
            <a:off x="2207568" y="3284984"/>
            <a:ext cx="7848872" cy="15841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Die Zeit</a:t>
            </a:r>
          </a:p>
        </p:txBody>
      </p:sp>
      <p:sp>
        <p:nvSpPr>
          <p:cNvPr id="6" name="Pfeil nach unten 5"/>
          <p:cNvSpPr/>
          <p:nvPr/>
        </p:nvSpPr>
        <p:spPr>
          <a:xfrm>
            <a:off x="5735960" y="2636912"/>
            <a:ext cx="720080" cy="1008112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4816430" y="2133592"/>
            <a:ext cx="2448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92D050"/>
                </a:solidFill>
              </a:rPr>
              <a:t>Gegenwart</a:t>
            </a:r>
            <a:endParaRPr lang="de-DE" b="1" dirty="0">
              <a:solidFill>
                <a:srgbClr val="92D05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207567" y="2992596"/>
            <a:ext cx="3308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Vergangenheit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600056" y="3034951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rgbClr val="FF99FF"/>
                </a:solidFill>
              </a:rPr>
              <a:t>Zukunft</a:t>
            </a:r>
            <a:endParaRPr lang="de-DE" b="1">
              <a:solidFill>
                <a:srgbClr val="FF99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4945626" y="4725145"/>
            <a:ext cx="1870454" cy="52322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rgbClr val="92D050"/>
                </a:solidFill>
              </a:rPr>
              <a:t>Präsens</a:t>
            </a:r>
            <a:endParaRPr lang="de-DE" b="1">
              <a:solidFill>
                <a:srgbClr val="92D05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2207567" y="5435777"/>
            <a:ext cx="825395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Ich </a:t>
            </a:r>
            <a:r>
              <a:rPr lang="de-DE" sz="2000" b="1" dirty="0">
                <a:solidFill>
                  <a:srgbClr val="92D050"/>
                </a:solidFill>
              </a:rPr>
              <a:t>gehe </a:t>
            </a:r>
            <a:r>
              <a:rPr lang="de-DE" sz="2000" dirty="0"/>
              <a:t>heim. / Du</a:t>
            </a:r>
            <a:r>
              <a:rPr lang="de-DE" sz="2000" dirty="0">
                <a:solidFill>
                  <a:srgbClr val="92D050"/>
                </a:solidFill>
              </a:rPr>
              <a:t> </a:t>
            </a:r>
            <a:r>
              <a:rPr lang="de-DE" sz="2000" b="1" dirty="0">
                <a:solidFill>
                  <a:srgbClr val="92D050"/>
                </a:solidFill>
              </a:rPr>
              <a:t>gehst</a:t>
            </a:r>
            <a:r>
              <a:rPr lang="de-DE" sz="2000" dirty="0">
                <a:solidFill>
                  <a:srgbClr val="92D050"/>
                </a:solidFill>
              </a:rPr>
              <a:t> </a:t>
            </a:r>
            <a:r>
              <a:rPr lang="de-DE" sz="2000" dirty="0"/>
              <a:t>heim. / Er </a:t>
            </a:r>
            <a:r>
              <a:rPr lang="de-DE" sz="2000" b="1" dirty="0">
                <a:solidFill>
                  <a:srgbClr val="92D050"/>
                </a:solidFill>
              </a:rPr>
              <a:t>geht</a:t>
            </a:r>
            <a:r>
              <a:rPr lang="de-DE" sz="2000" dirty="0"/>
              <a:t> heim.  </a:t>
            </a:r>
          </a:p>
          <a:p>
            <a:pPr algn="ctr"/>
            <a:r>
              <a:rPr lang="de-DE" sz="2000" dirty="0"/>
              <a:t>Wir </a:t>
            </a:r>
            <a:r>
              <a:rPr lang="de-DE" sz="2000" b="1" dirty="0">
                <a:solidFill>
                  <a:srgbClr val="92D050"/>
                </a:solidFill>
              </a:rPr>
              <a:t>gehen</a:t>
            </a:r>
            <a:r>
              <a:rPr lang="de-DE" sz="2000" dirty="0"/>
              <a:t> heim. / Ihr </a:t>
            </a:r>
            <a:r>
              <a:rPr lang="de-DE" sz="2000" b="1" dirty="0">
                <a:solidFill>
                  <a:srgbClr val="92D050"/>
                </a:solidFill>
              </a:rPr>
              <a:t>geht</a:t>
            </a:r>
            <a:r>
              <a:rPr lang="de-DE" sz="2000" dirty="0"/>
              <a:t> heim. / Sie </a:t>
            </a:r>
            <a:r>
              <a:rPr lang="de-DE" sz="2000" b="1" dirty="0">
                <a:solidFill>
                  <a:srgbClr val="92D050"/>
                </a:solidFill>
              </a:rPr>
              <a:t>gehen</a:t>
            </a:r>
            <a:r>
              <a:rPr lang="de-DE" sz="2000" dirty="0"/>
              <a:t> heim.</a:t>
            </a:r>
            <a:endParaRPr lang="de-DE" sz="1400" dirty="0"/>
          </a:p>
        </p:txBody>
      </p:sp>
      <p:sp>
        <p:nvSpPr>
          <p:cNvPr id="13" name="Fußzeilenplatzhalter 3">
            <a:extLst>
              <a:ext uri="{FF2B5EF4-FFF2-40B4-BE49-F238E27FC236}">
                <a16:creationId xmlns:a16="http://schemas.microsoft.com/office/drawing/2014/main" id="{555EE3A2-84A6-4B08-9BBA-68999FE1AA97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604363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Das Präsens</a:t>
            </a:r>
          </a:p>
        </p:txBody>
      </p:sp>
      <p:sp>
        <p:nvSpPr>
          <p:cNvPr id="5" name="Pfeil nach rechts 4"/>
          <p:cNvSpPr/>
          <p:nvPr/>
        </p:nvSpPr>
        <p:spPr>
          <a:xfrm>
            <a:off x="2207568" y="3284984"/>
            <a:ext cx="7848872" cy="15841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Die Zeit</a:t>
            </a:r>
          </a:p>
        </p:txBody>
      </p:sp>
      <p:sp>
        <p:nvSpPr>
          <p:cNvPr id="6" name="Pfeil nach unten 5"/>
          <p:cNvSpPr/>
          <p:nvPr/>
        </p:nvSpPr>
        <p:spPr>
          <a:xfrm>
            <a:off x="5735960" y="2636912"/>
            <a:ext cx="720080" cy="1008112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4816430" y="2133592"/>
            <a:ext cx="2448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92D050"/>
                </a:solidFill>
              </a:rPr>
              <a:t>Gegenwart</a:t>
            </a:r>
            <a:endParaRPr lang="de-DE" b="1" dirty="0">
              <a:solidFill>
                <a:srgbClr val="92D05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207567" y="2992596"/>
            <a:ext cx="3308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Vergangenheit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600056" y="3034951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rgbClr val="FF99FF"/>
                </a:solidFill>
              </a:rPr>
              <a:t>Zukunft</a:t>
            </a:r>
            <a:endParaRPr lang="de-DE" b="1">
              <a:solidFill>
                <a:srgbClr val="FF99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4945626" y="4725145"/>
            <a:ext cx="1870454" cy="52322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rgbClr val="92D050"/>
                </a:solidFill>
              </a:rPr>
              <a:t>Präsens</a:t>
            </a:r>
            <a:endParaRPr lang="de-DE" b="1">
              <a:solidFill>
                <a:srgbClr val="92D05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481346" y="5380476"/>
            <a:ext cx="9301316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2000" dirty="0"/>
              <a:t>Die verschiedenen Zeitformen des Verbs sagen aus, wann etwas passiert, z.B. in der </a:t>
            </a:r>
            <a:r>
              <a:rPr lang="de-DE" sz="2000" b="1" dirty="0"/>
              <a:t>Gegenwart</a:t>
            </a:r>
            <a:r>
              <a:rPr lang="de-DE" sz="2000" dirty="0"/>
              <a:t>. Allerdings wird das Präsens auch für Zukünftiges verwendet bzw. für generell gültige Aussagen.</a:t>
            </a:r>
          </a:p>
        </p:txBody>
      </p:sp>
      <p:sp>
        <p:nvSpPr>
          <p:cNvPr id="11" name="Fußzeilenplatzhalter 3">
            <a:extLst>
              <a:ext uri="{FF2B5EF4-FFF2-40B4-BE49-F238E27FC236}">
                <a16:creationId xmlns:a16="http://schemas.microsoft.com/office/drawing/2014/main" id="{E103C120-4CED-4438-9883-C39A8D94909B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656630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Das Präsens</a:t>
            </a:r>
          </a:p>
        </p:txBody>
      </p:sp>
      <p:sp>
        <p:nvSpPr>
          <p:cNvPr id="5" name="Pfeil nach rechts 4"/>
          <p:cNvSpPr/>
          <p:nvPr/>
        </p:nvSpPr>
        <p:spPr>
          <a:xfrm>
            <a:off x="2207568" y="3284984"/>
            <a:ext cx="7848872" cy="15841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Die Zeit</a:t>
            </a:r>
          </a:p>
        </p:txBody>
      </p:sp>
      <p:sp>
        <p:nvSpPr>
          <p:cNvPr id="6" name="Pfeil nach unten 5"/>
          <p:cNvSpPr/>
          <p:nvPr/>
        </p:nvSpPr>
        <p:spPr>
          <a:xfrm>
            <a:off x="5735960" y="2636912"/>
            <a:ext cx="720080" cy="1008112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4816430" y="2133592"/>
            <a:ext cx="2448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92D050"/>
                </a:solidFill>
              </a:rPr>
              <a:t>Gegenwart</a:t>
            </a:r>
            <a:endParaRPr lang="de-DE" b="1" dirty="0">
              <a:solidFill>
                <a:srgbClr val="92D05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207567" y="2992596"/>
            <a:ext cx="3308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Vergangenheit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600056" y="3034951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rgbClr val="FF99FF"/>
                </a:solidFill>
              </a:rPr>
              <a:t>Zukunft</a:t>
            </a:r>
            <a:endParaRPr lang="de-DE" b="1">
              <a:solidFill>
                <a:srgbClr val="FF99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4945626" y="4725145"/>
            <a:ext cx="1870454" cy="52322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rgbClr val="92D050"/>
                </a:solidFill>
              </a:rPr>
              <a:t>Präsens</a:t>
            </a:r>
            <a:endParaRPr lang="de-DE" b="1">
              <a:solidFill>
                <a:srgbClr val="92D050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7320136" y="4725145"/>
            <a:ext cx="176487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FF99FF"/>
                </a:solidFill>
              </a:rPr>
              <a:t>Präsens</a:t>
            </a:r>
            <a:endParaRPr lang="de-DE" b="1" dirty="0">
              <a:solidFill>
                <a:srgbClr val="FF99FF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2207568" y="5400764"/>
            <a:ext cx="784887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chemeClr val="accent2">
                    <a:lumMod val="60000"/>
                    <a:lumOff val="40000"/>
                  </a:schemeClr>
                </a:solidFill>
              </a:rPr>
              <a:t>Präsens </a:t>
            </a:r>
            <a:r>
              <a:rPr lang="de-DE" sz="2800">
                <a:solidFill>
                  <a:schemeClr val="accent2">
                    <a:lumMod val="60000"/>
                    <a:lumOff val="40000"/>
                  </a:schemeClr>
                </a:solidFill>
              </a:rPr>
              <a:t>(generell gültige Aussage)</a:t>
            </a:r>
            <a:endParaRPr lang="de-DE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Fußzeilenplatzhalter 3">
            <a:extLst>
              <a:ext uri="{FF2B5EF4-FFF2-40B4-BE49-F238E27FC236}">
                <a16:creationId xmlns:a16="http://schemas.microsoft.com/office/drawing/2014/main" id="{06418B86-B63F-4FC9-B071-82A33871E897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69459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Das Präsens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ECF16D5-0E4F-4995-A99B-0966A51FC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33" y="2696191"/>
            <a:ext cx="4605952" cy="2245057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1B7B3B7D-E823-461C-8061-981847144870}"/>
              </a:ext>
            </a:extLst>
          </p:cNvPr>
          <p:cNvSpPr txBox="1"/>
          <p:nvPr/>
        </p:nvSpPr>
        <p:spPr>
          <a:xfrm>
            <a:off x="6312310" y="2109385"/>
            <a:ext cx="479814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In allen Beispielsätzen ist das Verb im Präsens: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400" dirty="0"/>
              <a:t>Ich </a:t>
            </a:r>
            <a:r>
              <a:rPr lang="de-DE" sz="2400" b="1" dirty="0">
                <a:solidFill>
                  <a:srgbClr val="92D050"/>
                </a:solidFill>
              </a:rPr>
              <a:t>gehe</a:t>
            </a:r>
            <a:r>
              <a:rPr lang="de-DE" sz="2400" dirty="0"/>
              <a:t> spazieren.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400" dirty="0"/>
              <a:t>Morgen </a:t>
            </a:r>
            <a:r>
              <a:rPr lang="de-DE" sz="2400" b="1" dirty="0">
                <a:solidFill>
                  <a:srgbClr val="FF66CC"/>
                </a:solidFill>
              </a:rPr>
              <a:t>gehe</a:t>
            </a:r>
            <a:r>
              <a:rPr lang="de-DE" sz="2400" dirty="0"/>
              <a:t> ich ins Kino.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400" dirty="0"/>
              <a:t>Jeden Morgen </a:t>
            </a:r>
            <a:r>
              <a:rPr lang="de-DE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geht</a:t>
            </a:r>
            <a:r>
              <a:rPr lang="de-DE" sz="2400" dirty="0"/>
              <a:t> die Sonne auf.</a:t>
            </a:r>
          </a:p>
          <a:p>
            <a:r>
              <a:rPr lang="de-DE" sz="2400" dirty="0"/>
              <a:t>Jedoch drückt das Präsens auch einmal </a:t>
            </a:r>
            <a:r>
              <a:rPr lang="de-DE" sz="2400" dirty="0">
                <a:solidFill>
                  <a:srgbClr val="FF66CC"/>
                </a:solidFill>
              </a:rPr>
              <a:t>Zukünftiges</a:t>
            </a:r>
            <a:r>
              <a:rPr lang="de-DE" sz="2400" b="1" dirty="0">
                <a:solidFill>
                  <a:srgbClr val="FF66CC"/>
                </a:solidFill>
              </a:rPr>
              <a:t> </a:t>
            </a:r>
            <a:r>
              <a:rPr lang="de-DE" sz="2400" dirty="0"/>
              <a:t>(Beispiel 2) aus und einmal </a:t>
            </a:r>
            <a:r>
              <a:rPr lang="de-D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generell Gültiges.</a:t>
            </a:r>
          </a:p>
          <a:p>
            <a:pPr marL="342900" indent="-342900">
              <a:buFont typeface="+mj-lt"/>
              <a:buAutoNum type="arabicPeriod"/>
            </a:pPr>
            <a:endParaRPr lang="de-DE" dirty="0"/>
          </a:p>
        </p:txBody>
      </p:sp>
      <p:sp>
        <p:nvSpPr>
          <p:cNvPr id="3" name="Fußzeilenplatzhalter 3">
            <a:extLst>
              <a:ext uri="{FF2B5EF4-FFF2-40B4-BE49-F238E27FC236}">
                <a16:creationId xmlns:a16="http://schemas.microsoft.com/office/drawing/2014/main" id="{AE4D964B-9D9D-44D0-AA9B-BF4A4BF681B2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 B.-W.,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4129762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Die Zeitformen der Vergangenheit</a:t>
            </a:r>
          </a:p>
        </p:txBody>
      </p:sp>
      <p:sp>
        <p:nvSpPr>
          <p:cNvPr id="5" name="Pfeil nach rechts 4"/>
          <p:cNvSpPr/>
          <p:nvPr/>
        </p:nvSpPr>
        <p:spPr>
          <a:xfrm>
            <a:off x="2207568" y="3284984"/>
            <a:ext cx="7848872" cy="15841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Die Zeit</a:t>
            </a:r>
          </a:p>
        </p:txBody>
      </p:sp>
      <p:sp>
        <p:nvSpPr>
          <p:cNvPr id="6" name="Pfeil nach unten 5"/>
          <p:cNvSpPr/>
          <p:nvPr/>
        </p:nvSpPr>
        <p:spPr>
          <a:xfrm>
            <a:off x="5735960" y="2636912"/>
            <a:ext cx="720080" cy="1008112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4852102" y="2138953"/>
            <a:ext cx="2487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92D050"/>
                </a:solidFill>
              </a:rPr>
              <a:t>Gegenwart</a:t>
            </a:r>
            <a:endParaRPr lang="de-DE" b="1" dirty="0">
              <a:solidFill>
                <a:srgbClr val="92D05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495600" y="2992596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Vergangenheit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600056" y="3034951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rgbClr val="FF99FF"/>
                </a:solidFill>
              </a:rPr>
              <a:t>Zukunft</a:t>
            </a:r>
            <a:endParaRPr lang="de-DE" b="1">
              <a:solidFill>
                <a:srgbClr val="FF99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719736" y="4607550"/>
            <a:ext cx="2016224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Perfekt  </a:t>
            </a:r>
            <a:r>
              <a:rPr lang="de-DE" sz="2800" b="1" dirty="0">
                <a:solidFill>
                  <a:schemeClr val="tx2">
                    <a:lumMod val="75000"/>
                  </a:schemeClr>
                </a:solidFill>
                <a:sym typeface="Webdings"/>
              </a:rPr>
              <a:t>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719736" y="5300048"/>
            <a:ext cx="2016224" cy="95410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Präteritum </a:t>
            </a:r>
            <a:r>
              <a:rPr lang="de-DE" sz="2800" b="1" dirty="0">
                <a:solidFill>
                  <a:schemeClr val="tx2">
                    <a:lumMod val="75000"/>
                  </a:schemeClr>
                </a:solidFill>
                <a:sym typeface="Wingdings"/>
              </a:rPr>
              <a:t>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23955" y="4711005"/>
            <a:ext cx="1715761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Plus-quam-perfekt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Fußzeilenplatzhalter 3">
            <a:extLst>
              <a:ext uri="{FF2B5EF4-FFF2-40B4-BE49-F238E27FC236}">
                <a16:creationId xmlns:a16="http://schemas.microsoft.com/office/drawing/2014/main" id="{04808621-104F-4C65-AE8E-D9910031063B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08651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Die Zeitformen der Vergangenheit</a:t>
            </a:r>
          </a:p>
        </p:txBody>
      </p:sp>
      <p:sp>
        <p:nvSpPr>
          <p:cNvPr id="5" name="Pfeil nach rechts 4"/>
          <p:cNvSpPr/>
          <p:nvPr/>
        </p:nvSpPr>
        <p:spPr>
          <a:xfrm>
            <a:off x="2207568" y="3284984"/>
            <a:ext cx="7848872" cy="15841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Die Zeit</a:t>
            </a:r>
          </a:p>
        </p:txBody>
      </p:sp>
      <p:sp>
        <p:nvSpPr>
          <p:cNvPr id="6" name="Pfeil nach unten 5"/>
          <p:cNvSpPr/>
          <p:nvPr/>
        </p:nvSpPr>
        <p:spPr>
          <a:xfrm>
            <a:off x="5735960" y="2636912"/>
            <a:ext cx="720080" cy="1008112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4852102" y="2138953"/>
            <a:ext cx="2487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92D050"/>
                </a:solidFill>
              </a:rPr>
              <a:t>Gegenwart</a:t>
            </a:r>
            <a:endParaRPr lang="de-DE" b="1" dirty="0">
              <a:solidFill>
                <a:srgbClr val="92D05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495600" y="2992596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tx2">
                    <a:lumMod val="75000"/>
                  </a:schemeClr>
                </a:solidFill>
              </a:rPr>
              <a:t>Vergangenheit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600056" y="3034951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>
                <a:solidFill>
                  <a:srgbClr val="FF99FF"/>
                </a:solidFill>
              </a:rPr>
              <a:t>Zukunft</a:t>
            </a:r>
            <a:endParaRPr lang="de-DE" b="1">
              <a:solidFill>
                <a:srgbClr val="FF99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719736" y="4607550"/>
            <a:ext cx="2016224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chemeClr val="tx2">
                    <a:lumMod val="75000"/>
                  </a:schemeClr>
                </a:solidFill>
              </a:rPr>
              <a:t>Perfekt  </a:t>
            </a:r>
            <a:r>
              <a:rPr lang="de-DE" sz="2800" b="1">
                <a:solidFill>
                  <a:schemeClr val="tx2">
                    <a:lumMod val="75000"/>
                  </a:schemeClr>
                </a:solidFill>
                <a:sym typeface="Webdings"/>
              </a:rPr>
              <a:t></a:t>
            </a:r>
            <a:endParaRPr lang="de-DE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719736" y="5300048"/>
            <a:ext cx="2016224" cy="954107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chemeClr val="tx2">
                    <a:lumMod val="75000"/>
                  </a:schemeClr>
                </a:solidFill>
              </a:rPr>
              <a:t>Präteritum </a:t>
            </a:r>
            <a:r>
              <a:rPr lang="de-DE" sz="2800" b="1">
                <a:solidFill>
                  <a:schemeClr val="tx2">
                    <a:lumMod val="75000"/>
                  </a:schemeClr>
                </a:solidFill>
                <a:sym typeface="Wingdings"/>
              </a:rPr>
              <a:t></a:t>
            </a:r>
            <a:endParaRPr lang="de-DE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23955" y="4711005"/>
            <a:ext cx="1715761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Plus-quam-perfekt</a:t>
            </a:r>
            <a:endParaRPr lang="de-DE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Fußzeilenplatzhalter 3">
            <a:extLst>
              <a:ext uri="{FF2B5EF4-FFF2-40B4-BE49-F238E27FC236}">
                <a16:creationId xmlns:a16="http://schemas.microsoft.com/office/drawing/2014/main" id="{FF631F71-6B7C-4924-8764-69F48BCA723A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667114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DD8696C-5D90-4881-8BDC-9EEF73DBF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6629"/>
            <a:ext cx="7064352" cy="328450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83A28D1-A1ED-42C3-AB57-25CD4A6CA9DE}"/>
              </a:ext>
            </a:extLst>
          </p:cNvPr>
          <p:cNvSpPr txBox="1"/>
          <p:nvPr/>
        </p:nvSpPr>
        <p:spPr>
          <a:xfrm>
            <a:off x="6995080" y="1571685"/>
            <a:ext cx="450419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Die einfache Vergangenheit: </a:t>
            </a:r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Das Präteritum</a:t>
            </a:r>
            <a:r>
              <a:rPr lang="de-DE" sz="2400" dirty="0"/>
              <a:t> zeigt an, dass etwas in der Vergangenheit stattgefunden hat und abgeschlossen wurde. </a:t>
            </a:r>
            <a:br>
              <a:rPr lang="de-DE" sz="2400" dirty="0"/>
            </a:br>
            <a:r>
              <a:rPr lang="de-DE" sz="2400" dirty="0"/>
              <a:t>Infinitiv: </a:t>
            </a:r>
            <a:r>
              <a:rPr lang="de-DE" sz="2400" i="1" dirty="0"/>
              <a:t>untergehen</a:t>
            </a:r>
          </a:p>
          <a:p>
            <a:r>
              <a:rPr lang="de-DE" sz="2400" dirty="0"/>
              <a:t>Die Sonne </a:t>
            </a:r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ging</a:t>
            </a:r>
            <a:r>
              <a:rPr lang="de-DE" sz="2400" dirty="0"/>
              <a:t> um sechs </a:t>
            </a:r>
            <a:r>
              <a:rPr lang="de-DE" sz="2400" b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unter</a:t>
            </a:r>
            <a:r>
              <a:rPr lang="de-DE" sz="2400" dirty="0"/>
              <a:t>.</a:t>
            </a:r>
          </a:p>
          <a:p>
            <a:r>
              <a:rPr lang="de-DE" sz="2400" b="1" dirty="0">
                <a:solidFill>
                  <a:schemeClr val="tx2">
                    <a:lumMod val="75000"/>
                  </a:schemeClr>
                </a:solidFill>
                <a:sym typeface="Wingdings"/>
              </a:rPr>
              <a:t> </a:t>
            </a:r>
            <a:r>
              <a:rPr lang="de-DE" sz="2400" dirty="0">
                <a:sym typeface="Wingdings"/>
              </a:rPr>
              <a:t>Diese Zeitform wird vor allem in schriftlichen Erzählungen verwendet.</a:t>
            </a:r>
            <a:br>
              <a:rPr lang="de-DE" sz="2400" dirty="0"/>
            </a:br>
            <a:endParaRPr lang="de-DE" sz="2400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D3245749-4948-4A4F-B9D9-339BCD87A6E0}"/>
              </a:ext>
            </a:extLst>
          </p:cNvPr>
          <p:cNvSpPr txBox="1">
            <a:spLocks/>
          </p:cNvSpPr>
          <p:nvPr/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  <a:p>
            <a:r>
              <a:rPr lang="de-DE" dirty="0"/>
              <a:t>Das Präteritum</a:t>
            </a:r>
          </a:p>
        </p:txBody>
      </p:sp>
      <p:sp>
        <p:nvSpPr>
          <p:cNvPr id="6" name="Fußzeilenplatzhalter 3">
            <a:extLst>
              <a:ext uri="{FF2B5EF4-FFF2-40B4-BE49-F238E27FC236}">
                <a16:creationId xmlns:a16="http://schemas.microsoft.com/office/drawing/2014/main" id="{BE8D83C9-C25D-4932-A2ED-D1A35F27DA92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Landesbildungsserver,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10368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ebbleVTI">
  <a:themeElements>
    <a:clrScheme name="AnalogousFromLightSeedRightStep">
      <a:dk1>
        <a:srgbClr val="000000"/>
      </a:dk1>
      <a:lt1>
        <a:srgbClr val="FFFFFF"/>
      </a:lt1>
      <a:dk2>
        <a:srgbClr val="243341"/>
      </a:dk2>
      <a:lt2>
        <a:srgbClr val="E2E3E8"/>
      </a:lt2>
      <a:accent1>
        <a:srgbClr val="B4A063"/>
      </a:accent1>
      <a:accent2>
        <a:srgbClr val="98A750"/>
      </a:accent2>
      <a:accent3>
        <a:srgbClr val="82AC65"/>
      </a:accent3>
      <a:accent4>
        <a:srgbClr val="56B357"/>
      </a:accent4>
      <a:accent5>
        <a:srgbClr val="5EB081"/>
      </a:accent5>
      <a:accent6>
        <a:srgbClr val="54AFA1"/>
      </a:accent6>
      <a:hlink>
        <a:srgbClr val="697AAE"/>
      </a:hlink>
      <a:folHlink>
        <a:srgbClr val="7F7F7F"/>
      </a:folHlink>
    </a:clrScheme>
    <a:fontScheme name="Custom 4">
      <a:majorFont>
        <a:latin typeface="Sitka Subheading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bbleVTI" id="{8B4DB91D-6BB4-4BA3-973A-733D3AF2680E}" vid="{9A19CF0D-2077-4BF4-BAA5-86934C336D5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1875</Words>
  <Application>Microsoft Office PowerPoint</Application>
  <PresentationFormat>Breitbild</PresentationFormat>
  <Paragraphs>274</Paragraphs>
  <Slides>24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0" baseType="lpstr">
      <vt:lpstr>Arial</vt:lpstr>
      <vt:lpstr>Avenir Next LT Pro</vt:lpstr>
      <vt:lpstr>Avenir Next LT Pro Light</vt:lpstr>
      <vt:lpstr>Calibri</vt:lpstr>
      <vt:lpstr>Sitka Subheading</vt:lpstr>
      <vt:lpstr>PebbleVTI</vt:lpstr>
      <vt:lpstr>Das Verb (2)</vt:lpstr>
      <vt:lpstr>Die Tempora (Zeitformen) des Verbs</vt:lpstr>
      <vt:lpstr>Das Präsens</vt:lpstr>
      <vt:lpstr>Das Präsens</vt:lpstr>
      <vt:lpstr>Das Präsens</vt:lpstr>
      <vt:lpstr>Das Präsens</vt:lpstr>
      <vt:lpstr>Die Zeitformen der Vergangenheit</vt:lpstr>
      <vt:lpstr>Die Zeitformen der Vergangenheit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Das Futur</vt:lpstr>
      <vt:lpstr>PowerPoint-Präsentation</vt:lpstr>
      <vt:lpstr>PowerPoint-Präsentation</vt:lpstr>
      <vt:lpstr>Tempusgefüge</vt:lpstr>
      <vt:lpstr>Übung zum Tempusgefüge Ein Gedicht von Bruno Horst Bull</vt:lpstr>
      <vt:lpstr>Übung zum Tempusgefüge Ein Gedicht von Bruno Horst Bull</vt:lpstr>
      <vt:lpstr>Übung zum Tempusgefüge Ein Gedicht von Bruno Horst Bull</vt:lpstr>
      <vt:lpstr>Übung zum Tempusgefüge Ein Gedicht von Bruno Horst Bull</vt:lpstr>
      <vt:lpstr>Übung zum Tempusgefüge Ein Gedicht von Bruno Horst Bull</vt:lpstr>
      <vt:lpstr>Übung zum Tempusgefüge Ein Gedicht von Bruno Horst Bull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 Verb (2)</dc:title>
  <dc:creator>Blennemann</dc:creator>
  <cp:lastModifiedBy>Blennemann</cp:lastModifiedBy>
  <cp:revision>17</cp:revision>
  <dcterms:created xsi:type="dcterms:W3CDTF">2020-11-10T13:19:03Z</dcterms:created>
  <dcterms:modified xsi:type="dcterms:W3CDTF">2020-12-04T13:40:54Z</dcterms:modified>
</cp:coreProperties>
</file>