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6"/>
  </p:notesMasterIdLst>
  <p:sldIdLst>
    <p:sldId id="262" r:id="rId2"/>
    <p:sldId id="261" r:id="rId3"/>
    <p:sldId id="263" r:id="rId4"/>
    <p:sldId id="257" r:id="rId5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9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4848B1-0583-46BF-97A7-FCC7AB701ACD}" type="datetimeFigureOut">
              <a:rPr lang="de-DE" smtClean="0"/>
              <a:t>11.10.2021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ADFFB93-5C6A-4388-B582-7F7F75291D31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014934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5B94B6-678D-4DEF-AE9C-19D31441CA5F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2611058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C119D2-2A44-4D7F-B06D-F0C98BEAD754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972431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F0668-A077-4C68-8974-04D7B815CCAF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42566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A6E706-EDE9-442B-810B-AFB237234DC1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86087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B5CDAB-87EC-461F-93C6-1B6ABE66F3AB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808918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02CC81-98ED-4969-AB44-E466F94D6EC3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226505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42720D-5BC6-46AA-A1CC-D78B24F5BE0D}" type="datetime1">
              <a:rPr lang="de-DE" smtClean="0"/>
              <a:t>11.10.2021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92258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BBEE99-2B88-4028-9A74-D4FECC94D578}" type="datetime1">
              <a:rPr lang="de-DE" smtClean="0"/>
              <a:t>11.10.2021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90592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285518-5C24-42AB-AA90-0E6B1AD60326}" type="datetime1">
              <a:rPr lang="de-DE" smtClean="0"/>
              <a:t>11.10.2021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543679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E883FD6-48EE-4201-8331-9C4848D418B2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07634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33A8C7-D298-44E7-805F-E9D8150F55FC}" type="datetime1">
              <a:rPr lang="de-DE" smtClean="0"/>
              <a:t>11.10.2021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2702539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97E64E-9939-401B-8F8B-332652BBE98C}" type="datetime1">
              <a:rPr lang="de-DE" smtClean="0"/>
              <a:t>11.10.2021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 smtClean="0"/>
              <a:t>Fachredaktion Deutsch, www.deutsch-bw.de </a:t>
            </a:r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5883A83-C461-4DFE-BC0D-5D54537E626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56664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hyperlink" Target="https://commons.wikimedia.org/wiki/File:Aufgabe-zeichnen.svg" TargetMode="External"/><Relationship Id="rId4" Type="http://schemas.openxmlformats.org/officeDocument/2006/relationships/hyperlink" Target="https://commons.wikimedia.org/w/index.php?search=icon+film&amp;title=Special:MediaSearch&amp;go=Go&amp;type=image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b="1" dirty="0" smtClean="0"/>
              <a:t>Die Epoche der Romantik</a:t>
            </a:r>
            <a:endParaRPr lang="de-DE" b="1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Erarbeitung der Epoche III</a:t>
            </a:r>
          </a:p>
          <a:p>
            <a:r>
              <a:rPr lang="de-DE" dirty="0" smtClean="0"/>
              <a:t>Zeitumfang: 1 Schulstunde</a:t>
            </a:r>
          </a:p>
        </p:txBody>
      </p:sp>
      <p:pic>
        <p:nvPicPr>
          <p:cNvPr id="7170" name="Picture 2" descr="https://i1.wp.com/www.lyrisches-wir.de/wp-content/uploads/2013/06/Caspar_David_Friedrich_-_Mondaufgang_am_Meer.jpg?resize=900%2C30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281938"/>
            <a:ext cx="6120680" cy="204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334627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Informationen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57200" y="126876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de-DE" sz="2800" dirty="0" smtClean="0"/>
              <a:t>Folgenden Icons begegnen Ihnen in der Präsentation</a:t>
            </a:r>
            <a:r>
              <a:rPr lang="de-DE" sz="2800" dirty="0" smtClean="0"/>
              <a:t>:</a:t>
            </a:r>
          </a:p>
          <a:p>
            <a:pPr marL="0" indent="0">
              <a:buNone/>
            </a:pPr>
            <a:endParaRPr lang="de-DE" sz="2800" dirty="0" smtClean="0"/>
          </a:p>
          <a:p>
            <a:r>
              <a:rPr lang="de-DE" sz="2800" dirty="0" smtClean="0"/>
              <a:t>Arbeitsauftrag:</a:t>
            </a:r>
          </a:p>
          <a:p>
            <a:r>
              <a:rPr lang="de-DE" sz="2800" dirty="0" smtClean="0"/>
              <a:t>Film: </a:t>
            </a:r>
          </a:p>
          <a:p>
            <a:r>
              <a:rPr lang="de-DE" sz="2800" dirty="0" smtClean="0"/>
              <a:t>Dauer der Erarbeitung:</a:t>
            </a:r>
            <a:endParaRPr lang="de-DE" sz="2800" dirty="0"/>
          </a:p>
        </p:txBody>
      </p:sp>
      <p:pic>
        <p:nvPicPr>
          <p:cNvPr id="4" name="Picture 4" descr="File:Aufgabe-zeichnen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1840" y="2237370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File:Media-video-film.sv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9672" y="2696282"/>
            <a:ext cx="720080" cy="7449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hteck 5"/>
          <p:cNvSpPr/>
          <p:nvPr/>
        </p:nvSpPr>
        <p:spPr>
          <a:xfrm>
            <a:off x="107504" y="5978031"/>
            <a:ext cx="892899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de-DE" sz="1200" dirty="0" smtClean="0"/>
              <a:t>Icons: Gemeinfrei, </a:t>
            </a:r>
            <a:r>
              <a:rPr lang="de-DE" sz="1200" dirty="0" smtClean="0">
                <a:hlinkClick r:id="rId4"/>
              </a:rPr>
              <a:t>https://commons.wikimedia.org/w/index.php?search=icon+film&amp;title=Special:MediaSearch&amp;go=Go&amp;type=image</a:t>
            </a:r>
            <a:r>
              <a:rPr lang="de-DE" sz="1200" dirty="0" smtClean="0"/>
              <a:t>, </a:t>
            </a:r>
            <a:r>
              <a:rPr lang="de-DE" sz="1200" dirty="0" smtClean="0">
                <a:hlinkClick r:id="rId5"/>
              </a:rPr>
              <a:t>https://commons.wikimedia.org/wiki/File:Aufgabe-zeichnen.svg</a:t>
            </a:r>
            <a:r>
              <a:rPr lang="de-DE" sz="1200" dirty="0" smtClean="0"/>
              <a:t> </a:t>
            </a:r>
            <a:endParaRPr lang="de-DE" sz="1200" dirty="0"/>
          </a:p>
        </p:txBody>
      </p:sp>
      <p:pic>
        <p:nvPicPr>
          <p:cNvPr id="6148" name="Picture 4" descr="Zeit sparen - Kostenlose hände und gesten Icons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9223" y="3158970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4546033" y="6439696"/>
            <a:ext cx="4112096" cy="365125"/>
          </a:xfrm>
        </p:spPr>
        <p:txBody>
          <a:bodyPr/>
          <a:lstStyle/>
          <a:p>
            <a:r>
              <a:rPr lang="de-DE" smtClean="0"/>
              <a:t>Fachredaktion Deutsch, www.deutsch-bw.de 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92703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Aufbau: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de-DE" dirty="0" smtClean="0"/>
              <a:t>Stunde 1 </a:t>
            </a:r>
          </a:p>
          <a:p>
            <a:r>
              <a:rPr lang="de-DE" dirty="0" smtClean="0"/>
              <a:t>Die Malerei der Romantik</a:t>
            </a:r>
          </a:p>
          <a:p>
            <a:r>
              <a:rPr lang="de-DE" dirty="0" smtClean="0"/>
              <a:t>Der Begriff „Romantik“</a:t>
            </a:r>
          </a:p>
          <a:p>
            <a:pPr marL="0" indent="0">
              <a:buNone/>
            </a:pPr>
            <a:r>
              <a:rPr lang="de-DE" dirty="0" smtClean="0"/>
              <a:t>Stunde 2 </a:t>
            </a:r>
          </a:p>
          <a:p>
            <a:r>
              <a:rPr lang="de-DE" dirty="0" smtClean="0"/>
              <a:t>Jena und der Jenaer Kreis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Stunde 3/4 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Schriftsteller der Romantik</a:t>
            </a:r>
          </a:p>
          <a:p>
            <a:pPr marL="0" indent="0">
              <a:buNone/>
            </a:pPr>
            <a:endParaRPr lang="de-DE" dirty="0" smtClean="0">
              <a:solidFill>
                <a:srgbClr val="FF0000"/>
              </a:solidFill>
            </a:endParaRPr>
          </a:p>
          <a:p>
            <a:endParaRPr lang="de-DE" dirty="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608040" cy="365125"/>
          </a:xfrm>
        </p:spPr>
        <p:txBody>
          <a:bodyPr/>
          <a:lstStyle/>
          <a:p>
            <a:r>
              <a:rPr lang="de-DE" dirty="0" smtClean="0"/>
              <a:t>Fachredaktion Deutsch, www.deutsch-bw.de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98892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de-DE" b="1" dirty="0" smtClean="0"/>
              <a:t>Schriftsteller der Romantik</a:t>
            </a:r>
            <a:endParaRPr lang="de-DE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902764" y="1700808"/>
            <a:ext cx="7989716" cy="4248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 dirty="0" smtClean="0"/>
              <a:t>Sie sollen nun in Gruppen arbeiten. </a:t>
            </a:r>
          </a:p>
          <a:p>
            <a:pPr marL="0" indent="0">
              <a:buNone/>
            </a:pPr>
            <a:endParaRPr lang="de-DE" dirty="0" smtClean="0"/>
          </a:p>
          <a:p>
            <a:pPr marL="0" indent="0">
              <a:buNone/>
            </a:pPr>
            <a:r>
              <a:rPr lang="de-DE" dirty="0" smtClean="0"/>
              <a:t>Informieren Sie sich im Internet über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Gruppe 1</a:t>
            </a:r>
            <a:r>
              <a:rPr lang="de-DE" dirty="0" smtClean="0"/>
              <a:t> (Nachname xx und xx): Clemens Brentano (1778-1842)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Gruppe 2</a:t>
            </a:r>
            <a:r>
              <a:rPr lang="de-DE" dirty="0" smtClean="0"/>
              <a:t> (Nachname xx bis xx): Joseph von Eichendorff (1788-1857) 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Gruppe 3</a:t>
            </a:r>
            <a:r>
              <a:rPr lang="de-DE" dirty="0" smtClean="0"/>
              <a:t> (Nachname xx bis xx): Novalis, Georg Philipp Friedrich Freiherr von Hardenberg (1772-1801)</a:t>
            </a:r>
          </a:p>
          <a:p>
            <a:pPr marL="0" indent="0">
              <a:buNone/>
            </a:pPr>
            <a:r>
              <a:rPr lang="de-DE" dirty="0" smtClean="0">
                <a:solidFill>
                  <a:srgbClr val="FF0000"/>
                </a:solidFill>
              </a:rPr>
              <a:t>Gruppe 4</a:t>
            </a:r>
            <a:r>
              <a:rPr lang="de-DE" dirty="0" smtClean="0"/>
              <a:t> (Nachname xx bis xx): Heinrich Heine (1797-1856)</a:t>
            </a:r>
          </a:p>
          <a:p>
            <a:pPr marL="0" indent="0">
              <a:buNone/>
            </a:pPr>
            <a:endParaRPr lang="de-DE" dirty="0"/>
          </a:p>
          <a:p>
            <a:pPr marL="0" indent="0" algn="ctr">
              <a:buNone/>
            </a:pPr>
            <a:r>
              <a:rPr lang="de-DE" b="1" dirty="0" smtClean="0"/>
              <a:t>Notieren Sie max. acht Aspekte zu dem Leben und Wirken der Schriftsteller auf einem Handout und seien Sie in der Lage, Ihre Ergebnisse der Gruppe zu präsentieren.</a:t>
            </a:r>
          </a:p>
          <a:p>
            <a:endParaRPr lang="de-DE" dirty="0"/>
          </a:p>
        </p:txBody>
      </p:sp>
      <p:pic>
        <p:nvPicPr>
          <p:cNvPr id="4" name="Picture 4" descr="File:Aufgabe-zeichnen.svg - Wikimedia Common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8" y="2326223"/>
            <a:ext cx="864096" cy="8640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Abgerundetes Rechteck 7"/>
          <p:cNvSpPr/>
          <p:nvPr/>
        </p:nvSpPr>
        <p:spPr>
          <a:xfrm>
            <a:off x="6804248" y="5805264"/>
            <a:ext cx="2016224" cy="936104"/>
          </a:xfrm>
          <a:prstGeom prst="roundRect">
            <a:avLst/>
          </a:prstGeom>
          <a:solidFill>
            <a:srgbClr val="FFFF99"/>
          </a:solidFill>
          <a:ln>
            <a:solidFill>
              <a:srgbClr val="FFFF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/>
          </a:p>
        </p:txBody>
      </p:sp>
      <p:pic>
        <p:nvPicPr>
          <p:cNvPr id="9" name="Picture 4" descr="Zeit sparen - Kostenlose hände und gesten Icons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5949280"/>
            <a:ext cx="612068" cy="612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feld 9"/>
          <p:cNvSpPr txBox="1"/>
          <p:nvPr/>
        </p:nvSpPr>
        <p:spPr>
          <a:xfrm>
            <a:off x="7740351" y="6070648"/>
            <a:ext cx="8306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dirty="0" smtClean="0"/>
              <a:t>20 min</a:t>
            </a:r>
            <a:endParaRPr lang="de-DE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3896072" cy="365125"/>
          </a:xfrm>
        </p:spPr>
        <p:txBody>
          <a:bodyPr/>
          <a:lstStyle/>
          <a:p>
            <a:r>
              <a:rPr lang="de-DE" dirty="0" smtClean="0"/>
              <a:t>Fachredaktion Deutsch, www.deutsch-bw.de </a:t>
            </a: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59505357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184</Words>
  <Application>Microsoft Office PowerPoint</Application>
  <PresentationFormat>Bildschirmpräsentation (4:3)</PresentationFormat>
  <Paragraphs>32</Paragraphs>
  <Slides>4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4</vt:i4>
      </vt:variant>
    </vt:vector>
  </HeadingPairs>
  <TitlesOfParts>
    <vt:vector size="5" baseType="lpstr">
      <vt:lpstr>Larissa</vt:lpstr>
      <vt:lpstr>Die Epoche der Romantik</vt:lpstr>
      <vt:lpstr>Informationen</vt:lpstr>
      <vt:lpstr>Aufbau:</vt:lpstr>
      <vt:lpstr>Schriftsteller der Romantik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Schweigert</dc:creator>
  <cp:lastModifiedBy>Schweigert</cp:lastModifiedBy>
  <cp:revision>6</cp:revision>
  <dcterms:created xsi:type="dcterms:W3CDTF">2021-10-07T10:24:03Z</dcterms:created>
  <dcterms:modified xsi:type="dcterms:W3CDTF">2021-10-11T08:13:12Z</dcterms:modified>
</cp:coreProperties>
</file>