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58" r:id="rId5"/>
    <p:sldId id="259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18EC8-A713-4748-A939-CAF5A10B4F90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68B0C-F25E-40A2-80B7-DE9F63864AB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6666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68B0C-F25E-40A2-80B7-DE9F63864AB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055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68B0C-F25E-40A2-80B7-DE9F63864AB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055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68B0C-F25E-40A2-80B7-DE9F63864AB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055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68B0C-F25E-40A2-80B7-DE9F63864AB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055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68B0C-F25E-40A2-80B7-DE9F63864AB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055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68B0C-F25E-40A2-80B7-DE9F63864AB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05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8011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311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6078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068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7685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2981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755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8206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555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42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511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09E14-4753-451A-9EB8-BAD5F5F3E88A}" type="datetimeFigureOut">
              <a:rPr lang="de-DE" smtClean="0"/>
              <a:t>25.04.2013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5B454-6609-4D3D-BAD2-53CFA652EB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581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t/term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http://lehrerfortbildung-bw.de/sueb/recht/urh/film/net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://www.youtube.com/v/NmHOHR8r42M?&amp;hl=de_DE&amp;rel=0" TargetMode="External"/><Relationship Id="rId5" Type="http://schemas.openxmlformats.org/officeDocument/2006/relationships/hyperlink" Target="https://www.youtube.com/watch?v=NmHOHR8r42M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de-de/powerpoint-help/einbetten-oder-verknupfen-eines-videos-von-der-prasentation-aus-HA010374729.aspx#_Toc261431673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://answers.microsoft.com/de-de/office/forum/office_2010-powerpoint/youtube-video-in-pp-2010-einbetten/d31cdeb8-0bbf-4188-8d05-1d54512175f1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600" y="2691336"/>
            <a:ext cx="7200800" cy="1470025"/>
          </a:xfrm>
        </p:spPr>
        <p:txBody>
          <a:bodyPr>
            <a:normAutofit/>
          </a:bodyPr>
          <a:lstStyle/>
          <a:p>
            <a:r>
              <a:rPr lang="de-DE" sz="3600" dirty="0" smtClean="0">
                <a:latin typeface="Univers 45 Light" pitchFamily="2" charset="0"/>
              </a:rPr>
              <a:t>Einbinden von Web-Videos in PowerPoint </a:t>
            </a:r>
            <a:r>
              <a:rPr lang="de-DE" sz="3600" dirty="0" smtClean="0">
                <a:latin typeface="Univers 45 Light" pitchFamily="2" charset="0"/>
              </a:rPr>
              <a:t>2010</a:t>
            </a:r>
            <a:endParaRPr lang="de-DE" sz="3600" dirty="0">
              <a:latin typeface="Univers 45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50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63272" cy="1224136"/>
          </a:xfrm>
        </p:spPr>
        <p:txBody>
          <a:bodyPr>
            <a:noAutofit/>
          </a:bodyPr>
          <a:lstStyle/>
          <a:p>
            <a:pPr algn="l"/>
            <a:r>
              <a:rPr lang="de-DE" sz="3600" dirty="0" smtClean="0">
                <a:solidFill>
                  <a:schemeClr val="bg1"/>
                </a:solidFill>
                <a:latin typeface="Univers 45 Light" pitchFamily="2" charset="0"/>
              </a:rPr>
              <a:t>Was können Präsentationsprogramme?</a:t>
            </a:r>
            <a:r>
              <a:rPr lang="de-DE" sz="3600" dirty="0">
                <a:solidFill>
                  <a:schemeClr val="bg1"/>
                </a:solidFill>
                <a:latin typeface="Univers 45 Light" pitchFamily="2" charset="0"/>
              </a:rPr>
              <a:t/>
            </a:r>
            <a:br>
              <a:rPr lang="de-DE" sz="3600" dirty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(PowerPoint ab Version 2003, Open/</a:t>
            </a:r>
            <a:r>
              <a:rPr lang="de-DE" sz="2400" dirty="0" err="1" smtClean="0">
                <a:solidFill>
                  <a:schemeClr val="bg1"/>
                </a:solidFill>
                <a:latin typeface="Univers 45 Light" pitchFamily="2" charset="0"/>
              </a:rPr>
              <a:t>Libre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 Office </a:t>
            </a:r>
            <a:r>
              <a:rPr lang="de-DE" sz="2400" dirty="0" err="1" smtClean="0">
                <a:solidFill>
                  <a:schemeClr val="bg1"/>
                </a:solidFill>
                <a:latin typeface="Univers 45 Light" pitchFamily="2" charset="0"/>
              </a:rPr>
              <a:t>Impress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)</a:t>
            </a:r>
            <a:endParaRPr lang="de-DE" sz="2400" dirty="0">
              <a:solidFill>
                <a:schemeClr val="bg1"/>
              </a:solidFill>
              <a:latin typeface="Univers 45 Light" pitchFamily="2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3068960"/>
            <a:ext cx="8363272" cy="3096344"/>
          </a:xfrm>
        </p:spPr>
        <p:txBody>
          <a:bodyPr>
            <a:noAutofit/>
          </a:bodyPr>
          <a:lstStyle/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Einbinden von lokal gespeicherten AV-Medien in eine Präsentation, ohne die Präsentation verlassen zu müssen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Unterschied: </a:t>
            </a:r>
          </a:p>
          <a:p>
            <a:pPr lvl="1">
              <a:buFont typeface="Arial" pitchFamily="34" charset="0"/>
              <a:buChar char="»"/>
            </a:pPr>
            <a:r>
              <a:rPr lang="de-DE" sz="2400" b="1" dirty="0">
                <a:solidFill>
                  <a:schemeClr val="bg1"/>
                </a:solidFill>
                <a:latin typeface="Univers 45 Light" pitchFamily="2" charset="0"/>
              </a:rPr>
              <a:t>Einfügen</a:t>
            </a: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 (Medium wird Teil der Präsentation)</a:t>
            </a:r>
          </a:p>
          <a:p>
            <a:pPr lvl="1">
              <a:buFont typeface="Arial" pitchFamily="34" charset="0"/>
              <a:buChar char="»"/>
            </a:pPr>
            <a:r>
              <a:rPr lang="de-DE" sz="2400" b="1" dirty="0">
                <a:solidFill>
                  <a:schemeClr val="bg1"/>
                </a:solidFill>
                <a:latin typeface="Univers 45 Light" pitchFamily="2" charset="0"/>
              </a:rPr>
              <a:t>Einbetten</a:t>
            </a: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 (Medium bleibt am Ursprungsort)</a:t>
            </a:r>
            <a:b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Vorsicht beim Transport der Präsentation!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Details: siehe unsere Anleitungen (</a:t>
            </a:r>
            <a:r>
              <a:rPr lang="de-DE" sz="2400" dirty="0" err="1" smtClean="0">
                <a:solidFill>
                  <a:schemeClr val="bg1"/>
                </a:solidFill>
                <a:latin typeface="Univers 45 Light" pitchFamily="2" charset="0"/>
              </a:rPr>
              <a:t>pdf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)</a:t>
            </a:r>
            <a:endParaRPr lang="de-DE" sz="2400" dirty="0">
              <a:solidFill>
                <a:schemeClr val="bg1"/>
              </a:solidFill>
              <a:latin typeface="Univers 45 Light" pitchFamily="2" charset="0"/>
            </a:endParaRPr>
          </a:p>
        </p:txBody>
      </p:sp>
      <p:pic>
        <p:nvPicPr>
          <p:cNvPr id="2055" name="Picture 7" descr="C:\Users\Uli\Desktop\stop-35531_640-ne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1" t="30108" r="1751" b="38605"/>
          <a:stretch/>
        </p:blipFill>
        <p:spPr bwMode="auto">
          <a:xfrm>
            <a:off x="2987824" y="1861666"/>
            <a:ext cx="3168352" cy="99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44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63272" cy="1224136"/>
          </a:xfrm>
        </p:spPr>
        <p:txBody>
          <a:bodyPr>
            <a:noAutofit/>
          </a:bodyPr>
          <a:lstStyle/>
          <a:p>
            <a:pPr marL="0" indent="0"/>
            <a:r>
              <a:rPr lang="de-DE" sz="3600" dirty="0" smtClean="0">
                <a:solidFill>
                  <a:schemeClr val="bg1"/>
                </a:solidFill>
                <a:latin typeface="Univers 45 Light" pitchFamily="2" charset="0"/>
              </a:rPr>
              <a:t>Beispiel</a:t>
            </a:r>
            <a:br>
              <a:rPr lang="de-DE" sz="3600" dirty="0" smtClean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Lokal gespeichertes Video (eingefügt)</a:t>
            </a:r>
            <a:b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mit Spiegelungs-Effekt:</a:t>
            </a:r>
          </a:p>
        </p:txBody>
      </p:sp>
      <p:pic>
        <p:nvPicPr>
          <p:cNvPr id="2" name="tetrakty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03848" y="2161659"/>
            <a:ext cx="2664296" cy="2131437"/>
          </a:xfrm>
          <a:prstGeom prst="roundRect">
            <a:avLst>
              <a:gd name="adj" fmla="val 2365"/>
            </a:avLst>
          </a:prstGeom>
          <a:ln>
            <a:noFill/>
          </a:ln>
          <a:effectLst>
            <a:outerShdw blurRad="165100" dist="165100" dir="3000000" algn="t" rotWithShape="0">
              <a:srgbClr val="000000">
                <a:alpha val="27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isometricOffAxis2Left"/>
            <a:lightRig rig="threePt" dir="t">
              <a:rot lat="0" lon="0" rev="19800000"/>
            </a:lightRig>
          </a:scene3d>
          <a:sp3d extrusionH="190500">
            <a:bevelT w="139700" h="12700" prst="softRound"/>
            <a:extrusionClr>
              <a:srgbClr val="000000"/>
            </a:extrusionClr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1336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>
                <a:solidFill>
                  <a:srgbClr val="FFFFFF"/>
                </a:solidFill>
                <a:latin typeface="Univers 45 Light" pitchFamily="2" charset="0"/>
              </a:rPr>
              <a:t>Es gibt zwar Tools zum lokalen Speichern von </a:t>
            </a:r>
            <a:r>
              <a:rPr lang="de-DE" sz="2400" dirty="0" err="1" smtClean="0">
                <a:solidFill>
                  <a:srgbClr val="FFFFFF"/>
                </a:solidFill>
                <a:latin typeface="Univers 45 Light" pitchFamily="2" charset="0"/>
              </a:rPr>
              <a:t>Youtube</a:t>
            </a:r>
            <a:r>
              <a:rPr lang="de-DE" sz="2400" dirty="0" smtClean="0">
                <a:solidFill>
                  <a:srgbClr val="FFFFFF"/>
                </a:solidFill>
                <a:latin typeface="Univers 45 Light" pitchFamily="2" charset="0"/>
              </a:rPr>
              <a:t>-Videos (</a:t>
            </a:r>
            <a:r>
              <a:rPr lang="de-DE" sz="2400" dirty="0" err="1">
                <a:solidFill>
                  <a:srgbClr val="FFFFFF"/>
                </a:solidFill>
                <a:latin typeface="Univers 45 Light" pitchFamily="2" charset="0"/>
              </a:rPr>
              <a:t>Y</a:t>
            </a:r>
            <a:r>
              <a:rPr lang="de-DE" sz="2400" dirty="0" err="1" smtClean="0">
                <a:solidFill>
                  <a:srgbClr val="FFFFFF"/>
                </a:solidFill>
                <a:latin typeface="Univers 45 Light" pitchFamily="2" charset="0"/>
              </a:rPr>
              <a:t>outube</a:t>
            </a:r>
            <a:r>
              <a:rPr lang="de-DE" sz="2400" dirty="0" smtClean="0">
                <a:solidFill>
                  <a:srgbClr val="FFFFFF"/>
                </a:solidFill>
                <a:latin typeface="Univers 45 Light" pitchFamily="2" charset="0"/>
              </a:rPr>
              <a:t> </a:t>
            </a:r>
            <a:r>
              <a:rPr lang="de-DE" sz="2400" dirty="0" err="1" smtClean="0">
                <a:solidFill>
                  <a:srgbClr val="FFFFFF"/>
                </a:solidFill>
                <a:latin typeface="Univers 45 Light" pitchFamily="2" charset="0"/>
              </a:rPr>
              <a:t>Downloader</a:t>
            </a:r>
            <a:r>
              <a:rPr lang="de-DE" sz="2400" dirty="0" smtClean="0">
                <a:solidFill>
                  <a:srgbClr val="FFFFFF"/>
                </a:solidFill>
                <a:latin typeface="Univers 45 Light" pitchFamily="2" charset="0"/>
              </a:rPr>
              <a:t> …)</a:t>
            </a:r>
          </a:p>
          <a:p>
            <a:pPr marL="0" indent="0">
              <a:buNone/>
            </a:pPr>
            <a:endParaRPr lang="de-DE" sz="2000" dirty="0" smtClean="0">
              <a:solidFill>
                <a:srgbClr val="FFFFFF"/>
              </a:solidFill>
              <a:latin typeface="Univers 45 Light" pitchFamily="2" charset="0"/>
            </a:endParaRPr>
          </a:p>
          <a:p>
            <a:pPr marL="0" indent="0">
              <a:buNone/>
            </a:pPr>
            <a:r>
              <a:rPr lang="de-DE" sz="2400" dirty="0" smtClean="0">
                <a:solidFill>
                  <a:srgbClr val="FFFFFF"/>
                </a:solidFill>
                <a:latin typeface="Univers 45 Light" pitchFamily="2" charset="0"/>
              </a:rPr>
              <a:t>aber Urheberrecht:</a:t>
            </a:r>
          </a:p>
          <a:p>
            <a:pPr marL="0" indent="0">
              <a:buNone/>
            </a:pPr>
            <a:endParaRPr lang="de-DE" sz="1100" dirty="0" smtClean="0">
              <a:solidFill>
                <a:srgbClr val="FFFFFF"/>
              </a:solidFill>
              <a:latin typeface="Univers 45 Light" pitchFamily="2" charset="0"/>
              <a:hlinkClick r:id="rId3"/>
            </a:endParaRP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  <a:hlinkClick r:id="rId3"/>
              </a:rPr>
              <a:t>Allgemeine Geschäftsbedingungen von </a:t>
            </a:r>
            <a:r>
              <a:rPr lang="de-DE" sz="2400" dirty="0" err="1">
                <a:solidFill>
                  <a:schemeClr val="bg1"/>
                </a:solidFill>
                <a:latin typeface="Univers 45 Light" pitchFamily="2" charset="0"/>
                <a:hlinkClick r:id="rId3"/>
              </a:rPr>
              <a:t>Youtube</a:t>
            </a:r>
            <a:r>
              <a:rPr lang="de-DE" sz="2400" dirty="0">
                <a:solidFill>
                  <a:schemeClr val="bg1"/>
                </a:solidFill>
                <a:latin typeface="Univers 45 Light" pitchFamily="2" charset="0"/>
                <a:hlinkClick r:id="rId3"/>
              </a:rPr>
              <a:t> </a:t>
            </a: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/>
            </a:r>
            <a:b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(Punkt 6K) schließen das 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Speichern </a:t>
            </a: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von Streams 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aus</a:t>
            </a:r>
            <a:endParaRPr lang="de-DE" sz="2400" dirty="0">
              <a:solidFill>
                <a:schemeClr val="bg1"/>
              </a:solidFill>
              <a:latin typeface="Univers 45 Light" pitchFamily="2" charset="0"/>
            </a:endParaRP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Details auf dem 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  <a:hlinkClick r:id="rId4"/>
              </a:rPr>
              <a:t>Lehrerfortbildungsserver</a:t>
            </a:r>
            <a:endParaRPr lang="de-DE" sz="2400" dirty="0">
              <a:solidFill>
                <a:schemeClr val="bg1"/>
              </a:solidFill>
              <a:latin typeface="Univers 45 Light" pitchFamily="2" charset="0"/>
            </a:endParaRPr>
          </a:p>
          <a:p>
            <a:endParaRPr lang="de-DE" sz="1200" dirty="0" smtClean="0">
              <a:solidFill>
                <a:schemeClr val="bg1"/>
              </a:solidFill>
              <a:latin typeface="Univers 45 Light" pitchFamily="2" charset="0"/>
            </a:endParaRPr>
          </a:p>
          <a:p>
            <a:pPr marL="0" indent="0">
              <a:buNone/>
            </a:pP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Ausweg:</a:t>
            </a:r>
          </a:p>
          <a:p>
            <a:pPr marL="0" indent="0">
              <a:buNone/>
            </a:pP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„Streaming“ (Verlinkung aus der Präsentation) ist erlaubt</a:t>
            </a: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63272" cy="720080"/>
          </a:xfrm>
        </p:spPr>
        <p:txBody>
          <a:bodyPr>
            <a:noAutofit/>
          </a:bodyPr>
          <a:lstStyle/>
          <a:p>
            <a:r>
              <a:rPr lang="de-DE" sz="3600" dirty="0" smtClean="0">
                <a:solidFill>
                  <a:schemeClr val="bg1"/>
                </a:solidFill>
                <a:latin typeface="Univers 45 Light" pitchFamily="2" charset="0"/>
              </a:rPr>
              <a:t>Problem bei             -Videos:</a:t>
            </a:r>
            <a:endParaRPr lang="de-DE" sz="2400" dirty="0">
              <a:solidFill>
                <a:schemeClr val="bg1"/>
              </a:solidFill>
              <a:latin typeface="Univers 45 Light" pitchFamily="2" charset="0"/>
            </a:endParaRPr>
          </a:p>
        </p:txBody>
      </p:sp>
      <p:pic>
        <p:nvPicPr>
          <p:cNvPr id="1026" name="Picture 2" descr="http://farm4.staticflickr.com/3323/3606295240_51f643dd5d_z.jpg?zz=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02073"/>
            <a:ext cx="1115295" cy="78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li\Documents\Flattich\Konzeptionsgruppe Gestaltung\stop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0928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33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3024336"/>
          </a:xfrm>
        </p:spPr>
        <p:txBody>
          <a:bodyPr>
            <a:noAutofit/>
          </a:bodyPr>
          <a:lstStyle/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„Einbetten“ (vergleichbar mit dem Einbetten auf einer Website) durch Kopieren des Einbettungs-Codes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Präsentation enthält nur den Link, Video bleibt im Netz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Aber: </a:t>
            </a: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Internet-Verbindung zur Präsentation notwendig</a:t>
            </a: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erst ab PowerPoint 2007 möglich</a:t>
            </a: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nicht mit Open/</a:t>
            </a:r>
            <a:r>
              <a:rPr lang="de-DE" sz="2400" dirty="0" err="1">
                <a:solidFill>
                  <a:schemeClr val="bg1"/>
                </a:solidFill>
                <a:latin typeface="Univers 45 Light" pitchFamily="2" charset="0"/>
              </a:rPr>
              <a:t>Libre</a:t>
            </a: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 Office möglich</a:t>
            </a: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keine Bearbeitungsfunktionen: Registerkarte „Wiedergabe“ inaktiv  (kürzen, Sprungmarken … )</a:t>
            </a: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63272" cy="720080"/>
          </a:xfrm>
        </p:spPr>
        <p:txBody>
          <a:bodyPr>
            <a:noAutofit/>
          </a:bodyPr>
          <a:lstStyle/>
          <a:p>
            <a:pPr marL="0" indent="0"/>
            <a:r>
              <a:rPr lang="de-DE" sz="3600" dirty="0" smtClean="0">
                <a:solidFill>
                  <a:schemeClr val="bg1"/>
                </a:solidFill>
                <a:latin typeface="Univers 45 Light" pitchFamily="2" charset="0"/>
              </a:rPr>
              <a:t>Die Lösung:</a:t>
            </a:r>
          </a:p>
        </p:txBody>
      </p:sp>
    </p:spTree>
    <p:extLst>
      <p:ext uri="{BB962C8B-B14F-4D97-AF65-F5344CB8AC3E}">
        <p14:creationId xmlns:p14="http://schemas.microsoft.com/office/powerpoint/2010/main" val="60243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63272" cy="720080"/>
          </a:xfrm>
        </p:spPr>
        <p:txBody>
          <a:bodyPr>
            <a:noAutofit/>
          </a:bodyPr>
          <a:lstStyle/>
          <a:p>
            <a:pPr marL="0" indent="0"/>
            <a:r>
              <a:rPr lang="de-DE" sz="3600" dirty="0" smtClean="0">
                <a:solidFill>
                  <a:schemeClr val="bg1"/>
                </a:solidFill>
                <a:latin typeface="Univers 45 Light" pitchFamily="2" charset="0"/>
              </a:rPr>
              <a:t>Zwei Beispiele</a:t>
            </a:r>
            <a:endParaRPr lang="de-DE" sz="2400" dirty="0" smtClean="0">
              <a:solidFill>
                <a:schemeClr val="bg1"/>
              </a:solidFill>
              <a:latin typeface="Univers 45 Light" pitchFamily="2" charset="0"/>
            </a:endParaRPr>
          </a:p>
        </p:txBody>
      </p:sp>
      <p:pic>
        <p:nvPicPr>
          <p:cNvPr id="2" name="NmHOHR8r42M?&amp;hl=de_DE&amp;rel=0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248697" y="3861048"/>
            <a:ext cx="2664296" cy="1998222"/>
          </a:xfrm>
          <a:prstGeom prst="rect">
            <a:avLst/>
          </a:prstGeom>
        </p:spPr>
      </p:pic>
      <p:sp>
        <p:nvSpPr>
          <p:cNvPr id="3" name="Textfeld 2">
            <a:hlinkClick r:id="rId5"/>
          </p:cNvPr>
          <p:cNvSpPr txBox="1"/>
          <p:nvPr/>
        </p:nvSpPr>
        <p:spPr>
          <a:xfrm>
            <a:off x="2438919" y="184482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rgbClr val="00B0F0"/>
                </a:solidFill>
              </a:rPr>
              <a:t>Video: </a:t>
            </a:r>
            <a:r>
              <a:rPr lang="de-DE" dirty="0" err="1" smtClean="0">
                <a:solidFill>
                  <a:srgbClr val="00B0F0"/>
                </a:solidFill>
              </a:rPr>
              <a:t>Tetraktys</a:t>
            </a:r>
            <a:endParaRPr lang="de-DE" dirty="0">
              <a:solidFill>
                <a:srgbClr val="00B0F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107504" y="141277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1. „Normale“ Verlinkung (</a:t>
            </a:r>
            <a:r>
              <a:rPr lang="de-DE" sz="2400" dirty="0" err="1" smtClean="0">
                <a:solidFill>
                  <a:schemeClr val="bg1"/>
                </a:solidFill>
                <a:latin typeface="Univers 45 Light" pitchFamily="2" charset="0"/>
              </a:rPr>
              <a:t>Impress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/</a:t>
            </a:r>
            <a:r>
              <a:rPr lang="de-DE" sz="2400" dirty="0" err="1" smtClean="0">
                <a:solidFill>
                  <a:schemeClr val="bg1"/>
                </a:solidFill>
                <a:latin typeface="Univers 45 Light" pitchFamily="2" charset="0"/>
              </a:rPr>
              <a:t>Powerpoint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 2003):</a:t>
            </a:r>
            <a:endParaRPr lang="de-DE" sz="2400" dirty="0"/>
          </a:p>
        </p:txBody>
      </p:sp>
      <p:sp>
        <p:nvSpPr>
          <p:cNvPr id="6" name="Rechteck 5"/>
          <p:cNvSpPr/>
          <p:nvPr/>
        </p:nvSpPr>
        <p:spPr>
          <a:xfrm>
            <a:off x="1763688" y="2204864"/>
            <a:ext cx="5616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  <a:sym typeface="Wingdings" pitchFamily="2" charset="2"/>
              </a:rPr>
              <a:t>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 Ich muss die Präsentation verlassen</a:t>
            </a:r>
            <a:endParaRPr lang="de-DE" sz="2400" dirty="0"/>
          </a:p>
        </p:txBody>
      </p:sp>
      <p:sp>
        <p:nvSpPr>
          <p:cNvPr id="8" name="Rechteck 7"/>
          <p:cNvSpPr/>
          <p:nvPr/>
        </p:nvSpPr>
        <p:spPr>
          <a:xfrm>
            <a:off x="1078776" y="3284984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2. Eingebettet/Streaming (ab PowerPoint 2007</a:t>
            </a:r>
            <a:r>
              <a:rPr lang="de-DE" dirty="0" smtClean="0">
                <a:solidFill>
                  <a:schemeClr val="bg1"/>
                </a:solidFill>
                <a:latin typeface="Univers 45 Light" pitchFamily="2" charset="0"/>
              </a:rPr>
              <a:t>: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1069984" y="5877272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  <a:sym typeface="Wingdings" pitchFamily="2" charset="2"/>
              </a:rPr>
              <a:t>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 Video wird eingebettet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0533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363272" cy="720080"/>
          </a:xfrm>
        </p:spPr>
        <p:txBody>
          <a:bodyPr>
            <a:noAutofit/>
          </a:bodyPr>
          <a:lstStyle/>
          <a:p>
            <a:pPr marL="0" indent="0"/>
            <a:r>
              <a:rPr lang="de-DE" sz="3600" dirty="0" smtClean="0">
                <a:solidFill>
                  <a:schemeClr val="bg1"/>
                </a:solidFill>
                <a:latin typeface="Univers 45 Light" pitchFamily="2" charset="0"/>
              </a:rPr>
              <a:t>Probleme:</a:t>
            </a:r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477234" y="1700808"/>
            <a:ext cx="8229600" cy="2880320"/>
          </a:xfrm>
        </p:spPr>
        <p:txBody>
          <a:bodyPr>
            <a:noAutofit/>
          </a:bodyPr>
          <a:lstStyle/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Vorgehensweise ist in der 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  <a:hlinkClick r:id="rId3"/>
              </a:rPr>
              <a:t>PowerPoint-Hilfe</a:t>
            </a: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 </a:t>
            </a:r>
            <a:b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gut beschrieben</a:t>
            </a:r>
          </a:p>
          <a:p>
            <a:r>
              <a:rPr lang="de-DE" sz="2400" dirty="0" smtClean="0">
                <a:solidFill>
                  <a:schemeClr val="bg1"/>
                </a:solidFill>
                <a:latin typeface="Univers 45 Light" pitchFamily="2" charset="0"/>
              </a:rPr>
              <a:t>Probleme: </a:t>
            </a: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Manche Videos sind nicht zum Einbetten freigegeben</a:t>
            </a: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speziell bei YouTube funktioniert es nicht immer:</a:t>
            </a:r>
            <a:b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>
                <a:solidFill>
                  <a:schemeClr val="bg1"/>
                </a:solidFill>
                <a:latin typeface="Univers 45 Light" pitchFamily="2" charset="0"/>
                <a:hlinkClick r:id="rId4"/>
              </a:rPr>
              <a:t>Workaround</a:t>
            </a: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 bei Problemen</a:t>
            </a:r>
          </a:p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PP Sicherheitscenter meldet sich:</a:t>
            </a:r>
          </a:p>
          <a:p>
            <a:pPr lvl="1"/>
            <a:endParaRPr lang="de-DE" sz="2400" dirty="0" smtClean="0">
              <a:solidFill>
                <a:schemeClr val="bg1"/>
              </a:solidFill>
              <a:latin typeface="Univers 45 Light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12422"/>
            <a:ext cx="5760640" cy="36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Inhaltsplatzhalter 2"/>
          <p:cNvSpPr txBox="1">
            <a:spLocks/>
          </p:cNvSpPr>
          <p:nvPr/>
        </p:nvSpPr>
        <p:spPr>
          <a:xfrm>
            <a:off x="446856" y="5229200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 pitchFamily="34" charset="0"/>
              <a:buChar char="»"/>
            </a:pP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Meldung lässt sich deaktivieren:</a:t>
            </a:r>
            <a:b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</a:br>
            <a:r>
              <a:rPr lang="de-DE" sz="2400" dirty="0">
                <a:solidFill>
                  <a:schemeClr val="bg1"/>
                </a:solidFill>
                <a:latin typeface="Univers 45 Light" pitchFamily="2" charset="0"/>
              </a:rPr>
              <a:t>Optionen &gt; Sicherheitscenter &gt; geschützte Ansicht</a:t>
            </a:r>
          </a:p>
          <a:p>
            <a:pPr lvl="1"/>
            <a:endParaRPr lang="de-DE" sz="2400" dirty="0" smtClean="0">
              <a:solidFill>
                <a:schemeClr val="bg1"/>
              </a:solidFill>
              <a:latin typeface="Univers 45 Light" pitchFamily="2" charset="0"/>
            </a:endParaRPr>
          </a:p>
        </p:txBody>
      </p:sp>
      <p:pic>
        <p:nvPicPr>
          <p:cNvPr id="3076" name="Picture 4" descr="C:\Users\Uli\Documents\Flattich\Konzeptionsgruppe Gestaltung\help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609161"/>
            <a:ext cx="648072" cy="66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34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600" y="3104128"/>
            <a:ext cx="7200800" cy="648072"/>
          </a:xfrm>
        </p:spPr>
        <p:txBody>
          <a:bodyPr>
            <a:normAutofit/>
          </a:bodyPr>
          <a:lstStyle/>
          <a:p>
            <a:r>
              <a:rPr lang="de-DE" sz="3600" dirty="0" smtClean="0">
                <a:latin typeface="Univers 45 Light" pitchFamily="2" charset="0"/>
              </a:rPr>
              <a:t>Haben Sie noch </a:t>
            </a:r>
            <a:r>
              <a:rPr lang="de-DE" sz="3600" b="1" dirty="0" smtClean="0">
                <a:latin typeface="Univers 45 Light" pitchFamily="2" charset="0"/>
              </a:rPr>
              <a:t>Fragen?</a:t>
            </a:r>
            <a:endParaRPr lang="de-DE" sz="3600" b="1" dirty="0">
              <a:latin typeface="Univers 45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00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Benutzerdefiniert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187</Words>
  <Application>Microsoft Office PowerPoint</Application>
  <PresentationFormat>Bildschirmpräsentation (4:3)</PresentationFormat>
  <Paragraphs>50</Paragraphs>
  <Slides>8</Slides>
  <Notes>6</Notes>
  <HiddenSlides>0</HiddenSlides>
  <MMClips>2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Larissa</vt:lpstr>
      <vt:lpstr>Einbinden von Web-Videos in PowerPoint 2010</vt:lpstr>
      <vt:lpstr>Was können Präsentationsprogramme? (PowerPoint ab Version 2003, Open/Libre Office Impress)</vt:lpstr>
      <vt:lpstr>Beispiel Lokal gespeichertes Video (eingefügt) mit Spiegelungs-Effekt:</vt:lpstr>
      <vt:lpstr>Problem bei             -Videos:</vt:lpstr>
      <vt:lpstr>Die Lösung:</vt:lpstr>
      <vt:lpstr>Zwei Beispiele</vt:lpstr>
      <vt:lpstr>Probleme:</vt:lpstr>
      <vt:lpstr>Haben Sie noch Fragen?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Einbetten von Videos in Powerpoint 2012</dc:title>
  <dc:creator>Ulrich Haas</dc:creator>
  <cp:lastModifiedBy>UR011-PC19</cp:lastModifiedBy>
  <cp:revision>47</cp:revision>
  <dcterms:created xsi:type="dcterms:W3CDTF">2013-03-25T15:24:59Z</dcterms:created>
  <dcterms:modified xsi:type="dcterms:W3CDTF">2013-04-25T16:03:28Z</dcterms:modified>
</cp:coreProperties>
</file>