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2"/>
  </p:notesMasterIdLst>
  <p:handoutMasterIdLst>
    <p:handoutMasterId r:id="rId33"/>
  </p:handoutMasterIdLst>
  <p:sldIdLst>
    <p:sldId id="280" r:id="rId2"/>
    <p:sldId id="324" r:id="rId3"/>
    <p:sldId id="331" r:id="rId4"/>
    <p:sldId id="301" r:id="rId5"/>
    <p:sldId id="304" r:id="rId6"/>
    <p:sldId id="334" r:id="rId7"/>
    <p:sldId id="332" r:id="rId8"/>
    <p:sldId id="305" r:id="rId9"/>
    <p:sldId id="306" r:id="rId10"/>
    <p:sldId id="309" r:id="rId11"/>
    <p:sldId id="333" r:id="rId12"/>
    <p:sldId id="312" r:id="rId13"/>
    <p:sldId id="313" r:id="rId14"/>
    <p:sldId id="294" r:id="rId15"/>
    <p:sldId id="315" r:id="rId16"/>
    <p:sldId id="317" r:id="rId17"/>
    <p:sldId id="318" r:id="rId18"/>
    <p:sldId id="316" r:id="rId19"/>
    <p:sldId id="314" r:id="rId20"/>
    <p:sldId id="296" r:id="rId21"/>
    <p:sldId id="319" r:id="rId22"/>
    <p:sldId id="298" r:id="rId23"/>
    <p:sldId id="321" r:id="rId24"/>
    <p:sldId id="300" r:id="rId25"/>
    <p:sldId id="322" r:id="rId26"/>
    <p:sldId id="328" r:id="rId27"/>
    <p:sldId id="330" r:id="rId28"/>
    <p:sldId id="329" r:id="rId29"/>
    <p:sldId id="335" r:id="rId30"/>
    <p:sldId id="323" r:id="rId31"/>
  </p:sldIdLst>
  <p:sldSz cx="9144000" cy="6858000" type="screen4x3"/>
  <p:notesSz cx="7099300" cy="10234613"/>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orbert Kantimm" initials="Kan" lastIdx="4" clrIdx="0"/>
  <p:cmAuthor id="1" name="Köhler" initials="K"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EF9F"/>
    <a:srgbClr val="66FF99"/>
    <a:srgbClr val="CCFFCC"/>
    <a:srgbClr val="CCCCFF"/>
    <a:srgbClr val="FFFF99"/>
    <a:srgbClr val="FF330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55" autoAdjust="0"/>
    <p:restoredTop sz="59314" autoAdjust="0"/>
  </p:normalViewPr>
  <p:slideViewPr>
    <p:cSldViewPr snapToObjects="1">
      <p:cViewPr>
        <p:scale>
          <a:sx n="69" d="100"/>
          <a:sy n="69" d="100"/>
        </p:scale>
        <p:origin x="-1068" y="-72"/>
      </p:cViewPr>
      <p:guideLst>
        <p:guide orient="horz" pos="935"/>
        <p:guide pos="74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9" d="100"/>
        <a:sy n="79"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bwMode="auto">
          <a:xfrm>
            <a:off x="1" y="3"/>
            <a:ext cx="3076575" cy="511176"/>
          </a:xfrm>
          <a:prstGeom prst="rect">
            <a:avLst/>
          </a:prstGeom>
          <a:noFill/>
          <a:ln w="9525">
            <a:noFill/>
            <a:miter lim="800000"/>
            <a:headEnd/>
            <a:tailEnd/>
          </a:ln>
        </p:spPr>
        <p:txBody>
          <a:bodyPr vert="horz" wrap="square" lIns="99035" tIns="49518" rIns="99035" bIns="49518" numCol="1" anchor="t" anchorCtr="0" compatLnSpc="1">
            <a:prstTxWarp prst="textNoShape">
              <a:avLst/>
            </a:prstTxWarp>
          </a:bodyPr>
          <a:lstStyle>
            <a:lvl1pPr defTabSz="958812">
              <a:defRPr sz="1300"/>
            </a:lvl1pPr>
          </a:lstStyle>
          <a:p>
            <a:pPr>
              <a:defRPr/>
            </a:pPr>
            <a:endParaRPr lang="de-DE" dirty="0"/>
          </a:p>
        </p:txBody>
      </p:sp>
      <p:sp>
        <p:nvSpPr>
          <p:cNvPr id="3" name="Datumsplatzhalter 2"/>
          <p:cNvSpPr>
            <a:spLocks noGrp="1"/>
          </p:cNvSpPr>
          <p:nvPr>
            <p:ph type="dt" sz="quarter" idx="1"/>
          </p:nvPr>
        </p:nvSpPr>
        <p:spPr bwMode="auto">
          <a:xfrm>
            <a:off x="4021139" y="3"/>
            <a:ext cx="3076575" cy="511176"/>
          </a:xfrm>
          <a:prstGeom prst="rect">
            <a:avLst/>
          </a:prstGeom>
          <a:noFill/>
          <a:ln w="9525">
            <a:noFill/>
            <a:miter lim="800000"/>
            <a:headEnd/>
            <a:tailEnd/>
          </a:ln>
        </p:spPr>
        <p:txBody>
          <a:bodyPr vert="horz" wrap="square" lIns="99035" tIns="49518" rIns="99035" bIns="49518" numCol="1" anchor="t" anchorCtr="0" compatLnSpc="1">
            <a:prstTxWarp prst="textNoShape">
              <a:avLst/>
            </a:prstTxWarp>
          </a:bodyPr>
          <a:lstStyle>
            <a:lvl1pPr algn="r" defTabSz="958812">
              <a:defRPr sz="1300"/>
            </a:lvl1pPr>
          </a:lstStyle>
          <a:p>
            <a:pPr>
              <a:defRPr/>
            </a:pPr>
            <a:fld id="{3216FCBF-0A91-4C08-A767-16E1258D5559}" type="datetimeFigureOut">
              <a:rPr lang="de-DE"/>
              <a:pPr>
                <a:defRPr/>
              </a:pPr>
              <a:t>19.06.2012</a:t>
            </a:fld>
            <a:endParaRPr lang="de-DE" dirty="0"/>
          </a:p>
        </p:txBody>
      </p:sp>
      <p:sp>
        <p:nvSpPr>
          <p:cNvPr id="4" name="Fußzeilenplatzhalter 3"/>
          <p:cNvSpPr>
            <a:spLocks noGrp="1"/>
          </p:cNvSpPr>
          <p:nvPr>
            <p:ph type="ftr" sz="quarter" idx="2"/>
          </p:nvPr>
        </p:nvSpPr>
        <p:spPr bwMode="auto">
          <a:xfrm>
            <a:off x="1" y="9721851"/>
            <a:ext cx="3076575" cy="511176"/>
          </a:xfrm>
          <a:prstGeom prst="rect">
            <a:avLst/>
          </a:prstGeom>
          <a:noFill/>
          <a:ln w="9525">
            <a:noFill/>
            <a:miter lim="800000"/>
            <a:headEnd/>
            <a:tailEnd/>
          </a:ln>
        </p:spPr>
        <p:txBody>
          <a:bodyPr vert="horz" wrap="square" lIns="99035" tIns="49518" rIns="99035" bIns="49518" numCol="1" anchor="b" anchorCtr="0" compatLnSpc="1">
            <a:prstTxWarp prst="textNoShape">
              <a:avLst/>
            </a:prstTxWarp>
          </a:bodyPr>
          <a:lstStyle>
            <a:lvl1pPr defTabSz="958812">
              <a:defRPr sz="1300"/>
            </a:lvl1pPr>
          </a:lstStyle>
          <a:p>
            <a:pPr>
              <a:defRPr/>
            </a:pPr>
            <a:endParaRPr lang="de-DE" dirty="0"/>
          </a:p>
        </p:txBody>
      </p:sp>
      <p:sp>
        <p:nvSpPr>
          <p:cNvPr id="5" name="Foliennummernplatzhalter 4"/>
          <p:cNvSpPr>
            <a:spLocks noGrp="1"/>
          </p:cNvSpPr>
          <p:nvPr>
            <p:ph type="sldNum" sz="quarter" idx="3"/>
          </p:nvPr>
        </p:nvSpPr>
        <p:spPr bwMode="auto">
          <a:xfrm>
            <a:off x="4021139" y="9721851"/>
            <a:ext cx="3076575" cy="511176"/>
          </a:xfrm>
          <a:prstGeom prst="rect">
            <a:avLst/>
          </a:prstGeom>
          <a:noFill/>
          <a:ln w="9525">
            <a:noFill/>
            <a:miter lim="800000"/>
            <a:headEnd/>
            <a:tailEnd/>
          </a:ln>
        </p:spPr>
        <p:txBody>
          <a:bodyPr vert="horz" wrap="square" lIns="99035" tIns="49518" rIns="99035" bIns="49518" numCol="1" anchor="b" anchorCtr="0" compatLnSpc="1">
            <a:prstTxWarp prst="textNoShape">
              <a:avLst/>
            </a:prstTxWarp>
          </a:bodyPr>
          <a:lstStyle>
            <a:lvl1pPr algn="r" defTabSz="958812">
              <a:defRPr sz="1300"/>
            </a:lvl1pPr>
          </a:lstStyle>
          <a:p>
            <a:pPr>
              <a:defRPr/>
            </a:pPr>
            <a:fld id="{827D82EA-973B-4722-84EE-D08125CAF211}" type="slidenum">
              <a:rPr lang="de-DE"/>
              <a:pPr>
                <a:defRPr/>
              </a:pPr>
              <a:t>‹Nr.›</a:t>
            </a:fld>
            <a:endParaRPr lang="de-DE" dirty="0"/>
          </a:p>
        </p:txBody>
      </p:sp>
    </p:spTree>
    <p:extLst>
      <p:ext uri="{BB962C8B-B14F-4D97-AF65-F5344CB8AC3E}">
        <p14:creationId xmlns:p14="http://schemas.microsoft.com/office/powerpoint/2010/main" val="2138992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bwMode="auto">
          <a:xfrm>
            <a:off x="1" y="3"/>
            <a:ext cx="3076575" cy="511176"/>
          </a:xfrm>
          <a:prstGeom prst="rect">
            <a:avLst/>
          </a:prstGeom>
          <a:noFill/>
          <a:ln w="9525">
            <a:noFill/>
            <a:miter lim="800000"/>
            <a:headEnd/>
            <a:tailEnd/>
          </a:ln>
        </p:spPr>
        <p:txBody>
          <a:bodyPr vert="horz" wrap="square" lIns="99035" tIns="49518" rIns="99035" bIns="49518" numCol="1" anchor="t" anchorCtr="0" compatLnSpc="1">
            <a:prstTxWarp prst="textNoShape">
              <a:avLst/>
            </a:prstTxWarp>
          </a:bodyPr>
          <a:lstStyle>
            <a:lvl1pPr defTabSz="958812">
              <a:defRPr sz="1300"/>
            </a:lvl1pPr>
          </a:lstStyle>
          <a:p>
            <a:pPr>
              <a:defRPr/>
            </a:pPr>
            <a:endParaRPr lang="de-DE" dirty="0"/>
          </a:p>
        </p:txBody>
      </p:sp>
      <p:sp>
        <p:nvSpPr>
          <p:cNvPr id="3" name="Datumsplatzhalter 2"/>
          <p:cNvSpPr>
            <a:spLocks noGrp="1"/>
          </p:cNvSpPr>
          <p:nvPr>
            <p:ph type="dt" idx="1"/>
          </p:nvPr>
        </p:nvSpPr>
        <p:spPr bwMode="auto">
          <a:xfrm>
            <a:off x="4021139" y="3"/>
            <a:ext cx="3076575" cy="511176"/>
          </a:xfrm>
          <a:prstGeom prst="rect">
            <a:avLst/>
          </a:prstGeom>
          <a:noFill/>
          <a:ln w="9525">
            <a:noFill/>
            <a:miter lim="800000"/>
            <a:headEnd/>
            <a:tailEnd/>
          </a:ln>
        </p:spPr>
        <p:txBody>
          <a:bodyPr vert="horz" wrap="square" lIns="99035" tIns="49518" rIns="99035" bIns="49518" numCol="1" anchor="t" anchorCtr="0" compatLnSpc="1">
            <a:prstTxWarp prst="textNoShape">
              <a:avLst/>
            </a:prstTxWarp>
          </a:bodyPr>
          <a:lstStyle>
            <a:lvl1pPr algn="r" defTabSz="958812">
              <a:defRPr sz="1300"/>
            </a:lvl1pPr>
          </a:lstStyle>
          <a:p>
            <a:pPr>
              <a:defRPr/>
            </a:pPr>
            <a:fld id="{DB5393EF-740F-4E3F-A7FD-BEA5E1D49E7E}" type="datetimeFigureOut">
              <a:rPr lang="de-DE"/>
              <a:pPr>
                <a:defRPr/>
              </a:pPr>
              <a:t>19.06.2012</a:t>
            </a:fld>
            <a:endParaRPr lang="de-DE" dirty="0"/>
          </a:p>
        </p:txBody>
      </p:sp>
      <p:sp>
        <p:nvSpPr>
          <p:cNvPr id="4" name="Folienbildplatzhalter 3"/>
          <p:cNvSpPr>
            <a:spLocks noGrp="1" noRot="1" noChangeAspect="1"/>
          </p:cNvSpPr>
          <p:nvPr>
            <p:ph type="sldImg" idx="2"/>
          </p:nvPr>
        </p:nvSpPr>
        <p:spPr>
          <a:xfrm>
            <a:off x="990600" y="766763"/>
            <a:ext cx="5118100" cy="3838575"/>
          </a:xfrm>
          <a:prstGeom prst="rect">
            <a:avLst/>
          </a:prstGeom>
          <a:noFill/>
          <a:ln w="12700">
            <a:solidFill>
              <a:prstClr val="black"/>
            </a:solidFill>
          </a:ln>
        </p:spPr>
        <p:txBody>
          <a:bodyPr vert="horz" lIns="94454" tIns="47228" rIns="94454" bIns="47228" rtlCol="0" anchor="ctr"/>
          <a:lstStyle/>
          <a:p>
            <a:pPr lvl="0"/>
            <a:endParaRPr lang="de-DE" noProof="0" dirty="0" smtClean="0"/>
          </a:p>
        </p:txBody>
      </p:sp>
      <p:sp>
        <p:nvSpPr>
          <p:cNvPr id="5" name="Notizenplatzhalter 4"/>
          <p:cNvSpPr>
            <a:spLocks noGrp="1"/>
          </p:cNvSpPr>
          <p:nvPr>
            <p:ph type="body" sz="quarter" idx="3"/>
          </p:nvPr>
        </p:nvSpPr>
        <p:spPr bwMode="auto">
          <a:xfrm>
            <a:off x="709614" y="4860927"/>
            <a:ext cx="5680075" cy="4606925"/>
          </a:xfrm>
          <a:prstGeom prst="rect">
            <a:avLst/>
          </a:prstGeom>
          <a:noFill/>
          <a:ln w="9525">
            <a:noFill/>
            <a:miter lim="800000"/>
            <a:headEnd/>
            <a:tailEnd/>
          </a:ln>
        </p:spPr>
        <p:txBody>
          <a:bodyPr vert="horz" wrap="square" lIns="99035" tIns="49518" rIns="99035" bIns="49518"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bwMode="auto">
          <a:xfrm>
            <a:off x="1" y="9721851"/>
            <a:ext cx="3076575" cy="511176"/>
          </a:xfrm>
          <a:prstGeom prst="rect">
            <a:avLst/>
          </a:prstGeom>
          <a:noFill/>
          <a:ln w="9525">
            <a:noFill/>
            <a:miter lim="800000"/>
            <a:headEnd/>
            <a:tailEnd/>
          </a:ln>
        </p:spPr>
        <p:txBody>
          <a:bodyPr vert="horz" wrap="square" lIns="99035" tIns="49518" rIns="99035" bIns="49518" numCol="1" anchor="b" anchorCtr="0" compatLnSpc="1">
            <a:prstTxWarp prst="textNoShape">
              <a:avLst/>
            </a:prstTxWarp>
          </a:bodyPr>
          <a:lstStyle>
            <a:lvl1pPr defTabSz="958812">
              <a:defRPr sz="1300"/>
            </a:lvl1pPr>
          </a:lstStyle>
          <a:p>
            <a:pPr>
              <a:defRPr/>
            </a:pPr>
            <a:endParaRPr lang="de-DE" dirty="0"/>
          </a:p>
        </p:txBody>
      </p:sp>
      <p:sp>
        <p:nvSpPr>
          <p:cNvPr id="7" name="Foliennummernplatzhalter 6"/>
          <p:cNvSpPr>
            <a:spLocks noGrp="1"/>
          </p:cNvSpPr>
          <p:nvPr>
            <p:ph type="sldNum" sz="quarter" idx="5"/>
          </p:nvPr>
        </p:nvSpPr>
        <p:spPr bwMode="auto">
          <a:xfrm>
            <a:off x="4021139" y="9721851"/>
            <a:ext cx="3076575" cy="511176"/>
          </a:xfrm>
          <a:prstGeom prst="rect">
            <a:avLst/>
          </a:prstGeom>
          <a:noFill/>
          <a:ln w="9525">
            <a:noFill/>
            <a:miter lim="800000"/>
            <a:headEnd/>
            <a:tailEnd/>
          </a:ln>
        </p:spPr>
        <p:txBody>
          <a:bodyPr vert="horz" wrap="square" lIns="99035" tIns="49518" rIns="99035" bIns="49518" numCol="1" anchor="b" anchorCtr="0" compatLnSpc="1">
            <a:prstTxWarp prst="textNoShape">
              <a:avLst/>
            </a:prstTxWarp>
          </a:bodyPr>
          <a:lstStyle>
            <a:lvl1pPr algn="r" defTabSz="958812">
              <a:defRPr sz="1300"/>
            </a:lvl1pPr>
          </a:lstStyle>
          <a:p>
            <a:pPr>
              <a:defRPr/>
            </a:pPr>
            <a:fld id="{DD9595ED-148B-4E82-BFFB-939B206475BD}" type="slidenum">
              <a:rPr lang="de-DE"/>
              <a:pPr>
                <a:defRPr/>
              </a:pPr>
              <a:t>‹Nr.›</a:t>
            </a:fld>
            <a:endParaRPr lang="de-DE" dirty="0"/>
          </a:p>
        </p:txBody>
      </p:sp>
    </p:spTree>
    <p:extLst>
      <p:ext uri="{BB962C8B-B14F-4D97-AF65-F5344CB8AC3E}">
        <p14:creationId xmlns:p14="http://schemas.microsoft.com/office/powerpoint/2010/main" val="9836649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none" baseline="0" dirty="0" smtClean="0">
                <a:solidFill>
                  <a:schemeClr val="tx1"/>
                </a:solidFill>
              </a:rPr>
              <a:t>Bemerkungen zur Präsentation:</a:t>
            </a:r>
          </a:p>
          <a:p>
            <a:r>
              <a:rPr lang="de-DE" baseline="0" dirty="0" smtClean="0">
                <a:solidFill>
                  <a:schemeClr val="tx1"/>
                </a:solidFill>
              </a:rPr>
              <a:t>Ausgehend von einem Verlaufsplan einer Doppelstunde im Volleyball soll aufgezeigt werden, wie diese Stunde an einzelnen Stellen exemplarisch verändert werden kann, um neben fachlichen auch überfachliche Kompetenzen zu fördern.</a:t>
            </a:r>
          </a:p>
          <a:p>
            <a:r>
              <a:rPr lang="de-DE" baseline="0" dirty="0" smtClean="0">
                <a:solidFill>
                  <a:schemeClr val="tx1"/>
                </a:solidFill>
              </a:rPr>
              <a:t>Eine einzelne Unterrichtsstunde ist stets als ein Teil einer Unterrichtseinheit zu betrachten. Daher wird zunächst immer die Unterrichtseinheit geplant.</a:t>
            </a:r>
            <a:endParaRPr lang="de-DE" dirty="0">
              <a:solidFill>
                <a:schemeClr val="tx1"/>
              </a:solidFill>
            </a:endParaRPr>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1</a:t>
            </a:fld>
            <a:endParaRPr lang="de-DE" dirty="0"/>
          </a:p>
        </p:txBody>
      </p:sp>
    </p:spTree>
    <p:extLst>
      <p:ext uri="{BB962C8B-B14F-4D97-AF65-F5344CB8AC3E}">
        <p14:creationId xmlns:p14="http://schemas.microsoft.com/office/powerpoint/2010/main" val="1701873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baseline="0" dirty="0" smtClean="0">
                <a:solidFill>
                  <a:schemeClr val="tx1"/>
                </a:solidFill>
              </a:rPr>
              <a:t>Technischer Hinweis:</a:t>
            </a:r>
            <a:endParaRPr lang="de-DE" baseline="0" dirty="0" smtClean="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de-DE" baseline="0" dirty="0" smtClean="0">
                <a:solidFill>
                  <a:schemeClr val="tx1"/>
                </a:solidFill>
              </a:rPr>
              <a:t>Technisch gehören die Folien 9 und 10 zusammen. </a:t>
            </a:r>
            <a:r>
              <a:rPr lang="de-DE" dirty="0" smtClean="0">
                <a:solidFill>
                  <a:schemeClr val="tx1"/>
                </a:solidFill>
              </a:rPr>
              <a:t>Mit dem zweiten Klicken verblassen </a:t>
            </a:r>
            <a:r>
              <a:rPr lang="de-DE" baseline="0" dirty="0" smtClean="0">
                <a:solidFill>
                  <a:schemeClr val="tx1"/>
                </a:solidFill>
              </a:rPr>
              <a:t>die nicht angesprochenen Handlungsfelder. </a:t>
            </a:r>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10</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none" baseline="0" dirty="0" smtClean="0">
                <a:solidFill>
                  <a:schemeClr val="tx1"/>
                </a:solidFill>
              </a:rPr>
              <a:t>Bemerkungen zur Präsentation:</a:t>
            </a:r>
          </a:p>
          <a:p>
            <a:r>
              <a:rPr lang="de-DE" dirty="0" smtClean="0">
                <a:solidFill>
                  <a:schemeClr val="tx1"/>
                </a:solidFill>
              </a:rPr>
              <a:t>Jeder</a:t>
            </a:r>
            <a:r>
              <a:rPr lang="de-DE" baseline="0" dirty="0" smtClean="0">
                <a:solidFill>
                  <a:schemeClr val="tx1"/>
                </a:solidFill>
              </a:rPr>
              <a:t> </a:t>
            </a:r>
            <a:r>
              <a:rPr lang="de-DE" dirty="0" smtClean="0">
                <a:solidFill>
                  <a:schemeClr val="tx1"/>
                </a:solidFill>
              </a:rPr>
              <a:t>Unterricht basiert auf Methoden.</a:t>
            </a:r>
          </a:p>
          <a:p>
            <a:endParaRPr lang="de-DE" baseline="0" dirty="0" smtClean="0">
              <a:solidFill>
                <a:schemeClr val="tx1"/>
              </a:solidFill>
            </a:endParaRPr>
          </a:p>
          <a:p>
            <a:pPr defTabSz="960669">
              <a:defRPr/>
            </a:pPr>
            <a:r>
              <a:rPr lang="de-DE" baseline="0" dirty="0" smtClean="0">
                <a:solidFill>
                  <a:schemeClr val="tx1"/>
                </a:solidFill>
              </a:rPr>
              <a:t>Bis jetzt wurden einige ausgewählte Kriterien besprochen, die einem </a:t>
            </a:r>
            <a:r>
              <a:rPr lang="de-DE" u="sng" baseline="0" dirty="0" smtClean="0">
                <a:solidFill>
                  <a:schemeClr val="tx1"/>
                </a:solidFill>
              </a:rPr>
              <a:t>guten</a:t>
            </a:r>
            <a:r>
              <a:rPr lang="de-DE" baseline="0" dirty="0" smtClean="0">
                <a:solidFill>
                  <a:schemeClr val="tx1"/>
                </a:solidFill>
              </a:rPr>
              <a:t> Sportunterricht zugrunde liegen. Kriterien wie z.B. Unterrichtsklima oder Optimale Nutzung der Lernzeit wurden nicht thematisiert, da sie entweder nicht wirklich planbar (Atmosphäre) oder aber nicht eindeutig (was bedeutet „optimale Nutzung“?) sind (weißer Methodenpfeil).</a:t>
            </a:r>
          </a:p>
          <a:p>
            <a:r>
              <a:rPr lang="de-DE" baseline="0" dirty="0" smtClean="0">
                <a:solidFill>
                  <a:schemeClr val="tx1"/>
                </a:solidFill>
              </a:rPr>
              <a:t>Im Folgenden werden nun verstärkt Kriterien angesprochen, die charakteristisch für einen guten </a:t>
            </a:r>
            <a:r>
              <a:rPr lang="de-DE" u="sng" baseline="0" dirty="0" smtClean="0">
                <a:solidFill>
                  <a:schemeClr val="tx1"/>
                </a:solidFill>
              </a:rPr>
              <a:t>kompetenzorientierten</a:t>
            </a:r>
            <a:r>
              <a:rPr lang="de-DE" baseline="0" dirty="0" smtClean="0">
                <a:solidFill>
                  <a:schemeClr val="tx1"/>
                </a:solidFill>
              </a:rPr>
              <a:t> Sportunterricht sind. An konkreten Beispielen wird aufgezeigt, wie diese Kriterien in dem vorliegenden Stundenverlaufsplan umgesetzt werden können (grüner Methodenpfeil). </a:t>
            </a:r>
          </a:p>
          <a:p>
            <a:endParaRPr lang="de-DE" b="1" baseline="0" dirty="0" smtClean="0">
              <a:solidFill>
                <a:schemeClr val="tx1"/>
              </a:solidFill>
            </a:endParaRPr>
          </a:p>
          <a:p>
            <a:pPr defTabSz="960669"/>
            <a:r>
              <a:rPr lang="de-DE" b="0" u="none" baseline="0" dirty="0" smtClean="0">
                <a:solidFill>
                  <a:schemeClr val="tx1"/>
                </a:solidFill>
              </a:rPr>
              <a:t>In dieser Stunde soll nur die methodische Entscheidung hinsichtlich der Gruppenarbeit in der Dreiergruppe betrachtet werden. Es stellt sich die Frage, wie diese Dreiergruppe aussieht. </a:t>
            </a:r>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11</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none" baseline="0" dirty="0" smtClean="0"/>
              <a:t>Bemerkungen zur Präsentation:</a:t>
            </a:r>
          </a:p>
          <a:p>
            <a:r>
              <a:rPr lang="de-DE" baseline="0" dirty="0" smtClean="0"/>
              <a:t>Je nachdem, ob man in leistungshomogene oder leistungsheterogene Gruppen einteilt, werden unterschiedliche Intentionen verfolgt: </a:t>
            </a:r>
          </a:p>
          <a:p>
            <a:endParaRPr lang="de-DE" baseline="0" dirty="0" smtClean="0"/>
          </a:p>
          <a:p>
            <a:pPr marL="228600" indent="-228600">
              <a:buAutoNum type="alphaLcParenR"/>
            </a:pPr>
            <a:r>
              <a:rPr lang="de-DE" baseline="0" dirty="0" smtClean="0"/>
              <a:t>Leistungshomogene Gruppen erhalten beispielsweise differenzierte Aufgabenstellungen, sodass jede Gruppe ihrem Leistungsstand entsprechend gefördert wird. </a:t>
            </a:r>
          </a:p>
          <a:p>
            <a:pPr marL="228600" indent="-228600">
              <a:buAutoNum type="alphaLcParenR"/>
            </a:pPr>
            <a:r>
              <a:rPr lang="de-DE" baseline="0" dirty="0" smtClean="0"/>
              <a:t>Bei leistungsheterogenen Gruppen könnten die Besten der Gruppe bewusst als Coach eingesetzt werden, und können so z.B. ihre personalen und sozialen Kompetenzen weiterentwickeln.</a:t>
            </a:r>
          </a:p>
          <a:p>
            <a:endParaRPr lang="de-DE" baseline="0" dirty="0" smtClean="0"/>
          </a:p>
          <a:p>
            <a:r>
              <a:rPr lang="de-DE" baseline="0" dirty="0" smtClean="0"/>
              <a:t>Damit sind wir bei einem weiteren wichtigen Kriterium, der INDIVIDUELLEN FÖRDERUNG.</a:t>
            </a:r>
          </a:p>
          <a:p>
            <a:endParaRPr lang="de-DE" baseline="0" dirty="0" smtClean="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12</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r>
              <a:rPr lang="de-DE" b="1" u="none" baseline="0" dirty="0" smtClean="0"/>
              <a:t>Bemerkungen zur Präsentation:</a:t>
            </a:r>
          </a:p>
          <a:p>
            <a:r>
              <a:rPr lang="de-DE" dirty="0" smtClean="0"/>
              <a:t>Die</a:t>
            </a:r>
            <a:r>
              <a:rPr lang="de-DE" baseline="0" dirty="0" smtClean="0"/>
              <a:t> individuelle Förderung soll am Beispiel der Wiederholung der Grundtechniken aufgezeigt werden. </a:t>
            </a:r>
          </a:p>
          <a:p>
            <a:r>
              <a:rPr lang="de-DE" baseline="0" dirty="0" smtClean="0"/>
              <a:t>Zur individuellen Förderung gehört immer die Differenzierung.</a:t>
            </a:r>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13</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r>
              <a:rPr lang="de-DE" b="1" u="none" baseline="0" dirty="0" smtClean="0"/>
              <a:t>Bemerkungen zur Präsentation:</a:t>
            </a:r>
          </a:p>
          <a:p>
            <a:r>
              <a:rPr lang="de-DE" dirty="0" smtClean="0"/>
              <a:t>Im Volleyball bieten sich verschiedene Differenzierungsmöglichkeiten an, wie beispielsweise die Feldgröße. Diese</a:t>
            </a:r>
            <a:r>
              <a:rPr lang="de-DE" baseline="0" dirty="0" smtClean="0"/>
              <a:t> Möglichkeiten der Differenzierung sind auf den nächsten Folien zusammengefasst und auch auf dem Server zu finden.</a:t>
            </a:r>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14</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15</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16</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r>
              <a:rPr lang="de-DE" b="1" u="none" baseline="0" dirty="0" smtClean="0"/>
              <a:t>Bemerkungen zur Präsentation:</a:t>
            </a:r>
          </a:p>
          <a:p>
            <a:r>
              <a:rPr lang="de-DE" dirty="0" smtClean="0"/>
              <a:t>Zur individuellen Förderung</a:t>
            </a:r>
            <a:r>
              <a:rPr lang="de-DE" baseline="0" dirty="0" smtClean="0"/>
              <a:t> gehören unbedingt auch Aufgabenstellungen mit unterschiedlichem Schwierigkeitsgrad, sodass die Schüler ihrem Leistungsstand entsprechend Aufgaben umsetzen können. Hierfür eignen sich Übungskataloge, die solche Aufgaben mit abgestuften Schwierigkeitsgraden enthalten. Die nächste Folie zeigt exemplarisch solche Aufgaben, die auch auf dem Server zu finden sind.</a:t>
            </a:r>
            <a:br>
              <a:rPr lang="de-DE" baseline="0" dirty="0" smtClean="0"/>
            </a:br>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17</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r>
              <a:rPr lang="de-DE" b="1" u="none" baseline="0" dirty="0" smtClean="0"/>
              <a:t>Bemerkungen zur Präsentation:</a:t>
            </a:r>
          </a:p>
          <a:p>
            <a:r>
              <a:rPr lang="de-DE" dirty="0" smtClean="0"/>
              <a:t>Der</a:t>
            </a:r>
            <a:r>
              <a:rPr lang="de-DE" baseline="0" dirty="0" smtClean="0"/>
              <a:t> Einsatz von Übungskatalogen setzt voraus, dass die Aufgaben den Schülern bekannt sind. </a:t>
            </a:r>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18</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none" baseline="0" dirty="0" smtClean="0"/>
              <a:t>Bemerkungen zur Präsentation:</a:t>
            </a:r>
          </a:p>
          <a:p>
            <a:r>
              <a:rPr lang="de-DE" dirty="0" smtClean="0"/>
              <a:t>Sind die Aufgaben eines Übungskataloges bekannt,</a:t>
            </a:r>
            <a:r>
              <a:rPr lang="de-DE" baseline="0" dirty="0" smtClean="0"/>
              <a:t> so können die Schüler selbstständig in Kleingruppen Aufgaben auswählen und diese üben.</a:t>
            </a:r>
          </a:p>
          <a:p>
            <a:r>
              <a:rPr lang="de-DE" baseline="0" dirty="0" smtClean="0">
                <a:sym typeface="Wingdings" pitchFamily="2" charset="2"/>
              </a:rPr>
              <a:t> </a:t>
            </a:r>
            <a:r>
              <a:rPr lang="de-DE" baseline="0" dirty="0" smtClean="0"/>
              <a:t>Kriterium SELBSTSTÄNDIGKEIT</a:t>
            </a:r>
          </a:p>
          <a:p>
            <a:endParaRPr lang="de-DE" baseline="0" dirty="0" smtClean="0"/>
          </a:p>
          <a:p>
            <a:r>
              <a:rPr lang="de-DE" baseline="0" dirty="0" smtClean="0"/>
              <a:t> </a:t>
            </a:r>
            <a:endParaRPr lang="de-DE" dirty="0" smtClean="0"/>
          </a:p>
          <a:p>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19</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defRPr/>
            </a:pPr>
            <a:r>
              <a:rPr lang="de-DE" b="1" u="none" baseline="0" dirty="0" smtClean="0">
                <a:solidFill>
                  <a:schemeClr val="tx1"/>
                </a:solidFill>
              </a:rPr>
              <a:t>Bemerkungen zur Präsentation:</a:t>
            </a:r>
          </a:p>
          <a:p>
            <a:r>
              <a:rPr lang="de-DE" dirty="0" smtClean="0">
                <a:solidFill>
                  <a:schemeClr val="tx1"/>
                </a:solidFill>
              </a:rPr>
              <a:t>Je nach Könnensstand ist diese Unterrichtseinheit für eine 7. oder 8.</a:t>
            </a:r>
            <a:r>
              <a:rPr lang="de-DE" baseline="0" dirty="0" smtClean="0">
                <a:solidFill>
                  <a:schemeClr val="tx1"/>
                </a:solidFill>
              </a:rPr>
              <a:t> </a:t>
            </a:r>
            <a:r>
              <a:rPr lang="de-DE" dirty="0" smtClean="0">
                <a:solidFill>
                  <a:schemeClr val="tx1"/>
                </a:solidFill>
              </a:rPr>
              <a:t>Mädchen- oder Jungenklasse geplant. Im Vordergrund steht die Vermittlung der Spielfähigkeit über das Spiel 1 : 1 zum Spiel 2 : 2. Die</a:t>
            </a:r>
            <a:r>
              <a:rPr lang="de-DE" baseline="0" dirty="0" smtClean="0">
                <a:solidFill>
                  <a:schemeClr val="tx1"/>
                </a:solidFill>
              </a:rPr>
              <a:t> Schülerinnen und Schüler können die Grundtechniken Pritschen und Baggern in Grobform.</a:t>
            </a:r>
            <a:endParaRPr lang="de-DE" dirty="0">
              <a:solidFill>
                <a:schemeClr val="tx1"/>
              </a:solidFill>
            </a:endParaRPr>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2</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20</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defRPr/>
            </a:pPr>
            <a:r>
              <a:rPr lang="de-DE" b="1" u="none" baseline="0" dirty="0" smtClean="0"/>
              <a:t>Bemerkungen zur Präsentation:</a:t>
            </a:r>
          </a:p>
          <a:p>
            <a:r>
              <a:rPr lang="de-DE" dirty="0" smtClean="0"/>
              <a:t>Ein weiteres Kriterium eines kompetenzorientierten</a:t>
            </a:r>
            <a:r>
              <a:rPr lang="de-DE" baseline="0" dirty="0" smtClean="0"/>
              <a:t> Unterrichts ist EINSICHTIGES LERNEN.</a:t>
            </a:r>
          </a:p>
          <a:p>
            <a:endParaRPr lang="de-DE" baseline="0" dirty="0" smtClean="0"/>
          </a:p>
          <a:p>
            <a:endParaRPr lang="de-DE" baseline="0" dirty="0" smtClean="0"/>
          </a:p>
          <a:p>
            <a:endParaRPr lang="de-DE" dirty="0" smtClean="0"/>
          </a:p>
          <a:p>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21</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r>
              <a:rPr lang="de-DE" b="1" u="none" baseline="0" dirty="0" smtClean="0"/>
              <a:t>Bemerkungen zur Präsentation:</a:t>
            </a:r>
          </a:p>
          <a:p>
            <a:r>
              <a:rPr lang="de-DE" dirty="0" smtClean="0"/>
              <a:t>Zum einsichtigen Lernen gehört auch die Bewusstmachung. Wenn taktische Verhaltensweisen erläutert werden, dann werden den Schülern Spielhandlungen bewusst gemacht. Somit sind solche Erläuterungen winzige Bausteinchen des einsichtigen Lernens. </a:t>
            </a:r>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22</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r>
              <a:rPr lang="de-DE" b="1" u="none" baseline="0" dirty="0" smtClean="0"/>
              <a:t>Bemerkungen zur Präsentation:</a:t>
            </a:r>
          </a:p>
          <a:p>
            <a:r>
              <a:rPr lang="de-DE" dirty="0" smtClean="0"/>
              <a:t>Über das Kriterium FEEDBACK können sich Schüler gegenseitig Rückmeldungen zu gelungenen und/oder misslungenen Aktionen geben. </a:t>
            </a:r>
          </a:p>
          <a:p>
            <a:endParaRPr lang="de-DE" dirty="0" smtClean="0"/>
          </a:p>
          <a:p>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23</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defRPr/>
            </a:pPr>
            <a:r>
              <a:rPr lang="de-DE" b="1" u="none" baseline="0" dirty="0" smtClean="0"/>
              <a:t>Bemerkungen zur Präsentation:</a:t>
            </a:r>
          </a:p>
          <a:p>
            <a:r>
              <a:rPr lang="de-DE" dirty="0" smtClean="0"/>
              <a:t>Rückmeldungen können z.B. über einfache, aber effektive Beobachtungsaufgaben erfolgen. Diese könnte in der Spielphase 2 : 2 folgendermaßen lauten: „Schau, ob sich dein Partner vom Netz löst und zur Annahme nach hinten geht.“ Hier geben Mitschüler ein Feedback.</a:t>
            </a:r>
          </a:p>
          <a:p>
            <a:endParaRPr lang="de-DE" dirty="0" smtClean="0"/>
          </a:p>
          <a:p>
            <a:r>
              <a:rPr lang="de-DE" dirty="0" smtClean="0"/>
              <a:t>Die zweite Möglichkeit ist der</a:t>
            </a:r>
            <a:r>
              <a:rPr lang="de-DE" baseline="0" dirty="0" smtClean="0"/>
              <a:t> Einsatz einer Kompetenzkarte. Über eine Kompetenzkarte kann sich der Schüler selbst ein Bild machen, was er bereits kann oder nicht kann. Die folgenden Folie enthält eine Kompetenzkarte zur Spielfähigkeit im 2 : 2. </a:t>
            </a:r>
          </a:p>
          <a:p>
            <a:r>
              <a:rPr lang="de-DE" baseline="0" dirty="0" smtClean="0"/>
              <a:t>Hinweis: Der Einsatz einer Kompetenzkarte in der hier dargestellten Stunde würde voraussetzen, dass die Schüler den Umgang mit Kompetenzkarten kennen und ihnen der Inhalt dieser Kompetenzkarte bekannt ist.</a:t>
            </a:r>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24</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r>
              <a:rPr lang="de-DE" b="1" u="none" baseline="0" dirty="0" smtClean="0"/>
              <a:t>Bemerkungen zur Präsentation:</a:t>
            </a:r>
          </a:p>
          <a:p>
            <a:r>
              <a:rPr lang="de-DE" baseline="0" dirty="0" smtClean="0"/>
              <a:t>Diese Kompetenzkarte hat den Fokus auf der Spielfähigkeit. Neben der Technik wird ebenso das individual- und gruppentaktische Verhalten auf dem entsprechenden Lernniveau betrachtet. </a:t>
            </a:r>
          </a:p>
          <a:p>
            <a:r>
              <a:rPr lang="de-DE" baseline="0" dirty="0" smtClean="0"/>
              <a:t>Anmerkung: Soll die Technik Pritschen beobachtet und eingestuft werden, so ist eine Kompetenzkarte zur Technik Pritschen zu verwenden.</a:t>
            </a:r>
          </a:p>
          <a:p>
            <a:endParaRPr lang="de-DE" baseline="0" dirty="0" smtClean="0"/>
          </a:p>
          <a:p>
            <a:r>
              <a:rPr lang="de-DE" dirty="0" smtClean="0"/>
              <a:t>Kompetenzkarten eignen sich für Schüler,</a:t>
            </a:r>
            <a:r>
              <a:rPr lang="de-DE" baseline="0" dirty="0" smtClean="0"/>
              <a:t> um sich selbst einschätzen zu können. Im Sinne von: Das kann ich! Das kann ich noch nicht!</a:t>
            </a:r>
          </a:p>
          <a:p>
            <a:r>
              <a:rPr lang="de-DE" baseline="0" dirty="0" smtClean="0"/>
              <a:t>Kompetenzkarten eignen sich auch für Lehrer und Mitschüler als Feedback-Instrument, um den Schülern konkret aufzuzeigen, wo sie stehen. Im Sinne von: Das kannst du! Das kannst du noch nicht!</a:t>
            </a:r>
          </a:p>
          <a:p>
            <a:endParaRPr lang="de-DE" baseline="0" dirty="0" smtClean="0"/>
          </a:p>
          <a:p>
            <a:pPr defTabSz="960669"/>
            <a:r>
              <a:rPr lang="de-DE" baseline="0" dirty="0" smtClean="0"/>
              <a:t>Mit Hilfe solcher Kompetenzkarten kann den Schülern aufgezeigt werden, wohin der Weg geht. Lehrer können diese Kompetenzkarten als Diagnoseinstrument nutzen, um die Lernprozesse und Lernentwicklung der Schüler zu beobachten und darauf mit entsprechenden Aufgaben zu reagieren. Dadurch können Schüler gezielt individuell gefördert werden.</a:t>
            </a:r>
          </a:p>
          <a:p>
            <a:pPr defTabSz="960669"/>
            <a:endParaRPr lang="de-DE" dirty="0" smtClean="0"/>
          </a:p>
          <a:p>
            <a:r>
              <a:rPr lang="de-DE" baseline="0" dirty="0" smtClean="0"/>
              <a:t>Kompetenzkarten dienen </a:t>
            </a:r>
            <a:r>
              <a:rPr lang="de-DE" u="sng" baseline="0" dirty="0" smtClean="0"/>
              <a:t>nicht</a:t>
            </a:r>
            <a:r>
              <a:rPr lang="de-DE" baseline="0" dirty="0" smtClean="0"/>
              <a:t> der Notengebung. Die Kompetenzstufen entsprechen nicht den Noten.</a:t>
            </a:r>
          </a:p>
          <a:p>
            <a:endParaRPr lang="de-DE" baseline="0" dirty="0" smtClean="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25</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r>
              <a:rPr lang="de-DE" b="1" u="none" baseline="0" dirty="0" smtClean="0"/>
              <a:t>Bemerkungen zur Präsentation:</a:t>
            </a:r>
          </a:p>
          <a:p>
            <a:r>
              <a:rPr lang="de-DE" dirty="0" smtClean="0"/>
              <a:t>Zusammenfassend soll noch einmal an einem konkreten Beispiel aufgezeigt werden, was durch das „Drehen an einer Stellschraube“ passiert.</a:t>
            </a:r>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26</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r>
              <a:rPr lang="de-DE" b="1" u="none" baseline="0" dirty="0" smtClean="0"/>
              <a:t>Bemerkungen zur Präsentation:</a:t>
            </a:r>
          </a:p>
          <a:p>
            <a:pPr defTabSz="960669"/>
            <a:r>
              <a:rPr lang="de-DE" dirty="0" smtClean="0"/>
              <a:t>Das Kriterium SELBSTSTÄNDIGKEIT trägt zu einem kompetenzorientierten Sportunterricht bei. Am Beispiel der Unterrichtsphase „Wiederholung der Grundtechniken“</a:t>
            </a:r>
            <a:r>
              <a:rPr lang="de-DE" baseline="0" dirty="0" smtClean="0"/>
              <a:t> wird im Folgenden aufgezeigt, wie die Schüler durch eine Veränderung der Aufgabenstellung einen aktiveren und eigenständigeren Part im Sportunterricht übernehmen müssen. </a:t>
            </a:r>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27</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r>
              <a:rPr lang="de-DE" b="1" u="none" baseline="0" dirty="0" smtClean="0"/>
              <a:t>Bemerkungen zur Präsentation:</a:t>
            </a:r>
          </a:p>
          <a:p>
            <a:r>
              <a:rPr lang="de-DE" dirty="0" smtClean="0"/>
              <a:t>Betrachten</a:t>
            </a:r>
            <a:r>
              <a:rPr lang="de-DE" baseline="0" dirty="0" smtClean="0"/>
              <a:t> wir die bisherige Aufgabenstellung, so wird deutlich, dass hier die Grundtechniken wiederholt werden, mit der Intention die Techniken zu festigen.</a:t>
            </a:r>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28</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r>
              <a:rPr lang="de-DE" b="1" u="none" baseline="0" dirty="0" smtClean="0"/>
              <a:t>Bemerkungen zur Präsentation:</a:t>
            </a:r>
          </a:p>
          <a:p>
            <a:r>
              <a:rPr lang="de-DE" dirty="0" smtClean="0"/>
              <a:t>Die Aufgabenstellung wird so verändert, dass die Schüler ihre Übungen nicht mehr vom Lehrer vorgegeben bekommen, sondern selbst entscheiden, welche Übungen sie aus</a:t>
            </a:r>
            <a:r>
              <a:rPr lang="de-DE" baseline="0" dirty="0" smtClean="0"/>
              <a:t> dem vorliegenden Übungskatalog auswählen. </a:t>
            </a:r>
            <a:r>
              <a:rPr lang="de-DE" dirty="0" smtClean="0"/>
              <a:t>Dies trägt zur Selbstständigkeit bei. Neben </a:t>
            </a:r>
            <a:r>
              <a:rPr lang="de-DE" baseline="0" dirty="0" smtClean="0"/>
              <a:t>dem Festigen der Techniken (Fachkompetenz) müssen die Schüler hier ihr eigenes Sporttreiben realistisch einschätzen und entsprechend handeln (personale Kompetenz).  Sie können die Aufgaben nur sinnvoll bewältigen, wenn sie gemeinsam die Aufgaben bearbeiten und ausführen (soziale Kompetenz). </a:t>
            </a:r>
          </a:p>
          <a:p>
            <a:endParaRPr lang="de-DE" baseline="0" dirty="0" smtClean="0"/>
          </a:p>
          <a:p>
            <a:r>
              <a:rPr lang="de-DE" baseline="0" dirty="0" smtClean="0"/>
              <a:t>Fazit: Bereits diese kleine Veränderung führt dazu, dass neben den fachlichen auch überfachliche Kompetenzen bewusst gefördert werden.</a:t>
            </a:r>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29</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none" baseline="0" dirty="0" smtClean="0"/>
              <a:t>Bemerkungen zur Präsentation:</a:t>
            </a:r>
          </a:p>
          <a:p>
            <a:r>
              <a:rPr lang="de-DE" dirty="0" smtClean="0"/>
              <a:t>Die im Folgenden dargestellte Stunde ist die vierte</a:t>
            </a:r>
            <a:r>
              <a:rPr lang="de-DE" baseline="0" dirty="0" smtClean="0"/>
              <a:t> Doppelstunde der Einheit. In dieser Stunde wird das Spiel 2 : 2 eingeführt.</a:t>
            </a:r>
          </a:p>
          <a:p>
            <a:endParaRPr lang="de-DE" baseline="0" dirty="0" smtClean="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3</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30</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none" baseline="0" dirty="0" smtClean="0">
                <a:solidFill>
                  <a:schemeClr val="tx1"/>
                </a:solidFill>
              </a:rPr>
              <a:t>Bemerkungen zur Präsentation:</a:t>
            </a:r>
          </a:p>
          <a:p>
            <a:r>
              <a:rPr lang="de-DE" dirty="0" smtClean="0">
                <a:solidFill>
                  <a:schemeClr val="tx1"/>
                </a:solidFill>
              </a:rPr>
              <a:t>Wenn es sich um eine gut geplante Stunde handelt, müssen einige</a:t>
            </a:r>
            <a:r>
              <a:rPr lang="de-DE" baseline="0" dirty="0" smtClean="0">
                <a:solidFill>
                  <a:schemeClr val="tx1"/>
                </a:solidFill>
              </a:rPr>
              <a:t> Kriterien eines guten Sportunterrichts sichtbar werden.</a:t>
            </a:r>
          </a:p>
          <a:p>
            <a:r>
              <a:rPr lang="de-DE" baseline="0" dirty="0" smtClean="0">
                <a:solidFill>
                  <a:schemeClr val="tx1"/>
                </a:solidFill>
              </a:rPr>
              <a:t>Bereits erwähnt wurde, dass diese Unterrichtsstunde nicht „alleine“ steht, sondern in eine Unterrichtseinheit eingebettet ist. Die Inhalte und Kompetenzen dieser Unterrichtseinheit sind im Kerncurriculum der Schule zu finden, das wiederum auf den Bildungsstandards basiert. Das findet sich in der STRUKTURIERTHEIT wieder.</a:t>
            </a:r>
          </a:p>
          <a:p>
            <a:endParaRPr lang="de-DE" baseline="0" dirty="0" smtClean="0">
              <a:solidFill>
                <a:schemeClr val="tx1"/>
              </a:solidFill>
            </a:endParaRPr>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4</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none" baseline="0" dirty="0" smtClean="0">
                <a:solidFill>
                  <a:schemeClr val="tx1"/>
                </a:solidFill>
              </a:rPr>
              <a:t>Bemerkungen zur Präsentation:</a:t>
            </a:r>
          </a:p>
          <a:p>
            <a:r>
              <a:rPr lang="de-DE" baseline="0" dirty="0" smtClean="0">
                <a:solidFill>
                  <a:schemeClr val="tx1"/>
                </a:solidFill>
              </a:rPr>
              <a:t>Beim Betrachten des vorliegenden Unterrichtsentwurfs wird deutlich, dass die Unterrichtsstunde auf den Bildungsstandards basiert.</a:t>
            </a:r>
            <a:br>
              <a:rPr lang="de-DE" baseline="0" dirty="0" smtClean="0">
                <a:solidFill>
                  <a:schemeClr val="tx1"/>
                </a:solidFill>
              </a:rPr>
            </a:br>
            <a:r>
              <a:rPr lang="de-DE" baseline="0" dirty="0" smtClean="0">
                <a:solidFill>
                  <a:schemeClr val="tx1"/>
                </a:solidFill>
              </a:rPr>
              <a:t>Das Spiel 2 : 2 soll erlernt werden, somit müssen beispielsweise erworbene Grundtechniken spielspezifisch angewandt werden.</a:t>
            </a:r>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5</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none" baseline="0" dirty="0" smtClean="0">
                <a:solidFill>
                  <a:schemeClr val="tx1"/>
                </a:solidFill>
              </a:rPr>
              <a:t>Bemerkungen zur Präsentation:</a:t>
            </a:r>
          </a:p>
          <a:p>
            <a:r>
              <a:rPr lang="de-DE" dirty="0" smtClean="0">
                <a:solidFill>
                  <a:schemeClr val="tx1"/>
                </a:solidFill>
              </a:rPr>
              <a:t>Alles verfolgt ein Ziel, alles ist geplant und dementsprechend erfolgen einzelne Unterrichtsschritte</a:t>
            </a:r>
            <a:r>
              <a:rPr lang="de-DE" baseline="0" dirty="0" smtClean="0">
                <a:solidFill>
                  <a:schemeClr val="tx1"/>
                </a:solidFill>
              </a:rPr>
              <a:t>.</a:t>
            </a:r>
          </a:p>
          <a:p>
            <a:endParaRPr lang="de-DE" baseline="0" dirty="0" smtClean="0">
              <a:solidFill>
                <a:schemeClr val="tx1"/>
              </a:solidFill>
            </a:endParaRPr>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6</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defRPr/>
            </a:pPr>
            <a:r>
              <a:rPr lang="de-DE" b="1" u="none" baseline="0" dirty="0" smtClean="0"/>
              <a:t>Bemerkungen zur Präsentation:</a:t>
            </a:r>
          </a:p>
          <a:p>
            <a:r>
              <a:rPr lang="de-DE" dirty="0" smtClean="0"/>
              <a:t>Ein weiteres Kriterium für guten Sportunterricht ist die Mehrperspektivität. Sie zeigt sich in den verschiedenen Handlungsfeldern. Im Mittelpunkt steht stets die Bewegung.</a:t>
            </a:r>
          </a:p>
          <a:p>
            <a:endParaRPr lang="de-DE" dirty="0" smtClean="0"/>
          </a:p>
          <a:p>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7</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60669">
              <a:defRPr/>
            </a:pPr>
            <a:r>
              <a:rPr lang="de-DE" b="1" u="none" baseline="0" dirty="0" smtClean="0"/>
              <a:t>Bemerkungen zur Präsentation:</a:t>
            </a:r>
          </a:p>
          <a:p>
            <a:r>
              <a:rPr lang="de-DE" dirty="0" smtClean="0"/>
              <a:t>Die Bewegung ist zentraler Bestandteil des Sportunterrichts.</a:t>
            </a:r>
            <a:endParaRPr lang="de-DE" baseline="0" dirty="0" smtClean="0"/>
          </a:p>
          <a:p>
            <a:endParaRPr lang="de-DE" baseline="0" dirty="0" smtClean="0"/>
          </a:p>
          <a:p>
            <a:r>
              <a:rPr lang="de-DE" baseline="0" dirty="0" smtClean="0"/>
              <a:t>In dieser Stunde lässt sich auch erkennen, dass weitere Handlungsfelder bewusst geplant wurden. So wird durch die Spielsituationen 2 mit 2 und 2 : 2 das Handlungsfeld Kooperation und Konkurrenz angesprochen. Durch die Vermittlung der wesentlichen taktischen Verhaltensweisen im Spiel 2 : 2 wird das Handlungsfeld Wissen umgesetzt und im Spiel 2 : 2 im Kaiserspielmodus findet sich das Handlungsfeld Leistung wieder.</a:t>
            </a:r>
            <a:endParaRPr lang="de-DE" dirty="0"/>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8</a:t>
            </a:fld>
            <a:endParaRPr lang="de-DE" dirty="0"/>
          </a:p>
        </p:txBody>
      </p:sp>
    </p:spTree>
    <p:extLst>
      <p:ext uri="{BB962C8B-B14F-4D97-AF65-F5344CB8AC3E}">
        <p14:creationId xmlns:p14="http://schemas.microsoft.com/office/powerpoint/2010/main" val="1166690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solidFill>
                <a:schemeClr val="tx1"/>
              </a:solidFill>
            </a:endParaRPr>
          </a:p>
        </p:txBody>
      </p:sp>
      <p:sp>
        <p:nvSpPr>
          <p:cNvPr id="4" name="Foliennummernplatzhalter 3"/>
          <p:cNvSpPr>
            <a:spLocks noGrp="1"/>
          </p:cNvSpPr>
          <p:nvPr>
            <p:ph type="sldNum" sz="quarter" idx="10"/>
          </p:nvPr>
        </p:nvSpPr>
        <p:spPr/>
        <p:txBody>
          <a:bodyPr/>
          <a:lstStyle/>
          <a:p>
            <a:pPr>
              <a:defRPr/>
            </a:pPr>
            <a:fld id="{DD9595ED-148B-4E82-BFFB-939B206475BD}" type="slidenum">
              <a:rPr lang="de-DE" smtClean="0"/>
              <a:pPr>
                <a:defRPr/>
              </a:pPr>
              <a:t>9</a:t>
            </a:fld>
            <a:endParaRPr lang="de-DE" dirty="0"/>
          </a:p>
        </p:txBody>
      </p:sp>
    </p:spTree>
    <p:extLst>
      <p:ext uri="{BB962C8B-B14F-4D97-AF65-F5344CB8AC3E}">
        <p14:creationId xmlns:p14="http://schemas.microsoft.com/office/powerpoint/2010/main" val="1166690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r>
              <a:rPr lang="de-DE" dirty="0"/>
              <a:t>ZPG Sport</a:t>
            </a:r>
          </a:p>
          <a:p>
            <a:pPr>
              <a:defRPr/>
            </a:pPr>
            <a:r>
              <a:rPr lang="de-DE" dirty="0"/>
              <a:t>2011</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r>
              <a:rPr lang="de-DE" dirty="0"/>
              <a:t>ZPG Sport</a:t>
            </a:r>
          </a:p>
          <a:p>
            <a:pPr>
              <a:defRPr/>
            </a:pPr>
            <a:r>
              <a:rPr lang="de-DE" dirty="0"/>
              <a:t>2011</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60350"/>
            <a:ext cx="2057400" cy="589438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60350"/>
            <a:ext cx="6019800" cy="5894388"/>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r>
              <a:rPr lang="de-DE" dirty="0"/>
              <a:t>ZPG Sport</a:t>
            </a:r>
          </a:p>
          <a:p>
            <a:pPr>
              <a:defRPr/>
            </a:pPr>
            <a:r>
              <a:rPr lang="de-DE" dirty="0"/>
              <a:t>2011</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r>
              <a:rPr lang="de-DE" dirty="0"/>
              <a:t>ZPG Sport</a:t>
            </a:r>
          </a:p>
          <a:p>
            <a:pPr>
              <a:defRPr/>
            </a:pPr>
            <a:r>
              <a:rPr lang="de-DE" dirty="0"/>
              <a:t>2011</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5"/>
          <p:cNvSpPr>
            <a:spLocks noGrp="1" noChangeArrowheads="1"/>
          </p:cNvSpPr>
          <p:nvPr>
            <p:ph type="ftr" sz="quarter" idx="10"/>
          </p:nvPr>
        </p:nvSpPr>
        <p:spPr>
          <a:ln/>
        </p:spPr>
        <p:txBody>
          <a:bodyPr/>
          <a:lstStyle>
            <a:lvl1pPr>
              <a:defRPr/>
            </a:lvl1pPr>
          </a:lstStyle>
          <a:p>
            <a:pPr>
              <a:defRPr/>
            </a:pPr>
            <a:r>
              <a:rPr lang="de-DE" dirty="0"/>
              <a:t>ZPG Sport</a:t>
            </a:r>
          </a:p>
          <a:p>
            <a:pPr>
              <a:defRPr/>
            </a:pPr>
            <a:r>
              <a:rPr lang="de-DE" dirty="0"/>
              <a:t>2011</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287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287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r>
              <a:rPr lang="de-DE" dirty="0"/>
              <a:t>ZPG Sport</a:t>
            </a:r>
          </a:p>
          <a:p>
            <a:pPr>
              <a:defRPr/>
            </a:pPr>
            <a:r>
              <a:rPr lang="de-DE" dirty="0"/>
              <a:t>2011</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r>
              <a:rPr lang="de-DE" dirty="0"/>
              <a:t>ZPG Sport</a:t>
            </a:r>
          </a:p>
          <a:p>
            <a:pPr>
              <a:defRPr/>
            </a:pPr>
            <a:r>
              <a:rPr lang="de-DE" dirty="0"/>
              <a:t>2011</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r>
              <a:rPr lang="de-DE" dirty="0"/>
              <a:t>ZPG Sport</a:t>
            </a:r>
          </a:p>
          <a:p>
            <a:pPr>
              <a:defRPr/>
            </a:pPr>
            <a:r>
              <a:rPr lang="de-DE" dirty="0"/>
              <a:t>2011</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de-DE" dirty="0"/>
              <a:t>ZPG Sport</a:t>
            </a:r>
          </a:p>
          <a:p>
            <a:pPr>
              <a:defRPr/>
            </a:pPr>
            <a:r>
              <a:rPr lang="de-DE" dirty="0"/>
              <a:t>2011</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r>
              <a:rPr lang="de-DE" dirty="0"/>
              <a:t>ZPG Sport</a:t>
            </a:r>
          </a:p>
          <a:p>
            <a:pPr>
              <a:defRPr/>
            </a:pPr>
            <a:r>
              <a:rPr lang="de-DE" dirty="0"/>
              <a:t>2011</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dirty="0" smtClean="0"/>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r>
              <a:rPr lang="de-DE" dirty="0"/>
              <a:t>ZPG Sport</a:t>
            </a:r>
          </a:p>
          <a:p>
            <a:pPr>
              <a:defRPr/>
            </a:pPr>
            <a:r>
              <a:rPr lang="de-DE" dirty="0"/>
              <a:t>2011</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468313" y="301625"/>
            <a:ext cx="6689725" cy="1073150"/>
          </a:xfrm>
          <a:prstGeom prst="rect">
            <a:avLst/>
          </a:prstGeom>
          <a:solidFill>
            <a:srgbClr val="AAEF9F">
              <a:alpha val="50195"/>
            </a:srgbClr>
          </a:solidFill>
          <a:ln w="12700">
            <a:solidFill>
              <a:srgbClr val="666699"/>
            </a:solid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027" name="Rectangle 4"/>
          <p:cNvSpPr>
            <a:spLocks noGrp="1" noChangeAspect="1" noChangeArrowheads="1"/>
          </p:cNvSpPr>
          <p:nvPr>
            <p:ph type="body" idx="1"/>
          </p:nvPr>
        </p:nvSpPr>
        <p:spPr bwMode="auto">
          <a:xfrm>
            <a:off x="457200" y="16256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9" name="Rectangle 5"/>
          <p:cNvSpPr>
            <a:spLocks noGrp="1" noChangeArrowheads="1"/>
          </p:cNvSpPr>
          <p:nvPr>
            <p:ph type="ftr" sz="quarter" idx="3"/>
          </p:nvPr>
        </p:nvSpPr>
        <p:spPr bwMode="auto">
          <a:xfrm>
            <a:off x="5816600" y="6237288"/>
            <a:ext cx="2895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a:defRPr sz="1400" b="1"/>
            </a:lvl1pPr>
          </a:lstStyle>
          <a:p>
            <a:pPr>
              <a:defRPr/>
            </a:pPr>
            <a:r>
              <a:rPr lang="de-DE" dirty="0"/>
              <a:t>ZPG Sport</a:t>
            </a:r>
          </a:p>
          <a:p>
            <a:pPr>
              <a:defRPr/>
            </a:pPr>
            <a:r>
              <a:rPr lang="de-DE" dirty="0"/>
              <a:t>2011</a:t>
            </a:r>
          </a:p>
        </p:txBody>
      </p:sp>
      <p:pic>
        <p:nvPicPr>
          <p:cNvPr id="1029" name="Grafik 5" descr="DSC_1027kleinmodifiziert.jpg"/>
          <p:cNvPicPr>
            <a:picLocks noChangeAspect="1"/>
          </p:cNvPicPr>
          <p:nvPr/>
        </p:nvPicPr>
        <p:blipFill>
          <a:blip r:embed="rId13" cstate="print"/>
          <a:srcRect/>
          <a:stretch>
            <a:fillRect/>
          </a:stretch>
        </p:blipFill>
        <p:spPr bwMode="auto">
          <a:xfrm>
            <a:off x="7218363" y="301625"/>
            <a:ext cx="1443037" cy="10731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Arial" charset="0"/>
          <a:cs typeface="Arial" charset="0"/>
        </a:defRPr>
      </a:lvl2pPr>
      <a:lvl3pPr algn="l" rtl="0" eaLnBrk="1" fontAlgn="base" hangingPunct="1">
        <a:spcBef>
          <a:spcPct val="0"/>
        </a:spcBef>
        <a:spcAft>
          <a:spcPct val="0"/>
        </a:spcAft>
        <a:defRPr sz="3200">
          <a:solidFill>
            <a:schemeClr val="tx2"/>
          </a:solidFill>
          <a:latin typeface="Arial" charset="0"/>
          <a:cs typeface="Arial" charset="0"/>
        </a:defRPr>
      </a:lvl3pPr>
      <a:lvl4pPr algn="l" rtl="0" eaLnBrk="1" fontAlgn="base" hangingPunct="1">
        <a:spcBef>
          <a:spcPct val="0"/>
        </a:spcBef>
        <a:spcAft>
          <a:spcPct val="0"/>
        </a:spcAft>
        <a:defRPr sz="3200">
          <a:solidFill>
            <a:schemeClr val="tx2"/>
          </a:solidFill>
          <a:latin typeface="Arial" charset="0"/>
          <a:cs typeface="Arial" charset="0"/>
        </a:defRPr>
      </a:lvl4pPr>
      <a:lvl5pPr algn="l" rtl="0" eaLnBrk="1" fontAlgn="base" hangingPunct="1">
        <a:spcBef>
          <a:spcPct val="0"/>
        </a:spcBef>
        <a:spcAft>
          <a:spcPct val="0"/>
        </a:spcAft>
        <a:defRPr sz="3200">
          <a:solidFill>
            <a:schemeClr val="tx2"/>
          </a:solidFill>
          <a:latin typeface="Arial" charset="0"/>
          <a:cs typeface="Arial" charset="0"/>
        </a:defRPr>
      </a:lvl5pPr>
      <a:lvl6pPr marL="457200" algn="l" rtl="0" eaLnBrk="1" fontAlgn="base" hangingPunct="1">
        <a:spcBef>
          <a:spcPct val="0"/>
        </a:spcBef>
        <a:spcAft>
          <a:spcPct val="0"/>
        </a:spcAft>
        <a:defRPr sz="3200">
          <a:solidFill>
            <a:schemeClr val="tx2"/>
          </a:solidFill>
          <a:latin typeface="Arial" charset="0"/>
          <a:cs typeface="Arial" charset="0"/>
        </a:defRPr>
      </a:lvl6pPr>
      <a:lvl7pPr marL="914400" algn="l" rtl="0" eaLnBrk="1" fontAlgn="base" hangingPunct="1">
        <a:spcBef>
          <a:spcPct val="0"/>
        </a:spcBef>
        <a:spcAft>
          <a:spcPct val="0"/>
        </a:spcAft>
        <a:defRPr sz="3200">
          <a:solidFill>
            <a:schemeClr val="tx2"/>
          </a:solidFill>
          <a:latin typeface="Arial" charset="0"/>
          <a:cs typeface="Arial" charset="0"/>
        </a:defRPr>
      </a:lvl7pPr>
      <a:lvl8pPr marL="1371600" algn="l" rtl="0" eaLnBrk="1" fontAlgn="base" hangingPunct="1">
        <a:spcBef>
          <a:spcPct val="0"/>
        </a:spcBef>
        <a:spcAft>
          <a:spcPct val="0"/>
        </a:spcAft>
        <a:defRPr sz="3200">
          <a:solidFill>
            <a:schemeClr val="tx2"/>
          </a:solidFill>
          <a:latin typeface="Arial" charset="0"/>
          <a:cs typeface="Arial" charset="0"/>
        </a:defRPr>
      </a:lvl8pPr>
      <a:lvl9pPr marL="1828800" algn="l" rtl="0" eaLnBrk="1" fontAlgn="base" hangingPunct="1">
        <a:spcBef>
          <a:spcPct val="0"/>
        </a:spcBef>
        <a:spcAft>
          <a:spcPct val="0"/>
        </a:spcAft>
        <a:defRPr sz="32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4"/>
          <p:cNvSpPr>
            <a:spLocks noGrp="1" noChangeArrowheads="1"/>
          </p:cNvSpPr>
          <p:nvPr>
            <p:ph type="ctrTitle"/>
          </p:nvPr>
        </p:nvSpPr>
        <p:spPr/>
        <p:txBody>
          <a:bodyPr/>
          <a:lstStyle/>
          <a:p>
            <a:pPr algn="ctr" eaLnBrk="1" hangingPunct="1"/>
            <a:r>
              <a:rPr lang="de-DE" dirty="0" smtClean="0"/>
              <a:t>Kriterien kompetenzorientierten Sportunterrichts</a:t>
            </a:r>
          </a:p>
        </p:txBody>
      </p:sp>
      <p:sp>
        <p:nvSpPr>
          <p:cNvPr id="15362" name="Rectangle 5"/>
          <p:cNvSpPr>
            <a:spLocks noGrp="1" noChangeAspect="1" noChangeArrowheads="1"/>
          </p:cNvSpPr>
          <p:nvPr>
            <p:ph type="subTitle" idx="1"/>
          </p:nvPr>
        </p:nvSpPr>
        <p:spPr/>
        <p:txBody>
          <a:bodyPr/>
          <a:lstStyle/>
          <a:p>
            <a:r>
              <a:rPr lang="de-DE" dirty="0" smtClean="0"/>
              <a:t>Planung einer Volleyballstunde</a:t>
            </a:r>
          </a:p>
          <a:p>
            <a:r>
              <a:rPr lang="de-DE" dirty="0" smtClean="0"/>
              <a:t>Darstellung </a:t>
            </a:r>
            <a:r>
              <a:rPr lang="de-DE" dirty="0"/>
              <a:t>einzelner </a:t>
            </a:r>
            <a:r>
              <a:rPr lang="de-DE" dirty="0" smtClean="0"/>
              <a:t>Kriterien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5" name="Textfeld 14"/>
          <p:cNvSpPr txBox="1"/>
          <p:nvPr/>
        </p:nvSpPr>
        <p:spPr>
          <a:xfrm>
            <a:off x="471389" y="1556792"/>
            <a:ext cx="4378122" cy="707886"/>
          </a:xfrm>
          <a:prstGeom prst="rect">
            <a:avLst/>
          </a:prstGeom>
          <a:noFill/>
        </p:spPr>
        <p:txBody>
          <a:bodyPr wrap="none" rtlCol="0">
            <a:spAutoFit/>
          </a:bodyPr>
          <a:lstStyle/>
          <a:p>
            <a:r>
              <a:rPr lang="de-DE" sz="4000" dirty="0" smtClean="0"/>
              <a:t>Mehrperspektivität</a:t>
            </a:r>
            <a:endParaRPr lang="de-DE" sz="4000" dirty="0"/>
          </a:p>
        </p:txBody>
      </p:sp>
      <p:sp>
        <p:nvSpPr>
          <p:cNvPr id="8" name="Oval 10"/>
          <p:cNvSpPr>
            <a:spLocks noChangeArrowheads="1"/>
          </p:cNvSpPr>
          <p:nvPr/>
        </p:nvSpPr>
        <p:spPr bwMode="auto">
          <a:xfrm>
            <a:off x="2184378" y="2694558"/>
            <a:ext cx="3349670" cy="3549054"/>
          </a:xfrm>
          <a:prstGeom prst="ellipse">
            <a:avLst/>
          </a:prstGeom>
          <a:solidFill>
            <a:srgbClr val="FF3300"/>
          </a:solidFill>
          <a:ln w="9525">
            <a:solidFill>
              <a:schemeClr val="tx1"/>
            </a:solidFill>
            <a:round/>
            <a:headEnd/>
            <a:tailEnd/>
          </a:ln>
        </p:spPr>
        <p:txBody>
          <a:bodyPr wrap="none" anchor="ctr"/>
          <a:lstStyle/>
          <a:p>
            <a:pPr algn="ctr"/>
            <a:r>
              <a:rPr lang="de-DE" sz="2000" b="1" dirty="0"/>
              <a:t>Bewegung</a:t>
            </a:r>
            <a:endParaRPr lang="de-DE" b="1" dirty="0"/>
          </a:p>
        </p:txBody>
      </p:sp>
      <p:sp>
        <p:nvSpPr>
          <p:cNvPr id="9" name="Oval 6"/>
          <p:cNvSpPr>
            <a:spLocks noChangeArrowheads="1"/>
          </p:cNvSpPr>
          <p:nvPr/>
        </p:nvSpPr>
        <p:spPr bwMode="auto">
          <a:xfrm>
            <a:off x="4354513" y="3011760"/>
            <a:ext cx="1600200" cy="1600200"/>
          </a:xfrm>
          <a:prstGeom prst="ellipse">
            <a:avLst/>
          </a:prstGeom>
          <a:solidFill>
            <a:srgbClr val="CCFFCC">
              <a:alpha val="89804"/>
            </a:srgbClr>
          </a:solidFill>
          <a:ln w="9525">
            <a:solidFill>
              <a:schemeClr val="tx1"/>
            </a:solidFill>
            <a:round/>
            <a:headEnd/>
            <a:tailEnd/>
          </a:ln>
        </p:spPr>
        <p:txBody>
          <a:bodyPr wrap="none" anchor="ctr"/>
          <a:lstStyle/>
          <a:p>
            <a:pPr algn="ctr"/>
            <a:r>
              <a:rPr lang="de-DE" b="1" dirty="0"/>
              <a:t>Kreativität</a:t>
            </a:r>
          </a:p>
        </p:txBody>
      </p:sp>
      <p:sp>
        <p:nvSpPr>
          <p:cNvPr id="12" name="Oval 5"/>
          <p:cNvSpPr>
            <a:spLocks noChangeArrowheads="1"/>
          </p:cNvSpPr>
          <p:nvPr/>
        </p:nvSpPr>
        <p:spPr bwMode="auto">
          <a:xfrm>
            <a:off x="3135313" y="2173560"/>
            <a:ext cx="1600200" cy="1600200"/>
          </a:xfrm>
          <a:prstGeom prst="ellipse">
            <a:avLst/>
          </a:prstGeom>
          <a:solidFill>
            <a:srgbClr val="FFFF99">
              <a:alpha val="89804"/>
            </a:srgbClr>
          </a:solidFill>
          <a:ln w="9525">
            <a:solidFill>
              <a:schemeClr val="tx1"/>
            </a:solidFill>
            <a:round/>
            <a:headEnd/>
            <a:tailEnd/>
          </a:ln>
        </p:spPr>
        <p:txBody>
          <a:bodyPr wrap="none" anchor="ctr"/>
          <a:lstStyle/>
          <a:p>
            <a:pPr algn="ctr"/>
            <a:r>
              <a:rPr lang="de-DE" b="1" dirty="0"/>
              <a:t>Kooperation </a:t>
            </a:r>
          </a:p>
          <a:p>
            <a:pPr algn="ctr"/>
            <a:r>
              <a:rPr lang="de-DE" b="1" dirty="0"/>
              <a:t>und </a:t>
            </a:r>
          </a:p>
          <a:p>
            <a:pPr algn="ctr"/>
            <a:r>
              <a:rPr lang="de-DE" b="1" dirty="0"/>
              <a:t>Konkurrenz</a:t>
            </a:r>
          </a:p>
        </p:txBody>
      </p:sp>
      <p:sp>
        <p:nvSpPr>
          <p:cNvPr id="13" name="Oval 4"/>
          <p:cNvSpPr>
            <a:spLocks noChangeArrowheads="1"/>
          </p:cNvSpPr>
          <p:nvPr/>
        </p:nvSpPr>
        <p:spPr bwMode="auto">
          <a:xfrm>
            <a:off x="1763713" y="2859360"/>
            <a:ext cx="1600200" cy="1600200"/>
          </a:xfrm>
          <a:prstGeom prst="ellipse">
            <a:avLst/>
          </a:prstGeom>
          <a:solidFill>
            <a:srgbClr val="66FF99">
              <a:alpha val="90000"/>
            </a:srgbClr>
          </a:solidFill>
          <a:ln w="9525">
            <a:solidFill>
              <a:schemeClr val="tx1"/>
            </a:solidFill>
            <a:round/>
            <a:headEnd/>
            <a:tailEnd/>
          </a:ln>
        </p:spPr>
        <p:txBody>
          <a:bodyPr wrap="none" anchor="ctr"/>
          <a:lstStyle/>
          <a:p>
            <a:pPr algn="ctr"/>
            <a:r>
              <a:rPr lang="de-DE" b="1" dirty="0"/>
              <a:t>Wissen</a:t>
            </a:r>
          </a:p>
        </p:txBody>
      </p:sp>
      <p:sp>
        <p:nvSpPr>
          <p:cNvPr id="14" name="Oval 2"/>
          <p:cNvSpPr>
            <a:spLocks noChangeArrowheads="1"/>
          </p:cNvSpPr>
          <p:nvPr/>
        </p:nvSpPr>
        <p:spPr bwMode="auto">
          <a:xfrm>
            <a:off x="1763713" y="4307160"/>
            <a:ext cx="1547812" cy="1543050"/>
          </a:xfrm>
          <a:prstGeom prst="ellipse">
            <a:avLst/>
          </a:prstGeom>
          <a:solidFill>
            <a:srgbClr val="66FFFF">
              <a:alpha val="90000"/>
            </a:srgbClr>
          </a:solidFill>
          <a:ln w="9525">
            <a:solidFill>
              <a:schemeClr val="tx1"/>
            </a:solidFill>
            <a:round/>
            <a:headEnd/>
            <a:tailEnd/>
          </a:ln>
        </p:spPr>
        <p:txBody>
          <a:bodyPr wrap="none" anchor="ctr"/>
          <a:lstStyle/>
          <a:p>
            <a:pPr algn="ctr"/>
            <a:r>
              <a:rPr lang="de-DE" sz="1600" b="1" dirty="0"/>
              <a:t>Wahrnehmung</a:t>
            </a:r>
          </a:p>
        </p:txBody>
      </p:sp>
      <p:sp>
        <p:nvSpPr>
          <p:cNvPr id="16" name="Oval 3"/>
          <p:cNvSpPr>
            <a:spLocks noChangeArrowheads="1"/>
          </p:cNvSpPr>
          <p:nvPr/>
        </p:nvSpPr>
        <p:spPr bwMode="auto">
          <a:xfrm>
            <a:off x="2906713" y="5069160"/>
            <a:ext cx="1676400" cy="1600200"/>
          </a:xfrm>
          <a:prstGeom prst="ellipse">
            <a:avLst/>
          </a:prstGeom>
          <a:solidFill>
            <a:srgbClr val="FFCCFF">
              <a:alpha val="90000"/>
            </a:srgbClr>
          </a:solidFill>
          <a:ln w="9525">
            <a:solidFill>
              <a:schemeClr val="tx1"/>
            </a:solidFill>
            <a:round/>
            <a:headEnd/>
            <a:tailEnd/>
          </a:ln>
        </p:spPr>
        <p:txBody>
          <a:bodyPr wrap="none" anchor="ctr"/>
          <a:lstStyle/>
          <a:p>
            <a:pPr algn="ctr"/>
            <a:r>
              <a:rPr lang="de-DE" b="1" dirty="0"/>
              <a:t>Verantwortung</a:t>
            </a:r>
          </a:p>
        </p:txBody>
      </p:sp>
      <p:sp>
        <p:nvSpPr>
          <p:cNvPr id="17" name="Oval 9"/>
          <p:cNvSpPr>
            <a:spLocks noChangeArrowheads="1"/>
          </p:cNvSpPr>
          <p:nvPr/>
        </p:nvSpPr>
        <p:spPr bwMode="auto">
          <a:xfrm>
            <a:off x="4278313" y="4383360"/>
            <a:ext cx="1600200" cy="1600200"/>
          </a:xfrm>
          <a:prstGeom prst="ellipse">
            <a:avLst/>
          </a:prstGeom>
          <a:solidFill>
            <a:srgbClr val="CCCCFF">
              <a:alpha val="89804"/>
            </a:srgbClr>
          </a:solidFill>
          <a:ln w="9525">
            <a:solidFill>
              <a:schemeClr val="tx1"/>
            </a:solidFill>
            <a:round/>
            <a:headEnd/>
            <a:tailEnd/>
          </a:ln>
        </p:spPr>
        <p:txBody>
          <a:bodyPr wrap="none" anchor="ctr"/>
          <a:lstStyle/>
          <a:p>
            <a:pPr algn="ctr"/>
            <a:r>
              <a:rPr lang="de-DE" b="1" dirty="0"/>
              <a:t>Leistung</a:t>
            </a:r>
          </a:p>
        </p:txBody>
      </p:sp>
      <p:sp>
        <p:nvSpPr>
          <p:cNvPr id="19" name="Oval 6"/>
          <p:cNvSpPr>
            <a:spLocks noChangeArrowheads="1"/>
          </p:cNvSpPr>
          <p:nvPr/>
        </p:nvSpPr>
        <p:spPr bwMode="auto">
          <a:xfrm>
            <a:off x="4354513" y="3011760"/>
            <a:ext cx="1600200" cy="1600200"/>
          </a:xfrm>
          <a:prstGeom prst="ellipse">
            <a:avLst/>
          </a:prstGeom>
          <a:solidFill>
            <a:srgbClr val="CCFFCC">
              <a:alpha val="30000"/>
            </a:srgbClr>
          </a:solidFill>
          <a:ln w="9525">
            <a:solidFill>
              <a:schemeClr val="tx1">
                <a:alpha val="30000"/>
              </a:schemeClr>
            </a:solidFill>
            <a:round/>
            <a:headEnd/>
            <a:tailEnd/>
          </a:ln>
        </p:spPr>
        <p:txBody>
          <a:bodyPr wrap="none" anchor="ctr"/>
          <a:lstStyle/>
          <a:p>
            <a:pPr algn="ctr"/>
            <a:r>
              <a:rPr lang="de-DE" b="1" dirty="0">
                <a:solidFill>
                  <a:schemeClr val="bg2">
                    <a:lumMod val="60000"/>
                    <a:lumOff val="40000"/>
                  </a:schemeClr>
                </a:solidFill>
              </a:rPr>
              <a:t>Kreativität</a:t>
            </a:r>
          </a:p>
        </p:txBody>
      </p:sp>
      <p:sp>
        <p:nvSpPr>
          <p:cNvPr id="22" name="Oval 2"/>
          <p:cNvSpPr>
            <a:spLocks noChangeArrowheads="1"/>
          </p:cNvSpPr>
          <p:nvPr/>
        </p:nvSpPr>
        <p:spPr bwMode="auto">
          <a:xfrm>
            <a:off x="1763713" y="4306546"/>
            <a:ext cx="1547812" cy="1543050"/>
          </a:xfrm>
          <a:prstGeom prst="ellipse">
            <a:avLst/>
          </a:prstGeom>
          <a:solidFill>
            <a:srgbClr val="66FFFF">
              <a:alpha val="25000"/>
            </a:srgbClr>
          </a:solidFill>
          <a:ln w="9525">
            <a:solidFill>
              <a:schemeClr val="tx1">
                <a:alpha val="30000"/>
              </a:schemeClr>
            </a:solidFill>
            <a:round/>
            <a:headEnd/>
            <a:tailEnd/>
          </a:ln>
        </p:spPr>
        <p:txBody>
          <a:bodyPr wrap="none" anchor="ctr"/>
          <a:lstStyle/>
          <a:p>
            <a:pPr algn="ctr"/>
            <a:r>
              <a:rPr lang="de-DE" sz="1600" b="1" dirty="0">
                <a:solidFill>
                  <a:schemeClr val="bg2">
                    <a:lumMod val="60000"/>
                    <a:lumOff val="40000"/>
                  </a:schemeClr>
                </a:solidFill>
              </a:rPr>
              <a:t>Wahrnehmung</a:t>
            </a:r>
          </a:p>
        </p:txBody>
      </p:sp>
      <p:sp>
        <p:nvSpPr>
          <p:cNvPr id="23" name="Oval 3"/>
          <p:cNvSpPr>
            <a:spLocks noChangeArrowheads="1"/>
          </p:cNvSpPr>
          <p:nvPr/>
        </p:nvSpPr>
        <p:spPr bwMode="auto">
          <a:xfrm>
            <a:off x="2906713" y="5069774"/>
            <a:ext cx="1676400" cy="1600200"/>
          </a:xfrm>
          <a:prstGeom prst="ellipse">
            <a:avLst/>
          </a:prstGeom>
          <a:solidFill>
            <a:srgbClr val="FFCCFF">
              <a:alpha val="30000"/>
            </a:srgbClr>
          </a:solidFill>
          <a:ln w="9525">
            <a:solidFill>
              <a:schemeClr val="tx1">
                <a:alpha val="30000"/>
              </a:schemeClr>
            </a:solidFill>
            <a:round/>
            <a:headEnd/>
            <a:tailEnd/>
          </a:ln>
        </p:spPr>
        <p:txBody>
          <a:bodyPr wrap="none" anchor="ctr"/>
          <a:lstStyle/>
          <a:p>
            <a:pPr algn="ctr"/>
            <a:r>
              <a:rPr lang="de-DE" b="1" dirty="0">
                <a:solidFill>
                  <a:schemeClr val="bg2">
                    <a:lumMod val="60000"/>
                    <a:lumOff val="40000"/>
                  </a:schemeClr>
                </a:solidFill>
              </a:rPr>
              <a:t>Verantwortung</a:t>
            </a:r>
          </a:p>
        </p:txBody>
      </p:sp>
    </p:spTree>
    <p:extLst>
      <p:ext uri="{BB962C8B-B14F-4D97-AF65-F5344CB8AC3E}">
        <p14:creationId xmlns:p14="http://schemas.microsoft.com/office/powerpoint/2010/main" val="2494852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3000"/>
                                        <p:tgtEl>
                                          <p:spTgt spid="9"/>
                                        </p:tgtEl>
                                      </p:cBhvr>
                                    </p:animEffect>
                                    <p:set>
                                      <p:cBhvr>
                                        <p:cTn id="7" dur="1" fill="hold">
                                          <p:stCondLst>
                                            <p:cond delay="2999"/>
                                          </p:stCondLst>
                                        </p:cTn>
                                        <p:tgtEl>
                                          <p:spTgt spid="9"/>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3000"/>
                                        <p:tgtEl>
                                          <p:spTgt spid="16"/>
                                        </p:tgtEl>
                                      </p:cBhvr>
                                    </p:animEffect>
                                    <p:set>
                                      <p:cBhvr>
                                        <p:cTn id="10" dur="1" fill="hold">
                                          <p:stCondLst>
                                            <p:cond delay="2999"/>
                                          </p:stCondLst>
                                        </p:cTn>
                                        <p:tgtEl>
                                          <p:spTgt spid="1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3000"/>
                                        <p:tgtEl>
                                          <p:spTgt spid="14"/>
                                        </p:tgtEl>
                                      </p:cBhvr>
                                    </p:animEffect>
                                    <p:set>
                                      <p:cBhvr>
                                        <p:cTn id="13" dur="1" fill="hold">
                                          <p:stCondLst>
                                            <p:cond delay="2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le 6"/>
          <p:cNvGraphicFramePr>
            <a:graphicFrameLocks noGrp="1"/>
          </p:cNvGraphicFramePr>
          <p:nvPr>
            <p:extLst>
              <p:ext uri="{D42A27DB-BD31-4B8C-83A1-F6EECF244321}">
                <p14:modId xmlns:p14="http://schemas.microsoft.com/office/powerpoint/2010/main" val="760650788"/>
              </p:ext>
            </p:extLst>
          </p:nvPr>
        </p:nvGraphicFramePr>
        <p:xfrm>
          <a:off x="468314" y="1540007"/>
          <a:ext cx="8208142" cy="4553290"/>
        </p:xfrm>
        <a:graphic>
          <a:graphicData uri="http://schemas.openxmlformats.org/drawingml/2006/table">
            <a:tbl>
              <a:tblPr firstRow="1" firstCol="1" lastRow="1" lastCol="1" bandRow="1" bandCol="1">
                <a:tableStyleId>{5C22544A-7EE6-4342-B048-85BDC9FD1C3A}</a:tableStyleId>
              </a:tblPr>
              <a:tblGrid>
                <a:gridCol w="355504"/>
                <a:gridCol w="3892198"/>
                <a:gridCol w="1872208"/>
                <a:gridCol w="2088232"/>
              </a:tblGrid>
              <a:tr h="182769">
                <a:tc>
                  <a:txBody>
                    <a:bodyPr/>
                    <a:lstStyle/>
                    <a:p>
                      <a:pPr algn="l">
                        <a:lnSpc>
                          <a:spcPct val="100000"/>
                        </a:lnSpc>
                        <a:spcAft>
                          <a:spcPts val="0"/>
                        </a:spcAft>
                      </a:pPr>
                      <a:r>
                        <a:rPr lang="de-DE" sz="1100" dirty="0">
                          <a:solidFill>
                            <a:schemeClr val="tx1"/>
                          </a:solidFill>
                          <a:effectLst/>
                        </a:rPr>
                        <a:t>Zeit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Inhalt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Material/Organisation</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Ziel</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9590">
                <a:tc>
                  <a:txBody>
                    <a:bodyPr/>
                    <a:lstStyle/>
                    <a:p>
                      <a:pPr algn="l">
                        <a:lnSpc>
                          <a:spcPct val="100000"/>
                        </a:lnSpc>
                        <a:spcBef>
                          <a:spcPts val="600"/>
                        </a:spcBef>
                        <a:spcAft>
                          <a:spcPts val="0"/>
                        </a:spcAft>
                      </a:pPr>
                      <a:r>
                        <a:rPr lang="de-DE" sz="1100" dirty="0">
                          <a:solidFill>
                            <a:schemeClr val="tx1"/>
                          </a:solidFill>
                          <a:effectLst/>
                        </a:rPr>
                        <a:t>4‘</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Begrüßung, Anwesenheit, Thema,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Liste</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68886">
                <a:tc>
                  <a:txBody>
                    <a:bodyPr/>
                    <a:lstStyle/>
                    <a:p>
                      <a:pPr algn="l">
                        <a:lnSpc>
                          <a:spcPct val="100000"/>
                        </a:lnSpc>
                        <a:spcBef>
                          <a:spcPts val="600"/>
                        </a:spcBef>
                        <a:spcAft>
                          <a:spcPts val="0"/>
                        </a:spcAft>
                      </a:pPr>
                      <a:r>
                        <a:rPr lang="de-DE" sz="1100" dirty="0">
                          <a:solidFill>
                            <a:schemeClr val="tx1"/>
                          </a:solidFill>
                          <a:effectLst/>
                        </a:rPr>
                        <a:t>3‘</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smtClean="0">
                          <a:solidFill>
                            <a:schemeClr val="tx1"/>
                          </a:solidFill>
                          <a:effectLst/>
                        </a:rPr>
                        <a:t>Aufbau Längsnetz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1 </a:t>
                      </a:r>
                      <a:r>
                        <a:rPr lang="de-DE" sz="1100" dirty="0" smtClean="0">
                          <a:solidFill>
                            <a:schemeClr val="tx1"/>
                          </a:solidFill>
                          <a:effectLst/>
                        </a:rPr>
                        <a:t>Längsnetz</a:t>
                      </a:r>
                    </a:p>
                    <a:p>
                      <a:pPr algn="l">
                        <a:lnSpc>
                          <a:spcPct val="100000"/>
                        </a:lnSpc>
                        <a:spcBef>
                          <a:spcPts val="0"/>
                        </a:spcBef>
                        <a:spcAft>
                          <a:spcPts val="0"/>
                        </a:spcAft>
                      </a:pPr>
                      <a:r>
                        <a:rPr lang="de-DE" sz="1100" dirty="0" smtClean="0">
                          <a:solidFill>
                            <a:schemeClr val="tx1"/>
                          </a:solidFill>
                          <a:effectLst/>
                        </a:rPr>
                        <a:t>Aufbau </a:t>
                      </a:r>
                      <a:r>
                        <a:rPr lang="de-DE" sz="1100" dirty="0">
                          <a:solidFill>
                            <a:schemeClr val="tx1"/>
                          </a:solidFill>
                          <a:effectLst/>
                        </a:rPr>
                        <a:t>durch Schüler</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9746">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Aufwärmen: Parteiball mit verschiedenen Variationen</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Bef>
                          <a:spcPts val="0"/>
                        </a:spcBef>
                        <a:spcAft>
                          <a:spcPts val="0"/>
                        </a:spcAft>
                      </a:pPr>
                      <a:r>
                        <a:rPr lang="de-DE" sz="1100" spc="-20" dirty="0" smtClean="0">
                          <a:latin typeface="+mn-lt"/>
                          <a:ea typeface="Arial"/>
                          <a:cs typeface="+mn-cs"/>
                        </a:rPr>
                        <a:t>1 </a:t>
                      </a:r>
                      <a:r>
                        <a:rPr lang="de-DE" sz="1100" spc="0" baseline="0" dirty="0" smtClean="0">
                          <a:latin typeface="+mn-lt"/>
                          <a:ea typeface="Arial"/>
                          <a:cs typeface="+mn-cs"/>
                        </a:rPr>
                        <a:t>Volleyball je 6er-Gruppe</a:t>
                      </a:r>
                      <a:endParaRPr lang="de-DE" sz="1100" spc="0" baseline="0" dirty="0" smtClean="0">
                        <a:latin typeface="+mn-lt"/>
                        <a:ea typeface="Arial"/>
                        <a:cs typeface="Times New Roman"/>
                      </a:endParaRPr>
                    </a:p>
                    <a:p>
                      <a:pPr algn="just">
                        <a:lnSpc>
                          <a:spcPct val="100000"/>
                        </a:lnSpc>
                        <a:spcBef>
                          <a:spcPts val="0"/>
                        </a:spcBef>
                        <a:spcAft>
                          <a:spcPts val="0"/>
                        </a:spcAft>
                      </a:pPr>
                      <a:r>
                        <a:rPr lang="de-DE" sz="1100" dirty="0" smtClean="0">
                          <a:latin typeface="+mn-lt"/>
                          <a:ea typeface="Arial"/>
                          <a:cs typeface="+mn-cs"/>
                        </a:rPr>
                        <a:t>Bänder</a:t>
                      </a:r>
                      <a:endParaRPr lang="de-DE" sz="1100" dirty="0">
                        <a:latin typeface="+mn-lt"/>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allgemeine Erwärmung und Aktivierung des HKS</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Volleyballspezifisches Kräftigungsprogramm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zur Mobilisation und speziellen Erwärmung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0050">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Wiederholung der Grundtechniken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Pritschen </a:t>
                      </a:r>
                      <a:r>
                        <a:rPr lang="de-DE" sz="1100" kern="1200" dirty="0" smtClean="0">
                          <a:solidFill>
                            <a:schemeClr val="tx1"/>
                          </a:solidFill>
                          <a:effectLst/>
                          <a:latin typeface="+mn-lt"/>
                          <a:ea typeface="+mn-ea"/>
                          <a:cs typeface="+mn-cs"/>
                        </a:rPr>
                        <a:t>kurz-kurz-lang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in Dreiecksaufstellung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 Baggern</a:t>
                      </a:r>
                      <a:endParaRPr lang="de-DE" sz="1100" kern="1200" dirty="0">
                        <a:solidFill>
                          <a:schemeClr val="tx1"/>
                        </a:solidFill>
                        <a:effectLst/>
                        <a:latin typeface="+mn-lt"/>
                        <a:ea typeface="+mn-ea"/>
                        <a:cs typeface="+mn-cs"/>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1</a:t>
                      </a:r>
                      <a:r>
                        <a:rPr lang="de-DE" sz="1100" baseline="0" dirty="0" smtClean="0">
                          <a:solidFill>
                            <a:schemeClr val="tx1"/>
                          </a:solidFill>
                          <a:effectLst/>
                        </a:rPr>
                        <a:t> </a:t>
                      </a:r>
                      <a:r>
                        <a:rPr lang="de-DE" sz="1100" dirty="0" smtClean="0">
                          <a:solidFill>
                            <a:schemeClr val="tx1"/>
                          </a:solidFill>
                          <a:effectLst/>
                        </a:rPr>
                        <a:t>Ball je 3er-Gruppe</a:t>
                      </a:r>
                    </a:p>
                    <a:p>
                      <a:pPr algn="l">
                        <a:lnSpc>
                          <a:spcPct val="100000"/>
                        </a:lnSpc>
                        <a:spcBef>
                          <a:spcPts val="0"/>
                        </a:spcBef>
                        <a:spcAft>
                          <a:spcPts val="0"/>
                        </a:spcAft>
                      </a:pPr>
                      <a:r>
                        <a:rPr lang="de-DE" sz="1100" dirty="0" smtClean="0">
                          <a:solidFill>
                            <a:schemeClr val="tx1"/>
                          </a:solidFill>
                          <a:effectLst/>
                        </a:rPr>
                        <a:t>Gruppeneinteilung selbstständig</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6167">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 mit 2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in der Zwischenform</a:t>
                      </a: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3 </a:t>
                      </a:r>
                      <a:r>
                        <a:rPr lang="de-DE" sz="1100" kern="1200" dirty="0">
                          <a:solidFill>
                            <a:schemeClr val="tx1"/>
                          </a:solidFill>
                          <a:effectLst/>
                          <a:latin typeface="+mn-lt"/>
                          <a:ea typeface="+mn-ea"/>
                          <a:cs typeface="+mn-cs"/>
                        </a:rPr>
                        <a:t>Kontakte sind Vorschrift</a:t>
                      </a: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4 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 im Spiel</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4964">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Erläuterung der wesentlichen taktischen Verhaltens­weisen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im </a:t>
                      </a:r>
                      <a:r>
                        <a:rPr lang="de-DE" sz="1100" dirty="0">
                          <a:solidFill>
                            <a:schemeClr val="tx1"/>
                          </a:solidFill>
                          <a:effectLst/>
                        </a:rPr>
                        <a:t>Spiel 2 : 2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Taktiktafel mit </a:t>
                      </a:r>
                      <a:r>
                        <a:rPr lang="de-DE" sz="1100" dirty="0" smtClean="0">
                          <a:solidFill>
                            <a:schemeClr val="tx1"/>
                          </a:solidFill>
                          <a:effectLst/>
                        </a:rPr>
                        <a:t>VB-Feld</a:t>
                      </a:r>
                      <a:br>
                        <a:rPr lang="de-DE" sz="1100" dirty="0" smtClean="0">
                          <a:solidFill>
                            <a:schemeClr val="tx1"/>
                          </a:solidFill>
                          <a:effectLst/>
                        </a:rPr>
                      </a:br>
                      <a:r>
                        <a:rPr lang="de-DE" sz="1100" dirty="0" smtClean="0">
                          <a:solidFill>
                            <a:schemeClr val="tx1"/>
                          </a:solidFill>
                          <a:effectLst/>
                        </a:rPr>
                        <a:t>Unterrichtsgespräch</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Kennenlernen der </a:t>
                      </a:r>
                      <a:r>
                        <a:rPr lang="de-DE" sz="1100" b="0" dirty="0" smtClean="0">
                          <a:solidFill>
                            <a:schemeClr val="tx1"/>
                          </a:solidFill>
                          <a:effectLst/>
                        </a:rPr>
                        <a:t>grundlegenden </a:t>
                      </a:r>
                      <a:r>
                        <a:rPr lang="de-DE" sz="1100" b="0" dirty="0">
                          <a:solidFill>
                            <a:schemeClr val="tx1"/>
                          </a:solidFill>
                          <a:effectLst/>
                        </a:rPr>
                        <a:t>taktischen </a:t>
                      </a:r>
                      <a:r>
                        <a:rPr lang="de-DE" sz="1100" b="0" dirty="0" smtClean="0">
                          <a:solidFill>
                            <a:schemeClr val="tx1"/>
                          </a:solidFill>
                          <a:effectLst/>
                        </a:rPr>
                        <a:t>Verhaltensweisen </a:t>
                      </a:r>
                      <a:r>
                        <a:rPr lang="de-DE" sz="1100" b="0" dirty="0">
                          <a:solidFill>
                            <a:schemeClr val="tx1"/>
                          </a:solidFill>
                          <a:effectLst/>
                        </a:rPr>
                        <a:t>im Spiel 2 : 2</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07844">
                <a:tc>
                  <a:txBody>
                    <a:bodyPr/>
                    <a:lstStyle/>
                    <a:p>
                      <a:pPr algn="l">
                        <a:lnSpc>
                          <a:spcPct val="100000"/>
                        </a:lnSpc>
                        <a:spcBef>
                          <a:spcPts val="600"/>
                        </a:spcBef>
                        <a:spcAft>
                          <a:spcPts val="0"/>
                        </a:spcAft>
                      </a:pPr>
                      <a:r>
                        <a:rPr lang="de-DE" sz="1100" dirty="0">
                          <a:solidFill>
                            <a:schemeClr val="tx1"/>
                          </a:solidFill>
                          <a:effectLst/>
                        </a:rPr>
                        <a:t>15‘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2:2 </a:t>
                      </a:r>
                    </a:p>
                    <a:p>
                      <a:pPr marL="176213" lvl="0" indent="-176213" algn="l">
                        <a:lnSpc>
                          <a:spcPct val="100000"/>
                        </a:lnSpc>
                        <a:spcBef>
                          <a:spcPts val="0"/>
                        </a:spcBef>
                        <a:spcAft>
                          <a:spcPts val="0"/>
                        </a:spcAft>
                        <a:buFont typeface="Arial"/>
                        <a:buChar char="-"/>
                      </a:pPr>
                      <a:r>
                        <a:rPr lang="de-DE" sz="1100" dirty="0">
                          <a:solidFill>
                            <a:schemeClr val="tx1"/>
                          </a:solidFill>
                          <a:effectLst/>
                        </a:rPr>
                        <a:t>in der Zwischenform</a:t>
                      </a:r>
                    </a:p>
                    <a:p>
                      <a:pPr marL="176213" lvl="0" indent="-176213" algn="l">
                        <a:lnSpc>
                          <a:spcPct val="100000"/>
                        </a:lnSpc>
                        <a:spcBef>
                          <a:spcPts val="0"/>
                        </a:spcBef>
                        <a:spcAft>
                          <a:spcPts val="0"/>
                        </a:spcAft>
                        <a:buFont typeface="Arial"/>
                        <a:buChar char="-"/>
                      </a:pPr>
                      <a:r>
                        <a:rPr lang="de-DE" sz="1100" dirty="0" smtClean="0">
                          <a:solidFill>
                            <a:schemeClr val="tx1"/>
                          </a:solidFill>
                          <a:effectLst/>
                        </a:rPr>
                        <a:t>3 </a:t>
                      </a:r>
                      <a:r>
                        <a:rPr lang="de-DE" sz="1100" dirty="0">
                          <a:solidFill>
                            <a:schemeClr val="tx1"/>
                          </a:solidFill>
                          <a:effectLst/>
                        </a:rPr>
                        <a:t>Kontakte sind Vorschrift</a:t>
                      </a:r>
                    </a:p>
                    <a:p>
                      <a:pPr marL="176213" lvl="0" indent="-176213" algn="l">
                        <a:lnSpc>
                          <a:spcPct val="100000"/>
                        </a:lnSpc>
                        <a:spcBef>
                          <a:spcPts val="0"/>
                        </a:spcBef>
                        <a:spcAft>
                          <a:spcPts val="0"/>
                        </a:spcAft>
                        <a:buFont typeface="Arial"/>
                        <a:buChar char="-"/>
                      </a:pPr>
                      <a:r>
                        <a:rPr lang="de-DE" sz="1100" dirty="0">
                          <a:solidFill>
                            <a:schemeClr val="tx1"/>
                          </a:solidFill>
                          <a:effectLst/>
                        </a:rPr>
                        <a:t>gute Gruppen gehen zur Zielform über (Feldgröße 4 </a:t>
                      </a:r>
                      <a:r>
                        <a:rPr lang="de-DE" sz="1100" dirty="0" smtClean="0">
                          <a:solidFill>
                            <a:schemeClr val="tx1"/>
                          </a:solidFill>
                          <a:effectLst/>
                        </a:rPr>
                        <a:t>x 6 </a:t>
                      </a:r>
                      <a:r>
                        <a:rPr lang="de-DE" sz="1100" dirty="0">
                          <a:solidFill>
                            <a:schemeClr val="tx1"/>
                          </a:solidFill>
                          <a:effectLst/>
                        </a:rPr>
                        <a:t>m)</a:t>
                      </a:r>
                      <a:endParaRPr lang="de-DE" sz="1100" dirty="0">
                        <a:solidFill>
                          <a:schemeClr val="tx1"/>
                        </a:solidFill>
                        <a:effectLst/>
                        <a:latin typeface="Arial"/>
                        <a:ea typeface="Times New Roman"/>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Kaiserspielmodus</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6 m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Erlernen des Spiels 2:2 mit verschiedenen Variationen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Demonstration einer Gruppe/Besprechung und Hinweise/Korrekturen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Erkennen von richtigen und falschen Aktionen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7161">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Spiel 2:2 Fortsetzung Organisation </a:t>
                      </a: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Abbau</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gemeinsam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0853">
                <a:tc>
                  <a:txBody>
                    <a:bodyPr/>
                    <a:lstStyle/>
                    <a:p>
                      <a:pPr algn="l">
                        <a:lnSpc>
                          <a:spcPct val="100000"/>
                        </a:lnSpc>
                        <a:spcBef>
                          <a:spcPts val="600"/>
                        </a:spcBef>
                        <a:spcAft>
                          <a:spcPts val="0"/>
                        </a:spcAft>
                      </a:pPr>
                      <a:r>
                        <a:rPr lang="de-DE" sz="1100" dirty="0">
                          <a:solidFill>
                            <a:schemeClr val="tx1"/>
                          </a:solidFill>
                          <a:effectLst/>
                        </a:rPr>
                        <a:t>2‘</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Schlussbesprechung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gemeinsamer Stundenausklang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3" name="Rechteckige Legende 12"/>
          <p:cNvSpPr/>
          <p:nvPr/>
        </p:nvSpPr>
        <p:spPr bwMode="auto">
          <a:xfrm>
            <a:off x="5508104" y="2132856"/>
            <a:ext cx="1230386" cy="369332"/>
          </a:xfrm>
          <a:prstGeom prst="wedgeRectCallout">
            <a:avLst>
              <a:gd name="adj1" fmla="val -84102"/>
              <a:gd name="adj2" fmla="val 169125"/>
            </a:avLst>
          </a:prstGeom>
          <a:solidFill>
            <a:schemeClr val="bg1"/>
          </a:solidFill>
          <a:ln w="9525" cap="flat" cmpd="sng" algn="ctr">
            <a:solidFill>
              <a:schemeClr val="tx1"/>
            </a:solidFill>
            <a:prstDash val="solid"/>
            <a:round/>
            <a:headEnd type="none" w="med" len="med"/>
            <a:tailEnd type="none" w="med" len="med"/>
          </a:ln>
          <a:effectLst>
            <a:outerShdw dist="23000" dir="5400000" rotWithShape="0">
              <a:srgbClr val="000000">
                <a:alpha val="34999"/>
              </a:srgbClr>
            </a:outerShd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de-DE" dirty="0" smtClean="0">
                <a:sym typeface="Wingdings 2"/>
              </a:rPr>
              <a:t>Methoden</a:t>
            </a:r>
          </a:p>
        </p:txBody>
      </p:sp>
      <p:sp>
        <p:nvSpPr>
          <p:cNvPr id="11" name="Rechteckige Legende 10"/>
          <p:cNvSpPr/>
          <p:nvPr/>
        </p:nvSpPr>
        <p:spPr bwMode="auto">
          <a:xfrm>
            <a:off x="5508104" y="2132856"/>
            <a:ext cx="1230386" cy="369332"/>
          </a:xfrm>
          <a:prstGeom prst="wedgeRectCallout">
            <a:avLst>
              <a:gd name="adj1" fmla="val -84102"/>
              <a:gd name="adj2" fmla="val 169125"/>
            </a:avLst>
          </a:prstGeom>
          <a:solidFill>
            <a:srgbClr val="AAEF9F"/>
          </a:solidFill>
          <a:ln w="9525" cap="flat" cmpd="sng" algn="ctr">
            <a:solidFill>
              <a:schemeClr val="tx1"/>
            </a:solidFill>
            <a:prstDash val="solid"/>
            <a:round/>
            <a:headEnd type="none" w="med" len="med"/>
            <a:tailEnd type="none" w="med" len="med"/>
          </a:ln>
          <a:effectLst>
            <a:outerShdw dist="23000" dir="5400000" rotWithShape="0">
              <a:srgbClr val="000000">
                <a:alpha val="34999"/>
              </a:srgbClr>
            </a:outerShd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de-DE" dirty="0" smtClean="0">
                <a:sym typeface="Wingdings 2"/>
              </a:rPr>
              <a:t>Methoden</a:t>
            </a:r>
          </a:p>
        </p:txBody>
      </p:sp>
    </p:spTree>
    <p:extLst>
      <p:ext uri="{BB962C8B-B14F-4D97-AF65-F5344CB8AC3E}">
        <p14:creationId xmlns:p14="http://schemas.microsoft.com/office/powerpoint/2010/main" val="1760637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2" name="Textfeld 1"/>
          <p:cNvSpPr txBox="1"/>
          <p:nvPr/>
        </p:nvSpPr>
        <p:spPr>
          <a:xfrm>
            <a:off x="1187623" y="2573421"/>
            <a:ext cx="2239716" cy="461665"/>
          </a:xfrm>
          <a:prstGeom prst="rect">
            <a:avLst/>
          </a:prstGeom>
          <a:noFill/>
        </p:spPr>
        <p:txBody>
          <a:bodyPr wrap="none" rtlCol="0">
            <a:spAutoFit/>
          </a:bodyPr>
          <a:lstStyle/>
          <a:p>
            <a:r>
              <a:rPr lang="de-DE" sz="2400" dirty="0" smtClean="0"/>
              <a:t>Gruppenarbeit:</a:t>
            </a:r>
            <a:endParaRPr lang="de-DE" sz="2400" dirty="0"/>
          </a:p>
        </p:txBody>
      </p:sp>
      <p:sp>
        <p:nvSpPr>
          <p:cNvPr id="13" name="Textfeld 12"/>
          <p:cNvSpPr txBox="1"/>
          <p:nvPr/>
        </p:nvSpPr>
        <p:spPr>
          <a:xfrm>
            <a:off x="1187624" y="3356992"/>
            <a:ext cx="4604146" cy="461665"/>
          </a:xfrm>
          <a:prstGeom prst="rect">
            <a:avLst/>
          </a:prstGeom>
          <a:noFill/>
        </p:spPr>
        <p:txBody>
          <a:bodyPr wrap="none" rtlCol="0">
            <a:spAutoFit/>
          </a:bodyPr>
          <a:lstStyle/>
          <a:p>
            <a:r>
              <a:rPr lang="de-DE" sz="2400" dirty="0" smtClean="0"/>
              <a:t>a) Leistungshomogene Gruppen</a:t>
            </a:r>
          </a:p>
        </p:txBody>
      </p:sp>
      <p:sp>
        <p:nvSpPr>
          <p:cNvPr id="15" name="Textfeld 14"/>
          <p:cNvSpPr txBox="1"/>
          <p:nvPr/>
        </p:nvSpPr>
        <p:spPr>
          <a:xfrm>
            <a:off x="471389" y="1556792"/>
            <a:ext cx="5918608" cy="707886"/>
          </a:xfrm>
          <a:prstGeom prst="rect">
            <a:avLst/>
          </a:prstGeom>
          <a:noFill/>
        </p:spPr>
        <p:txBody>
          <a:bodyPr wrap="none" rtlCol="0">
            <a:spAutoFit/>
          </a:bodyPr>
          <a:lstStyle/>
          <a:p>
            <a:r>
              <a:rPr lang="de-DE" sz="4000" dirty="0" smtClean="0"/>
              <a:t>Methoden - Sozialformen</a:t>
            </a:r>
            <a:endParaRPr lang="de-DE" sz="4000" dirty="0"/>
          </a:p>
        </p:txBody>
      </p:sp>
      <p:sp>
        <p:nvSpPr>
          <p:cNvPr id="8" name="Textfeld 7"/>
          <p:cNvSpPr txBox="1"/>
          <p:nvPr/>
        </p:nvSpPr>
        <p:spPr>
          <a:xfrm>
            <a:off x="1187623" y="4221088"/>
            <a:ext cx="4706738" cy="461665"/>
          </a:xfrm>
          <a:prstGeom prst="rect">
            <a:avLst/>
          </a:prstGeom>
          <a:noFill/>
        </p:spPr>
        <p:txBody>
          <a:bodyPr wrap="none" rtlCol="0">
            <a:spAutoFit/>
          </a:bodyPr>
          <a:lstStyle/>
          <a:p>
            <a:r>
              <a:rPr lang="de-DE" sz="2400" dirty="0" smtClean="0"/>
              <a:t>b) Leistungsheterogene </a:t>
            </a:r>
            <a:r>
              <a:rPr lang="de-DE" sz="2400" dirty="0"/>
              <a:t>Gruppen</a:t>
            </a:r>
            <a:endParaRPr lang="de-DE" sz="2400" dirty="0" smtClean="0"/>
          </a:p>
        </p:txBody>
      </p:sp>
      <p:sp>
        <p:nvSpPr>
          <p:cNvPr id="9" name="Textfeld 8"/>
          <p:cNvSpPr txBox="1"/>
          <p:nvPr/>
        </p:nvSpPr>
        <p:spPr>
          <a:xfrm>
            <a:off x="6516216" y="3822848"/>
            <a:ext cx="2307656" cy="461665"/>
          </a:xfrm>
          <a:prstGeom prst="rect">
            <a:avLst/>
          </a:prstGeom>
          <a:noFill/>
        </p:spPr>
        <p:txBody>
          <a:bodyPr wrap="square" rtlCol="0">
            <a:spAutoFit/>
          </a:bodyPr>
          <a:lstStyle/>
          <a:p>
            <a:r>
              <a:rPr lang="de-DE" sz="2400" dirty="0" smtClean="0"/>
              <a:t>Auswirkungen</a:t>
            </a:r>
          </a:p>
        </p:txBody>
      </p:sp>
      <p:sp>
        <p:nvSpPr>
          <p:cNvPr id="3" name="Geschweifte Klammer rechts 2"/>
          <p:cNvSpPr/>
          <p:nvPr/>
        </p:nvSpPr>
        <p:spPr bwMode="auto">
          <a:xfrm>
            <a:off x="6032624" y="3501008"/>
            <a:ext cx="339576" cy="1080120"/>
          </a:xfrm>
          <a:prstGeom prst="rightBrace">
            <a:avLst>
              <a:gd name="adj1" fmla="val 11228"/>
              <a:gd name="adj2" fmla="val 50000"/>
            </a:avLst>
          </a:prstGeom>
          <a:noFill/>
          <a:ln w="19050" cap="flat" cmpd="sng" algn="ctr">
            <a:solidFill>
              <a:schemeClr val="tx1"/>
            </a:solidFill>
            <a:prstDash val="solid"/>
            <a:round/>
            <a:headEnd type="none" w="med" len="med"/>
            <a:tailEnd type="none" w="med" len="med"/>
          </a:ln>
          <a:effectLst>
            <a:outerShdw dist="23000" dir="5400000" rotWithShape="0">
              <a:srgbClr val="000000">
                <a:alpha val="34999"/>
              </a:srgbClr>
            </a:outerShdw>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601520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8" grpId="0"/>
      <p:bldP spid="9"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2198703980"/>
              </p:ext>
            </p:extLst>
          </p:nvPr>
        </p:nvGraphicFramePr>
        <p:xfrm>
          <a:off x="468314" y="1540007"/>
          <a:ext cx="8208142" cy="4553290"/>
        </p:xfrm>
        <a:graphic>
          <a:graphicData uri="http://schemas.openxmlformats.org/drawingml/2006/table">
            <a:tbl>
              <a:tblPr firstRow="1" firstCol="1" lastRow="1" lastCol="1" bandRow="1" bandCol="1">
                <a:tableStyleId>{5C22544A-7EE6-4342-B048-85BDC9FD1C3A}</a:tableStyleId>
              </a:tblPr>
              <a:tblGrid>
                <a:gridCol w="355504"/>
                <a:gridCol w="3892198"/>
                <a:gridCol w="1872208"/>
                <a:gridCol w="2088232"/>
              </a:tblGrid>
              <a:tr h="182769">
                <a:tc>
                  <a:txBody>
                    <a:bodyPr/>
                    <a:lstStyle/>
                    <a:p>
                      <a:pPr algn="l">
                        <a:lnSpc>
                          <a:spcPct val="100000"/>
                        </a:lnSpc>
                        <a:spcAft>
                          <a:spcPts val="0"/>
                        </a:spcAft>
                      </a:pPr>
                      <a:r>
                        <a:rPr lang="de-DE" sz="1100" dirty="0">
                          <a:solidFill>
                            <a:schemeClr val="tx1"/>
                          </a:solidFill>
                          <a:effectLst/>
                        </a:rPr>
                        <a:t>Zeit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Inhalt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Material/Organisation</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Ziel</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9590">
                <a:tc>
                  <a:txBody>
                    <a:bodyPr/>
                    <a:lstStyle/>
                    <a:p>
                      <a:pPr algn="l">
                        <a:lnSpc>
                          <a:spcPct val="100000"/>
                        </a:lnSpc>
                        <a:spcBef>
                          <a:spcPts val="600"/>
                        </a:spcBef>
                        <a:spcAft>
                          <a:spcPts val="0"/>
                        </a:spcAft>
                      </a:pPr>
                      <a:r>
                        <a:rPr lang="de-DE" sz="1100" dirty="0">
                          <a:solidFill>
                            <a:schemeClr val="tx1"/>
                          </a:solidFill>
                          <a:effectLst/>
                        </a:rPr>
                        <a:t>4‘</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Begrüßung, Anwesenheit, Thema,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Liste</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68886">
                <a:tc>
                  <a:txBody>
                    <a:bodyPr/>
                    <a:lstStyle/>
                    <a:p>
                      <a:pPr algn="l">
                        <a:lnSpc>
                          <a:spcPct val="100000"/>
                        </a:lnSpc>
                        <a:spcBef>
                          <a:spcPts val="600"/>
                        </a:spcBef>
                        <a:spcAft>
                          <a:spcPts val="0"/>
                        </a:spcAft>
                      </a:pPr>
                      <a:r>
                        <a:rPr lang="de-DE" sz="1100" dirty="0">
                          <a:solidFill>
                            <a:schemeClr val="tx1"/>
                          </a:solidFill>
                          <a:effectLst/>
                        </a:rPr>
                        <a:t>3‘</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smtClean="0">
                          <a:solidFill>
                            <a:schemeClr val="tx1"/>
                          </a:solidFill>
                          <a:effectLst/>
                        </a:rPr>
                        <a:t>Aufbau Längsnetz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1 </a:t>
                      </a:r>
                      <a:r>
                        <a:rPr lang="de-DE" sz="1100" dirty="0" smtClean="0">
                          <a:solidFill>
                            <a:schemeClr val="tx1"/>
                          </a:solidFill>
                          <a:effectLst/>
                        </a:rPr>
                        <a:t>Längsnetz</a:t>
                      </a:r>
                    </a:p>
                    <a:p>
                      <a:pPr algn="l">
                        <a:lnSpc>
                          <a:spcPct val="100000"/>
                        </a:lnSpc>
                        <a:spcBef>
                          <a:spcPts val="0"/>
                        </a:spcBef>
                        <a:spcAft>
                          <a:spcPts val="0"/>
                        </a:spcAft>
                      </a:pPr>
                      <a:r>
                        <a:rPr lang="de-DE" sz="1100" dirty="0" smtClean="0">
                          <a:solidFill>
                            <a:schemeClr val="tx1"/>
                          </a:solidFill>
                          <a:effectLst/>
                        </a:rPr>
                        <a:t>Aufbau </a:t>
                      </a:r>
                      <a:r>
                        <a:rPr lang="de-DE" sz="1100" dirty="0">
                          <a:solidFill>
                            <a:schemeClr val="tx1"/>
                          </a:solidFill>
                          <a:effectLst/>
                        </a:rPr>
                        <a:t>durch Schüler</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9746">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Aufwärmen: Parteiball mit verschiedenen Variationen</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Bef>
                          <a:spcPts val="0"/>
                        </a:spcBef>
                        <a:spcAft>
                          <a:spcPts val="0"/>
                        </a:spcAft>
                      </a:pPr>
                      <a:r>
                        <a:rPr lang="de-DE" sz="1100" spc="-20" dirty="0" smtClean="0">
                          <a:latin typeface="+mn-lt"/>
                          <a:ea typeface="Arial"/>
                          <a:cs typeface="+mn-cs"/>
                        </a:rPr>
                        <a:t>1 </a:t>
                      </a:r>
                      <a:r>
                        <a:rPr lang="de-DE" sz="1100" spc="0" baseline="0" dirty="0" smtClean="0">
                          <a:latin typeface="+mn-lt"/>
                          <a:ea typeface="Arial"/>
                          <a:cs typeface="+mn-cs"/>
                        </a:rPr>
                        <a:t>Volleyball je 6er-Gruppe</a:t>
                      </a:r>
                      <a:endParaRPr lang="de-DE" sz="1100" spc="0" baseline="0" dirty="0" smtClean="0">
                        <a:latin typeface="+mn-lt"/>
                        <a:ea typeface="Arial"/>
                        <a:cs typeface="Times New Roman"/>
                      </a:endParaRPr>
                    </a:p>
                    <a:p>
                      <a:pPr algn="just">
                        <a:lnSpc>
                          <a:spcPct val="100000"/>
                        </a:lnSpc>
                        <a:spcBef>
                          <a:spcPts val="0"/>
                        </a:spcBef>
                        <a:spcAft>
                          <a:spcPts val="0"/>
                        </a:spcAft>
                      </a:pPr>
                      <a:r>
                        <a:rPr lang="de-DE" sz="1100" dirty="0" smtClean="0">
                          <a:latin typeface="+mn-lt"/>
                          <a:ea typeface="Arial"/>
                          <a:cs typeface="+mn-cs"/>
                        </a:rPr>
                        <a:t>Bänder</a:t>
                      </a:r>
                      <a:endParaRPr lang="de-DE" sz="1100" dirty="0">
                        <a:latin typeface="+mn-lt"/>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allgemeine Erwärmung und Aktivierung des HKS</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Volleyballspezifisches Kräftigungsprogramm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zur Mobilisation und speziellen Erwärmung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0050">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Wiederholung der Grundtechniken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Pritschen </a:t>
                      </a:r>
                      <a:r>
                        <a:rPr lang="de-DE" sz="1100" kern="1200" dirty="0" smtClean="0">
                          <a:solidFill>
                            <a:schemeClr val="tx1"/>
                          </a:solidFill>
                          <a:effectLst/>
                          <a:latin typeface="+mn-lt"/>
                          <a:ea typeface="+mn-ea"/>
                          <a:cs typeface="+mn-cs"/>
                        </a:rPr>
                        <a:t>kurz-kurz-lang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in Dreiecksaufstellung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 Baggern</a:t>
                      </a:r>
                      <a:endParaRPr lang="de-DE" sz="1100" kern="1200" dirty="0">
                        <a:solidFill>
                          <a:schemeClr val="tx1"/>
                        </a:solidFill>
                        <a:effectLst/>
                        <a:latin typeface="+mn-lt"/>
                        <a:ea typeface="+mn-ea"/>
                        <a:cs typeface="+mn-cs"/>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1</a:t>
                      </a:r>
                      <a:r>
                        <a:rPr lang="de-DE" sz="1100" baseline="0" dirty="0" smtClean="0">
                          <a:solidFill>
                            <a:schemeClr val="tx1"/>
                          </a:solidFill>
                          <a:effectLst/>
                        </a:rPr>
                        <a:t> </a:t>
                      </a:r>
                      <a:r>
                        <a:rPr lang="de-DE" sz="1100" dirty="0" smtClean="0">
                          <a:solidFill>
                            <a:schemeClr val="tx1"/>
                          </a:solidFill>
                          <a:effectLst/>
                        </a:rPr>
                        <a:t>Ball je 3er-Gruppe</a:t>
                      </a:r>
                    </a:p>
                    <a:p>
                      <a:pPr algn="l">
                        <a:lnSpc>
                          <a:spcPct val="100000"/>
                        </a:lnSpc>
                        <a:spcBef>
                          <a:spcPts val="0"/>
                        </a:spcBef>
                        <a:spcAft>
                          <a:spcPts val="0"/>
                        </a:spcAft>
                      </a:pPr>
                      <a:r>
                        <a:rPr lang="de-DE" sz="1100" dirty="0" smtClean="0">
                          <a:solidFill>
                            <a:schemeClr val="tx1"/>
                          </a:solidFill>
                          <a:effectLst/>
                        </a:rPr>
                        <a:t>Gruppeneinteilung selbstständig</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6167">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 mit 2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in der Zwischenform</a:t>
                      </a: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3 </a:t>
                      </a:r>
                      <a:r>
                        <a:rPr lang="de-DE" sz="1100" kern="1200" dirty="0">
                          <a:solidFill>
                            <a:schemeClr val="tx1"/>
                          </a:solidFill>
                          <a:effectLst/>
                          <a:latin typeface="+mn-lt"/>
                          <a:ea typeface="+mn-ea"/>
                          <a:cs typeface="+mn-cs"/>
                        </a:rPr>
                        <a:t>Kontakte sind Vorschrift</a:t>
                      </a: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4 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 im Spiel</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4964">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Erläuterung der wesentlichen taktischen Verhaltens­weisen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im </a:t>
                      </a:r>
                      <a:r>
                        <a:rPr lang="de-DE" sz="1100" dirty="0">
                          <a:solidFill>
                            <a:schemeClr val="tx1"/>
                          </a:solidFill>
                          <a:effectLst/>
                        </a:rPr>
                        <a:t>Spiel 2 : 2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Taktiktafel mit </a:t>
                      </a:r>
                      <a:r>
                        <a:rPr lang="de-DE" sz="1100" dirty="0" smtClean="0">
                          <a:solidFill>
                            <a:schemeClr val="tx1"/>
                          </a:solidFill>
                          <a:effectLst/>
                        </a:rPr>
                        <a:t>VB-Feld</a:t>
                      </a:r>
                      <a:br>
                        <a:rPr lang="de-DE" sz="1100" dirty="0" smtClean="0">
                          <a:solidFill>
                            <a:schemeClr val="tx1"/>
                          </a:solidFill>
                          <a:effectLst/>
                        </a:rPr>
                      </a:br>
                      <a:r>
                        <a:rPr lang="de-DE" sz="1100" dirty="0" smtClean="0">
                          <a:solidFill>
                            <a:schemeClr val="tx1"/>
                          </a:solidFill>
                          <a:effectLst/>
                        </a:rPr>
                        <a:t>Unterrichtsgespräch</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Kennenlernen der </a:t>
                      </a:r>
                      <a:r>
                        <a:rPr lang="de-DE" sz="1100" b="0" dirty="0" smtClean="0">
                          <a:solidFill>
                            <a:schemeClr val="tx1"/>
                          </a:solidFill>
                          <a:effectLst/>
                        </a:rPr>
                        <a:t>grundlegenden </a:t>
                      </a:r>
                      <a:r>
                        <a:rPr lang="de-DE" sz="1100" b="0" dirty="0">
                          <a:solidFill>
                            <a:schemeClr val="tx1"/>
                          </a:solidFill>
                          <a:effectLst/>
                        </a:rPr>
                        <a:t>taktischen </a:t>
                      </a:r>
                      <a:r>
                        <a:rPr lang="de-DE" sz="1100" b="0" dirty="0" smtClean="0">
                          <a:solidFill>
                            <a:schemeClr val="tx1"/>
                          </a:solidFill>
                          <a:effectLst/>
                        </a:rPr>
                        <a:t>Verhaltensweisen </a:t>
                      </a:r>
                      <a:r>
                        <a:rPr lang="de-DE" sz="1100" b="0" dirty="0">
                          <a:solidFill>
                            <a:schemeClr val="tx1"/>
                          </a:solidFill>
                          <a:effectLst/>
                        </a:rPr>
                        <a:t>im Spiel 2 : 2</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07844">
                <a:tc>
                  <a:txBody>
                    <a:bodyPr/>
                    <a:lstStyle/>
                    <a:p>
                      <a:pPr algn="l">
                        <a:lnSpc>
                          <a:spcPct val="100000"/>
                        </a:lnSpc>
                        <a:spcBef>
                          <a:spcPts val="600"/>
                        </a:spcBef>
                        <a:spcAft>
                          <a:spcPts val="0"/>
                        </a:spcAft>
                      </a:pPr>
                      <a:r>
                        <a:rPr lang="de-DE" sz="1100" dirty="0">
                          <a:solidFill>
                            <a:schemeClr val="tx1"/>
                          </a:solidFill>
                          <a:effectLst/>
                        </a:rPr>
                        <a:t>15‘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2:2 </a:t>
                      </a:r>
                    </a:p>
                    <a:p>
                      <a:pPr marL="176213" lvl="0" indent="-176213" algn="l">
                        <a:lnSpc>
                          <a:spcPct val="100000"/>
                        </a:lnSpc>
                        <a:spcBef>
                          <a:spcPts val="0"/>
                        </a:spcBef>
                        <a:spcAft>
                          <a:spcPts val="0"/>
                        </a:spcAft>
                        <a:buFont typeface="Arial"/>
                        <a:buChar char="-"/>
                      </a:pPr>
                      <a:r>
                        <a:rPr lang="de-DE" sz="1100" dirty="0">
                          <a:solidFill>
                            <a:schemeClr val="tx1"/>
                          </a:solidFill>
                          <a:effectLst/>
                        </a:rPr>
                        <a:t>in der Zwischenform</a:t>
                      </a:r>
                    </a:p>
                    <a:p>
                      <a:pPr marL="176213" lvl="0" indent="-176213" algn="l">
                        <a:lnSpc>
                          <a:spcPct val="100000"/>
                        </a:lnSpc>
                        <a:spcBef>
                          <a:spcPts val="0"/>
                        </a:spcBef>
                        <a:spcAft>
                          <a:spcPts val="0"/>
                        </a:spcAft>
                        <a:buFont typeface="Arial"/>
                        <a:buChar char="-"/>
                      </a:pPr>
                      <a:r>
                        <a:rPr lang="de-DE" sz="1100" dirty="0" smtClean="0">
                          <a:solidFill>
                            <a:schemeClr val="tx1"/>
                          </a:solidFill>
                          <a:effectLst/>
                        </a:rPr>
                        <a:t>3 </a:t>
                      </a:r>
                      <a:r>
                        <a:rPr lang="de-DE" sz="1100" dirty="0">
                          <a:solidFill>
                            <a:schemeClr val="tx1"/>
                          </a:solidFill>
                          <a:effectLst/>
                        </a:rPr>
                        <a:t>Kontakte sind Vorschrift</a:t>
                      </a:r>
                    </a:p>
                    <a:p>
                      <a:pPr marL="176213" lvl="0" indent="-176213" algn="l">
                        <a:lnSpc>
                          <a:spcPct val="100000"/>
                        </a:lnSpc>
                        <a:spcBef>
                          <a:spcPts val="0"/>
                        </a:spcBef>
                        <a:spcAft>
                          <a:spcPts val="0"/>
                        </a:spcAft>
                        <a:buFont typeface="Arial"/>
                        <a:buChar char="-"/>
                      </a:pPr>
                      <a:r>
                        <a:rPr lang="de-DE" sz="1100" dirty="0">
                          <a:solidFill>
                            <a:schemeClr val="tx1"/>
                          </a:solidFill>
                          <a:effectLst/>
                        </a:rPr>
                        <a:t>gute Gruppen gehen zur Zielform über (Feldgröße 4 </a:t>
                      </a:r>
                      <a:r>
                        <a:rPr lang="de-DE" sz="1100" dirty="0" smtClean="0">
                          <a:solidFill>
                            <a:schemeClr val="tx1"/>
                          </a:solidFill>
                          <a:effectLst/>
                        </a:rPr>
                        <a:t>x 6 </a:t>
                      </a:r>
                      <a:r>
                        <a:rPr lang="de-DE" sz="1100" dirty="0">
                          <a:solidFill>
                            <a:schemeClr val="tx1"/>
                          </a:solidFill>
                          <a:effectLst/>
                        </a:rPr>
                        <a:t>m)</a:t>
                      </a:r>
                      <a:endParaRPr lang="de-DE" sz="1100" dirty="0">
                        <a:solidFill>
                          <a:schemeClr val="tx1"/>
                        </a:solidFill>
                        <a:effectLst/>
                        <a:latin typeface="Arial"/>
                        <a:ea typeface="Times New Roman"/>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Kaiserspielmodus</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6 m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Erlernen des Spiels 2:2 mit verschiedenen Variationen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Demonstration einer Gruppe/Besprechung und Hinweise/Korrekturen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Erkennen von richtigen und falschen Aktionen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7161">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Spiel 2:2 Fortsetzung Organisation </a:t>
                      </a: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Abbau</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gemeinsam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0853">
                <a:tc>
                  <a:txBody>
                    <a:bodyPr/>
                    <a:lstStyle/>
                    <a:p>
                      <a:pPr algn="l">
                        <a:lnSpc>
                          <a:spcPct val="100000"/>
                        </a:lnSpc>
                        <a:spcBef>
                          <a:spcPts val="600"/>
                        </a:spcBef>
                        <a:spcAft>
                          <a:spcPts val="0"/>
                        </a:spcAft>
                      </a:pPr>
                      <a:r>
                        <a:rPr lang="de-DE" sz="1100" dirty="0">
                          <a:solidFill>
                            <a:schemeClr val="tx1"/>
                          </a:solidFill>
                          <a:effectLst/>
                        </a:rPr>
                        <a:t>2‘</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Schlussbesprechung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gemeinsamer Stundenausklang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4" name="Rechteckige Legende 13"/>
          <p:cNvSpPr/>
          <p:nvPr/>
        </p:nvSpPr>
        <p:spPr bwMode="auto">
          <a:xfrm>
            <a:off x="323528" y="1932075"/>
            <a:ext cx="1404244" cy="646331"/>
          </a:xfrm>
          <a:prstGeom prst="wedgeRectCallout">
            <a:avLst>
              <a:gd name="adj1" fmla="val 72877"/>
              <a:gd name="adj2" fmla="val 100288"/>
            </a:avLst>
          </a:prstGeom>
          <a:solidFill>
            <a:srgbClr val="AAEF9F"/>
          </a:solidFill>
          <a:ln w="9525" cap="flat" cmpd="sng" algn="ctr">
            <a:solidFill>
              <a:schemeClr val="tx1"/>
            </a:solidFill>
            <a:prstDash val="solid"/>
            <a:round/>
            <a:headEnd type="none" w="med" len="med"/>
            <a:tailEnd type="none" w="med" len="med"/>
          </a:ln>
          <a:effectLst>
            <a:outerShdw dist="23000" dir="5400000" rotWithShape="0">
              <a:srgbClr val="000000">
                <a:alpha val="34999"/>
              </a:srgbClr>
            </a:outerShd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de-DE" dirty="0" smtClean="0">
                <a:sym typeface="Wingdings 2"/>
              </a:rPr>
              <a:t>Individuelle Förderung</a:t>
            </a:r>
          </a:p>
        </p:txBody>
      </p:sp>
    </p:spTree>
    <p:extLst>
      <p:ext uri="{BB962C8B-B14F-4D97-AF65-F5344CB8AC3E}">
        <p14:creationId xmlns:p14="http://schemas.microsoft.com/office/powerpoint/2010/main" val="45120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2" name="Textfeld 1"/>
          <p:cNvSpPr txBox="1"/>
          <p:nvPr/>
        </p:nvSpPr>
        <p:spPr>
          <a:xfrm>
            <a:off x="1187623" y="2573421"/>
            <a:ext cx="2269404" cy="461665"/>
          </a:xfrm>
          <a:prstGeom prst="rect">
            <a:avLst/>
          </a:prstGeom>
          <a:noFill/>
        </p:spPr>
        <p:txBody>
          <a:bodyPr wrap="none" rtlCol="0">
            <a:spAutoFit/>
          </a:bodyPr>
          <a:lstStyle/>
          <a:p>
            <a:r>
              <a:rPr lang="de-DE" sz="2400" dirty="0" smtClean="0"/>
              <a:t>Differenzierung</a:t>
            </a:r>
            <a:endParaRPr lang="de-DE" sz="2400" dirty="0"/>
          </a:p>
        </p:txBody>
      </p:sp>
      <p:sp>
        <p:nvSpPr>
          <p:cNvPr id="15" name="Textfeld 14"/>
          <p:cNvSpPr txBox="1"/>
          <p:nvPr/>
        </p:nvSpPr>
        <p:spPr>
          <a:xfrm>
            <a:off x="471389" y="1556792"/>
            <a:ext cx="5261377" cy="707886"/>
          </a:xfrm>
          <a:prstGeom prst="rect">
            <a:avLst/>
          </a:prstGeom>
          <a:noFill/>
        </p:spPr>
        <p:txBody>
          <a:bodyPr wrap="none" rtlCol="0">
            <a:spAutoFit/>
          </a:bodyPr>
          <a:lstStyle/>
          <a:p>
            <a:r>
              <a:rPr lang="de-DE" sz="4000" dirty="0" smtClean="0"/>
              <a:t>Individuelle Förderung</a:t>
            </a:r>
            <a:endParaRPr lang="de-DE" sz="4000" dirty="0"/>
          </a:p>
        </p:txBody>
      </p:sp>
    </p:spTree>
    <p:extLst>
      <p:ext uri="{BB962C8B-B14F-4D97-AF65-F5344CB8AC3E}">
        <p14:creationId xmlns:p14="http://schemas.microsoft.com/office/powerpoint/2010/main" val="223766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5" name="Textfeld 14"/>
          <p:cNvSpPr txBox="1"/>
          <p:nvPr/>
        </p:nvSpPr>
        <p:spPr>
          <a:xfrm>
            <a:off x="471389" y="1556792"/>
            <a:ext cx="2269404" cy="461665"/>
          </a:xfrm>
          <a:prstGeom prst="rect">
            <a:avLst/>
          </a:prstGeom>
          <a:noFill/>
        </p:spPr>
        <p:txBody>
          <a:bodyPr wrap="none" rtlCol="0">
            <a:spAutoFit/>
          </a:bodyPr>
          <a:lstStyle/>
          <a:p>
            <a:r>
              <a:rPr lang="de-DE" sz="2400" dirty="0" smtClean="0"/>
              <a:t>Differenzierung</a:t>
            </a:r>
            <a:endParaRPr lang="de-DE" sz="2400" dirty="0"/>
          </a:p>
        </p:txBody>
      </p:sp>
      <p:sp>
        <p:nvSpPr>
          <p:cNvPr id="26" name="Rectangle 2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8" name="Rectangle 32"/>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25" name="Rectangle 4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34" name="Rectangle 5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36" name="Rechteck 34835"/>
          <p:cNvSpPr/>
          <p:nvPr/>
        </p:nvSpPr>
        <p:spPr>
          <a:xfrm>
            <a:off x="503548" y="2018457"/>
            <a:ext cx="8136904" cy="3139321"/>
          </a:xfrm>
          <a:prstGeom prst="rect">
            <a:avLst/>
          </a:prstGeom>
        </p:spPr>
        <p:txBody>
          <a:bodyPr wrap="square">
            <a:spAutoFit/>
          </a:bodyPr>
          <a:lstStyle/>
          <a:p>
            <a:r>
              <a:rPr lang="de-DE" b="1" dirty="0"/>
              <a:t>Feldgröße</a:t>
            </a:r>
          </a:p>
          <a:p>
            <a:pPr marL="285750" lvl="0" indent="-285750">
              <a:buFont typeface="Arial" pitchFamily="34" charset="0"/>
              <a:buChar char="•"/>
            </a:pPr>
            <a:r>
              <a:rPr lang="de-DE" dirty="0"/>
              <a:t>größer </a:t>
            </a:r>
            <a:r>
              <a:rPr lang="de-DE" dirty="0">
                <a:sym typeface="Wingdings"/>
              </a:rPr>
              <a:t></a:t>
            </a:r>
            <a:r>
              <a:rPr lang="de-DE" dirty="0"/>
              <a:t> längere Laufwege, kleiner </a:t>
            </a:r>
            <a:r>
              <a:rPr lang="de-DE" dirty="0">
                <a:sym typeface="Wingdings"/>
              </a:rPr>
              <a:t></a:t>
            </a:r>
            <a:r>
              <a:rPr lang="de-DE" dirty="0"/>
              <a:t> größerer Präzisionsdruck</a:t>
            </a:r>
          </a:p>
          <a:p>
            <a:pPr marL="285750" lvl="0" indent="-285750">
              <a:buFont typeface="Arial" pitchFamily="34" charset="0"/>
              <a:buChar char="•"/>
            </a:pPr>
            <a:r>
              <a:rPr lang="de-DE" dirty="0"/>
              <a:t>tendenziell eher kleiner als größer wählen </a:t>
            </a:r>
          </a:p>
          <a:p>
            <a:pPr marL="285750" lvl="0" indent="-285750">
              <a:buFont typeface="Arial" pitchFamily="34" charset="0"/>
              <a:buChar char="•"/>
            </a:pPr>
            <a:r>
              <a:rPr lang="de-DE" dirty="0" smtClean="0"/>
              <a:t>2 </a:t>
            </a:r>
            <a:r>
              <a:rPr lang="de-DE" dirty="0"/>
              <a:t>: 2 ca. 3m breit u. 4-5m lang; 3 : 3 ca. von 4,5 x 4,5 bis 6 x 6; 4 : 4 ca. von 7 x 7 bis  9 x 9</a:t>
            </a:r>
          </a:p>
          <a:p>
            <a:endParaRPr lang="de-DE" b="1" dirty="0" smtClean="0"/>
          </a:p>
          <a:p>
            <a:r>
              <a:rPr lang="de-DE" b="1" dirty="0" smtClean="0"/>
              <a:t>Spieleranzahl</a:t>
            </a:r>
            <a:endParaRPr lang="de-DE" b="1" dirty="0"/>
          </a:p>
          <a:p>
            <a:pPr marL="285750" lvl="0" indent="-285750">
              <a:buFont typeface="Arial" pitchFamily="34" charset="0"/>
              <a:buChar char="•"/>
            </a:pPr>
            <a:r>
              <a:rPr lang="de-DE" dirty="0"/>
              <a:t>mehr Spieler </a:t>
            </a:r>
            <a:r>
              <a:rPr lang="de-DE" dirty="0">
                <a:sym typeface="Wingdings"/>
              </a:rPr>
              <a:t></a:t>
            </a:r>
            <a:r>
              <a:rPr lang="de-DE" dirty="0"/>
              <a:t> erzeugt mehr Schnittstellen/Kommunikationsbedarf</a:t>
            </a:r>
          </a:p>
          <a:p>
            <a:pPr marL="285750" lvl="0" indent="-285750">
              <a:buFont typeface="Arial" pitchFamily="34" charset="0"/>
              <a:buChar char="•"/>
            </a:pPr>
            <a:r>
              <a:rPr lang="de-DE" dirty="0"/>
              <a:t>weniger Spieler </a:t>
            </a:r>
            <a:r>
              <a:rPr lang="de-DE" dirty="0">
                <a:sym typeface="Wingdings"/>
              </a:rPr>
              <a:t></a:t>
            </a:r>
            <a:r>
              <a:rPr lang="de-DE" dirty="0"/>
              <a:t> bedingt teilweise Doppelfunktionen (Bsp. 2:2 annehmen und angreifen)</a:t>
            </a:r>
          </a:p>
          <a:p>
            <a:pPr marL="285750" lvl="0" indent="-285750">
              <a:buFont typeface="Arial" pitchFamily="34" charset="0"/>
              <a:buChar char="•"/>
            </a:pPr>
            <a:r>
              <a:rPr lang="de-DE" dirty="0" smtClean="0"/>
              <a:t>vom </a:t>
            </a:r>
            <a:r>
              <a:rPr lang="de-DE" dirty="0"/>
              <a:t>1 mit 1 bis zum 4 : 4 (evtl. 6 :6</a:t>
            </a:r>
            <a:r>
              <a:rPr lang="de-DE" dirty="0" smtClean="0"/>
              <a:t>)</a:t>
            </a:r>
            <a:endParaRPr lang="de-DE" dirty="0"/>
          </a:p>
        </p:txBody>
      </p:sp>
    </p:spTree>
    <p:extLst>
      <p:ext uri="{BB962C8B-B14F-4D97-AF65-F5344CB8AC3E}">
        <p14:creationId xmlns:p14="http://schemas.microsoft.com/office/powerpoint/2010/main" val="73748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5" name="Textfeld 14"/>
          <p:cNvSpPr txBox="1"/>
          <p:nvPr/>
        </p:nvSpPr>
        <p:spPr>
          <a:xfrm>
            <a:off x="471389" y="1556792"/>
            <a:ext cx="2269404" cy="461665"/>
          </a:xfrm>
          <a:prstGeom prst="rect">
            <a:avLst/>
          </a:prstGeom>
          <a:noFill/>
        </p:spPr>
        <p:txBody>
          <a:bodyPr wrap="none" rtlCol="0">
            <a:spAutoFit/>
          </a:bodyPr>
          <a:lstStyle/>
          <a:p>
            <a:r>
              <a:rPr lang="de-DE" sz="2400" dirty="0" smtClean="0"/>
              <a:t>Differenzierung</a:t>
            </a:r>
            <a:endParaRPr lang="de-DE" sz="2400" dirty="0"/>
          </a:p>
        </p:txBody>
      </p:sp>
      <p:sp>
        <p:nvSpPr>
          <p:cNvPr id="26" name="Rectangle 2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8" name="Rectangle 32"/>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25" name="Rectangle 4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34" name="Rectangle 5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36" name="Rechteck 34835"/>
          <p:cNvSpPr/>
          <p:nvPr/>
        </p:nvSpPr>
        <p:spPr>
          <a:xfrm>
            <a:off x="503548" y="2018457"/>
            <a:ext cx="8136904" cy="3970318"/>
          </a:xfrm>
          <a:prstGeom prst="rect">
            <a:avLst/>
          </a:prstGeom>
        </p:spPr>
        <p:txBody>
          <a:bodyPr wrap="square">
            <a:spAutoFit/>
          </a:bodyPr>
          <a:lstStyle/>
          <a:p>
            <a:r>
              <a:rPr lang="de-DE" b="1" dirty="0" smtClean="0"/>
              <a:t>Netzhöhe</a:t>
            </a:r>
          </a:p>
          <a:p>
            <a:pPr marL="285750" lvl="0" indent="-285750">
              <a:buFont typeface="Arial" pitchFamily="34" charset="0"/>
              <a:buChar char="•"/>
            </a:pPr>
            <a:r>
              <a:rPr lang="de-DE" dirty="0" smtClean="0"/>
              <a:t>höher </a:t>
            </a:r>
            <a:r>
              <a:rPr lang="de-DE" dirty="0">
                <a:sym typeface="Wingdings"/>
              </a:rPr>
              <a:t></a:t>
            </a:r>
            <a:r>
              <a:rPr lang="de-DE" dirty="0"/>
              <a:t> schwieriger in Angriffssituationen (größerer Impuls + Präzision)</a:t>
            </a:r>
          </a:p>
          <a:p>
            <a:pPr marL="285750" lvl="0" indent="-285750">
              <a:buFont typeface="Arial" pitchFamily="34" charset="0"/>
              <a:buChar char="•"/>
            </a:pPr>
            <a:r>
              <a:rPr lang="de-DE" dirty="0"/>
              <a:t>niedriger </a:t>
            </a:r>
            <a:r>
              <a:rPr lang="de-DE" dirty="0">
                <a:sym typeface="Wingdings"/>
              </a:rPr>
              <a:t></a:t>
            </a:r>
            <a:r>
              <a:rPr lang="de-DE" dirty="0"/>
              <a:t> schwieriger in Verteidigungssituationen</a:t>
            </a:r>
          </a:p>
          <a:p>
            <a:pPr marL="285750" lvl="0" indent="-285750">
              <a:buFont typeface="Arial" pitchFamily="34" charset="0"/>
              <a:buChar char="•"/>
            </a:pPr>
            <a:r>
              <a:rPr lang="de-DE" dirty="0"/>
              <a:t>Schwerpunkt Oberes Zuspiel und Spielkultur: Netz eher höher wählen</a:t>
            </a:r>
          </a:p>
          <a:p>
            <a:pPr marL="285750" lvl="0" indent="-285750">
              <a:buFont typeface="Arial" pitchFamily="34" charset="0"/>
              <a:buChar char="•"/>
            </a:pPr>
            <a:r>
              <a:rPr lang="de-DE" dirty="0"/>
              <a:t>Schwerpunkt Unteres Zuspiel/Angriff/Block und Spielstruktur mit Angriff/Block: Netz eher tiefer </a:t>
            </a:r>
            <a:r>
              <a:rPr lang="de-DE" dirty="0" smtClean="0"/>
              <a:t>wählen</a:t>
            </a:r>
          </a:p>
          <a:p>
            <a:pPr lvl="0"/>
            <a:endParaRPr lang="de-DE" dirty="0"/>
          </a:p>
          <a:p>
            <a:r>
              <a:rPr lang="de-DE" b="1" dirty="0"/>
              <a:t>Miteinander oder gegeneinander</a:t>
            </a:r>
          </a:p>
          <a:p>
            <a:pPr marL="285750" lvl="0" indent="-285750">
              <a:buFont typeface="Arial" pitchFamily="34" charset="0"/>
              <a:buChar char="•"/>
            </a:pPr>
            <a:r>
              <a:rPr lang="de-DE" dirty="0"/>
              <a:t>üben: miteinander (z.B. 2 mit 2)</a:t>
            </a:r>
            <a:r>
              <a:rPr lang="de-DE" dirty="0">
                <a:sym typeface="Wingdings"/>
              </a:rPr>
              <a:t></a:t>
            </a:r>
            <a:r>
              <a:rPr lang="de-DE" dirty="0"/>
              <a:t> Präzisionsdruck zum Mitspieler hin</a:t>
            </a:r>
          </a:p>
          <a:p>
            <a:pPr marL="285750" lvl="0" indent="-285750">
              <a:buFont typeface="Arial" pitchFamily="34" charset="0"/>
              <a:buChar char="•"/>
            </a:pPr>
            <a:r>
              <a:rPr lang="de-DE" dirty="0" smtClean="0"/>
              <a:t>spielen</a:t>
            </a:r>
            <a:r>
              <a:rPr lang="de-DE" dirty="0"/>
              <a:t>:  gegeneinander (z.B. 2 : 2) </a:t>
            </a:r>
            <a:r>
              <a:rPr lang="de-DE" dirty="0">
                <a:sym typeface="Wingdings"/>
              </a:rPr>
              <a:t></a:t>
            </a:r>
            <a:r>
              <a:rPr lang="de-DE" dirty="0"/>
              <a:t> Präzisionsdruck vom Mitspieler weg</a:t>
            </a:r>
          </a:p>
          <a:p>
            <a:r>
              <a:rPr lang="de-DE" dirty="0"/>
              <a:t> </a:t>
            </a:r>
          </a:p>
          <a:p>
            <a:r>
              <a:rPr lang="de-DE" b="1" dirty="0"/>
              <a:t>weitere Möglichkeiten</a:t>
            </a:r>
          </a:p>
          <a:p>
            <a:pPr marL="285750" lvl="0" indent="-285750">
              <a:buFont typeface="Arial" pitchFamily="34" charset="0"/>
              <a:buChar char="•"/>
            </a:pPr>
            <a:r>
              <a:rPr lang="de-DE" dirty="0"/>
              <a:t>Zusatzregeln (z.B. bestimmte Anzahl Kontakte)</a:t>
            </a:r>
          </a:p>
          <a:p>
            <a:pPr marL="285750" lvl="0" indent="-285750">
              <a:buFont typeface="Arial" pitchFamily="34" charset="0"/>
              <a:buChar char="•"/>
            </a:pPr>
            <a:r>
              <a:rPr lang="de-DE" dirty="0"/>
              <a:t>persönliche Handicaps (z.B. nur bestimmte Technik erlaubt)</a:t>
            </a:r>
          </a:p>
        </p:txBody>
      </p:sp>
    </p:spTree>
    <p:extLst>
      <p:ext uri="{BB962C8B-B14F-4D97-AF65-F5344CB8AC3E}">
        <p14:creationId xmlns:p14="http://schemas.microsoft.com/office/powerpoint/2010/main" val="37426886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2" name="Textfeld 1"/>
          <p:cNvSpPr txBox="1"/>
          <p:nvPr/>
        </p:nvSpPr>
        <p:spPr>
          <a:xfrm>
            <a:off x="1187623" y="2573421"/>
            <a:ext cx="2269404" cy="461665"/>
          </a:xfrm>
          <a:prstGeom prst="rect">
            <a:avLst/>
          </a:prstGeom>
          <a:noFill/>
        </p:spPr>
        <p:txBody>
          <a:bodyPr wrap="none" rtlCol="0">
            <a:spAutoFit/>
          </a:bodyPr>
          <a:lstStyle/>
          <a:p>
            <a:r>
              <a:rPr lang="de-DE" sz="2400" dirty="0" smtClean="0"/>
              <a:t>Differenzierung</a:t>
            </a:r>
            <a:endParaRPr lang="de-DE" sz="2400" dirty="0"/>
          </a:p>
        </p:txBody>
      </p:sp>
      <p:sp>
        <p:nvSpPr>
          <p:cNvPr id="13" name="Textfeld 12"/>
          <p:cNvSpPr txBox="1"/>
          <p:nvPr/>
        </p:nvSpPr>
        <p:spPr>
          <a:xfrm>
            <a:off x="1187624" y="3356992"/>
            <a:ext cx="6881051" cy="461665"/>
          </a:xfrm>
          <a:prstGeom prst="rect">
            <a:avLst/>
          </a:prstGeom>
          <a:noFill/>
        </p:spPr>
        <p:txBody>
          <a:bodyPr wrap="none" rtlCol="0">
            <a:spAutoFit/>
          </a:bodyPr>
          <a:lstStyle/>
          <a:p>
            <a:r>
              <a:rPr lang="de-DE" sz="2400" dirty="0" smtClean="0"/>
              <a:t>Übungskatalog mit gestuften Aufgabenstellungen</a:t>
            </a:r>
          </a:p>
        </p:txBody>
      </p:sp>
      <p:sp>
        <p:nvSpPr>
          <p:cNvPr id="15" name="Textfeld 14"/>
          <p:cNvSpPr txBox="1"/>
          <p:nvPr/>
        </p:nvSpPr>
        <p:spPr>
          <a:xfrm>
            <a:off x="471389" y="1556792"/>
            <a:ext cx="5261377" cy="707886"/>
          </a:xfrm>
          <a:prstGeom prst="rect">
            <a:avLst/>
          </a:prstGeom>
          <a:noFill/>
        </p:spPr>
        <p:txBody>
          <a:bodyPr wrap="none" rtlCol="0">
            <a:spAutoFit/>
          </a:bodyPr>
          <a:lstStyle/>
          <a:p>
            <a:r>
              <a:rPr lang="de-DE" sz="4000" dirty="0" smtClean="0"/>
              <a:t>Individuelle Förderung</a:t>
            </a:r>
            <a:endParaRPr lang="de-DE" sz="4000" dirty="0"/>
          </a:p>
        </p:txBody>
      </p:sp>
    </p:spTree>
    <p:extLst>
      <p:ext uri="{BB962C8B-B14F-4D97-AF65-F5344CB8AC3E}">
        <p14:creationId xmlns:p14="http://schemas.microsoft.com/office/powerpoint/2010/main" val="254293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5" name="Textfeld 14"/>
          <p:cNvSpPr txBox="1"/>
          <p:nvPr/>
        </p:nvSpPr>
        <p:spPr>
          <a:xfrm>
            <a:off x="471389" y="1556792"/>
            <a:ext cx="2241319" cy="461665"/>
          </a:xfrm>
          <a:prstGeom prst="rect">
            <a:avLst/>
          </a:prstGeom>
          <a:noFill/>
        </p:spPr>
        <p:txBody>
          <a:bodyPr wrap="none" rtlCol="0">
            <a:spAutoFit/>
          </a:bodyPr>
          <a:lstStyle/>
          <a:p>
            <a:r>
              <a:rPr lang="de-DE" sz="2400" dirty="0" smtClean="0"/>
              <a:t>Übungskatalog</a:t>
            </a:r>
            <a:endParaRPr lang="de-DE" sz="2400" dirty="0"/>
          </a:p>
        </p:txBody>
      </p:sp>
      <p:sp>
        <p:nvSpPr>
          <p:cNvPr id="5" name="Text Box 8"/>
          <p:cNvSpPr txBox="1">
            <a:spLocks noChangeArrowheads="1"/>
          </p:cNvSpPr>
          <p:nvPr/>
        </p:nvSpPr>
        <p:spPr bwMode="auto">
          <a:xfrm>
            <a:off x="539552" y="2229780"/>
            <a:ext cx="3200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Ununterbrochen über das Baustellenband baggern mit Nachlaufen. Wie viele Wiederholungen werden geschafft, ohne dass der Ball auf den Boden fällt.</a:t>
            </a:r>
            <a:endParaRPr kumimoji="0" lang="de-DE"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9"/>
          <p:cNvSpPr>
            <a:spLocks noChangeArrowheads="1"/>
          </p:cNvSpPr>
          <p:nvPr/>
        </p:nvSpPr>
        <p:spPr bwMode="auto">
          <a:xfrm>
            <a:off x="539552" y="2018457"/>
            <a:ext cx="12792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228600" algn="l"/>
              </a:tabLst>
            </a:pPr>
            <a:r>
              <a:rPr kumimoji="0" lang="de-DE" sz="12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1. Übung:</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7" name="Group 18"/>
          <p:cNvGrpSpPr>
            <a:grpSpLocks/>
          </p:cNvGrpSpPr>
          <p:nvPr/>
        </p:nvGrpSpPr>
        <p:grpSpPr bwMode="auto">
          <a:xfrm>
            <a:off x="4787355" y="1898758"/>
            <a:ext cx="731838" cy="1463675"/>
            <a:chOff x="8496" y="2448"/>
            <a:chExt cx="1152" cy="2304"/>
          </a:xfrm>
        </p:grpSpPr>
        <p:sp>
          <p:nvSpPr>
            <p:cNvPr id="18" name="Text Box 25"/>
            <p:cNvSpPr txBox="1">
              <a:spLocks noChangeArrowheads="1"/>
            </p:cNvSpPr>
            <p:nvPr/>
          </p:nvSpPr>
          <p:spPr bwMode="auto">
            <a:xfrm>
              <a:off x="8928" y="4176"/>
              <a:ext cx="72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FF"/>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chemeClr val="tx1"/>
                  </a:solidFill>
                  <a:effectLst/>
                  <a:latin typeface="Times New Roman" pitchFamily="18" charset="0"/>
                  <a:cs typeface="Times New Roman" pitchFamily="18" charset="0"/>
                </a:rPr>
                <a:t>A</a:t>
              </a:r>
              <a:endParaRPr kumimoji="0" lang="de-DE"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Text Box 24"/>
            <p:cNvSpPr txBox="1">
              <a:spLocks noChangeArrowheads="1"/>
            </p:cNvSpPr>
            <p:nvPr/>
          </p:nvSpPr>
          <p:spPr bwMode="auto">
            <a:xfrm>
              <a:off x="8784" y="2736"/>
              <a:ext cx="72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FF"/>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Text Box 23"/>
            <p:cNvSpPr txBox="1">
              <a:spLocks noChangeArrowheads="1"/>
            </p:cNvSpPr>
            <p:nvPr/>
          </p:nvSpPr>
          <p:spPr bwMode="auto">
            <a:xfrm>
              <a:off x="8784" y="2448"/>
              <a:ext cx="72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FF"/>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chemeClr val="tx1"/>
                  </a:solidFill>
                  <a:effectLst/>
                  <a:latin typeface="Times New Roman" pitchFamily="18" charset="0"/>
                  <a:cs typeface="Times New Roman" pitchFamily="18" charset="0"/>
                </a:rPr>
                <a:t>C</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Line 22"/>
            <p:cNvSpPr>
              <a:spLocks noChangeShapeType="1"/>
            </p:cNvSpPr>
            <p:nvPr/>
          </p:nvSpPr>
          <p:spPr bwMode="auto">
            <a:xfrm>
              <a:off x="8496" y="3600"/>
              <a:ext cx="1152"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dirty="0"/>
            </a:p>
          </p:txBody>
        </p:sp>
        <p:sp>
          <p:nvSpPr>
            <p:cNvPr id="22" name="Line 21"/>
            <p:cNvSpPr>
              <a:spLocks noChangeShapeType="1"/>
            </p:cNvSpPr>
            <p:nvPr/>
          </p:nvSpPr>
          <p:spPr bwMode="auto">
            <a:xfrm flipV="1">
              <a:off x="9072" y="3024"/>
              <a:ext cx="0" cy="1296"/>
            </a:xfrm>
            <a:prstGeom prst="line">
              <a:avLst/>
            </a:prstGeom>
            <a:noFill/>
            <a:ln w="9525">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dirty="0"/>
            </a:p>
          </p:txBody>
        </p:sp>
        <p:sp>
          <p:nvSpPr>
            <p:cNvPr id="23" name="Freeform 20"/>
            <p:cNvSpPr>
              <a:spLocks/>
            </p:cNvSpPr>
            <p:nvPr/>
          </p:nvSpPr>
          <p:spPr bwMode="auto">
            <a:xfrm>
              <a:off x="9216" y="3024"/>
              <a:ext cx="312" cy="1440"/>
            </a:xfrm>
            <a:custGeom>
              <a:avLst/>
              <a:gdLst>
                <a:gd name="T0" fmla="*/ 0 w 312"/>
                <a:gd name="T1" fmla="*/ 0 h 1440"/>
                <a:gd name="T2" fmla="*/ 144 w 312"/>
                <a:gd name="T3" fmla="*/ 288 h 1440"/>
                <a:gd name="T4" fmla="*/ 288 w 312"/>
                <a:gd name="T5" fmla="*/ 720 h 1440"/>
                <a:gd name="T6" fmla="*/ 288 w 312"/>
                <a:gd name="T7" fmla="*/ 1152 h 1440"/>
                <a:gd name="T8" fmla="*/ 144 w 312"/>
                <a:gd name="T9" fmla="*/ 1440 h 1440"/>
              </a:gdLst>
              <a:ahLst/>
              <a:cxnLst>
                <a:cxn ang="0">
                  <a:pos x="T0" y="T1"/>
                </a:cxn>
                <a:cxn ang="0">
                  <a:pos x="T2" y="T3"/>
                </a:cxn>
                <a:cxn ang="0">
                  <a:pos x="T4" y="T5"/>
                </a:cxn>
                <a:cxn ang="0">
                  <a:pos x="T6" y="T7"/>
                </a:cxn>
                <a:cxn ang="0">
                  <a:pos x="T8" y="T9"/>
                </a:cxn>
              </a:cxnLst>
              <a:rect l="0" t="0" r="r" b="b"/>
              <a:pathLst>
                <a:path w="312" h="1440">
                  <a:moveTo>
                    <a:pt x="0" y="0"/>
                  </a:moveTo>
                  <a:cubicBezTo>
                    <a:pt x="48" y="84"/>
                    <a:pt x="96" y="168"/>
                    <a:pt x="144" y="288"/>
                  </a:cubicBezTo>
                  <a:cubicBezTo>
                    <a:pt x="192" y="408"/>
                    <a:pt x="264" y="576"/>
                    <a:pt x="288" y="720"/>
                  </a:cubicBezTo>
                  <a:cubicBezTo>
                    <a:pt x="312" y="864"/>
                    <a:pt x="312" y="1032"/>
                    <a:pt x="288" y="1152"/>
                  </a:cubicBezTo>
                  <a:cubicBezTo>
                    <a:pt x="264" y="1272"/>
                    <a:pt x="168" y="1392"/>
                    <a:pt x="144" y="1440"/>
                  </a:cubicBezTo>
                </a:path>
              </a:pathLst>
            </a:custGeom>
            <a:noFill/>
            <a:ln w="9525">
              <a:solidFill>
                <a:srgbClr val="0000FF"/>
              </a:solidFill>
              <a:prstDash val="sysDot"/>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dirty="0"/>
            </a:p>
          </p:txBody>
        </p:sp>
        <p:sp>
          <p:nvSpPr>
            <p:cNvPr id="24" name="Freeform 19"/>
            <p:cNvSpPr>
              <a:spLocks/>
            </p:cNvSpPr>
            <p:nvPr/>
          </p:nvSpPr>
          <p:spPr bwMode="auto">
            <a:xfrm>
              <a:off x="8592" y="2592"/>
              <a:ext cx="336" cy="1872"/>
            </a:xfrm>
            <a:custGeom>
              <a:avLst/>
              <a:gdLst>
                <a:gd name="T0" fmla="*/ 336 w 336"/>
                <a:gd name="T1" fmla="*/ 1872 h 1872"/>
                <a:gd name="T2" fmla="*/ 48 w 336"/>
                <a:gd name="T3" fmla="*/ 1296 h 1872"/>
                <a:gd name="T4" fmla="*/ 48 w 336"/>
                <a:gd name="T5" fmla="*/ 720 h 1872"/>
                <a:gd name="T6" fmla="*/ 48 w 336"/>
                <a:gd name="T7" fmla="*/ 144 h 1872"/>
                <a:gd name="T8" fmla="*/ 192 w 336"/>
                <a:gd name="T9" fmla="*/ 0 h 1872"/>
              </a:gdLst>
              <a:ahLst/>
              <a:cxnLst>
                <a:cxn ang="0">
                  <a:pos x="T0" y="T1"/>
                </a:cxn>
                <a:cxn ang="0">
                  <a:pos x="T2" y="T3"/>
                </a:cxn>
                <a:cxn ang="0">
                  <a:pos x="T4" y="T5"/>
                </a:cxn>
                <a:cxn ang="0">
                  <a:pos x="T6" y="T7"/>
                </a:cxn>
                <a:cxn ang="0">
                  <a:pos x="T8" y="T9"/>
                </a:cxn>
              </a:cxnLst>
              <a:rect l="0" t="0" r="r" b="b"/>
              <a:pathLst>
                <a:path w="336" h="1872">
                  <a:moveTo>
                    <a:pt x="336" y="1872"/>
                  </a:moveTo>
                  <a:cubicBezTo>
                    <a:pt x="216" y="1680"/>
                    <a:pt x="96" y="1488"/>
                    <a:pt x="48" y="1296"/>
                  </a:cubicBezTo>
                  <a:cubicBezTo>
                    <a:pt x="0" y="1104"/>
                    <a:pt x="48" y="912"/>
                    <a:pt x="48" y="720"/>
                  </a:cubicBezTo>
                  <a:cubicBezTo>
                    <a:pt x="48" y="528"/>
                    <a:pt x="24" y="264"/>
                    <a:pt x="48" y="144"/>
                  </a:cubicBezTo>
                  <a:cubicBezTo>
                    <a:pt x="72" y="24"/>
                    <a:pt x="168" y="24"/>
                    <a:pt x="192" y="0"/>
                  </a:cubicBezTo>
                </a:path>
              </a:pathLst>
            </a:custGeom>
            <a:noFill/>
            <a:ln w="9525">
              <a:solidFill>
                <a:srgbClr val="0000FF"/>
              </a:solidFill>
              <a:prstDash val="sysDot"/>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dirty="0"/>
            </a:p>
          </p:txBody>
        </p:sp>
      </p:grpSp>
      <p:sp>
        <p:nvSpPr>
          <p:cNvPr id="25" name="Line 16"/>
          <p:cNvSpPr>
            <a:spLocks noChangeShapeType="1"/>
          </p:cNvSpPr>
          <p:nvPr/>
        </p:nvSpPr>
        <p:spPr bwMode="auto">
          <a:xfrm>
            <a:off x="3565525" y="2630596"/>
            <a:ext cx="1006475" cy="0"/>
          </a:xfrm>
          <a:prstGeom prst="line">
            <a:avLst/>
          </a:prstGeom>
          <a:noFill/>
          <a:ln w="762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dirty="0"/>
          </a:p>
        </p:txBody>
      </p:sp>
      <p:sp>
        <p:nvSpPr>
          <p:cNvPr id="26" name="Rectangle 2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8" name="Rectangle 32"/>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9" name="Text Box 41"/>
          <p:cNvSpPr txBox="1">
            <a:spLocks noChangeArrowheads="1"/>
          </p:cNvSpPr>
          <p:nvPr/>
        </p:nvSpPr>
        <p:spPr bwMode="auto">
          <a:xfrm>
            <a:off x="827584" y="3335237"/>
            <a:ext cx="4989016" cy="1173883"/>
          </a:xfrm>
          <a:prstGeom prst="rect">
            <a:avLst/>
          </a:prstGeom>
          <a:noFill/>
          <a:ln>
            <a:noFill/>
          </a:ln>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A pritscht so auf B, dass dieser sich intensiv zum  Ball bewegen muss.  </a:t>
            </a:r>
            <a:endParaRPr kumimoji="0" lang="de-DE"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B baggert möglichst genau auf  A zurück. </a:t>
            </a:r>
            <a:endParaRPr kumimoji="0" lang="de-DE"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C steht neben A in Warteposition mit einem zweiten Ball. Sobald B so ungenau baggert, dass A nicht mehr zurückpritschen kann, übernimmt C die Position von A.</a:t>
            </a:r>
            <a:endParaRPr kumimoji="0" lang="de-DE"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A holt den Ball wieder und nimmt die Warteposition ein.</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0" name="Group 35"/>
          <p:cNvGrpSpPr>
            <a:grpSpLocks/>
          </p:cNvGrpSpPr>
          <p:nvPr/>
        </p:nvGrpSpPr>
        <p:grpSpPr bwMode="auto">
          <a:xfrm>
            <a:off x="6585222" y="3284984"/>
            <a:ext cx="822325" cy="1279525"/>
            <a:chOff x="8064" y="5616"/>
            <a:chExt cx="1296" cy="2016"/>
          </a:xfrm>
        </p:grpSpPr>
        <p:sp>
          <p:nvSpPr>
            <p:cNvPr id="31" name="Text Box 40"/>
            <p:cNvSpPr txBox="1">
              <a:spLocks noChangeArrowheads="1"/>
            </p:cNvSpPr>
            <p:nvPr/>
          </p:nvSpPr>
          <p:spPr bwMode="auto">
            <a:xfrm>
              <a:off x="8640" y="7056"/>
              <a:ext cx="72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FF"/>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chemeClr val="tx1"/>
                  </a:solidFill>
                  <a:effectLst/>
                  <a:latin typeface="Times New Roman" pitchFamily="18" charset="0"/>
                  <a:cs typeface="Times New Roman" pitchFamily="18" charset="0"/>
                </a:rPr>
                <a:t>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16" name="Text Box 39"/>
            <p:cNvSpPr txBox="1">
              <a:spLocks noChangeArrowheads="1"/>
            </p:cNvSpPr>
            <p:nvPr/>
          </p:nvSpPr>
          <p:spPr bwMode="auto">
            <a:xfrm>
              <a:off x="8640" y="5616"/>
              <a:ext cx="72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FF"/>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19" name="Text Box 38"/>
            <p:cNvSpPr txBox="1">
              <a:spLocks noChangeArrowheads="1"/>
            </p:cNvSpPr>
            <p:nvPr/>
          </p:nvSpPr>
          <p:spPr bwMode="auto">
            <a:xfrm>
              <a:off x="8064" y="7056"/>
              <a:ext cx="72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FF"/>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chemeClr val="tx1"/>
                  </a:solidFill>
                  <a:effectLst/>
                  <a:latin typeface="Times New Roman" pitchFamily="18" charset="0"/>
                  <a:cs typeface="Times New Roman" pitchFamily="18" charset="0"/>
                </a:rPr>
                <a:t>C</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20" name="Line 37"/>
            <p:cNvSpPr>
              <a:spLocks noChangeShapeType="1"/>
            </p:cNvSpPr>
            <p:nvPr/>
          </p:nvSpPr>
          <p:spPr bwMode="auto">
            <a:xfrm flipV="1">
              <a:off x="8928" y="6048"/>
              <a:ext cx="0" cy="1008"/>
            </a:xfrm>
            <a:prstGeom prst="line">
              <a:avLst/>
            </a:prstGeom>
            <a:noFill/>
            <a:ln w="9525">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dirty="0"/>
            </a:p>
          </p:txBody>
        </p:sp>
        <p:sp>
          <p:nvSpPr>
            <p:cNvPr id="34821" name="Oval 36"/>
            <p:cNvSpPr>
              <a:spLocks noChangeArrowheads="1"/>
            </p:cNvSpPr>
            <p:nvPr/>
          </p:nvSpPr>
          <p:spPr bwMode="auto">
            <a:xfrm>
              <a:off x="8352" y="7056"/>
              <a:ext cx="144" cy="144"/>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dirty="0"/>
            </a:p>
          </p:txBody>
        </p:sp>
      </p:grpSp>
      <p:sp>
        <p:nvSpPr>
          <p:cNvPr id="34822" name="Line 34"/>
          <p:cNvSpPr>
            <a:spLocks noChangeShapeType="1"/>
          </p:cNvSpPr>
          <p:nvPr/>
        </p:nvSpPr>
        <p:spPr bwMode="auto">
          <a:xfrm>
            <a:off x="6518581" y="4509120"/>
            <a:ext cx="1371600" cy="0"/>
          </a:xfrm>
          <a:prstGeom prst="line">
            <a:avLst/>
          </a:prstGeom>
          <a:noFill/>
          <a:ln w="9525">
            <a:solidFill>
              <a:srgbClr val="000000"/>
            </a:solidFill>
            <a:round/>
            <a:headEnd type="oval" w="med" len="med"/>
            <a:tailEnd type="oval"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dirty="0"/>
          </a:p>
        </p:txBody>
      </p:sp>
      <p:sp>
        <p:nvSpPr>
          <p:cNvPr id="34823" name="Line 33"/>
          <p:cNvSpPr>
            <a:spLocks noChangeShapeType="1"/>
          </p:cNvSpPr>
          <p:nvPr/>
        </p:nvSpPr>
        <p:spPr bwMode="auto">
          <a:xfrm>
            <a:off x="5760708" y="3924053"/>
            <a:ext cx="1004888" cy="0"/>
          </a:xfrm>
          <a:prstGeom prst="line">
            <a:avLst/>
          </a:prstGeom>
          <a:noFill/>
          <a:ln w="762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dirty="0"/>
          </a:p>
        </p:txBody>
      </p:sp>
      <p:sp>
        <p:nvSpPr>
          <p:cNvPr id="34825" name="Rectangle 4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4" name="Rectangle 9"/>
          <p:cNvSpPr>
            <a:spLocks noChangeArrowheads="1"/>
          </p:cNvSpPr>
          <p:nvPr/>
        </p:nvSpPr>
        <p:spPr bwMode="auto">
          <a:xfrm>
            <a:off x="827584" y="3095780"/>
            <a:ext cx="108012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228600" algn="l"/>
              </a:tabLst>
            </a:pPr>
            <a:r>
              <a:rPr kumimoji="0" lang="de-DE" sz="12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2. Übung: </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 name="Rectangle 9"/>
          <p:cNvSpPr>
            <a:spLocks noChangeArrowheads="1"/>
          </p:cNvSpPr>
          <p:nvPr/>
        </p:nvSpPr>
        <p:spPr bwMode="auto">
          <a:xfrm>
            <a:off x="1700419" y="4925036"/>
            <a:ext cx="108012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228600" algn="l"/>
              </a:tabLst>
            </a:pPr>
            <a:r>
              <a:rPr kumimoji="0" lang="de-DE" sz="12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6. Übung:</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 name="Text Box 41"/>
          <p:cNvSpPr txBox="1">
            <a:spLocks noChangeArrowheads="1"/>
          </p:cNvSpPr>
          <p:nvPr/>
        </p:nvSpPr>
        <p:spPr bwMode="auto">
          <a:xfrm>
            <a:off x="1185912" y="4564509"/>
            <a:ext cx="1907679" cy="371073"/>
          </a:xfrm>
          <a:prstGeom prst="rect">
            <a:avLst/>
          </a:prstGeom>
          <a:noFill/>
          <a:ln>
            <a:noFill/>
          </a:ln>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a:t>
            </a:r>
            <a:endParaRPr kumimoji="0" lang="de-DE"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26" name="Text Box 48"/>
          <p:cNvSpPr txBox="1">
            <a:spLocks noChangeArrowheads="1"/>
          </p:cNvSpPr>
          <p:nvPr/>
        </p:nvSpPr>
        <p:spPr bwMode="auto">
          <a:xfrm>
            <a:off x="1700419" y="5208884"/>
            <a:ext cx="2925762" cy="639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Freies Spiel im Dreieck. Auf A soll so gespielt werden, dass er möglichst oft baggern muss. </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27" name="Text Box 51"/>
          <p:cNvSpPr txBox="1">
            <a:spLocks noChangeArrowheads="1"/>
          </p:cNvSpPr>
          <p:nvPr/>
        </p:nvSpPr>
        <p:spPr bwMode="auto">
          <a:xfrm>
            <a:off x="5626587" y="5671680"/>
            <a:ext cx="274638" cy="316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28" name="Text Box 50"/>
          <p:cNvSpPr txBox="1">
            <a:spLocks noChangeArrowheads="1"/>
          </p:cNvSpPr>
          <p:nvPr/>
        </p:nvSpPr>
        <p:spPr bwMode="auto">
          <a:xfrm>
            <a:off x="6264607" y="4924258"/>
            <a:ext cx="317541" cy="344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800" b="0" i="0" u="none" strike="noStrike" cap="none" normalizeH="0" baseline="0" dirty="0" smtClean="0">
                <a:ln>
                  <a:noFill/>
                </a:ln>
                <a:solidFill>
                  <a:schemeClr val="tx1"/>
                </a:solidFill>
                <a:effectLst/>
                <a:latin typeface="Arial" pitchFamily="34" charset="0"/>
                <a:cs typeface="Arial" pitchFamily="34" charset="0"/>
              </a:rPr>
              <a:t>A</a:t>
            </a:r>
          </a:p>
        </p:txBody>
      </p:sp>
      <p:sp>
        <p:nvSpPr>
          <p:cNvPr id="34829" name="Text Box 49"/>
          <p:cNvSpPr txBox="1">
            <a:spLocks noChangeArrowheads="1"/>
          </p:cNvSpPr>
          <p:nvPr/>
        </p:nvSpPr>
        <p:spPr bwMode="auto">
          <a:xfrm>
            <a:off x="6585478" y="5738413"/>
            <a:ext cx="457200" cy="249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30" name="Line 52"/>
          <p:cNvSpPr>
            <a:spLocks noChangeShapeType="1"/>
          </p:cNvSpPr>
          <p:nvPr/>
        </p:nvSpPr>
        <p:spPr bwMode="auto">
          <a:xfrm flipV="1">
            <a:off x="5901225" y="5306555"/>
            <a:ext cx="457200" cy="457200"/>
          </a:xfrm>
          <a:prstGeom prst="line">
            <a:avLst/>
          </a:prstGeom>
          <a:noFill/>
          <a:ln w="9525">
            <a:solidFill>
              <a:srgbClr val="FF0000"/>
            </a:solidFill>
            <a:round/>
            <a:headEnd type="triangle" w="med" len="me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dirty="0"/>
          </a:p>
        </p:txBody>
      </p:sp>
      <p:sp>
        <p:nvSpPr>
          <p:cNvPr id="34831" name="Line 53"/>
          <p:cNvSpPr>
            <a:spLocks noChangeShapeType="1"/>
          </p:cNvSpPr>
          <p:nvPr/>
        </p:nvSpPr>
        <p:spPr bwMode="auto">
          <a:xfrm>
            <a:off x="5993300" y="5854243"/>
            <a:ext cx="547687"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dirty="0"/>
          </a:p>
        </p:txBody>
      </p:sp>
      <p:sp>
        <p:nvSpPr>
          <p:cNvPr id="34832" name="Line 54"/>
          <p:cNvSpPr>
            <a:spLocks noChangeShapeType="1"/>
          </p:cNvSpPr>
          <p:nvPr/>
        </p:nvSpPr>
        <p:spPr bwMode="auto">
          <a:xfrm flipH="1" flipV="1">
            <a:off x="6450500" y="5306555"/>
            <a:ext cx="274637" cy="4572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dirty="0"/>
          </a:p>
        </p:txBody>
      </p:sp>
      <p:sp>
        <p:nvSpPr>
          <p:cNvPr id="34833" name="Line 55"/>
          <p:cNvSpPr>
            <a:spLocks noChangeShapeType="1"/>
          </p:cNvSpPr>
          <p:nvPr/>
        </p:nvSpPr>
        <p:spPr bwMode="auto">
          <a:xfrm>
            <a:off x="4569364" y="5527368"/>
            <a:ext cx="1006475" cy="0"/>
          </a:xfrm>
          <a:prstGeom prst="line">
            <a:avLst/>
          </a:prstGeom>
          <a:noFill/>
          <a:ln w="762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dirty="0"/>
          </a:p>
        </p:txBody>
      </p:sp>
      <p:sp>
        <p:nvSpPr>
          <p:cNvPr id="34834" name="Rectangle 5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998818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852101169"/>
              </p:ext>
            </p:extLst>
          </p:nvPr>
        </p:nvGraphicFramePr>
        <p:xfrm>
          <a:off x="468314" y="1540007"/>
          <a:ext cx="8208142" cy="4553290"/>
        </p:xfrm>
        <a:graphic>
          <a:graphicData uri="http://schemas.openxmlformats.org/drawingml/2006/table">
            <a:tbl>
              <a:tblPr firstRow="1" firstCol="1" lastRow="1" lastCol="1" bandRow="1" bandCol="1">
                <a:tableStyleId>{5C22544A-7EE6-4342-B048-85BDC9FD1C3A}</a:tableStyleId>
              </a:tblPr>
              <a:tblGrid>
                <a:gridCol w="355504"/>
                <a:gridCol w="3892198"/>
                <a:gridCol w="1872208"/>
                <a:gridCol w="2088232"/>
              </a:tblGrid>
              <a:tr h="182769">
                <a:tc>
                  <a:txBody>
                    <a:bodyPr/>
                    <a:lstStyle/>
                    <a:p>
                      <a:pPr algn="l">
                        <a:lnSpc>
                          <a:spcPct val="100000"/>
                        </a:lnSpc>
                        <a:spcAft>
                          <a:spcPts val="0"/>
                        </a:spcAft>
                      </a:pPr>
                      <a:r>
                        <a:rPr lang="de-DE" sz="1100" dirty="0">
                          <a:solidFill>
                            <a:schemeClr val="tx1"/>
                          </a:solidFill>
                          <a:effectLst/>
                        </a:rPr>
                        <a:t>Zeit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Inhalt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Material/Organisation</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Ziel</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9590">
                <a:tc>
                  <a:txBody>
                    <a:bodyPr/>
                    <a:lstStyle/>
                    <a:p>
                      <a:pPr algn="l">
                        <a:lnSpc>
                          <a:spcPct val="100000"/>
                        </a:lnSpc>
                        <a:spcBef>
                          <a:spcPts val="600"/>
                        </a:spcBef>
                        <a:spcAft>
                          <a:spcPts val="0"/>
                        </a:spcAft>
                      </a:pPr>
                      <a:r>
                        <a:rPr lang="de-DE" sz="1100" dirty="0">
                          <a:solidFill>
                            <a:schemeClr val="tx1"/>
                          </a:solidFill>
                          <a:effectLst/>
                        </a:rPr>
                        <a:t>4‘</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Begrüßung, Anwesenheit, Thema,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Liste</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68886">
                <a:tc>
                  <a:txBody>
                    <a:bodyPr/>
                    <a:lstStyle/>
                    <a:p>
                      <a:pPr algn="l">
                        <a:lnSpc>
                          <a:spcPct val="100000"/>
                        </a:lnSpc>
                        <a:spcBef>
                          <a:spcPts val="600"/>
                        </a:spcBef>
                        <a:spcAft>
                          <a:spcPts val="0"/>
                        </a:spcAft>
                      </a:pPr>
                      <a:r>
                        <a:rPr lang="de-DE" sz="1100" dirty="0">
                          <a:solidFill>
                            <a:schemeClr val="tx1"/>
                          </a:solidFill>
                          <a:effectLst/>
                        </a:rPr>
                        <a:t>3‘</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smtClean="0">
                          <a:solidFill>
                            <a:schemeClr val="tx1"/>
                          </a:solidFill>
                          <a:effectLst/>
                        </a:rPr>
                        <a:t>Aufbau Längsnetz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1 </a:t>
                      </a:r>
                      <a:r>
                        <a:rPr lang="de-DE" sz="1100" dirty="0" smtClean="0">
                          <a:solidFill>
                            <a:schemeClr val="tx1"/>
                          </a:solidFill>
                          <a:effectLst/>
                        </a:rPr>
                        <a:t>Längsnetz</a:t>
                      </a:r>
                    </a:p>
                    <a:p>
                      <a:pPr algn="l">
                        <a:lnSpc>
                          <a:spcPct val="100000"/>
                        </a:lnSpc>
                        <a:spcBef>
                          <a:spcPts val="0"/>
                        </a:spcBef>
                        <a:spcAft>
                          <a:spcPts val="0"/>
                        </a:spcAft>
                      </a:pPr>
                      <a:r>
                        <a:rPr lang="de-DE" sz="1100" dirty="0" smtClean="0">
                          <a:solidFill>
                            <a:schemeClr val="tx1"/>
                          </a:solidFill>
                          <a:effectLst/>
                        </a:rPr>
                        <a:t>Aufbau </a:t>
                      </a:r>
                      <a:r>
                        <a:rPr lang="de-DE" sz="1100" dirty="0">
                          <a:solidFill>
                            <a:schemeClr val="tx1"/>
                          </a:solidFill>
                          <a:effectLst/>
                        </a:rPr>
                        <a:t>durch Schüler</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9746">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Aufwärmen: Parteiball mit verschiedenen Variationen</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Bef>
                          <a:spcPts val="0"/>
                        </a:spcBef>
                        <a:spcAft>
                          <a:spcPts val="0"/>
                        </a:spcAft>
                      </a:pPr>
                      <a:r>
                        <a:rPr lang="de-DE" sz="1100" spc="-20" dirty="0" smtClean="0">
                          <a:latin typeface="+mn-lt"/>
                          <a:ea typeface="Arial"/>
                          <a:cs typeface="+mn-cs"/>
                        </a:rPr>
                        <a:t>1 </a:t>
                      </a:r>
                      <a:r>
                        <a:rPr lang="de-DE" sz="1100" spc="0" baseline="0" dirty="0" smtClean="0">
                          <a:latin typeface="+mn-lt"/>
                          <a:ea typeface="Arial"/>
                          <a:cs typeface="+mn-cs"/>
                        </a:rPr>
                        <a:t>Volleyball je 6er-Gruppe</a:t>
                      </a:r>
                      <a:endParaRPr lang="de-DE" sz="1100" spc="0" baseline="0" dirty="0" smtClean="0">
                        <a:latin typeface="+mn-lt"/>
                        <a:ea typeface="Arial"/>
                        <a:cs typeface="Times New Roman"/>
                      </a:endParaRPr>
                    </a:p>
                    <a:p>
                      <a:pPr algn="just">
                        <a:lnSpc>
                          <a:spcPct val="100000"/>
                        </a:lnSpc>
                        <a:spcBef>
                          <a:spcPts val="0"/>
                        </a:spcBef>
                        <a:spcAft>
                          <a:spcPts val="0"/>
                        </a:spcAft>
                      </a:pPr>
                      <a:r>
                        <a:rPr lang="de-DE" sz="1100" dirty="0" smtClean="0">
                          <a:latin typeface="+mn-lt"/>
                          <a:ea typeface="Arial"/>
                          <a:cs typeface="+mn-cs"/>
                        </a:rPr>
                        <a:t>Bänder</a:t>
                      </a:r>
                      <a:endParaRPr lang="de-DE" sz="1100" dirty="0">
                        <a:latin typeface="+mn-lt"/>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allgemeine Erwärmung und Aktivierung des HKS</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Volleyballspezifisches Kräftigungsprogramm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zur Mobilisation und speziellen Erwärmung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0050">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Wiederholung der Grundtechniken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Pritschen </a:t>
                      </a:r>
                      <a:r>
                        <a:rPr lang="de-DE" sz="1100" kern="1200" dirty="0" smtClean="0">
                          <a:solidFill>
                            <a:schemeClr val="tx1"/>
                          </a:solidFill>
                          <a:effectLst/>
                          <a:latin typeface="+mn-lt"/>
                          <a:ea typeface="+mn-ea"/>
                          <a:cs typeface="+mn-cs"/>
                        </a:rPr>
                        <a:t>kurz-kurz-lang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in Dreiecksaufstellung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 Baggern</a:t>
                      </a:r>
                      <a:endParaRPr lang="de-DE" sz="1100" kern="1200" dirty="0">
                        <a:solidFill>
                          <a:schemeClr val="tx1"/>
                        </a:solidFill>
                        <a:effectLst/>
                        <a:latin typeface="+mn-lt"/>
                        <a:ea typeface="+mn-ea"/>
                        <a:cs typeface="+mn-cs"/>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1</a:t>
                      </a:r>
                      <a:r>
                        <a:rPr lang="de-DE" sz="1100" baseline="0" dirty="0" smtClean="0">
                          <a:solidFill>
                            <a:schemeClr val="tx1"/>
                          </a:solidFill>
                          <a:effectLst/>
                        </a:rPr>
                        <a:t> </a:t>
                      </a:r>
                      <a:r>
                        <a:rPr lang="de-DE" sz="1100" dirty="0" smtClean="0">
                          <a:solidFill>
                            <a:schemeClr val="tx1"/>
                          </a:solidFill>
                          <a:effectLst/>
                        </a:rPr>
                        <a:t>Ball je 3er-Gruppe</a:t>
                      </a:r>
                    </a:p>
                    <a:p>
                      <a:pPr algn="l">
                        <a:lnSpc>
                          <a:spcPct val="100000"/>
                        </a:lnSpc>
                        <a:spcBef>
                          <a:spcPts val="0"/>
                        </a:spcBef>
                        <a:spcAft>
                          <a:spcPts val="0"/>
                        </a:spcAft>
                      </a:pPr>
                      <a:r>
                        <a:rPr lang="de-DE" sz="1100" dirty="0" smtClean="0">
                          <a:solidFill>
                            <a:schemeClr val="tx1"/>
                          </a:solidFill>
                          <a:effectLst/>
                        </a:rPr>
                        <a:t>Gruppeneinteilung selbstständig</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6167">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 mit 2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in der Zwischenform</a:t>
                      </a: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3 </a:t>
                      </a:r>
                      <a:r>
                        <a:rPr lang="de-DE" sz="1100" kern="1200" dirty="0">
                          <a:solidFill>
                            <a:schemeClr val="tx1"/>
                          </a:solidFill>
                          <a:effectLst/>
                          <a:latin typeface="+mn-lt"/>
                          <a:ea typeface="+mn-ea"/>
                          <a:cs typeface="+mn-cs"/>
                        </a:rPr>
                        <a:t>Kontakte sind Vorschrift</a:t>
                      </a: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4 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 im Spiel</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4964">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Erläuterung der wesentlichen taktischen Verhaltens­weisen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im </a:t>
                      </a:r>
                      <a:r>
                        <a:rPr lang="de-DE" sz="1100" dirty="0">
                          <a:solidFill>
                            <a:schemeClr val="tx1"/>
                          </a:solidFill>
                          <a:effectLst/>
                        </a:rPr>
                        <a:t>Spiel 2 : 2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Taktiktafel mit </a:t>
                      </a:r>
                      <a:r>
                        <a:rPr lang="de-DE" sz="1100" dirty="0" smtClean="0">
                          <a:solidFill>
                            <a:schemeClr val="tx1"/>
                          </a:solidFill>
                          <a:effectLst/>
                        </a:rPr>
                        <a:t>VB-Feld</a:t>
                      </a:r>
                      <a:br>
                        <a:rPr lang="de-DE" sz="1100" dirty="0" smtClean="0">
                          <a:solidFill>
                            <a:schemeClr val="tx1"/>
                          </a:solidFill>
                          <a:effectLst/>
                        </a:rPr>
                      </a:br>
                      <a:r>
                        <a:rPr lang="de-DE" sz="1100" dirty="0" smtClean="0">
                          <a:solidFill>
                            <a:schemeClr val="tx1"/>
                          </a:solidFill>
                          <a:effectLst/>
                        </a:rPr>
                        <a:t>Unterrichtsgespräch</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Kennenlernen der </a:t>
                      </a:r>
                      <a:r>
                        <a:rPr lang="de-DE" sz="1100" b="0" dirty="0" smtClean="0">
                          <a:solidFill>
                            <a:schemeClr val="tx1"/>
                          </a:solidFill>
                          <a:effectLst/>
                        </a:rPr>
                        <a:t>grundlegenden </a:t>
                      </a:r>
                      <a:r>
                        <a:rPr lang="de-DE" sz="1100" b="0" dirty="0">
                          <a:solidFill>
                            <a:schemeClr val="tx1"/>
                          </a:solidFill>
                          <a:effectLst/>
                        </a:rPr>
                        <a:t>taktischen </a:t>
                      </a:r>
                      <a:r>
                        <a:rPr lang="de-DE" sz="1100" b="0" dirty="0" smtClean="0">
                          <a:solidFill>
                            <a:schemeClr val="tx1"/>
                          </a:solidFill>
                          <a:effectLst/>
                        </a:rPr>
                        <a:t>Verhaltensweisen </a:t>
                      </a:r>
                      <a:r>
                        <a:rPr lang="de-DE" sz="1100" b="0" dirty="0">
                          <a:solidFill>
                            <a:schemeClr val="tx1"/>
                          </a:solidFill>
                          <a:effectLst/>
                        </a:rPr>
                        <a:t>im Spiel 2 : 2</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07844">
                <a:tc>
                  <a:txBody>
                    <a:bodyPr/>
                    <a:lstStyle/>
                    <a:p>
                      <a:pPr algn="l">
                        <a:lnSpc>
                          <a:spcPct val="100000"/>
                        </a:lnSpc>
                        <a:spcBef>
                          <a:spcPts val="600"/>
                        </a:spcBef>
                        <a:spcAft>
                          <a:spcPts val="0"/>
                        </a:spcAft>
                      </a:pPr>
                      <a:r>
                        <a:rPr lang="de-DE" sz="1100" dirty="0">
                          <a:solidFill>
                            <a:schemeClr val="tx1"/>
                          </a:solidFill>
                          <a:effectLst/>
                        </a:rPr>
                        <a:t>15‘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2:2 </a:t>
                      </a:r>
                    </a:p>
                    <a:p>
                      <a:pPr marL="176213" lvl="0" indent="-176213" algn="l">
                        <a:lnSpc>
                          <a:spcPct val="100000"/>
                        </a:lnSpc>
                        <a:spcBef>
                          <a:spcPts val="0"/>
                        </a:spcBef>
                        <a:spcAft>
                          <a:spcPts val="0"/>
                        </a:spcAft>
                        <a:buFont typeface="Arial"/>
                        <a:buChar char="-"/>
                      </a:pPr>
                      <a:r>
                        <a:rPr lang="de-DE" sz="1100" dirty="0">
                          <a:solidFill>
                            <a:schemeClr val="tx1"/>
                          </a:solidFill>
                          <a:effectLst/>
                        </a:rPr>
                        <a:t>in der Zwischenform</a:t>
                      </a:r>
                    </a:p>
                    <a:p>
                      <a:pPr marL="176213" lvl="0" indent="-176213" algn="l">
                        <a:lnSpc>
                          <a:spcPct val="100000"/>
                        </a:lnSpc>
                        <a:spcBef>
                          <a:spcPts val="0"/>
                        </a:spcBef>
                        <a:spcAft>
                          <a:spcPts val="0"/>
                        </a:spcAft>
                        <a:buFont typeface="Arial"/>
                        <a:buChar char="-"/>
                      </a:pPr>
                      <a:r>
                        <a:rPr lang="de-DE" sz="1100" dirty="0" smtClean="0">
                          <a:solidFill>
                            <a:schemeClr val="tx1"/>
                          </a:solidFill>
                          <a:effectLst/>
                        </a:rPr>
                        <a:t>3 </a:t>
                      </a:r>
                      <a:r>
                        <a:rPr lang="de-DE" sz="1100" dirty="0">
                          <a:solidFill>
                            <a:schemeClr val="tx1"/>
                          </a:solidFill>
                          <a:effectLst/>
                        </a:rPr>
                        <a:t>Kontakte sind Vorschrift</a:t>
                      </a:r>
                    </a:p>
                    <a:p>
                      <a:pPr marL="176213" lvl="0" indent="-176213" algn="l">
                        <a:lnSpc>
                          <a:spcPct val="100000"/>
                        </a:lnSpc>
                        <a:spcBef>
                          <a:spcPts val="0"/>
                        </a:spcBef>
                        <a:spcAft>
                          <a:spcPts val="0"/>
                        </a:spcAft>
                        <a:buFont typeface="Arial"/>
                        <a:buChar char="-"/>
                      </a:pPr>
                      <a:r>
                        <a:rPr lang="de-DE" sz="1100" dirty="0">
                          <a:solidFill>
                            <a:schemeClr val="tx1"/>
                          </a:solidFill>
                          <a:effectLst/>
                        </a:rPr>
                        <a:t>gute Gruppen gehen zur Zielform über (Feldgröße 4 </a:t>
                      </a:r>
                      <a:r>
                        <a:rPr lang="de-DE" sz="1100" dirty="0" smtClean="0">
                          <a:solidFill>
                            <a:schemeClr val="tx1"/>
                          </a:solidFill>
                          <a:effectLst/>
                        </a:rPr>
                        <a:t>x 6 </a:t>
                      </a:r>
                      <a:r>
                        <a:rPr lang="de-DE" sz="1100" dirty="0">
                          <a:solidFill>
                            <a:schemeClr val="tx1"/>
                          </a:solidFill>
                          <a:effectLst/>
                        </a:rPr>
                        <a:t>m)</a:t>
                      </a:r>
                      <a:endParaRPr lang="de-DE" sz="1100" dirty="0">
                        <a:solidFill>
                          <a:schemeClr val="tx1"/>
                        </a:solidFill>
                        <a:effectLst/>
                        <a:latin typeface="Arial"/>
                        <a:ea typeface="Times New Roman"/>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Kaiserspielmodus</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6 m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Erlernen des Spiels 2:2 mit verschiedenen Variationen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Demonstration einer Gruppe/Besprechung und Hinweise/Korrekturen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Erkennen von richtigen und falschen Aktionen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7161">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Spiel 2:2 Fortsetzung Organisation </a:t>
                      </a: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Abbau</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gemeinsam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0853">
                <a:tc>
                  <a:txBody>
                    <a:bodyPr/>
                    <a:lstStyle/>
                    <a:p>
                      <a:pPr algn="l">
                        <a:lnSpc>
                          <a:spcPct val="100000"/>
                        </a:lnSpc>
                        <a:spcBef>
                          <a:spcPts val="600"/>
                        </a:spcBef>
                        <a:spcAft>
                          <a:spcPts val="0"/>
                        </a:spcAft>
                      </a:pPr>
                      <a:r>
                        <a:rPr lang="de-DE" sz="1100" dirty="0">
                          <a:solidFill>
                            <a:schemeClr val="tx1"/>
                          </a:solidFill>
                          <a:effectLst/>
                        </a:rPr>
                        <a:t>2‘</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Schlussbesprechung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gemeinsamer Stundenausklang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3" name="Rechteckige Legende 12"/>
          <p:cNvSpPr/>
          <p:nvPr/>
        </p:nvSpPr>
        <p:spPr bwMode="auto">
          <a:xfrm>
            <a:off x="2232986" y="1948190"/>
            <a:ext cx="2088232" cy="369332"/>
          </a:xfrm>
          <a:prstGeom prst="wedgeRectCallout">
            <a:avLst>
              <a:gd name="adj1" fmla="val -54793"/>
              <a:gd name="adj2" fmla="val 202212"/>
            </a:avLst>
          </a:prstGeom>
          <a:solidFill>
            <a:srgbClr val="AAEF9F"/>
          </a:solidFill>
          <a:ln w="9525" cap="flat" cmpd="sng" algn="ctr">
            <a:solidFill>
              <a:schemeClr val="tx1"/>
            </a:solidFill>
            <a:prstDash val="solid"/>
            <a:round/>
            <a:headEnd type="none" w="med" len="med"/>
            <a:tailEnd type="none" w="med" len="med"/>
          </a:ln>
          <a:effectLst>
            <a:outerShdw dist="23000" dir="5400000" rotWithShape="0">
              <a:srgbClr val="000000">
                <a:alpha val="34999"/>
              </a:srgbClr>
            </a:outerShd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de-DE" dirty="0" smtClean="0">
                <a:sym typeface="Wingdings 2"/>
              </a:rPr>
              <a:t>Selbstständigkeit</a:t>
            </a:r>
          </a:p>
        </p:txBody>
      </p:sp>
    </p:spTree>
    <p:extLst>
      <p:ext uri="{BB962C8B-B14F-4D97-AF65-F5344CB8AC3E}">
        <p14:creationId xmlns:p14="http://schemas.microsoft.com/office/powerpoint/2010/main" val="368049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graphicFrame>
        <p:nvGraphicFramePr>
          <p:cNvPr id="10" name="Tabelle 9"/>
          <p:cNvGraphicFramePr>
            <a:graphicFrameLocks noGrp="1"/>
          </p:cNvGraphicFramePr>
          <p:nvPr>
            <p:extLst>
              <p:ext uri="{D42A27DB-BD31-4B8C-83A1-F6EECF244321}">
                <p14:modId xmlns:p14="http://schemas.microsoft.com/office/powerpoint/2010/main" val="3612008164"/>
              </p:ext>
            </p:extLst>
          </p:nvPr>
        </p:nvGraphicFramePr>
        <p:xfrm>
          <a:off x="395288" y="1484312"/>
          <a:ext cx="8316913" cy="4864479"/>
        </p:xfrm>
        <a:graphic>
          <a:graphicData uri="http://schemas.openxmlformats.org/drawingml/2006/table">
            <a:tbl>
              <a:tblPr/>
              <a:tblGrid>
                <a:gridCol w="2160488"/>
                <a:gridCol w="3240360"/>
                <a:gridCol w="2916065"/>
              </a:tblGrid>
              <a:tr h="412453">
                <a:tc gridSpan="3">
                  <a:txBody>
                    <a:bodyPr/>
                    <a:lstStyle/>
                    <a:p>
                      <a:pPr algn="ctr">
                        <a:lnSpc>
                          <a:spcPct val="100000"/>
                        </a:lnSpc>
                        <a:spcAft>
                          <a:spcPts val="0"/>
                        </a:spcAft>
                      </a:pPr>
                      <a:r>
                        <a:rPr lang="de-DE" sz="2800" b="1" dirty="0" smtClean="0">
                          <a:latin typeface="Calibri"/>
                          <a:ea typeface="Calibri"/>
                          <a:cs typeface="Times New Roman"/>
                        </a:rPr>
                        <a:t>Planung der Unterrichtseinheit</a:t>
                      </a:r>
                      <a:endParaRPr lang="de-DE" sz="2800" b="1"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r>
              <a:tr h="412453">
                <a:tc>
                  <a:txBody>
                    <a:bodyPr/>
                    <a:lstStyle/>
                    <a:p>
                      <a:pPr algn="just">
                        <a:lnSpc>
                          <a:spcPct val="150000"/>
                        </a:lnSpc>
                        <a:spcAft>
                          <a:spcPts val="0"/>
                        </a:spcAft>
                      </a:pPr>
                      <a:endParaRPr lang="de-DE" sz="20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de-DE" sz="2000" b="1" dirty="0">
                          <a:solidFill>
                            <a:schemeClr val="tx1"/>
                          </a:solidFill>
                          <a:latin typeface="Calibri"/>
                          <a:ea typeface="Calibri"/>
                          <a:cs typeface="Times New Roman"/>
                        </a:rPr>
                        <a:t>Thema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de-DE" sz="2000" b="1" dirty="0" smtClean="0">
                          <a:solidFill>
                            <a:schemeClr val="tx1"/>
                          </a:solidFill>
                          <a:latin typeface="Calibri"/>
                          <a:ea typeface="Calibri"/>
                          <a:cs typeface="Times New Roman"/>
                        </a:rPr>
                        <a:t>Stundenziele</a:t>
                      </a:r>
                      <a:endParaRPr lang="de-DE" sz="2000" b="1" dirty="0">
                        <a:solidFill>
                          <a:schemeClr val="tx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4904">
                <a:tc>
                  <a:txBody>
                    <a:bodyPr/>
                    <a:lstStyle/>
                    <a:p>
                      <a:pPr algn="just">
                        <a:lnSpc>
                          <a:spcPct val="100000"/>
                        </a:lnSpc>
                        <a:spcAft>
                          <a:spcPts val="0"/>
                        </a:spcAft>
                      </a:pPr>
                      <a:r>
                        <a:rPr lang="de-DE" sz="2000" dirty="0">
                          <a:latin typeface="Calibri"/>
                          <a:ea typeface="Calibri"/>
                          <a:cs typeface="Times New Roman"/>
                        </a:rPr>
                        <a:t>1./2. Stunde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Ball über die Schnur </a:t>
                      </a:r>
                    </a:p>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Technikwiederholung </a:t>
                      </a:r>
                    </a:p>
                    <a:p>
                      <a:pPr marL="0" marR="0" indent="0" algn="just" defTabSz="914400" rtl="0" eaLnBrk="1" fontAlgn="auto" latinLnBrk="0" hangingPunct="1">
                        <a:lnSpc>
                          <a:spcPct val="100000"/>
                        </a:lnSpc>
                        <a:spcBef>
                          <a:spcPts val="0"/>
                        </a:spcBef>
                        <a:spcAft>
                          <a:spcPts val="0"/>
                        </a:spcAft>
                        <a:buClrTx/>
                        <a:buSzPct val="80000"/>
                        <a:buFont typeface="Wingdings" pitchFamily="2" charset="2"/>
                        <a:buChar char="§"/>
                        <a:tabLst/>
                        <a:defRPr/>
                      </a:pPr>
                      <a:r>
                        <a:rPr lang="de-DE" sz="2000" kern="1200" dirty="0" smtClean="0">
                          <a:solidFill>
                            <a:schemeClr val="tx1"/>
                          </a:solidFill>
                          <a:latin typeface="Calibri"/>
                          <a:ea typeface="Calibri"/>
                          <a:cs typeface="Times New Roman"/>
                        </a:rPr>
                        <a:t> 1 :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550" indent="-82550" algn="just" defTabSz="914400" rtl="0" eaLnBrk="1" latinLnBrk="0" hangingPunct="1">
                        <a:lnSpc>
                          <a:spcPct val="100000"/>
                        </a:lnSpc>
                        <a:spcAft>
                          <a:spcPts val="0"/>
                        </a:spcAft>
                        <a:buSzPct val="80000"/>
                        <a:buFont typeface="Wingdings" pitchFamily="2" charset="2"/>
                        <a:buChar char="§"/>
                        <a:tabLst>
                          <a:tab pos="177800" algn="l"/>
                        </a:tabLst>
                      </a:pPr>
                      <a:r>
                        <a:rPr lang="de-DE" sz="2000" kern="1200" dirty="0" smtClean="0">
                          <a:solidFill>
                            <a:schemeClr val="tx1"/>
                          </a:solidFill>
                          <a:latin typeface="Calibri"/>
                          <a:ea typeface="Calibri"/>
                          <a:cs typeface="Times New Roman"/>
                        </a:rPr>
                        <a:t> Verbesserung des oberen  	und unteren Zuspiels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453">
                <a:tc>
                  <a:txBody>
                    <a:bodyPr/>
                    <a:lstStyle/>
                    <a:p>
                      <a:pPr algn="just">
                        <a:lnSpc>
                          <a:spcPct val="100000"/>
                        </a:lnSpc>
                        <a:spcAft>
                          <a:spcPts val="0"/>
                        </a:spcAft>
                      </a:pPr>
                      <a:r>
                        <a:rPr lang="de-DE" sz="2000" dirty="0">
                          <a:latin typeface="Calibri"/>
                          <a:ea typeface="Calibri"/>
                          <a:cs typeface="Times New Roman"/>
                        </a:rPr>
                        <a:t>3./4. Stunde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1 : 1</a:t>
                      </a:r>
                    </a:p>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Einführung 2 mit</a:t>
                      </a:r>
                      <a:r>
                        <a:rPr lang="de-DE" sz="2000" kern="1200" baseline="0" dirty="0" smtClean="0">
                          <a:solidFill>
                            <a:schemeClr val="tx1"/>
                          </a:solidFill>
                          <a:latin typeface="Calibri"/>
                          <a:ea typeface="Calibri"/>
                          <a:cs typeface="Times New Roman"/>
                        </a:rPr>
                        <a:t> 2</a:t>
                      </a:r>
                      <a:endParaRPr lang="de-DE" sz="2000" kern="1200" dirty="0" smtClean="0">
                        <a:solidFill>
                          <a:schemeClr val="tx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0" indent="-177800" algn="l" defTabSz="914400" rtl="0" eaLnBrk="1" latinLnBrk="0" hangingPunct="1">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Verbesserung des Annahmebaggers</a:t>
                      </a:r>
                    </a:p>
                    <a:p>
                      <a:pPr marL="0" algn="l" defTabSz="914400" rtl="0" eaLnBrk="1" latinLnBrk="0" hangingPunct="1">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grundlegende Taktik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453">
                <a:tc>
                  <a:txBody>
                    <a:bodyPr/>
                    <a:lstStyle/>
                    <a:p>
                      <a:pPr algn="just">
                        <a:lnSpc>
                          <a:spcPct val="100000"/>
                        </a:lnSpc>
                        <a:spcAft>
                          <a:spcPts val="0"/>
                        </a:spcAft>
                      </a:pPr>
                      <a:r>
                        <a:rPr lang="de-DE" sz="2000" dirty="0">
                          <a:latin typeface="Calibri"/>
                          <a:ea typeface="Calibri"/>
                          <a:cs typeface="Times New Roman"/>
                        </a:rPr>
                        <a:t>5./6. Stunde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2 mit 2 (Üben/Vertiefen)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Pritschen im Winkel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4904">
                <a:tc>
                  <a:txBody>
                    <a:bodyPr/>
                    <a:lstStyle/>
                    <a:p>
                      <a:pPr algn="just">
                        <a:lnSpc>
                          <a:spcPct val="100000"/>
                        </a:lnSpc>
                        <a:spcAft>
                          <a:spcPts val="0"/>
                        </a:spcAft>
                      </a:pPr>
                      <a:r>
                        <a:rPr lang="de-DE" sz="2000" dirty="0">
                          <a:latin typeface="Calibri"/>
                          <a:ea typeface="Calibri"/>
                          <a:cs typeface="Times New Roman"/>
                        </a:rPr>
                        <a:t>7./8. Stunde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Einführung 2 :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grundlegende Taktik</a:t>
                      </a:r>
                    </a:p>
                    <a:p>
                      <a:pPr marL="177800" indent="-177800" algn="l" defTabSz="914400" rtl="0" eaLnBrk="1" latinLnBrk="0" hangingPunct="1">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Anwendung der Grundtechniken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453">
                <a:tc>
                  <a:txBody>
                    <a:bodyPr/>
                    <a:lstStyle/>
                    <a:p>
                      <a:pPr algn="just">
                        <a:lnSpc>
                          <a:spcPct val="100000"/>
                        </a:lnSpc>
                        <a:spcAft>
                          <a:spcPts val="0"/>
                        </a:spcAft>
                      </a:pPr>
                      <a:r>
                        <a:rPr lang="de-DE" sz="2000" dirty="0">
                          <a:latin typeface="Calibri"/>
                          <a:ea typeface="Calibri"/>
                          <a:cs typeface="Times New Roman"/>
                        </a:rPr>
                        <a:t>9. /10. Stunde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2 : 2 (Üben/Vertiefen)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defTabSz="914400" rtl="0" eaLnBrk="1" latinLnBrk="0" hangingPunct="1">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s. 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453">
                <a:tc>
                  <a:txBody>
                    <a:bodyPr/>
                    <a:lstStyle/>
                    <a:p>
                      <a:pPr algn="just">
                        <a:lnSpc>
                          <a:spcPct val="100000"/>
                        </a:lnSpc>
                        <a:spcAft>
                          <a:spcPts val="0"/>
                        </a:spcAft>
                      </a:pPr>
                      <a:r>
                        <a:rPr lang="de-DE" sz="2000" dirty="0">
                          <a:latin typeface="Calibri"/>
                          <a:ea typeface="Calibri"/>
                          <a:cs typeface="Times New Roman"/>
                        </a:rPr>
                        <a:t>11./12. Stunde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Notenabnahme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defTabSz="914400" rtl="0" eaLnBrk="1" latinLnBrk="0" hangingPunct="1">
                        <a:lnSpc>
                          <a:spcPct val="100000"/>
                        </a:lnSpc>
                        <a:spcAft>
                          <a:spcPts val="0"/>
                        </a:spcAft>
                        <a:buSzPct val="80000"/>
                        <a:buFont typeface="Wingdings" pitchFamily="2" charset="2"/>
                        <a:buChar char="§"/>
                      </a:pPr>
                      <a:endParaRPr lang="de-DE" sz="2000" kern="1200" dirty="0" smtClean="0">
                        <a:solidFill>
                          <a:schemeClr val="tx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015205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2" name="Textfeld 1"/>
          <p:cNvSpPr txBox="1"/>
          <p:nvPr/>
        </p:nvSpPr>
        <p:spPr>
          <a:xfrm>
            <a:off x="1187623" y="2573421"/>
            <a:ext cx="6881051" cy="461665"/>
          </a:xfrm>
          <a:prstGeom prst="rect">
            <a:avLst/>
          </a:prstGeom>
          <a:noFill/>
        </p:spPr>
        <p:txBody>
          <a:bodyPr wrap="none" rtlCol="0">
            <a:spAutoFit/>
          </a:bodyPr>
          <a:lstStyle/>
          <a:p>
            <a:r>
              <a:rPr lang="de-DE" sz="2400" dirty="0"/>
              <a:t>Übungskatalog mit gestuften Aufgabenstellungen</a:t>
            </a:r>
          </a:p>
        </p:txBody>
      </p:sp>
      <p:sp>
        <p:nvSpPr>
          <p:cNvPr id="15" name="Textfeld 14"/>
          <p:cNvSpPr txBox="1"/>
          <p:nvPr/>
        </p:nvSpPr>
        <p:spPr>
          <a:xfrm>
            <a:off x="471389" y="1556792"/>
            <a:ext cx="4062331" cy="707886"/>
          </a:xfrm>
          <a:prstGeom prst="rect">
            <a:avLst/>
          </a:prstGeom>
          <a:noFill/>
        </p:spPr>
        <p:txBody>
          <a:bodyPr wrap="none" rtlCol="0">
            <a:spAutoFit/>
          </a:bodyPr>
          <a:lstStyle/>
          <a:p>
            <a:r>
              <a:rPr lang="de-DE" sz="4000" dirty="0" smtClean="0"/>
              <a:t>Selbstständigkeit</a:t>
            </a:r>
            <a:endParaRPr lang="de-DE" sz="4000" dirty="0"/>
          </a:p>
        </p:txBody>
      </p:sp>
    </p:spTree>
    <p:extLst>
      <p:ext uri="{BB962C8B-B14F-4D97-AF65-F5344CB8AC3E}">
        <p14:creationId xmlns:p14="http://schemas.microsoft.com/office/powerpoint/2010/main" val="3780122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92481070"/>
              </p:ext>
            </p:extLst>
          </p:nvPr>
        </p:nvGraphicFramePr>
        <p:xfrm>
          <a:off x="468314" y="1540007"/>
          <a:ext cx="8208142" cy="4553290"/>
        </p:xfrm>
        <a:graphic>
          <a:graphicData uri="http://schemas.openxmlformats.org/drawingml/2006/table">
            <a:tbl>
              <a:tblPr firstRow="1" firstCol="1" lastRow="1" lastCol="1" bandRow="1" bandCol="1">
                <a:tableStyleId>{5C22544A-7EE6-4342-B048-85BDC9FD1C3A}</a:tableStyleId>
              </a:tblPr>
              <a:tblGrid>
                <a:gridCol w="355504"/>
                <a:gridCol w="3892198"/>
                <a:gridCol w="1872208"/>
                <a:gridCol w="2088232"/>
              </a:tblGrid>
              <a:tr h="182769">
                <a:tc>
                  <a:txBody>
                    <a:bodyPr/>
                    <a:lstStyle/>
                    <a:p>
                      <a:pPr algn="l">
                        <a:lnSpc>
                          <a:spcPct val="100000"/>
                        </a:lnSpc>
                        <a:spcAft>
                          <a:spcPts val="0"/>
                        </a:spcAft>
                      </a:pPr>
                      <a:r>
                        <a:rPr lang="de-DE" sz="1100" dirty="0">
                          <a:solidFill>
                            <a:schemeClr val="tx1"/>
                          </a:solidFill>
                          <a:effectLst/>
                        </a:rPr>
                        <a:t>Zeit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Inhalt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Material/Organisation</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Ziel</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9590">
                <a:tc>
                  <a:txBody>
                    <a:bodyPr/>
                    <a:lstStyle/>
                    <a:p>
                      <a:pPr algn="l">
                        <a:lnSpc>
                          <a:spcPct val="100000"/>
                        </a:lnSpc>
                        <a:spcBef>
                          <a:spcPts val="600"/>
                        </a:spcBef>
                        <a:spcAft>
                          <a:spcPts val="0"/>
                        </a:spcAft>
                      </a:pPr>
                      <a:r>
                        <a:rPr lang="de-DE" sz="1100" dirty="0">
                          <a:solidFill>
                            <a:schemeClr val="tx1"/>
                          </a:solidFill>
                          <a:effectLst/>
                        </a:rPr>
                        <a:t>4‘</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Begrüßung, Anwesenheit, Thema,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Liste</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68886">
                <a:tc>
                  <a:txBody>
                    <a:bodyPr/>
                    <a:lstStyle/>
                    <a:p>
                      <a:pPr algn="l">
                        <a:lnSpc>
                          <a:spcPct val="100000"/>
                        </a:lnSpc>
                        <a:spcBef>
                          <a:spcPts val="600"/>
                        </a:spcBef>
                        <a:spcAft>
                          <a:spcPts val="0"/>
                        </a:spcAft>
                      </a:pPr>
                      <a:r>
                        <a:rPr lang="de-DE" sz="1100" dirty="0">
                          <a:solidFill>
                            <a:schemeClr val="tx1"/>
                          </a:solidFill>
                          <a:effectLst/>
                        </a:rPr>
                        <a:t>3‘</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smtClean="0">
                          <a:solidFill>
                            <a:schemeClr val="tx1"/>
                          </a:solidFill>
                          <a:effectLst/>
                        </a:rPr>
                        <a:t>Aufbau Längsnetz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1 </a:t>
                      </a:r>
                      <a:r>
                        <a:rPr lang="de-DE" sz="1100" dirty="0" smtClean="0">
                          <a:solidFill>
                            <a:schemeClr val="tx1"/>
                          </a:solidFill>
                          <a:effectLst/>
                        </a:rPr>
                        <a:t>Längsnetz</a:t>
                      </a:r>
                    </a:p>
                    <a:p>
                      <a:pPr algn="l">
                        <a:lnSpc>
                          <a:spcPct val="100000"/>
                        </a:lnSpc>
                        <a:spcBef>
                          <a:spcPts val="0"/>
                        </a:spcBef>
                        <a:spcAft>
                          <a:spcPts val="0"/>
                        </a:spcAft>
                      </a:pPr>
                      <a:r>
                        <a:rPr lang="de-DE" sz="1100" dirty="0" smtClean="0">
                          <a:solidFill>
                            <a:schemeClr val="tx1"/>
                          </a:solidFill>
                          <a:effectLst/>
                        </a:rPr>
                        <a:t>Aufbau </a:t>
                      </a:r>
                      <a:r>
                        <a:rPr lang="de-DE" sz="1100" dirty="0">
                          <a:solidFill>
                            <a:schemeClr val="tx1"/>
                          </a:solidFill>
                          <a:effectLst/>
                        </a:rPr>
                        <a:t>durch Schüler</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9746">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Aufwärmen: Parteiball mit verschiedenen Variationen</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Bef>
                          <a:spcPts val="0"/>
                        </a:spcBef>
                        <a:spcAft>
                          <a:spcPts val="0"/>
                        </a:spcAft>
                      </a:pPr>
                      <a:r>
                        <a:rPr lang="de-DE" sz="1100" spc="-20" dirty="0" smtClean="0">
                          <a:latin typeface="+mn-lt"/>
                          <a:ea typeface="Arial"/>
                          <a:cs typeface="+mn-cs"/>
                        </a:rPr>
                        <a:t>1 </a:t>
                      </a:r>
                      <a:r>
                        <a:rPr lang="de-DE" sz="1100" spc="0" baseline="0" dirty="0" smtClean="0">
                          <a:latin typeface="+mn-lt"/>
                          <a:ea typeface="Arial"/>
                          <a:cs typeface="+mn-cs"/>
                        </a:rPr>
                        <a:t>Volleyball je 6er-Gruppe</a:t>
                      </a:r>
                      <a:endParaRPr lang="de-DE" sz="1100" spc="0" baseline="0" dirty="0" smtClean="0">
                        <a:latin typeface="+mn-lt"/>
                        <a:ea typeface="Arial"/>
                        <a:cs typeface="Times New Roman"/>
                      </a:endParaRPr>
                    </a:p>
                    <a:p>
                      <a:pPr algn="just">
                        <a:lnSpc>
                          <a:spcPct val="100000"/>
                        </a:lnSpc>
                        <a:spcBef>
                          <a:spcPts val="0"/>
                        </a:spcBef>
                        <a:spcAft>
                          <a:spcPts val="0"/>
                        </a:spcAft>
                      </a:pPr>
                      <a:r>
                        <a:rPr lang="de-DE" sz="1100" dirty="0" smtClean="0">
                          <a:latin typeface="+mn-lt"/>
                          <a:ea typeface="Arial"/>
                          <a:cs typeface="+mn-cs"/>
                        </a:rPr>
                        <a:t>Bänder</a:t>
                      </a:r>
                      <a:endParaRPr lang="de-DE" sz="1100" dirty="0">
                        <a:latin typeface="+mn-lt"/>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allgemeine Erwärmung und Aktivierung des HKS</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Volleyballspezifisches Kräftigungsprogramm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zur Mobilisation und speziellen Erwärmung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0050">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Wiederholung der Grundtechniken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Pritschen </a:t>
                      </a:r>
                      <a:r>
                        <a:rPr lang="de-DE" sz="1100" kern="1200" dirty="0" smtClean="0">
                          <a:solidFill>
                            <a:schemeClr val="tx1"/>
                          </a:solidFill>
                          <a:effectLst/>
                          <a:latin typeface="+mn-lt"/>
                          <a:ea typeface="+mn-ea"/>
                          <a:cs typeface="+mn-cs"/>
                        </a:rPr>
                        <a:t>kurz-kurz-lang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in Dreiecksaufstellung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 Baggern</a:t>
                      </a:r>
                      <a:endParaRPr lang="de-DE" sz="1100" kern="1200" dirty="0">
                        <a:solidFill>
                          <a:schemeClr val="tx1"/>
                        </a:solidFill>
                        <a:effectLst/>
                        <a:latin typeface="+mn-lt"/>
                        <a:ea typeface="+mn-ea"/>
                        <a:cs typeface="+mn-cs"/>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1</a:t>
                      </a:r>
                      <a:r>
                        <a:rPr lang="de-DE" sz="1100" baseline="0" dirty="0" smtClean="0">
                          <a:solidFill>
                            <a:schemeClr val="tx1"/>
                          </a:solidFill>
                          <a:effectLst/>
                        </a:rPr>
                        <a:t> </a:t>
                      </a:r>
                      <a:r>
                        <a:rPr lang="de-DE" sz="1100" dirty="0" smtClean="0">
                          <a:solidFill>
                            <a:schemeClr val="tx1"/>
                          </a:solidFill>
                          <a:effectLst/>
                        </a:rPr>
                        <a:t>Ball je 3er-Gruppe</a:t>
                      </a:r>
                    </a:p>
                    <a:p>
                      <a:pPr algn="l">
                        <a:lnSpc>
                          <a:spcPct val="100000"/>
                        </a:lnSpc>
                        <a:spcBef>
                          <a:spcPts val="0"/>
                        </a:spcBef>
                        <a:spcAft>
                          <a:spcPts val="0"/>
                        </a:spcAft>
                      </a:pPr>
                      <a:r>
                        <a:rPr lang="de-DE" sz="1100" dirty="0" smtClean="0">
                          <a:solidFill>
                            <a:schemeClr val="tx1"/>
                          </a:solidFill>
                          <a:effectLst/>
                        </a:rPr>
                        <a:t>Gruppeneinteilung selbstständig</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6167">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 mit 2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in der Zwischenform</a:t>
                      </a: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3 </a:t>
                      </a:r>
                      <a:r>
                        <a:rPr lang="de-DE" sz="1100" kern="1200" dirty="0">
                          <a:solidFill>
                            <a:schemeClr val="tx1"/>
                          </a:solidFill>
                          <a:effectLst/>
                          <a:latin typeface="+mn-lt"/>
                          <a:ea typeface="+mn-ea"/>
                          <a:cs typeface="+mn-cs"/>
                        </a:rPr>
                        <a:t>Kontakte sind Vorschrift</a:t>
                      </a: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4 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 im Spiel</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4964">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Erläuterung der wesentlichen taktischen Verhaltens­weisen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im </a:t>
                      </a:r>
                      <a:r>
                        <a:rPr lang="de-DE" sz="1100" dirty="0">
                          <a:solidFill>
                            <a:schemeClr val="tx1"/>
                          </a:solidFill>
                          <a:effectLst/>
                        </a:rPr>
                        <a:t>Spiel 2 : 2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Taktiktafel mit </a:t>
                      </a:r>
                      <a:r>
                        <a:rPr lang="de-DE" sz="1100" dirty="0" smtClean="0">
                          <a:solidFill>
                            <a:schemeClr val="tx1"/>
                          </a:solidFill>
                          <a:effectLst/>
                        </a:rPr>
                        <a:t>VB-Feld</a:t>
                      </a:r>
                      <a:br>
                        <a:rPr lang="de-DE" sz="1100" dirty="0" smtClean="0">
                          <a:solidFill>
                            <a:schemeClr val="tx1"/>
                          </a:solidFill>
                          <a:effectLst/>
                        </a:rPr>
                      </a:br>
                      <a:r>
                        <a:rPr lang="de-DE" sz="1100" dirty="0" smtClean="0">
                          <a:solidFill>
                            <a:schemeClr val="tx1"/>
                          </a:solidFill>
                          <a:effectLst/>
                        </a:rPr>
                        <a:t>Unterrichtsgespräch</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Kennenlernen der </a:t>
                      </a:r>
                      <a:r>
                        <a:rPr lang="de-DE" sz="1100" b="0" dirty="0" smtClean="0">
                          <a:solidFill>
                            <a:schemeClr val="tx1"/>
                          </a:solidFill>
                          <a:effectLst/>
                        </a:rPr>
                        <a:t>grundlegenden </a:t>
                      </a:r>
                      <a:r>
                        <a:rPr lang="de-DE" sz="1100" b="0" dirty="0">
                          <a:solidFill>
                            <a:schemeClr val="tx1"/>
                          </a:solidFill>
                          <a:effectLst/>
                        </a:rPr>
                        <a:t>taktischen </a:t>
                      </a:r>
                      <a:r>
                        <a:rPr lang="de-DE" sz="1100" b="0" dirty="0" smtClean="0">
                          <a:solidFill>
                            <a:schemeClr val="tx1"/>
                          </a:solidFill>
                          <a:effectLst/>
                        </a:rPr>
                        <a:t>Verhaltensweisen </a:t>
                      </a:r>
                      <a:r>
                        <a:rPr lang="de-DE" sz="1100" b="0" dirty="0">
                          <a:solidFill>
                            <a:schemeClr val="tx1"/>
                          </a:solidFill>
                          <a:effectLst/>
                        </a:rPr>
                        <a:t>im Spiel 2 : 2</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07844">
                <a:tc>
                  <a:txBody>
                    <a:bodyPr/>
                    <a:lstStyle/>
                    <a:p>
                      <a:pPr algn="l">
                        <a:lnSpc>
                          <a:spcPct val="100000"/>
                        </a:lnSpc>
                        <a:spcBef>
                          <a:spcPts val="600"/>
                        </a:spcBef>
                        <a:spcAft>
                          <a:spcPts val="0"/>
                        </a:spcAft>
                      </a:pPr>
                      <a:r>
                        <a:rPr lang="de-DE" sz="1100" dirty="0">
                          <a:solidFill>
                            <a:schemeClr val="tx1"/>
                          </a:solidFill>
                          <a:effectLst/>
                        </a:rPr>
                        <a:t>15‘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2:2 </a:t>
                      </a:r>
                    </a:p>
                    <a:p>
                      <a:pPr marL="176213" lvl="0" indent="-176213" algn="l">
                        <a:lnSpc>
                          <a:spcPct val="100000"/>
                        </a:lnSpc>
                        <a:spcBef>
                          <a:spcPts val="0"/>
                        </a:spcBef>
                        <a:spcAft>
                          <a:spcPts val="0"/>
                        </a:spcAft>
                        <a:buFont typeface="Arial"/>
                        <a:buChar char="-"/>
                      </a:pPr>
                      <a:r>
                        <a:rPr lang="de-DE" sz="1100" dirty="0">
                          <a:solidFill>
                            <a:schemeClr val="tx1"/>
                          </a:solidFill>
                          <a:effectLst/>
                        </a:rPr>
                        <a:t>in der Zwischenform</a:t>
                      </a:r>
                    </a:p>
                    <a:p>
                      <a:pPr marL="176213" lvl="0" indent="-176213" algn="l">
                        <a:lnSpc>
                          <a:spcPct val="100000"/>
                        </a:lnSpc>
                        <a:spcBef>
                          <a:spcPts val="0"/>
                        </a:spcBef>
                        <a:spcAft>
                          <a:spcPts val="0"/>
                        </a:spcAft>
                        <a:buFont typeface="Arial"/>
                        <a:buChar char="-"/>
                      </a:pPr>
                      <a:r>
                        <a:rPr lang="de-DE" sz="1100" dirty="0" smtClean="0">
                          <a:solidFill>
                            <a:schemeClr val="tx1"/>
                          </a:solidFill>
                          <a:effectLst/>
                        </a:rPr>
                        <a:t>3 </a:t>
                      </a:r>
                      <a:r>
                        <a:rPr lang="de-DE" sz="1100" dirty="0">
                          <a:solidFill>
                            <a:schemeClr val="tx1"/>
                          </a:solidFill>
                          <a:effectLst/>
                        </a:rPr>
                        <a:t>Kontakte sind Vorschrift</a:t>
                      </a:r>
                    </a:p>
                    <a:p>
                      <a:pPr marL="176213" lvl="0" indent="-176213" algn="l">
                        <a:lnSpc>
                          <a:spcPct val="100000"/>
                        </a:lnSpc>
                        <a:spcBef>
                          <a:spcPts val="0"/>
                        </a:spcBef>
                        <a:spcAft>
                          <a:spcPts val="0"/>
                        </a:spcAft>
                        <a:buFont typeface="Arial"/>
                        <a:buChar char="-"/>
                      </a:pPr>
                      <a:r>
                        <a:rPr lang="de-DE" sz="1100" dirty="0">
                          <a:solidFill>
                            <a:schemeClr val="tx1"/>
                          </a:solidFill>
                          <a:effectLst/>
                        </a:rPr>
                        <a:t>gute Gruppen gehen zur Zielform über (Feldgröße 4 </a:t>
                      </a:r>
                      <a:r>
                        <a:rPr lang="de-DE" sz="1100" dirty="0" smtClean="0">
                          <a:solidFill>
                            <a:schemeClr val="tx1"/>
                          </a:solidFill>
                          <a:effectLst/>
                        </a:rPr>
                        <a:t>x 6 </a:t>
                      </a:r>
                      <a:r>
                        <a:rPr lang="de-DE" sz="1100" dirty="0">
                          <a:solidFill>
                            <a:schemeClr val="tx1"/>
                          </a:solidFill>
                          <a:effectLst/>
                        </a:rPr>
                        <a:t>m)</a:t>
                      </a:r>
                      <a:endParaRPr lang="de-DE" sz="1100" dirty="0">
                        <a:solidFill>
                          <a:schemeClr val="tx1"/>
                        </a:solidFill>
                        <a:effectLst/>
                        <a:latin typeface="Arial"/>
                        <a:ea typeface="Times New Roman"/>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Kaiserspielmodus</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6 m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Erlernen des Spiels 2:2 mit verschiedenen Variationen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Demonstration einer Gruppe/Besprechung und Hinweise/Korrekturen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Erkennen von richtigen und falschen Aktionen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7161">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Spiel 2:2 Fortsetzung Organisation </a:t>
                      </a: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Abbau</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gemeinsam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0853">
                <a:tc>
                  <a:txBody>
                    <a:bodyPr/>
                    <a:lstStyle/>
                    <a:p>
                      <a:pPr algn="l">
                        <a:lnSpc>
                          <a:spcPct val="100000"/>
                        </a:lnSpc>
                        <a:spcBef>
                          <a:spcPts val="600"/>
                        </a:spcBef>
                        <a:spcAft>
                          <a:spcPts val="0"/>
                        </a:spcAft>
                      </a:pPr>
                      <a:r>
                        <a:rPr lang="de-DE" sz="1100" dirty="0">
                          <a:solidFill>
                            <a:schemeClr val="tx1"/>
                          </a:solidFill>
                          <a:effectLst/>
                        </a:rPr>
                        <a:t>2‘</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Schlussbesprechung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gemeinsamer Stundenausklang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5" name="Rechteckige Legende 14"/>
          <p:cNvSpPr/>
          <p:nvPr/>
        </p:nvSpPr>
        <p:spPr bwMode="auto">
          <a:xfrm>
            <a:off x="3059832" y="3320279"/>
            <a:ext cx="2232248" cy="369332"/>
          </a:xfrm>
          <a:prstGeom prst="wedgeRectCallout">
            <a:avLst>
              <a:gd name="adj1" fmla="val -42460"/>
              <a:gd name="adj2" fmla="val 154293"/>
            </a:avLst>
          </a:prstGeom>
          <a:solidFill>
            <a:srgbClr val="AAEF9F"/>
          </a:solidFill>
          <a:ln w="9525" cap="flat" cmpd="sng" algn="ctr">
            <a:solidFill>
              <a:schemeClr val="tx1"/>
            </a:solidFill>
            <a:prstDash val="solid"/>
            <a:round/>
            <a:headEnd type="none" w="med" len="med"/>
            <a:tailEnd type="none" w="med" len="med"/>
          </a:ln>
          <a:effectLst>
            <a:outerShdw dist="23000" dir="5400000" rotWithShape="0">
              <a:srgbClr val="000000">
                <a:alpha val="34999"/>
              </a:srgbClr>
            </a:outerShd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de-DE" dirty="0" smtClean="0">
                <a:sym typeface="Wingdings 2"/>
              </a:rPr>
              <a:t>Einsichtiges Lernen</a:t>
            </a:r>
          </a:p>
        </p:txBody>
      </p:sp>
    </p:spTree>
    <p:extLst>
      <p:ext uri="{BB962C8B-B14F-4D97-AF65-F5344CB8AC3E}">
        <p14:creationId xmlns:p14="http://schemas.microsoft.com/office/powerpoint/2010/main" val="2894007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2" name="Textfeld 1"/>
          <p:cNvSpPr txBox="1"/>
          <p:nvPr/>
        </p:nvSpPr>
        <p:spPr>
          <a:xfrm>
            <a:off x="1187623" y="2573421"/>
            <a:ext cx="2616422" cy="461665"/>
          </a:xfrm>
          <a:prstGeom prst="rect">
            <a:avLst/>
          </a:prstGeom>
          <a:noFill/>
        </p:spPr>
        <p:txBody>
          <a:bodyPr wrap="none" rtlCol="0">
            <a:spAutoFit/>
          </a:bodyPr>
          <a:lstStyle/>
          <a:p>
            <a:r>
              <a:rPr lang="de-DE" sz="2400" dirty="0" smtClean="0"/>
              <a:t>Bewusstmachung</a:t>
            </a:r>
            <a:endParaRPr lang="de-DE" sz="2400" dirty="0"/>
          </a:p>
        </p:txBody>
      </p:sp>
      <p:sp>
        <p:nvSpPr>
          <p:cNvPr id="15" name="Textfeld 14"/>
          <p:cNvSpPr txBox="1"/>
          <p:nvPr/>
        </p:nvSpPr>
        <p:spPr>
          <a:xfrm>
            <a:off x="471389" y="1556792"/>
            <a:ext cx="4661854" cy="707886"/>
          </a:xfrm>
          <a:prstGeom prst="rect">
            <a:avLst/>
          </a:prstGeom>
          <a:noFill/>
        </p:spPr>
        <p:txBody>
          <a:bodyPr wrap="none" rtlCol="0">
            <a:spAutoFit/>
          </a:bodyPr>
          <a:lstStyle/>
          <a:p>
            <a:r>
              <a:rPr lang="de-DE" sz="4000" dirty="0" smtClean="0"/>
              <a:t>Einsichtiges Lernen</a:t>
            </a:r>
            <a:endParaRPr lang="de-DE" sz="4000" dirty="0"/>
          </a:p>
        </p:txBody>
      </p:sp>
    </p:spTree>
    <p:extLst>
      <p:ext uri="{BB962C8B-B14F-4D97-AF65-F5344CB8AC3E}">
        <p14:creationId xmlns:p14="http://schemas.microsoft.com/office/powerpoint/2010/main" val="270540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3919093269"/>
              </p:ext>
            </p:extLst>
          </p:nvPr>
        </p:nvGraphicFramePr>
        <p:xfrm>
          <a:off x="468314" y="1540007"/>
          <a:ext cx="8208142" cy="4553290"/>
        </p:xfrm>
        <a:graphic>
          <a:graphicData uri="http://schemas.openxmlformats.org/drawingml/2006/table">
            <a:tbl>
              <a:tblPr firstRow="1" firstCol="1" lastRow="1" lastCol="1" bandRow="1" bandCol="1">
                <a:tableStyleId>{5C22544A-7EE6-4342-B048-85BDC9FD1C3A}</a:tableStyleId>
              </a:tblPr>
              <a:tblGrid>
                <a:gridCol w="355504"/>
                <a:gridCol w="3892198"/>
                <a:gridCol w="1872208"/>
                <a:gridCol w="2088232"/>
              </a:tblGrid>
              <a:tr h="182769">
                <a:tc>
                  <a:txBody>
                    <a:bodyPr/>
                    <a:lstStyle/>
                    <a:p>
                      <a:pPr algn="l">
                        <a:lnSpc>
                          <a:spcPct val="100000"/>
                        </a:lnSpc>
                        <a:spcAft>
                          <a:spcPts val="0"/>
                        </a:spcAft>
                      </a:pPr>
                      <a:r>
                        <a:rPr lang="de-DE" sz="1100" dirty="0">
                          <a:solidFill>
                            <a:schemeClr val="tx1"/>
                          </a:solidFill>
                          <a:effectLst/>
                        </a:rPr>
                        <a:t>Zeit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Inhalt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Material/Organisation</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Ziel</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9590">
                <a:tc>
                  <a:txBody>
                    <a:bodyPr/>
                    <a:lstStyle/>
                    <a:p>
                      <a:pPr algn="l">
                        <a:lnSpc>
                          <a:spcPct val="100000"/>
                        </a:lnSpc>
                        <a:spcBef>
                          <a:spcPts val="600"/>
                        </a:spcBef>
                        <a:spcAft>
                          <a:spcPts val="0"/>
                        </a:spcAft>
                      </a:pPr>
                      <a:r>
                        <a:rPr lang="de-DE" sz="1100" dirty="0">
                          <a:solidFill>
                            <a:schemeClr val="tx1"/>
                          </a:solidFill>
                          <a:effectLst/>
                        </a:rPr>
                        <a:t>4‘</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Begrüßung, Anwesenheit, Thema,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Liste</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68886">
                <a:tc>
                  <a:txBody>
                    <a:bodyPr/>
                    <a:lstStyle/>
                    <a:p>
                      <a:pPr algn="l">
                        <a:lnSpc>
                          <a:spcPct val="100000"/>
                        </a:lnSpc>
                        <a:spcBef>
                          <a:spcPts val="600"/>
                        </a:spcBef>
                        <a:spcAft>
                          <a:spcPts val="0"/>
                        </a:spcAft>
                      </a:pPr>
                      <a:r>
                        <a:rPr lang="de-DE" sz="1100" dirty="0">
                          <a:solidFill>
                            <a:schemeClr val="tx1"/>
                          </a:solidFill>
                          <a:effectLst/>
                        </a:rPr>
                        <a:t>3‘</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smtClean="0">
                          <a:solidFill>
                            <a:schemeClr val="tx1"/>
                          </a:solidFill>
                          <a:effectLst/>
                        </a:rPr>
                        <a:t>Aufbau Längsnetz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1 </a:t>
                      </a:r>
                      <a:r>
                        <a:rPr lang="de-DE" sz="1100" dirty="0" smtClean="0">
                          <a:solidFill>
                            <a:schemeClr val="tx1"/>
                          </a:solidFill>
                          <a:effectLst/>
                        </a:rPr>
                        <a:t>Längsnetz</a:t>
                      </a:r>
                    </a:p>
                    <a:p>
                      <a:pPr algn="l">
                        <a:lnSpc>
                          <a:spcPct val="100000"/>
                        </a:lnSpc>
                        <a:spcBef>
                          <a:spcPts val="0"/>
                        </a:spcBef>
                        <a:spcAft>
                          <a:spcPts val="0"/>
                        </a:spcAft>
                      </a:pPr>
                      <a:r>
                        <a:rPr lang="de-DE" sz="1100" dirty="0" smtClean="0">
                          <a:solidFill>
                            <a:schemeClr val="tx1"/>
                          </a:solidFill>
                          <a:effectLst/>
                        </a:rPr>
                        <a:t>Aufbau </a:t>
                      </a:r>
                      <a:r>
                        <a:rPr lang="de-DE" sz="1100" dirty="0">
                          <a:solidFill>
                            <a:schemeClr val="tx1"/>
                          </a:solidFill>
                          <a:effectLst/>
                        </a:rPr>
                        <a:t>durch Schüler</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9746">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Aufwärmen: Parteiball mit verschiedenen Variationen</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Bef>
                          <a:spcPts val="0"/>
                        </a:spcBef>
                        <a:spcAft>
                          <a:spcPts val="0"/>
                        </a:spcAft>
                      </a:pPr>
                      <a:r>
                        <a:rPr lang="de-DE" sz="1100" spc="-20" dirty="0" smtClean="0">
                          <a:latin typeface="+mn-lt"/>
                          <a:ea typeface="Arial"/>
                          <a:cs typeface="+mn-cs"/>
                        </a:rPr>
                        <a:t>1 </a:t>
                      </a:r>
                      <a:r>
                        <a:rPr lang="de-DE" sz="1100" spc="0" baseline="0" dirty="0" smtClean="0">
                          <a:latin typeface="+mn-lt"/>
                          <a:ea typeface="Arial"/>
                          <a:cs typeface="+mn-cs"/>
                        </a:rPr>
                        <a:t>Volleyball je 6er-Gruppe</a:t>
                      </a:r>
                      <a:endParaRPr lang="de-DE" sz="1100" spc="0" baseline="0" dirty="0" smtClean="0">
                        <a:latin typeface="+mn-lt"/>
                        <a:ea typeface="Arial"/>
                        <a:cs typeface="Times New Roman"/>
                      </a:endParaRPr>
                    </a:p>
                    <a:p>
                      <a:pPr algn="just">
                        <a:lnSpc>
                          <a:spcPct val="100000"/>
                        </a:lnSpc>
                        <a:spcBef>
                          <a:spcPts val="0"/>
                        </a:spcBef>
                        <a:spcAft>
                          <a:spcPts val="0"/>
                        </a:spcAft>
                      </a:pPr>
                      <a:r>
                        <a:rPr lang="de-DE" sz="1100" dirty="0" smtClean="0">
                          <a:latin typeface="+mn-lt"/>
                          <a:ea typeface="Arial"/>
                          <a:cs typeface="+mn-cs"/>
                        </a:rPr>
                        <a:t>Bänder</a:t>
                      </a:r>
                      <a:endParaRPr lang="de-DE" sz="1100" dirty="0">
                        <a:latin typeface="+mn-lt"/>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allgemeine Erwärmung und Aktivierung des HKS</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Volleyballspezifisches Kräftigungsprogramm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zur Mobilisation und speziellen Erwärmung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0050">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Wiederholung der Grundtechniken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Pritschen </a:t>
                      </a:r>
                      <a:r>
                        <a:rPr lang="de-DE" sz="1100" kern="1200" dirty="0" smtClean="0">
                          <a:solidFill>
                            <a:schemeClr val="tx1"/>
                          </a:solidFill>
                          <a:effectLst/>
                          <a:latin typeface="+mn-lt"/>
                          <a:ea typeface="+mn-ea"/>
                          <a:cs typeface="+mn-cs"/>
                        </a:rPr>
                        <a:t>kurz-kurz-lang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in Dreiecksaufstellung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 Baggern</a:t>
                      </a:r>
                      <a:endParaRPr lang="de-DE" sz="1100" kern="1200" dirty="0">
                        <a:solidFill>
                          <a:schemeClr val="tx1"/>
                        </a:solidFill>
                        <a:effectLst/>
                        <a:latin typeface="+mn-lt"/>
                        <a:ea typeface="+mn-ea"/>
                        <a:cs typeface="+mn-cs"/>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1</a:t>
                      </a:r>
                      <a:r>
                        <a:rPr lang="de-DE" sz="1100" baseline="0" dirty="0" smtClean="0">
                          <a:solidFill>
                            <a:schemeClr val="tx1"/>
                          </a:solidFill>
                          <a:effectLst/>
                        </a:rPr>
                        <a:t> </a:t>
                      </a:r>
                      <a:r>
                        <a:rPr lang="de-DE" sz="1100" dirty="0" smtClean="0">
                          <a:solidFill>
                            <a:schemeClr val="tx1"/>
                          </a:solidFill>
                          <a:effectLst/>
                        </a:rPr>
                        <a:t>Ball je 3er-Gruppe</a:t>
                      </a:r>
                    </a:p>
                    <a:p>
                      <a:pPr algn="l">
                        <a:lnSpc>
                          <a:spcPct val="100000"/>
                        </a:lnSpc>
                        <a:spcBef>
                          <a:spcPts val="0"/>
                        </a:spcBef>
                        <a:spcAft>
                          <a:spcPts val="0"/>
                        </a:spcAft>
                      </a:pPr>
                      <a:r>
                        <a:rPr lang="de-DE" sz="1100" dirty="0" smtClean="0">
                          <a:solidFill>
                            <a:schemeClr val="tx1"/>
                          </a:solidFill>
                          <a:effectLst/>
                        </a:rPr>
                        <a:t>Gruppeneinteilung selbstständig</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6167">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 mit 2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in der Zwischenform</a:t>
                      </a: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3 </a:t>
                      </a:r>
                      <a:r>
                        <a:rPr lang="de-DE" sz="1100" kern="1200" dirty="0">
                          <a:solidFill>
                            <a:schemeClr val="tx1"/>
                          </a:solidFill>
                          <a:effectLst/>
                          <a:latin typeface="+mn-lt"/>
                          <a:ea typeface="+mn-ea"/>
                          <a:cs typeface="+mn-cs"/>
                        </a:rPr>
                        <a:t>Kontakte sind Vorschrift</a:t>
                      </a: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4 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 im Spiel</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4964">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Erläuterung der wesentlichen taktischen Verhaltens­weisen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im </a:t>
                      </a:r>
                      <a:r>
                        <a:rPr lang="de-DE" sz="1100" dirty="0">
                          <a:solidFill>
                            <a:schemeClr val="tx1"/>
                          </a:solidFill>
                          <a:effectLst/>
                        </a:rPr>
                        <a:t>Spiel 2 : 2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Taktiktafel mit </a:t>
                      </a:r>
                      <a:r>
                        <a:rPr lang="de-DE" sz="1100" dirty="0" smtClean="0">
                          <a:solidFill>
                            <a:schemeClr val="tx1"/>
                          </a:solidFill>
                          <a:effectLst/>
                        </a:rPr>
                        <a:t>VB-Feld</a:t>
                      </a:r>
                      <a:br>
                        <a:rPr lang="de-DE" sz="1100" dirty="0" smtClean="0">
                          <a:solidFill>
                            <a:schemeClr val="tx1"/>
                          </a:solidFill>
                          <a:effectLst/>
                        </a:rPr>
                      </a:br>
                      <a:r>
                        <a:rPr lang="de-DE" sz="1100" dirty="0" smtClean="0">
                          <a:solidFill>
                            <a:schemeClr val="tx1"/>
                          </a:solidFill>
                          <a:effectLst/>
                        </a:rPr>
                        <a:t>Unterrichtsgespräch</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Kennenlernen der </a:t>
                      </a:r>
                      <a:r>
                        <a:rPr lang="de-DE" sz="1100" b="0" dirty="0" smtClean="0">
                          <a:solidFill>
                            <a:schemeClr val="tx1"/>
                          </a:solidFill>
                          <a:effectLst/>
                        </a:rPr>
                        <a:t>grundlegenden </a:t>
                      </a:r>
                      <a:r>
                        <a:rPr lang="de-DE" sz="1100" b="0" dirty="0">
                          <a:solidFill>
                            <a:schemeClr val="tx1"/>
                          </a:solidFill>
                          <a:effectLst/>
                        </a:rPr>
                        <a:t>taktischen </a:t>
                      </a:r>
                      <a:r>
                        <a:rPr lang="de-DE" sz="1100" b="0" dirty="0" smtClean="0">
                          <a:solidFill>
                            <a:schemeClr val="tx1"/>
                          </a:solidFill>
                          <a:effectLst/>
                        </a:rPr>
                        <a:t>Verhaltensweisen </a:t>
                      </a:r>
                      <a:r>
                        <a:rPr lang="de-DE" sz="1100" b="0" dirty="0">
                          <a:solidFill>
                            <a:schemeClr val="tx1"/>
                          </a:solidFill>
                          <a:effectLst/>
                        </a:rPr>
                        <a:t>im Spiel 2 : 2</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07844">
                <a:tc>
                  <a:txBody>
                    <a:bodyPr/>
                    <a:lstStyle/>
                    <a:p>
                      <a:pPr algn="l">
                        <a:lnSpc>
                          <a:spcPct val="100000"/>
                        </a:lnSpc>
                        <a:spcBef>
                          <a:spcPts val="600"/>
                        </a:spcBef>
                        <a:spcAft>
                          <a:spcPts val="0"/>
                        </a:spcAft>
                      </a:pPr>
                      <a:r>
                        <a:rPr lang="de-DE" sz="1100" dirty="0">
                          <a:solidFill>
                            <a:schemeClr val="tx1"/>
                          </a:solidFill>
                          <a:effectLst/>
                        </a:rPr>
                        <a:t>15‘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2:2 </a:t>
                      </a:r>
                    </a:p>
                    <a:p>
                      <a:pPr marL="176213" lvl="0" indent="-176213" algn="l">
                        <a:lnSpc>
                          <a:spcPct val="100000"/>
                        </a:lnSpc>
                        <a:spcBef>
                          <a:spcPts val="0"/>
                        </a:spcBef>
                        <a:spcAft>
                          <a:spcPts val="0"/>
                        </a:spcAft>
                        <a:buFont typeface="Arial"/>
                        <a:buChar char="-"/>
                      </a:pPr>
                      <a:r>
                        <a:rPr lang="de-DE" sz="1100" dirty="0">
                          <a:solidFill>
                            <a:schemeClr val="tx1"/>
                          </a:solidFill>
                          <a:effectLst/>
                        </a:rPr>
                        <a:t>in der Zwischenform</a:t>
                      </a:r>
                    </a:p>
                    <a:p>
                      <a:pPr marL="176213" lvl="0" indent="-176213" algn="l">
                        <a:lnSpc>
                          <a:spcPct val="100000"/>
                        </a:lnSpc>
                        <a:spcBef>
                          <a:spcPts val="0"/>
                        </a:spcBef>
                        <a:spcAft>
                          <a:spcPts val="0"/>
                        </a:spcAft>
                        <a:buFont typeface="Arial"/>
                        <a:buChar char="-"/>
                      </a:pPr>
                      <a:r>
                        <a:rPr lang="de-DE" sz="1100" dirty="0" smtClean="0">
                          <a:solidFill>
                            <a:schemeClr val="tx1"/>
                          </a:solidFill>
                          <a:effectLst/>
                        </a:rPr>
                        <a:t>3 </a:t>
                      </a:r>
                      <a:r>
                        <a:rPr lang="de-DE" sz="1100" dirty="0">
                          <a:solidFill>
                            <a:schemeClr val="tx1"/>
                          </a:solidFill>
                          <a:effectLst/>
                        </a:rPr>
                        <a:t>Kontakte sind Vorschrift</a:t>
                      </a:r>
                    </a:p>
                    <a:p>
                      <a:pPr marL="176213" lvl="0" indent="-176213" algn="l">
                        <a:lnSpc>
                          <a:spcPct val="100000"/>
                        </a:lnSpc>
                        <a:spcBef>
                          <a:spcPts val="0"/>
                        </a:spcBef>
                        <a:spcAft>
                          <a:spcPts val="0"/>
                        </a:spcAft>
                        <a:buFont typeface="Arial"/>
                        <a:buChar char="-"/>
                      </a:pPr>
                      <a:r>
                        <a:rPr lang="de-DE" sz="1100" dirty="0">
                          <a:solidFill>
                            <a:schemeClr val="tx1"/>
                          </a:solidFill>
                          <a:effectLst/>
                        </a:rPr>
                        <a:t>gute Gruppen gehen zur Zielform über (Feldgröße 4 </a:t>
                      </a:r>
                      <a:r>
                        <a:rPr lang="de-DE" sz="1100" dirty="0" smtClean="0">
                          <a:solidFill>
                            <a:schemeClr val="tx1"/>
                          </a:solidFill>
                          <a:effectLst/>
                        </a:rPr>
                        <a:t>x 6 </a:t>
                      </a:r>
                      <a:r>
                        <a:rPr lang="de-DE" sz="1100" dirty="0">
                          <a:solidFill>
                            <a:schemeClr val="tx1"/>
                          </a:solidFill>
                          <a:effectLst/>
                        </a:rPr>
                        <a:t>m)</a:t>
                      </a:r>
                      <a:endParaRPr lang="de-DE" sz="1100" dirty="0">
                        <a:solidFill>
                          <a:schemeClr val="tx1"/>
                        </a:solidFill>
                        <a:effectLst/>
                        <a:latin typeface="Arial"/>
                        <a:ea typeface="Times New Roman"/>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Kaiserspielmodus</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6 m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Erlernen des Spiels 2:2 mit verschiedenen Variationen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Demonstration einer Gruppe/Besprechung und Hinweise/Korrekturen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Erkennen von richtigen und falschen Aktionen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7161">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Spiel 2:2 Fortsetzung Organisation </a:t>
                      </a: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Abbau</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gemeinsam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0853">
                <a:tc>
                  <a:txBody>
                    <a:bodyPr/>
                    <a:lstStyle/>
                    <a:p>
                      <a:pPr algn="l">
                        <a:lnSpc>
                          <a:spcPct val="100000"/>
                        </a:lnSpc>
                        <a:spcBef>
                          <a:spcPts val="600"/>
                        </a:spcBef>
                        <a:spcAft>
                          <a:spcPts val="0"/>
                        </a:spcAft>
                      </a:pPr>
                      <a:r>
                        <a:rPr lang="de-DE" sz="1100" dirty="0">
                          <a:solidFill>
                            <a:schemeClr val="tx1"/>
                          </a:solidFill>
                          <a:effectLst/>
                        </a:rPr>
                        <a:t>2‘</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Schlussbesprechung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gemeinsamer Stundenausklang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8" name="Rechteckige Legende 17"/>
          <p:cNvSpPr/>
          <p:nvPr/>
        </p:nvSpPr>
        <p:spPr bwMode="auto">
          <a:xfrm>
            <a:off x="648245" y="6237288"/>
            <a:ext cx="1259459" cy="369332"/>
          </a:xfrm>
          <a:prstGeom prst="wedgeRectCallout">
            <a:avLst>
              <a:gd name="adj1" fmla="val 477"/>
              <a:gd name="adj2" fmla="val -186466"/>
            </a:avLst>
          </a:prstGeom>
          <a:solidFill>
            <a:srgbClr val="AAEF9F"/>
          </a:solidFill>
          <a:ln w="9525" cap="flat" cmpd="sng" algn="ctr">
            <a:solidFill>
              <a:schemeClr val="tx1"/>
            </a:solidFill>
            <a:prstDash val="solid"/>
            <a:round/>
            <a:headEnd type="none" w="med" len="med"/>
            <a:tailEnd type="none" w="med" len="med"/>
          </a:ln>
          <a:effectLst>
            <a:outerShdw dist="23000" dir="5400000" rotWithShape="0">
              <a:srgbClr val="000000">
                <a:alpha val="34999"/>
              </a:srgbClr>
            </a:outerShd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de-DE" dirty="0" smtClean="0">
                <a:sym typeface="Wingdings 2"/>
              </a:rPr>
              <a:t>Feedback</a:t>
            </a:r>
          </a:p>
        </p:txBody>
      </p:sp>
    </p:spTree>
    <p:extLst>
      <p:ext uri="{BB962C8B-B14F-4D97-AF65-F5344CB8AC3E}">
        <p14:creationId xmlns:p14="http://schemas.microsoft.com/office/powerpoint/2010/main" val="144058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2" name="Textfeld 1"/>
          <p:cNvSpPr txBox="1"/>
          <p:nvPr/>
        </p:nvSpPr>
        <p:spPr>
          <a:xfrm>
            <a:off x="1187623" y="2573421"/>
            <a:ext cx="3353803" cy="461665"/>
          </a:xfrm>
          <a:prstGeom prst="rect">
            <a:avLst/>
          </a:prstGeom>
          <a:noFill/>
        </p:spPr>
        <p:txBody>
          <a:bodyPr wrap="none" rtlCol="0">
            <a:spAutoFit/>
          </a:bodyPr>
          <a:lstStyle/>
          <a:p>
            <a:r>
              <a:rPr lang="de-DE" sz="2400" dirty="0" smtClean="0"/>
              <a:t>Beobachtungsaufgabe </a:t>
            </a:r>
          </a:p>
        </p:txBody>
      </p:sp>
      <p:sp>
        <p:nvSpPr>
          <p:cNvPr id="15" name="Textfeld 14"/>
          <p:cNvSpPr txBox="1"/>
          <p:nvPr/>
        </p:nvSpPr>
        <p:spPr>
          <a:xfrm>
            <a:off x="471389" y="1556792"/>
            <a:ext cx="2436886" cy="707886"/>
          </a:xfrm>
          <a:prstGeom prst="rect">
            <a:avLst/>
          </a:prstGeom>
          <a:noFill/>
        </p:spPr>
        <p:txBody>
          <a:bodyPr wrap="none" rtlCol="0">
            <a:spAutoFit/>
          </a:bodyPr>
          <a:lstStyle/>
          <a:p>
            <a:r>
              <a:rPr lang="de-DE" sz="4000" dirty="0" smtClean="0"/>
              <a:t>Feedback</a:t>
            </a:r>
            <a:endParaRPr lang="de-DE" sz="4000" dirty="0"/>
          </a:p>
        </p:txBody>
      </p:sp>
      <p:sp>
        <p:nvSpPr>
          <p:cNvPr id="7" name="Textfeld 6"/>
          <p:cNvSpPr txBox="1"/>
          <p:nvPr/>
        </p:nvSpPr>
        <p:spPr>
          <a:xfrm>
            <a:off x="1187623" y="3430886"/>
            <a:ext cx="2427268" cy="461665"/>
          </a:xfrm>
          <a:prstGeom prst="rect">
            <a:avLst/>
          </a:prstGeom>
          <a:noFill/>
        </p:spPr>
        <p:txBody>
          <a:bodyPr wrap="none" rtlCol="0">
            <a:spAutoFit/>
          </a:bodyPr>
          <a:lstStyle/>
          <a:p>
            <a:r>
              <a:rPr lang="de-DE" sz="2400" dirty="0" smtClean="0"/>
              <a:t>Kompetenzkarte</a:t>
            </a:r>
            <a:endParaRPr lang="de-DE" sz="2400" dirty="0"/>
          </a:p>
        </p:txBody>
      </p:sp>
    </p:spTree>
    <p:extLst>
      <p:ext uri="{BB962C8B-B14F-4D97-AF65-F5344CB8AC3E}">
        <p14:creationId xmlns:p14="http://schemas.microsoft.com/office/powerpoint/2010/main" val="200904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5" name="Textfeld 14"/>
          <p:cNvSpPr txBox="1"/>
          <p:nvPr/>
        </p:nvSpPr>
        <p:spPr>
          <a:xfrm>
            <a:off x="471389" y="1484784"/>
            <a:ext cx="2427268" cy="461665"/>
          </a:xfrm>
          <a:prstGeom prst="rect">
            <a:avLst/>
          </a:prstGeom>
          <a:noFill/>
        </p:spPr>
        <p:txBody>
          <a:bodyPr wrap="none" rtlCol="0">
            <a:spAutoFit/>
          </a:bodyPr>
          <a:lstStyle/>
          <a:p>
            <a:r>
              <a:rPr lang="de-DE" sz="2400" dirty="0" smtClean="0"/>
              <a:t>Kompetenzkarte</a:t>
            </a:r>
            <a:endParaRPr lang="de-DE" sz="2400" dirty="0"/>
          </a:p>
        </p:txBody>
      </p:sp>
      <p:graphicFrame>
        <p:nvGraphicFramePr>
          <p:cNvPr id="6" name="Tabelle 5"/>
          <p:cNvGraphicFramePr>
            <a:graphicFrameLocks noGrp="1"/>
          </p:cNvGraphicFramePr>
          <p:nvPr>
            <p:extLst>
              <p:ext uri="{D42A27DB-BD31-4B8C-83A1-F6EECF244321}">
                <p14:modId xmlns:p14="http://schemas.microsoft.com/office/powerpoint/2010/main" val="815380686"/>
              </p:ext>
            </p:extLst>
          </p:nvPr>
        </p:nvGraphicFramePr>
        <p:xfrm>
          <a:off x="457200" y="1916832"/>
          <a:ext cx="8229599" cy="4336410"/>
        </p:xfrm>
        <a:graphic>
          <a:graphicData uri="http://schemas.openxmlformats.org/drawingml/2006/table">
            <a:tbl>
              <a:tblPr firstRow="1" firstCol="1" bandRow="1" bandCol="1">
                <a:tableStyleId>{5C22544A-7EE6-4342-B048-85BDC9FD1C3A}</a:tableStyleId>
              </a:tblPr>
              <a:tblGrid>
                <a:gridCol w="874440"/>
                <a:gridCol w="1637234"/>
                <a:gridCol w="1430304"/>
                <a:gridCol w="1430304"/>
                <a:gridCol w="1430304"/>
                <a:gridCol w="1427013"/>
              </a:tblGrid>
              <a:tr h="373418">
                <a:tc>
                  <a:txBody>
                    <a:bodyPr/>
                    <a:lstStyle/>
                    <a:p>
                      <a:pPr algn="l">
                        <a:spcAft>
                          <a:spcPts val="0"/>
                        </a:spcAft>
                      </a:pPr>
                      <a:r>
                        <a:rPr lang="de-DE" sz="1100" dirty="0" smtClean="0">
                          <a:solidFill>
                            <a:schemeClr val="tx1"/>
                          </a:solidFill>
                          <a:effectLst/>
                        </a:rPr>
                        <a:t>Spielfähig-keit</a:t>
                      </a:r>
                      <a:endParaRPr lang="de-DE" sz="1100" dirty="0">
                        <a:solidFill>
                          <a:schemeClr val="tx1"/>
                        </a:solidFill>
                        <a:effectLst/>
                        <a:latin typeface="Arial"/>
                        <a:ea typeface="Arial"/>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Inhalte</a:t>
                      </a:r>
                      <a:endParaRPr lang="de-DE" sz="1100" dirty="0">
                        <a:solidFill>
                          <a:schemeClr val="tx1"/>
                        </a:solidFill>
                        <a:effectLst/>
                        <a:latin typeface="Arial"/>
                        <a:ea typeface="Arial"/>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Kompetenzstufe 1</a:t>
                      </a:r>
                      <a:endParaRPr lang="de-DE" sz="1100" dirty="0">
                        <a:solidFill>
                          <a:schemeClr val="tx1"/>
                        </a:solidFill>
                        <a:effectLst/>
                        <a:latin typeface="Arial"/>
                        <a:ea typeface="Arial"/>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Kompetenzstufe 2</a:t>
                      </a:r>
                      <a:endParaRPr lang="de-DE" sz="1100" dirty="0">
                        <a:solidFill>
                          <a:schemeClr val="tx1"/>
                        </a:solidFill>
                        <a:effectLst/>
                        <a:latin typeface="Arial"/>
                        <a:ea typeface="Arial"/>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Kompetenzstufe 3</a:t>
                      </a:r>
                      <a:endParaRPr lang="de-DE" sz="1100" dirty="0">
                        <a:solidFill>
                          <a:schemeClr val="tx1"/>
                        </a:solidFill>
                        <a:effectLst/>
                        <a:latin typeface="Arial"/>
                        <a:ea typeface="Arial"/>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Kompetenzstufe 4</a:t>
                      </a:r>
                      <a:endParaRPr lang="de-DE" sz="1100" dirty="0">
                        <a:solidFill>
                          <a:schemeClr val="tx1"/>
                        </a:solidFill>
                        <a:effectLst/>
                        <a:latin typeface="Arial"/>
                        <a:ea typeface="Arial"/>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223540">
                <a:tc>
                  <a:txBody>
                    <a:bodyPr/>
                    <a:lstStyle/>
                    <a:p>
                      <a:pPr algn="l">
                        <a:spcAft>
                          <a:spcPts val="0"/>
                        </a:spcAft>
                      </a:pPr>
                      <a:r>
                        <a:rPr lang="de-DE" sz="1100" dirty="0">
                          <a:solidFill>
                            <a:schemeClr val="tx1"/>
                          </a:solidFill>
                          <a:effectLst/>
                        </a:rPr>
                        <a:t>Technik</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2 : 2 </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Bei genau zugespielten Bällen beherrsche ich die anzuwendenden Grundtechniken so, dass der Ball sein Ziel </a:t>
                      </a:r>
                      <a:r>
                        <a:rPr lang="de-DE" sz="1100" dirty="0" smtClean="0">
                          <a:solidFill>
                            <a:schemeClr val="tx1"/>
                          </a:solidFill>
                          <a:effectLst/>
                        </a:rPr>
                        <a:t>häufig </a:t>
                      </a:r>
                      <a:r>
                        <a:rPr lang="de-DE" sz="1100" dirty="0">
                          <a:solidFill>
                            <a:schemeClr val="tx1"/>
                          </a:solidFill>
                          <a:effectLst/>
                        </a:rPr>
                        <a:t>erreicht.</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Ich bewege mich </a:t>
                      </a:r>
                      <a:r>
                        <a:rPr lang="de-DE" sz="1100" dirty="0" smtClean="0">
                          <a:solidFill>
                            <a:schemeClr val="tx1"/>
                          </a:solidFill>
                          <a:effectLst/>
                        </a:rPr>
                        <a:t>meistens richtig </a:t>
                      </a:r>
                      <a:r>
                        <a:rPr lang="de-DE" sz="1100" dirty="0">
                          <a:solidFill>
                            <a:schemeClr val="tx1"/>
                          </a:solidFill>
                          <a:effectLst/>
                        </a:rPr>
                        <a:t>zum Ball und beherrsche die anzuwendenden Grundtechniken so, dass der Ball sein Ziel </a:t>
                      </a:r>
                      <a:r>
                        <a:rPr lang="de-DE" sz="1100" dirty="0" smtClean="0">
                          <a:solidFill>
                            <a:schemeClr val="tx1"/>
                          </a:solidFill>
                          <a:effectLst/>
                        </a:rPr>
                        <a:t>meistens </a:t>
                      </a:r>
                      <a:r>
                        <a:rPr lang="de-DE" sz="1100" dirty="0">
                          <a:solidFill>
                            <a:schemeClr val="tx1"/>
                          </a:solidFill>
                          <a:effectLst/>
                        </a:rPr>
                        <a:t>erreicht.</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Ich bewege mich richtig zum Ball und wende die </a:t>
                      </a:r>
                      <a:r>
                        <a:rPr lang="de-DE" sz="1100" dirty="0" smtClean="0">
                          <a:solidFill>
                            <a:schemeClr val="tx1"/>
                          </a:solidFill>
                          <a:effectLst/>
                        </a:rPr>
                        <a:t>Tech-niken </a:t>
                      </a:r>
                      <a:r>
                        <a:rPr lang="de-DE" sz="1100" dirty="0">
                          <a:solidFill>
                            <a:schemeClr val="tx1"/>
                          </a:solidFill>
                          <a:effectLst/>
                        </a:rPr>
                        <a:t>fast immer situationsangepasst an.</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Ich bewege mich richtig zum Ball und wende die </a:t>
                      </a:r>
                      <a:r>
                        <a:rPr lang="de-DE" sz="1100" dirty="0" smtClean="0">
                          <a:solidFill>
                            <a:schemeClr val="tx1"/>
                          </a:solidFill>
                          <a:effectLst/>
                        </a:rPr>
                        <a:t>Tech-niken situations-angepasst </a:t>
                      </a:r>
                      <a:r>
                        <a:rPr lang="de-DE" sz="1100" dirty="0">
                          <a:solidFill>
                            <a:schemeClr val="tx1"/>
                          </a:solidFill>
                          <a:effectLst/>
                        </a:rPr>
                        <a:t>und effektiv an. </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223540">
                <a:tc>
                  <a:txBody>
                    <a:bodyPr/>
                    <a:lstStyle/>
                    <a:p>
                      <a:pPr algn="l">
                        <a:spcAft>
                          <a:spcPts val="0"/>
                        </a:spcAft>
                      </a:pPr>
                      <a:r>
                        <a:rPr lang="de-DE" sz="1100" dirty="0" smtClean="0">
                          <a:solidFill>
                            <a:schemeClr val="tx1"/>
                          </a:solidFill>
                          <a:effectLst/>
                        </a:rPr>
                        <a:t>Individual-taktik</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2 : 2</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Ich kann eine zentrale Spielposition beziehen.</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Ich kann mich nach dem Angriff vom Netz lösen bzw. sichern und gezielt längere und kürzere Bälle spielen. </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Ich beziehe </a:t>
                      </a:r>
                      <a:r>
                        <a:rPr lang="de-DE" sz="1100" dirty="0" smtClean="0">
                          <a:solidFill>
                            <a:schemeClr val="tx1"/>
                          </a:solidFill>
                          <a:effectLst/>
                        </a:rPr>
                        <a:t>geeig-nete </a:t>
                      </a:r>
                      <a:r>
                        <a:rPr lang="de-DE" sz="1100" dirty="0">
                          <a:solidFill>
                            <a:schemeClr val="tx1"/>
                          </a:solidFill>
                          <a:effectLst/>
                        </a:rPr>
                        <a:t>Positionen und kann gezielt in Freiräume spielen und in Freiräume gespielte Bälle erlaufen.</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Ich kann </a:t>
                      </a:r>
                      <a:r>
                        <a:rPr lang="de-DE" sz="1100" dirty="0" smtClean="0">
                          <a:solidFill>
                            <a:schemeClr val="tx1"/>
                          </a:solidFill>
                          <a:effectLst/>
                        </a:rPr>
                        <a:t>gegne-rische </a:t>
                      </a:r>
                      <a:r>
                        <a:rPr lang="de-DE" sz="1100" dirty="0">
                          <a:solidFill>
                            <a:schemeClr val="tx1"/>
                          </a:solidFill>
                          <a:effectLst/>
                        </a:rPr>
                        <a:t>Absichten erkennen (Antizipation) und entsprechend handeln.</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99166">
                <a:tc>
                  <a:txBody>
                    <a:bodyPr/>
                    <a:lstStyle/>
                    <a:p>
                      <a:pPr algn="l">
                        <a:spcAft>
                          <a:spcPts val="0"/>
                        </a:spcAft>
                      </a:pPr>
                      <a:r>
                        <a:rPr lang="de-DE" sz="1100" dirty="0" smtClean="0">
                          <a:solidFill>
                            <a:schemeClr val="tx1"/>
                          </a:solidFill>
                          <a:effectLst/>
                        </a:rPr>
                        <a:t>Gruppen-taktik</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2 : 2</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Ich </a:t>
                      </a:r>
                      <a:r>
                        <a:rPr lang="de-DE" sz="1100" dirty="0" smtClean="0">
                          <a:solidFill>
                            <a:schemeClr val="tx1"/>
                          </a:solidFill>
                          <a:effectLst/>
                        </a:rPr>
                        <a:t>verständige mich </a:t>
                      </a:r>
                      <a:r>
                        <a:rPr lang="de-DE" sz="1100" dirty="0">
                          <a:solidFill>
                            <a:schemeClr val="tx1"/>
                          </a:solidFill>
                          <a:effectLst/>
                        </a:rPr>
                        <a:t>mit meinem Mitspieler.</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Ich nehme spezifische Aufgaben wahr.</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Ich stimme meine Aktionen mit denen meines Mitspielers ab.</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Ich </a:t>
                      </a:r>
                      <a:r>
                        <a:rPr lang="de-DE" sz="1100" dirty="0" smtClean="0">
                          <a:solidFill>
                            <a:schemeClr val="tx1"/>
                          </a:solidFill>
                          <a:effectLst/>
                        </a:rPr>
                        <a:t>handle </a:t>
                      </a:r>
                      <a:r>
                        <a:rPr lang="de-DE" sz="1100" dirty="0">
                          <a:solidFill>
                            <a:schemeClr val="tx1"/>
                          </a:solidFill>
                          <a:effectLst/>
                        </a:rPr>
                        <a:t>situationsangepasst.</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99166">
                <a:tc>
                  <a:txBody>
                    <a:bodyPr/>
                    <a:lstStyle/>
                    <a:p>
                      <a:pPr algn="l">
                        <a:spcAft>
                          <a:spcPts val="0"/>
                        </a:spcAft>
                      </a:pPr>
                      <a:r>
                        <a:rPr lang="de-DE" sz="1100" dirty="0">
                          <a:solidFill>
                            <a:schemeClr val="tx1"/>
                          </a:solidFill>
                          <a:effectLst/>
                        </a:rPr>
                        <a:t>Regeln</a:t>
                      </a:r>
                      <a:r>
                        <a:rPr lang="de-DE" sz="1100" dirty="0" smtClean="0">
                          <a:solidFill>
                            <a:schemeClr val="tx1"/>
                          </a:solidFill>
                          <a:effectLst/>
                        </a:rPr>
                        <a:t>/</a:t>
                      </a:r>
                      <a:br>
                        <a:rPr lang="de-DE" sz="1100" dirty="0" smtClean="0">
                          <a:solidFill>
                            <a:schemeClr val="tx1"/>
                          </a:solidFill>
                          <a:effectLst/>
                        </a:rPr>
                      </a:br>
                      <a:r>
                        <a:rPr lang="de-DE" sz="1100" dirty="0" smtClean="0">
                          <a:solidFill>
                            <a:schemeClr val="tx1"/>
                          </a:solidFill>
                          <a:effectLst/>
                        </a:rPr>
                        <a:t>Wissen</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smtClean="0">
                          <a:solidFill>
                            <a:schemeClr val="tx1"/>
                          </a:solidFill>
                          <a:effectLst/>
                        </a:rPr>
                        <a:t>höchstens 3 Kontakte</a:t>
                      </a:r>
                      <a:r>
                        <a:rPr lang="de-DE" sz="1100" dirty="0">
                          <a:solidFill>
                            <a:schemeClr val="tx1"/>
                          </a:solidFill>
                          <a:effectLst/>
                        </a:rPr>
                        <a:t>;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korrekte Zählweise; Spielfeldbegrenzung; </a:t>
                      </a:r>
                      <a:r>
                        <a:rPr lang="de-DE" sz="1100" dirty="0">
                          <a:solidFill>
                            <a:schemeClr val="tx1"/>
                          </a:solidFill>
                          <a:effectLst/>
                        </a:rPr>
                        <a:t>Netzberührung/Übertritt</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413929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2" name="Textfeld 1"/>
          <p:cNvSpPr txBox="1"/>
          <p:nvPr/>
        </p:nvSpPr>
        <p:spPr>
          <a:xfrm>
            <a:off x="489685" y="2204864"/>
            <a:ext cx="8042755" cy="1569660"/>
          </a:xfrm>
          <a:prstGeom prst="rect">
            <a:avLst/>
          </a:prstGeom>
          <a:noFill/>
        </p:spPr>
        <p:txBody>
          <a:bodyPr wrap="square" rtlCol="0">
            <a:spAutoFit/>
          </a:bodyPr>
          <a:lstStyle/>
          <a:p>
            <a:r>
              <a:rPr lang="de-DE" sz="2400" dirty="0" smtClean="0"/>
              <a:t>Was passiert durch das „Drehen an einer Stellschraube“?</a:t>
            </a:r>
          </a:p>
          <a:p>
            <a:endParaRPr lang="de-DE" sz="2400" dirty="0" smtClean="0"/>
          </a:p>
          <a:p>
            <a:r>
              <a:rPr lang="de-DE" sz="2400" dirty="0" smtClean="0"/>
              <a:t>Beispiel: Kriterium Selbstständigkeit</a:t>
            </a:r>
          </a:p>
          <a:p>
            <a:endParaRPr lang="de-DE" sz="2400" dirty="0"/>
          </a:p>
        </p:txBody>
      </p:sp>
    </p:spTree>
    <p:extLst>
      <p:ext uri="{BB962C8B-B14F-4D97-AF65-F5344CB8AC3E}">
        <p14:creationId xmlns:p14="http://schemas.microsoft.com/office/powerpoint/2010/main" val="18307564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1104620802"/>
              </p:ext>
            </p:extLst>
          </p:nvPr>
        </p:nvGraphicFramePr>
        <p:xfrm>
          <a:off x="468314" y="1540007"/>
          <a:ext cx="8208142" cy="4553290"/>
        </p:xfrm>
        <a:graphic>
          <a:graphicData uri="http://schemas.openxmlformats.org/drawingml/2006/table">
            <a:tbl>
              <a:tblPr firstRow="1" firstCol="1" lastRow="1" lastCol="1" bandRow="1" bandCol="1">
                <a:tableStyleId>{5C22544A-7EE6-4342-B048-85BDC9FD1C3A}</a:tableStyleId>
              </a:tblPr>
              <a:tblGrid>
                <a:gridCol w="355504"/>
                <a:gridCol w="3892198"/>
                <a:gridCol w="1872208"/>
                <a:gridCol w="2088232"/>
              </a:tblGrid>
              <a:tr h="182769">
                <a:tc>
                  <a:txBody>
                    <a:bodyPr/>
                    <a:lstStyle/>
                    <a:p>
                      <a:pPr algn="l">
                        <a:lnSpc>
                          <a:spcPct val="100000"/>
                        </a:lnSpc>
                        <a:spcAft>
                          <a:spcPts val="0"/>
                        </a:spcAft>
                      </a:pPr>
                      <a:r>
                        <a:rPr lang="de-DE" sz="1100" dirty="0">
                          <a:solidFill>
                            <a:schemeClr val="tx1"/>
                          </a:solidFill>
                          <a:effectLst/>
                        </a:rPr>
                        <a:t>Zeit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Inhalt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Material/Organisation</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Ziel</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9590">
                <a:tc>
                  <a:txBody>
                    <a:bodyPr/>
                    <a:lstStyle/>
                    <a:p>
                      <a:pPr algn="l">
                        <a:lnSpc>
                          <a:spcPct val="100000"/>
                        </a:lnSpc>
                        <a:spcBef>
                          <a:spcPts val="600"/>
                        </a:spcBef>
                        <a:spcAft>
                          <a:spcPts val="0"/>
                        </a:spcAft>
                      </a:pPr>
                      <a:r>
                        <a:rPr lang="de-DE" sz="1100" dirty="0">
                          <a:solidFill>
                            <a:schemeClr val="tx1"/>
                          </a:solidFill>
                          <a:effectLst/>
                        </a:rPr>
                        <a:t>4‘</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Begrüßung, Anwesenheit, Thema,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Liste</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68886">
                <a:tc>
                  <a:txBody>
                    <a:bodyPr/>
                    <a:lstStyle/>
                    <a:p>
                      <a:pPr algn="l">
                        <a:lnSpc>
                          <a:spcPct val="100000"/>
                        </a:lnSpc>
                        <a:spcBef>
                          <a:spcPts val="600"/>
                        </a:spcBef>
                        <a:spcAft>
                          <a:spcPts val="0"/>
                        </a:spcAft>
                      </a:pPr>
                      <a:r>
                        <a:rPr lang="de-DE" sz="1100" dirty="0">
                          <a:solidFill>
                            <a:schemeClr val="tx1"/>
                          </a:solidFill>
                          <a:effectLst/>
                        </a:rPr>
                        <a:t>3‘</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smtClean="0">
                          <a:solidFill>
                            <a:schemeClr val="tx1"/>
                          </a:solidFill>
                          <a:effectLst/>
                        </a:rPr>
                        <a:t>Aufbau Längsnetz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1 </a:t>
                      </a:r>
                      <a:r>
                        <a:rPr lang="de-DE" sz="1100" dirty="0" smtClean="0">
                          <a:solidFill>
                            <a:schemeClr val="tx1"/>
                          </a:solidFill>
                          <a:effectLst/>
                        </a:rPr>
                        <a:t>Längsnetz</a:t>
                      </a:r>
                    </a:p>
                    <a:p>
                      <a:pPr algn="l">
                        <a:lnSpc>
                          <a:spcPct val="100000"/>
                        </a:lnSpc>
                        <a:spcBef>
                          <a:spcPts val="0"/>
                        </a:spcBef>
                        <a:spcAft>
                          <a:spcPts val="0"/>
                        </a:spcAft>
                      </a:pPr>
                      <a:r>
                        <a:rPr lang="de-DE" sz="1100" dirty="0" smtClean="0">
                          <a:solidFill>
                            <a:schemeClr val="tx1"/>
                          </a:solidFill>
                          <a:effectLst/>
                        </a:rPr>
                        <a:t>Aufbau </a:t>
                      </a:r>
                      <a:r>
                        <a:rPr lang="de-DE" sz="1100" dirty="0">
                          <a:solidFill>
                            <a:schemeClr val="tx1"/>
                          </a:solidFill>
                          <a:effectLst/>
                        </a:rPr>
                        <a:t>durch Schüler</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9746">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Aufwärmen: Parteiball mit verschiedenen Variationen</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Bef>
                          <a:spcPts val="0"/>
                        </a:spcBef>
                        <a:spcAft>
                          <a:spcPts val="0"/>
                        </a:spcAft>
                      </a:pPr>
                      <a:r>
                        <a:rPr lang="de-DE" sz="1100" spc="-20" dirty="0" smtClean="0">
                          <a:latin typeface="+mn-lt"/>
                          <a:ea typeface="Arial"/>
                          <a:cs typeface="+mn-cs"/>
                        </a:rPr>
                        <a:t>1 </a:t>
                      </a:r>
                      <a:r>
                        <a:rPr lang="de-DE" sz="1100" spc="0" baseline="0" dirty="0" smtClean="0">
                          <a:latin typeface="+mn-lt"/>
                          <a:ea typeface="Arial"/>
                          <a:cs typeface="+mn-cs"/>
                        </a:rPr>
                        <a:t>Volleyball je 6er-Gruppe</a:t>
                      </a:r>
                      <a:endParaRPr lang="de-DE" sz="1100" spc="0" baseline="0" dirty="0" smtClean="0">
                        <a:latin typeface="+mn-lt"/>
                        <a:ea typeface="Arial"/>
                        <a:cs typeface="Times New Roman"/>
                      </a:endParaRPr>
                    </a:p>
                    <a:p>
                      <a:pPr algn="just">
                        <a:lnSpc>
                          <a:spcPct val="100000"/>
                        </a:lnSpc>
                        <a:spcBef>
                          <a:spcPts val="0"/>
                        </a:spcBef>
                        <a:spcAft>
                          <a:spcPts val="0"/>
                        </a:spcAft>
                      </a:pPr>
                      <a:r>
                        <a:rPr lang="de-DE" sz="1100" dirty="0" smtClean="0">
                          <a:latin typeface="+mn-lt"/>
                          <a:ea typeface="Arial"/>
                          <a:cs typeface="+mn-cs"/>
                        </a:rPr>
                        <a:t>Bänder</a:t>
                      </a:r>
                      <a:endParaRPr lang="de-DE" sz="1100" dirty="0">
                        <a:latin typeface="+mn-lt"/>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allgemeine Erwärmung und Aktivierung des HKS</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Volleyballspezifisches Kräftigungsprogramm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zur Mobilisation und speziellen Erwärmung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0050">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Wiederholung der Grundtechniken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Pritschen </a:t>
                      </a:r>
                      <a:r>
                        <a:rPr lang="de-DE" sz="1100" kern="1200" dirty="0" smtClean="0">
                          <a:solidFill>
                            <a:schemeClr val="tx1"/>
                          </a:solidFill>
                          <a:effectLst/>
                          <a:latin typeface="+mn-lt"/>
                          <a:ea typeface="+mn-ea"/>
                          <a:cs typeface="+mn-cs"/>
                        </a:rPr>
                        <a:t>kurz-kurz-lang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in Dreiecksaufstellung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 Baggern</a:t>
                      </a:r>
                      <a:endParaRPr lang="de-DE" sz="1100" kern="1200" dirty="0">
                        <a:solidFill>
                          <a:schemeClr val="tx1"/>
                        </a:solidFill>
                        <a:effectLst/>
                        <a:latin typeface="+mn-lt"/>
                        <a:ea typeface="+mn-ea"/>
                        <a:cs typeface="+mn-cs"/>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1</a:t>
                      </a:r>
                      <a:r>
                        <a:rPr lang="de-DE" sz="1100" baseline="0" dirty="0" smtClean="0">
                          <a:solidFill>
                            <a:schemeClr val="tx1"/>
                          </a:solidFill>
                          <a:effectLst/>
                        </a:rPr>
                        <a:t> </a:t>
                      </a:r>
                      <a:r>
                        <a:rPr lang="de-DE" sz="1100" dirty="0" smtClean="0">
                          <a:solidFill>
                            <a:schemeClr val="tx1"/>
                          </a:solidFill>
                          <a:effectLst/>
                        </a:rPr>
                        <a:t>Ball je 3er-Gruppe</a:t>
                      </a:r>
                    </a:p>
                    <a:p>
                      <a:pPr algn="l">
                        <a:lnSpc>
                          <a:spcPct val="100000"/>
                        </a:lnSpc>
                        <a:spcBef>
                          <a:spcPts val="0"/>
                        </a:spcBef>
                        <a:spcAft>
                          <a:spcPts val="0"/>
                        </a:spcAft>
                      </a:pPr>
                      <a:r>
                        <a:rPr lang="de-DE" sz="1100" dirty="0" smtClean="0">
                          <a:solidFill>
                            <a:schemeClr val="tx1"/>
                          </a:solidFill>
                          <a:effectLst/>
                        </a:rPr>
                        <a:t>Gruppeneinteilung selbstständig</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6167">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 mit 2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in der Zwischenform</a:t>
                      </a: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3 </a:t>
                      </a:r>
                      <a:r>
                        <a:rPr lang="de-DE" sz="1100" kern="1200" dirty="0">
                          <a:solidFill>
                            <a:schemeClr val="tx1"/>
                          </a:solidFill>
                          <a:effectLst/>
                          <a:latin typeface="+mn-lt"/>
                          <a:ea typeface="+mn-ea"/>
                          <a:cs typeface="+mn-cs"/>
                        </a:rPr>
                        <a:t>Kontakte sind Vorschrift</a:t>
                      </a: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4 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 im Spiel</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4964">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Erläuterung der wesentlichen taktischen Verhaltens­weisen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im </a:t>
                      </a:r>
                      <a:r>
                        <a:rPr lang="de-DE" sz="1100" dirty="0">
                          <a:solidFill>
                            <a:schemeClr val="tx1"/>
                          </a:solidFill>
                          <a:effectLst/>
                        </a:rPr>
                        <a:t>Spiel 2 : 2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Taktiktafel mit </a:t>
                      </a:r>
                      <a:r>
                        <a:rPr lang="de-DE" sz="1100" dirty="0" smtClean="0">
                          <a:solidFill>
                            <a:schemeClr val="tx1"/>
                          </a:solidFill>
                          <a:effectLst/>
                        </a:rPr>
                        <a:t>VB-Feld</a:t>
                      </a:r>
                      <a:br>
                        <a:rPr lang="de-DE" sz="1100" dirty="0" smtClean="0">
                          <a:solidFill>
                            <a:schemeClr val="tx1"/>
                          </a:solidFill>
                          <a:effectLst/>
                        </a:rPr>
                      </a:br>
                      <a:r>
                        <a:rPr lang="de-DE" sz="1100" dirty="0" smtClean="0">
                          <a:solidFill>
                            <a:schemeClr val="tx1"/>
                          </a:solidFill>
                          <a:effectLst/>
                        </a:rPr>
                        <a:t>Unterrichtsgespräch</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Kennenlernen der </a:t>
                      </a:r>
                      <a:r>
                        <a:rPr lang="de-DE" sz="1100" b="0" dirty="0" smtClean="0">
                          <a:solidFill>
                            <a:schemeClr val="tx1"/>
                          </a:solidFill>
                          <a:effectLst/>
                        </a:rPr>
                        <a:t>grundlegenden </a:t>
                      </a:r>
                      <a:r>
                        <a:rPr lang="de-DE" sz="1100" b="0" dirty="0">
                          <a:solidFill>
                            <a:schemeClr val="tx1"/>
                          </a:solidFill>
                          <a:effectLst/>
                        </a:rPr>
                        <a:t>taktischen </a:t>
                      </a:r>
                      <a:r>
                        <a:rPr lang="de-DE" sz="1100" b="0" dirty="0" smtClean="0">
                          <a:solidFill>
                            <a:schemeClr val="tx1"/>
                          </a:solidFill>
                          <a:effectLst/>
                        </a:rPr>
                        <a:t>Verhaltensweisen </a:t>
                      </a:r>
                      <a:r>
                        <a:rPr lang="de-DE" sz="1100" b="0" dirty="0">
                          <a:solidFill>
                            <a:schemeClr val="tx1"/>
                          </a:solidFill>
                          <a:effectLst/>
                        </a:rPr>
                        <a:t>im Spiel 2 : 2</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07844">
                <a:tc>
                  <a:txBody>
                    <a:bodyPr/>
                    <a:lstStyle/>
                    <a:p>
                      <a:pPr algn="l">
                        <a:lnSpc>
                          <a:spcPct val="100000"/>
                        </a:lnSpc>
                        <a:spcBef>
                          <a:spcPts val="600"/>
                        </a:spcBef>
                        <a:spcAft>
                          <a:spcPts val="0"/>
                        </a:spcAft>
                      </a:pPr>
                      <a:r>
                        <a:rPr lang="de-DE" sz="1100" dirty="0">
                          <a:solidFill>
                            <a:schemeClr val="tx1"/>
                          </a:solidFill>
                          <a:effectLst/>
                        </a:rPr>
                        <a:t>15‘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2:2 </a:t>
                      </a:r>
                    </a:p>
                    <a:p>
                      <a:pPr marL="176213" lvl="0" indent="-176213" algn="l">
                        <a:lnSpc>
                          <a:spcPct val="100000"/>
                        </a:lnSpc>
                        <a:spcBef>
                          <a:spcPts val="0"/>
                        </a:spcBef>
                        <a:spcAft>
                          <a:spcPts val="0"/>
                        </a:spcAft>
                        <a:buFont typeface="Arial"/>
                        <a:buChar char="-"/>
                      </a:pPr>
                      <a:r>
                        <a:rPr lang="de-DE" sz="1100" dirty="0">
                          <a:solidFill>
                            <a:schemeClr val="tx1"/>
                          </a:solidFill>
                          <a:effectLst/>
                        </a:rPr>
                        <a:t>in der Zwischenform</a:t>
                      </a:r>
                    </a:p>
                    <a:p>
                      <a:pPr marL="176213" lvl="0" indent="-176213" algn="l">
                        <a:lnSpc>
                          <a:spcPct val="100000"/>
                        </a:lnSpc>
                        <a:spcBef>
                          <a:spcPts val="0"/>
                        </a:spcBef>
                        <a:spcAft>
                          <a:spcPts val="0"/>
                        </a:spcAft>
                        <a:buFont typeface="Arial"/>
                        <a:buChar char="-"/>
                      </a:pPr>
                      <a:r>
                        <a:rPr lang="de-DE" sz="1100" dirty="0" smtClean="0">
                          <a:solidFill>
                            <a:schemeClr val="tx1"/>
                          </a:solidFill>
                          <a:effectLst/>
                        </a:rPr>
                        <a:t>3 </a:t>
                      </a:r>
                      <a:r>
                        <a:rPr lang="de-DE" sz="1100" dirty="0">
                          <a:solidFill>
                            <a:schemeClr val="tx1"/>
                          </a:solidFill>
                          <a:effectLst/>
                        </a:rPr>
                        <a:t>Kontakte sind Vorschrift</a:t>
                      </a:r>
                    </a:p>
                    <a:p>
                      <a:pPr marL="176213" lvl="0" indent="-176213" algn="l">
                        <a:lnSpc>
                          <a:spcPct val="100000"/>
                        </a:lnSpc>
                        <a:spcBef>
                          <a:spcPts val="0"/>
                        </a:spcBef>
                        <a:spcAft>
                          <a:spcPts val="0"/>
                        </a:spcAft>
                        <a:buFont typeface="Arial"/>
                        <a:buChar char="-"/>
                      </a:pPr>
                      <a:r>
                        <a:rPr lang="de-DE" sz="1100" dirty="0">
                          <a:solidFill>
                            <a:schemeClr val="tx1"/>
                          </a:solidFill>
                          <a:effectLst/>
                        </a:rPr>
                        <a:t>gute Gruppen gehen zur Zielform über (Feldgröße 4 </a:t>
                      </a:r>
                      <a:r>
                        <a:rPr lang="de-DE" sz="1100" dirty="0" smtClean="0">
                          <a:solidFill>
                            <a:schemeClr val="tx1"/>
                          </a:solidFill>
                          <a:effectLst/>
                        </a:rPr>
                        <a:t>x 6 </a:t>
                      </a:r>
                      <a:r>
                        <a:rPr lang="de-DE" sz="1100" dirty="0">
                          <a:solidFill>
                            <a:schemeClr val="tx1"/>
                          </a:solidFill>
                          <a:effectLst/>
                        </a:rPr>
                        <a:t>m)</a:t>
                      </a:r>
                      <a:endParaRPr lang="de-DE" sz="1100" dirty="0">
                        <a:solidFill>
                          <a:schemeClr val="tx1"/>
                        </a:solidFill>
                        <a:effectLst/>
                        <a:latin typeface="Arial"/>
                        <a:ea typeface="Times New Roman"/>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Kaiserspielmodus</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6 m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Erlernen des Spiels 2:2 mit verschiedenen Variationen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Demonstration einer Gruppe/Besprechung und Hinweise/Korrekturen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Erkennen von richtigen und falschen Aktionen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7161">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Spiel 2:2 Fortsetzung Organisation </a:t>
                      </a: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Abbau</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gemeinsam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0853">
                <a:tc>
                  <a:txBody>
                    <a:bodyPr/>
                    <a:lstStyle/>
                    <a:p>
                      <a:pPr algn="l">
                        <a:lnSpc>
                          <a:spcPct val="100000"/>
                        </a:lnSpc>
                        <a:spcBef>
                          <a:spcPts val="600"/>
                        </a:spcBef>
                        <a:spcAft>
                          <a:spcPts val="0"/>
                        </a:spcAft>
                      </a:pPr>
                      <a:r>
                        <a:rPr lang="de-DE" sz="1100" dirty="0">
                          <a:solidFill>
                            <a:schemeClr val="tx1"/>
                          </a:solidFill>
                          <a:effectLst/>
                        </a:rPr>
                        <a:t>2‘</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Schlussbesprechung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gemeinsamer Stundenausklang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3" name="Rechteckige Legende 12"/>
          <p:cNvSpPr/>
          <p:nvPr/>
        </p:nvSpPr>
        <p:spPr bwMode="auto">
          <a:xfrm>
            <a:off x="2232986" y="1948190"/>
            <a:ext cx="2088232" cy="369332"/>
          </a:xfrm>
          <a:prstGeom prst="wedgeRectCallout">
            <a:avLst>
              <a:gd name="adj1" fmla="val -54793"/>
              <a:gd name="adj2" fmla="val 202212"/>
            </a:avLst>
          </a:prstGeom>
          <a:solidFill>
            <a:srgbClr val="AAEF9F"/>
          </a:solidFill>
          <a:ln w="9525" cap="flat" cmpd="sng" algn="ctr">
            <a:solidFill>
              <a:schemeClr val="tx1"/>
            </a:solidFill>
            <a:prstDash val="solid"/>
            <a:round/>
            <a:headEnd type="none" w="med" len="med"/>
            <a:tailEnd type="none" w="med" len="med"/>
          </a:ln>
          <a:effectLst>
            <a:outerShdw dist="23000" dir="5400000" rotWithShape="0">
              <a:srgbClr val="000000">
                <a:alpha val="34999"/>
              </a:srgbClr>
            </a:outerShd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de-DE" dirty="0" smtClean="0">
                <a:sym typeface="Wingdings 2"/>
              </a:rPr>
              <a:t>Selbstständigkeit</a:t>
            </a:r>
          </a:p>
        </p:txBody>
      </p:sp>
    </p:spTree>
    <p:extLst>
      <p:ext uri="{BB962C8B-B14F-4D97-AF65-F5344CB8AC3E}">
        <p14:creationId xmlns:p14="http://schemas.microsoft.com/office/powerpoint/2010/main" val="17736464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2" name="Textfeld 1"/>
          <p:cNvSpPr txBox="1"/>
          <p:nvPr/>
        </p:nvSpPr>
        <p:spPr>
          <a:xfrm>
            <a:off x="489685" y="2204864"/>
            <a:ext cx="8222515" cy="1569660"/>
          </a:xfrm>
          <a:prstGeom prst="rect">
            <a:avLst/>
          </a:prstGeom>
          <a:noFill/>
        </p:spPr>
        <p:txBody>
          <a:bodyPr wrap="square" rtlCol="0">
            <a:spAutoFit/>
          </a:bodyPr>
          <a:lstStyle/>
          <a:p>
            <a:r>
              <a:rPr lang="de-DE" sz="2400" dirty="0" smtClean="0"/>
              <a:t>Spielt folgende Formen durch: </a:t>
            </a:r>
          </a:p>
          <a:p>
            <a:pPr marL="257175" indent="-350838">
              <a:buFont typeface="Arial" pitchFamily="34" charset="0"/>
              <a:buChar char="•"/>
            </a:pPr>
            <a:r>
              <a:rPr lang="de-DE" sz="2400" dirty="0" smtClean="0"/>
              <a:t>Pritschen kurz-kurz-lang</a:t>
            </a:r>
          </a:p>
          <a:p>
            <a:pPr marL="257175" indent="-350838">
              <a:buFont typeface="Arial" pitchFamily="34" charset="0"/>
              <a:buChar char="•"/>
            </a:pPr>
            <a:r>
              <a:rPr lang="de-DE" sz="2400" dirty="0" smtClean="0"/>
              <a:t>Pritschen in Dreiecksaufstellung</a:t>
            </a:r>
          </a:p>
          <a:p>
            <a:pPr marL="257175" indent="-350838">
              <a:buFont typeface="Arial" pitchFamily="34" charset="0"/>
              <a:buChar char="•"/>
            </a:pPr>
            <a:r>
              <a:rPr lang="de-DE" sz="2400" dirty="0" smtClean="0"/>
              <a:t>Pritschen - Baggern</a:t>
            </a:r>
          </a:p>
        </p:txBody>
      </p:sp>
      <p:sp>
        <p:nvSpPr>
          <p:cNvPr id="5" name="Textfeld 4"/>
          <p:cNvSpPr txBox="1"/>
          <p:nvPr/>
        </p:nvSpPr>
        <p:spPr>
          <a:xfrm>
            <a:off x="471388" y="1556792"/>
            <a:ext cx="6980931" cy="646331"/>
          </a:xfrm>
          <a:prstGeom prst="rect">
            <a:avLst/>
          </a:prstGeom>
          <a:noFill/>
        </p:spPr>
        <p:txBody>
          <a:bodyPr wrap="square" rtlCol="0">
            <a:spAutoFit/>
          </a:bodyPr>
          <a:lstStyle/>
          <a:p>
            <a:r>
              <a:rPr lang="de-DE" sz="3600" dirty="0" smtClean="0"/>
              <a:t>Bisherige Aufgabenstellung</a:t>
            </a:r>
            <a:endParaRPr lang="de-DE" sz="3600" dirty="0"/>
          </a:p>
        </p:txBody>
      </p:sp>
      <p:sp>
        <p:nvSpPr>
          <p:cNvPr id="7" name="Textfeld 6"/>
          <p:cNvSpPr txBox="1"/>
          <p:nvPr/>
        </p:nvSpPr>
        <p:spPr>
          <a:xfrm>
            <a:off x="4211960" y="4648571"/>
            <a:ext cx="3694216" cy="461665"/>
          </a:xfrm>
          <a:prstGeom prst="rect">
            <a:avLst/>
          </a:prstGeom>
          <a:noFill/>
        </p:spPr>
        <p:txBody>
          <a:bodyPr wrap="square" rtlCol="0">
            <a:spAutoFit/>
          </a:bodyPr>
          <a:lstStyle/>
          <a:p>
            <a:pPr marL="342900" indent="-342900">
              <a:buFont typeface="Symbol" pitchFamily="18" charset="2"/>
              <a:buChar char="-"/>
            </a:pPr>
            <a:r>
              <a:rPr lang="de-DE" sz="2400" dirty="0" smtClean="0"/>
              <a:t>Festigen der Techniken</a:t>
            </a:r>
            <a:endParaRPr lang="de-DE" sz="2400" dirty="0"/>
          </a:p>
        </p:txBody>
      </p:sp>
      <p:sp>
        <p:nvSpPr>
          <p:cNvPr id="9" name="Textfeld 8"/>
          <p:cNvSpPr txBox="1"/>
          <p:nvPr/>
        </p:nvSpPr>
        <p:spPr>
          <a:xfrm>
            <a:off x="468313" y="4112726"/>
            <a:ext cx="3599631" cy="1015663"/>
          </a:xfrm>
          <a:prstGeom prst="rect">
            <a:avLst/>
          </a:prstGeom>
          <a:noFill/>
        </p:spPr>
        <p:txBody>
          <a:bodyPr wrap="square" rtlCol="0">
            <a:spAutoFit/>
          </a:bodyPr>
          <a:lstStyle/>
          <a:p>
            <a:r>
              <a:rPr lang="de-DE" sz="3600" dirty="0" smtClean="0"/>
              <a:t>Wirkungen</a:t>
            </a:r>
            <a:br>
              <a:rPr lang="de-DE" sz="3600" dirty="0" smtClean="0"/>
            </a:br>
            <a:r>
              <a:rPr lang="de-DE" sz="2400" dirty="0" smtClean="0">
                <a:sym typeface="Wingdings" pitchFamily="2" charset="2"/>
              </a:rPr>
              <a:t> S</a:t>
            </a:r>
            <a:r>
              <a:rPr lang="de-DE" sz="2400" dirty="0" smtClean="0"/>
              <a:t>tundenziel</a:t>
            </a:r>
            <a:endParaRPr lang="de-DE" sz="3600" dirty="0"/>
          </a:p>
        </p:txBody>
      </p:sp>
    </p:spTree>
    <p:extLst>
      <p:ext uri="{BB962C8B-B14F-4D97-AF65-F5344CB8AC3E}">
        <p14:creationId xmlns:p14="http://schemas.microsoft.com/office/powerpoint/2010/main" val="169023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p:bldP spid="7"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2" name="Textfeld 1"/>
          <p:cNvSpPr txBox="1"/>
          <p:nvPr/>
        </p:nvSpPr>
        <p:spPr>
          <a:xfrm>
            <a:off x="489685" y="2204864"/>
            <a:ext cx="8222515" cy="830997"/>
          </a:xfrm>
          <a:prstGeom prst="rect">
            <a:avLst/>
          </a:prstGeom>
          <a:noFill/>
        </p:spPr>
        <p:txBody>
          <a:bodyPr wrap="square" rtlCol="0">
            <a:spAutoFit/>
          </a:bodyPr>
          <a:lstStyle/>
          <a:p>
            <a:r>
              <a:rPr lang="de-DE" sz="2400" dirty="0" smtClean="0"/>
              <a:t>Wählt aus dem vorliegenden Übungskatalog 3 Übungen aus, die für euch passend sind.	</a:t>
            </a:r>
            <a:r>
              <a:rPr lang="de-DE" sz="2400" dirty="0" smtClean="0">
                <a:sym typeface="Wingdings" pitchFamily="2" charset="2"/>
              </a:rPr>
              <a:t> 	</a:t>
            </a:r>
            <a:endParaRPr lang="de-DE" sz="2400" dirty="0"/>
          </a:p>
        </p:txBody>
      </p:sp>
      <p:sp>
        <p:nvSpPr>
          <p:cNvPr id="8" name="Textfeld 7"/>
          <p:cNvSpPr txBox="1"/>
          <p:nvPr/>
        </p:nvSpPr>
        <p:spPr>
          <a:xfrm>
            <a:off x="4165605" y="3675386"/>
            <a:ext cx="4634363" cy="2308324"/>
          </a:xfrm>
          <a:prstGeom prst="rect">
            <a:avLst/>
          </a:prstGeom>
          <a:noFill/>
        </p:spPr>
        <p:txBody>
          <a:bodyPr wrap="square" rtlCol="0">
            <a:spAutoFit/>
          </a:bodyPr>
          <a:lstStyle/>
          <a:p>
            <a:pPr marL="342900" indent="-342900">
              <a:buFont typeface="Symbol" pitchFamily="18" charset="2"/>
              <a:buChar char="-"/>
            </a:pPr>
            <a:r>
              <a:rPr lang="de-DE" sz="2400" dirty="0" smtClean="0"/>
              <a:t>Festigen </a:t>
            </a:r>
            <a:r>
              <a:rPr lang="de-DE" sz="2400" dirty="0"/>
              <a:t>der Techniken</a:t>
            </a:r>
          </a:p>
          <a:p>
            <a:pPr marL="342900" indent="-342900">
              <a:buFont typeface="Symbol" pitchFamily="18" charset="2"/>
              <a:buChar char="-"/>
            </a:pPr>
            <a:r>
              <a:rPr lang="de-DE" sz="2400" dirty="0"/>
              <a:t>e</a:t>
            </a:r>
            <a:r>
              <a:rPr lang="de-DE" sz="2400" dirty="0" smtClean="0"/>
              <a:t>igenes </a:t>
            </a:r>
            <a:r>
              <a:rPr lang="de-DE" sz="2400" dirty="0"/>
              <a:t>Sporttreiben realistisch einschätzen </a:t>
            </a:r>
            <a:r>
              <a:rPr lang="de-DE" sz="2400" dirty="0" smtClean="0"/>
              <a:t>und </a:t>
            </a:r>
            <a:r>
              <a:rPr lang="de-DE" sz="2400" dirty="0"/>
              <a:t>entsprechend </a:t>
            </a:r>
            <a:r>
              <a:rPr lang="de-DE" sz="2400" dirty="0" smtClean="0"/>
              <a:t>handeln</a:t>
            </a:r>
            <a:endParaRPr lang="de-DE" sz="2400" dirty="0"/>
          </a:p>
          <a:p>
            <a:pPr marL="342900" indent="-342900">
              <a:buFont typeface="Symbol" pitchFamily="18" charset="2"/>
              <a:buChar char="-"/>
            </a:pPr>
            <a:r>
              <a:rPr lang="de-DE" sz="2400" dirty="0" smtClean="0"/>
              <a:t>gemeinsam </a:t>
            </a:r>
            <a:r>
              <a:rPr lang="de-DE" sz="2400" dirty="0"/>
              <a:t>Aufgaben bearbeiten und </a:t>
            </a:r>
            <a:r>
              <a:rPr lang="de-DE" sz="2400" dirty="0" smtClean="0"/>
              <a:t>ausführen</a:t>
            </a:r>
            <a:endParaRPr lang="de-DE" sz="2400" dirty="0"/>
          </a:p>
        </p:txBody>
      </p:sp>
      <p:sp>
        <p:nvSpPr>
          <p:cNvPr id="9" name="Textfeld 8"/>
          <p:cNvSpPr txBox="1"/>
          <p:nvPr/>
        </p:nvSpPr>
        <p:spPr>
          <a:xfrm>
            <a:off x="471388" y="1556792"/>
            <a:ext cx="6980931" cy="646331"/>
          </a:xfrm>
          <a:prstGeom prst="rect">
            <a:avLst/>
          </a:prstGeom>
          <a:noFill/>
        </p:spPr>
        <p:txBody>
          <a:bodyPr wrap="square" rtlCol="0">
            <a:spAutoFit/>
          </a:bodyPr>
          <a:lstStyle/>
          <a:p>
            <a:r>
              <a:rPr lang="de-DE" sz="3600" dirty="0" smtClean="0"/>
              <a:t>Veränderte Aufgabenstellung</a:t>
            </a:r>
            <a:endParaRPr lang="de-DE" sz="3600" dirty="0"/>
          </a:p>
        </p:txBody>
      </p:sp>
      <p:sp>
        <p:nvSpPr>
          <p:cNvPr id="10" name="Textfeld 9"/>
          <p:cNvSpPr txBox="1"/>
          <p:nvPr/>
        </p:nvSpPr>
        <p:spPr>
          <a:xfrm>
            <a:off x="489685" y="3140968"/>
            <a:ext cx="3599631" cy="1015663"/>
          </a:xfrm>
          <a:prstGeom prst="rect">
            <a:avLst/>
          </a:prstGeom>
          <a:noFill/>
        </p:spPr>
        <p:txBody>
          <a:bodyPr wrap="square" rtlCol="0">
            <a:spAutoFit/>
          </a:bodyPr>
          <a:lstStyle/>
          <a:p>
            <a:r>
              <a:rPr lang="de-DE" sz="3600" dirty="0" smtClean="0"/>
              <a:t>Wirkungen</a:t>
            </a:r>
            <a:r>
              <a:rPr lang="de-DE" sz="4000" dirty="0" smtClean="0"/>
              <a:t/>
            </a:r>
            <a:br>
              <a:rPr lang="de-DE" sz="4000" dirty="0" smtClean="0"/>
            </a:br>
            <a:r>
              <a:rPr lang="de-DE" sz="2400" dirty="0" smtClean="0">
                <a:sym typeface="Wingdings" pitchFamily="2" charset="2"/>
              </a:rPr>
              <a:t> </a:t>
            </a:r>
            <a:r>
              <a:rPr lang="de-DE" sz="2400" dirty="0" smtClean="0"/>
              <a:t>Kompetenzförderung</a:t>
            </a:r>
            <a:endParaRPr lang="de-DE" sz="2400" dirty="0"/>
          </a:p>
        </p:txBody>
      </p:sp>
    </p:spTree>
    <p:extLst>
      <p:ext uri="{BB962C8B-B14F-4D97-AF65-F5344CB8AC3E}">
        <p14:creationId xmlns:p14="http://schemas.microsoft.com/office/powerpoint/2010/main" val="329018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8" grpId="0" build="p"/>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graphicFrame>
        <p:nvGraphicFramePr>
          <p:cNvPr id="10" name="Tabelle 9"/>
          <p:cNvGraphicFramePr>
            <a:graphicFrameLocks noGrp="1"/>
          </p:cNvGraphicFramePr>
          <p:nvPr>
            <p:extLst>
              <p:ext uri="{D42A27DB-BD31-4B8C-83A1-F6EECF244321}">
                <p14:modId xmlns:p14="http://schemas.microsoft.com/office/powerpoint/2010/main" val="3612008164"/>
              </p:ext>
            </p:extLst>
          </p:nvPr>
        </p:nvGraphicFramePr>
        <p:xfrm>
          <a:off x="395288" y="1484312"/>
          <a:ext cx="8316913" cy="4864479"/>
        </p:xfrm>
        <a:graphic>
          <a:graphicData uri="http://schemas.openxmlformats.org/drawingml/2006/table">
            <a:tbl>
              <a:tblPr/>
              <a:tblGrid>
                <a:gridCol w="2160488"/>
                <a:gridCol w="3240360"/>
                <a:gridCol w="2916065"/>
              </a:tblGrid>
              <a:tr h="412453">
                <a:tc gridSpan="3">
                  <a:txBody>
                    <a:bodyPr/>
                    <a:lstStyle/>
                    <a:p>
                      <a:pPr algn="ctr">
                        <a:lnSpc>
                          <a:spcPct val="100000"/>
                        </a:lnSpc>
                        <a:spcAft>
                          <a:spcPts val="0"/>
                        </a:spcAft>
                      </a:pPr>
                      <a:r>
                        <a:rPr lang="de-DE" sz="2800" b="1" dirty="0" smtClean="0">
                          <a:latin typeface="Calibri"/>
                          <a:ea typeface="Calibri"/>
                          <a:cs typeface="Times New Roman"/>
                        </a:rPr>
                        <a:t>Planung der Unterrichtseinheit</a:t>
                      </a:r>
                      <a:endParaRPr lang="de-DE" sz="2800" b="1"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r>
              <a:tr h="412453">
                <a:tc>
                  <a:txBody>
                    <a:bodyPr/>
                    <a:lstStyle/>
                    <a:p>
                      <a:pPr algn="just">
                        <a:lnSpc>
                          <a:spcPct val="150000"/>
                        </a:lnSpc>
                        <a:spcAft>
                          <a:spcPts val="0"/>
                        </a:spcAft>
                      </a:pPr>
                      <a:endParaRPr lang="de-DE" sz="20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de-DE" sz="2000" b="1" dirty="0">
                          <a:solidFill>
                            <a:schemeClr val="tx1"/>
                          </a:solidFill>
                          <a:latin typeface="Calibri"/>
                          <a:ea typeface="Calibri"/>
                          <a:cs typeface="Times New Roman"/>
                        </a:rPr>
                        <a:t>Thema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de-DE" sz="2000" b="1" dirty="0" smtClean="0">
                          <a:solidFill>
                            <a:schemeClr val="tx1"/>
                          </a:solidFill>
                          <a:latin typeface="Calibri"/>
                          <a:ea typeface="Calibri"/>
                          <a:cs typeface="Times New Roman"/>
                        </a:rPr>
                        <a:t>Stundenziele</a:t>
                      </a:r>
                      <a:endParaRPr lang="de-DE" sz="2000" b="1" dirty="0">
                        <a:solidFill>
                          <a:schemeClr val="tx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4904">
                <a:tc>
                  <a:txBody>
                    <a:bodyPr/>
                    <a:lstStyle/>
                    <a:p>
                      <a:pPr algn="just">
                        <a:lnSpc>
                          <a:spcPct val="100000"/>
                        </a:lnSpc>
                        <a:spcAft>
                          <a:spcPts val="0"/>
                        </a:spcAft>
                      </a:pPr>
                      <a:r>
                        <a:rPr lang="de-DE" sz="2000" dirty="0">
                          <a:latin typeface="Calibri"/>
                          <a:ea typeface="Calibri"/>
                          <a:cs typeface="Times New Roman"/>
                        </a:rPr>
                        <a:t>1./2. Stunde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Ball über die Schnur </a:t>
                      </a:r>
                    </a:p>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Technikwiederholung </a:t>
                      </a:r>
                    </a:p>
                    <a:p>
                      <a:pPr marL="0" marR="0" indent="0" algn="just" defTabSz="914400" rtl="0" eaLnBrk="1" fontAlgn="auto" latinLnBrk="0" hangingPunct="1">
                        <a:lnSpc>
                          <a:spcPct val="100000"/>
                        </a:lnSpc>
                        <a:spcBef>
                          <a:spcPts val="0"/>
                        </a:spcBef>
                        <a:spcAft>
                          <a:spcPts val="0"/>
                        </a:spcAft>
                        <a:buClrTx/>
                        <a:buSzPct val="80000"/>
                        <a:buFont typeface="Wingdings" pitchFamily="2" charset="2"/>
                        <a:buChar char="§"/>
                        <a:tabLst/>
                        <a:defRPr/>
                      </a:pPr>
                      <a:r>
                        <a:rPr lang="de-DE" sz="2000" kern="1200" dirty="0" smtClean="0">
                          <a:solidFill>
                            <a:schemeClr val="tx1"/>
                          </a:solidFill>
                          <a:latin typeface="Calibri"/>
                          <a:ea typeface="Calibri"/>
                          <a:cs typeface="Times New Roman"/>
                        </a:rPr>
                        <a:t> 1 :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550" indent="-82550" algn="just" defTabSz="914400" rtl="0" eaLnBrk="1" latinLnBrk="0" hangingPunct="1">
                        <a:lnSpc>
                          <a:spcPct val="100000"/>
                        </a:lnSpc>
                        <a:spcAft>
                          <a:spcPts val="0"/>
                        </a:spcAft>
                        <a:buSzPct val="80000"/>
                        <a:buFont typeface="Wingdings" pitchFamily="2" charset="2"/>
                        <a:buChar char="§"/>
                        <a:tabLst>
                          <a:tab pos="177800" algn="l"/>
                        </a:tabLst>
                      </a:pPr>
                      <a:r>
                        <a:rPr lang="de-DE" sz="2000" kern="1200" dirty="0" smtClean="0">
                          <a:solidFill>
                            <a:schemeClr val="tx1"/>
                          </a:solidFill>
                          <a:latin typeface="Calibri"/>
                          <a:ea typeface="Calibri"/>
                          <a:cs typeface="Times New Roman"/>
                        </a:rPr>
                        <a:t> Verbesserung des oberen  	und unteren Zuspiels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453">
                <a:tc>
                  <a:txBody>
                    <a:bodyPr/>
                    <a:lstStyle/>
                    <a:p>
                      <a:pPr algn="just">
                        <a:lnSpc>
                          <a:spcPct val="100000"/>
                        </a:lnSpc>
                        <a:spcAft>
                          <a:spcPts val="0"/>
                        </a:spcAft>
                      </a:pPr>
                      <a:r>
                        <a:rPr lang="de-DE" sz="2000" dirty="0">
                          <a:latin typeface="Calibri"/>
                          <a:ea typeface="Calibri"/>
                          <a:cs typeface="Times New Roman"/>
                        </a:rPr>
                        <a:t>3./4. Stunde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1 : 1</a:t>
                      </a:r>
                    </a:p>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Einführung 2 mit</a:t>
                      </a:r>
                      <a:r>
                        <a:rPr lang="de-DE" sz="2000" kern="1200" baseline="0" dirty="0" smtClean="0">
                          <a:solidFill>
                            <a:schemeClr val="tx1"/>
                          </a:solidFill>
                          <a:latin typeface="Calibri"/>
                          <a:ea typeface="Calibri"/>
                          <a:cs typeface="Times New Roman"/>
                        </a:rPr>
                        <a:t> 2</a:t>
                      </a:r>
                      <a:endParaRPr lang="de-DE" sz="2000" kern="1200" dirty="0" smtClean="0">
                        <a:solidFill>
                          <a:schemeClr val="tx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7800" indent="-177800" algn="l" defTabSz="914400" rtl="0" eaLnBrk="1" latinLnBrk="0" hangingPunct="1">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Verbesserung des Annahmebaggers</a:t>
                      </a:r>
                    </a:p>
                    <a:p>
                      <a:pPr marL="0" algn="l" defTabSz="914400" rtl="0" eaLnBrk="1" latinLnBrk="0" hangingPunct="1">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grundlegende Taktik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453">
                <a:tc>
                  <a:txBody>
                    <a:bodyPr/>
                    <a:lstStyle/>
                    <a:p>
                      <a:pPr algn="just">
                        <a:lnSpc>
                          <a:spcPct val="100000"/>
                        </a:lnSpc>
                        <a:spcAft>
                          <a:spcPts val="0"/>
                        </a:spcAft>
                      </a:pPr>
                      <a:r>
                        <a:rPr lang="de-DE" sz="2000" dirty="0">
                          <a:latin typeface="Calibri"/>
                          <a:ea typeface="Calibri"/>
                          <a:cs typeface="Times New Roman"/>
                        </a:rPr>
                        <a:t>5./6. Stunde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2 mit 2 (Üben/Vertiefen)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Pritschen im Winkel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4904">
                <a:tc>
                  <a:txBody>
                    <a:bodyPr/>
                    <a:lstStyle/>
                    <a:p>
                      <a:pPr algn="just">
                        <a:lnSpc>
                          <a:spcPct val="100000"/>
                        </a:lnSpc>
                        <a:spcAft>
                          <a:spcPts val="0"/>
                        </a:spcAft>
                      </a:pPr>
                      <a:r>
                        <a:rPr lang="de-DE" sz="2000" b="1" dirty="0">
                          <a:latin typeface="Calibri"/>
                          <a:ea typeface="Calibri"/>
                          <a:cs typeface="Times New Roman"/>
                        </a:rPr>
                        <a:t>7./8. Stunde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lnSpc>
                          <a:spcPct val="100000"/>
                        </a:lnSpc>
                        <a:spcAft>
                          <a:spcPts val="0"/>
                        </a:spcAft>
                        <a:buSzPct val="80000"/>
                        <a:buFont typeface="Wingdings" pitchFamily="2" charset="2"/>
                        <a:buChar char="§"/>
                      </a:pPr>
                      <a:r>
                        <a:rPr lang="de-DE" sz="2000" b="1" kern="1200" dirty="0" smtClean="0">
                          <a:solidFill>
                            <a:schemeClr val="tx1"/>
                          </a:solidFill>
                          <a:latin typeface="Calibri"/>
                          <a:ea typeface="Calibri"/>
                          <a:cs typeface="Times New Roman"/>
                        </a:rPr>
                        <a:t> Einführung 2 :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marL="0" algn="l" defTabSz="914400" rtl="0" eaLnBrk="1" latinLnBrk="0" hangingPunct="1">
                        <a:lnSpc>
                          <a:spcPct val="100000"/>
                        </a:lnSpc>
                        <a:spcAft>
                          <a:spcPts val="0"/>
                        </a:spcAft>
                        <a:buSzPct val="80000"/>
                        <a:buFont typeface="Wingdings" pitchFamily="2" charset="2"/>
                        <a:buChar char="§"/>
                      </a:pPr>
                      <a:r>
                        <a:rPr lang="de-DE" sz="2000" b="1" kern="1200" dirty="0" smtClean="0">
                          <a:solidFill>
                            <a:schemeClr val="tx1"/>
                          </a:solidFill>
                          <a:latin typeface="Calibri"/>
                          <a:ea typeface="Calibri"/>
                          <a:cs typeface="Times New Roman"/>
                        </a:rPr>
                        <a:t> grundlegende Taktik</a:t>
                      </a:r>
                    </a:p>
                    <a:p>
                      <a:pPr marL="177800" indent="-177800" algn="l" defTabSz="914400" rtl="0" eaLnBrk="1" latinLnBrk="0" hangingPunct="1">
                        <a:lnSpc>
                          <a:spcPct val="100000"/>
                        </a:lnSpc>
                        <a:spcAft>
                          <a:spcPts val="0"/>
                        </a:spcAft>
                        <a:buSzPct val="80000"/>
                        <a:buFont typeface="Wingdings" pitchFamily="2" charset="2"/>
                        <a:buChar char="§"/>
                      </a:pPr>
                      <a:r>
                        <a:rPr lang="de-DE" sz="2000" b="1" kern="1200" dirty="0" smtClean="0">
                          <a:solidFill>
                            <a:schemeClr val="tx1"/>
                          </a:solidFill>
                          <a:latin typeface="Calibri"/>
                          <a:ea typeface="Calibri"/>
                          <a:cs typeface="Times New Roman"/>
                        </a:rPr>
                        <a:t>Anwendung der Grundtechniken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r>
              <a:tr h="412453">
                <a:tc>
                  <a:txBody>
                    <a:bodyPr/>
                    <a:lstStyle/>
                    <a:p>
                      <a:pPr algn="just">
                        <a:lnSpc>
                          <a:spcPct val="100000"/>
                        </a:lnSpc>
                        <a:spcAft>
                          <a:spcPts val="0"/>
                        </a:spcAft>
                      </a:pPr>
                      <a:r>
                        <a:rPr lang="de-DE" sz="2000" dirty="0">
                          <a:latin typeface="Calibri"/>
                          <a:ea typeface="Calibri"/>
                          <a:cs typeface="Times New Roman"/>
                        </a:rPr>
                        <a:t>9. /10. Stunde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2 : 2 (Üben/Vertiefen)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defTabSz="914400" rtl="0" eaLnBrk="1" latinLnBrk="0" hangingPunct="1">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s. 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2453">
                <a:tc>
                  <a:txBody>
                    <a:bodyPr/>
                    <a:lstStyle/>
                    <a:p>
                      <a:pPr algn="just">
                        <a:lnSpc>
                          <a:spcPct val="100000"/>
                        </a:lnSpc>
                        <a:spcAft>
                          <a:spcPts val="0"/>
                        </a:spcAft>
                      </a:pPr>
                      <a:r>
                        <a:rPr lang="de-DE" sz="2000" dirty="0">
                          <a:latin typeface="Calibri"/>
                          <a:ea typeface="Calibri"/>
                          <a:cs typeface="Times New Roman"/>
                        </a:rPr>
                        <a:t>11./12. Stunde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buSzPct val="80000"/>
                        <a:buFont typeface="Wingdings" pitchFamily="2" charset="2"/>
                        <a:buChar char="§"/>
                      </a:pPr>
                      <a:r>
                        <a:rPr lang="de-DE" sz="2000" kern="1200" dirty="0" smtClean="0">
                          <a:solidFill>
                            <a:schemeClr val="tx1"/>
                          </a:solidFill>
                          <a:latin typeface="Calibri"/>
                          <a:ea typeface="Calibri"/>
                          <a:cs typeface="Times New Roman"/>
                        </a:rPr>
                        <a:t> Notenabnahme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defTabSz="914400" rtl="0" eaLnBrk="1" latinLnBrk="0" hangingPunct="1">
                        <a:lnSpc>
                          <a:spcPct val="100000"/>
                        </a:lnSpc>
                        <a:spcAft>
                          <a:spcPts val="0"/>
                        </a:spcAft>
                        <a:buSzPct val="80000"/>
                        <a:buFont typeface="Wingdings" pitchFamily="2" charset="2"/>
                        <a:buChar char="§"/>
                      </a:pPr>
                      <a:endParaRPr lang="de-DE" sz="2000" kern="1200" dirty="0" smtClean="0">
                        <a:solidFill>
                          <a:schemeClr val="tx1"/>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015205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2" name="Textfeld 1"/>
          <p:cNvSpPr txBox="1"/>
          <p:nvPr/>
        </p:nvSpPr>
        <p:spPr>
          <a:xfrm>
            <a:off x="489685" y="2204864"/>
            <a:ext cx="6827895" cy="584775"/>
          </a:xfrm>
          <a:prstGeom prst="rect">
            <a:avLst/>
          </a:prstGeom>
          <a:noFill/>
        </p:spPr>
        <p:txBody>
          <a:bodyPr wrap="none" rtlCol="0">
            <a:spAutoFit/>
          </a:bodyPr>
          <a:lstStyle/>
          <a:p>
            <a:r>
              <a:rPr lang="de-DE" sz="3200" dirty="0" smtClean="0"/>
              <a:t>Vielen Dank für Ihre Aufmerksamkeit</a:t>
            </a:r>
            <a:endParaRPr lang="de-DE" sz="3200" dirty="0"/>
          </a:p>
        </p:txBody>
      </p:sp>
      <p:pic>
        <p:nvPicPr>
          <p:cNvPr id="6147" name="Picture 3" descr="C:\Users\Norbert\AppData\Local\Microsoft\Windows\Temporary Internet Files\Content.IE5\LE4P0WGJ\MC900353709[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538" y="4005064"/>
            <a:ext cx="1326188" cy="1235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72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6" presetClass="entr" presetSubtype="0" fill="hold" nodeType="afterEffect">
                                  <p:stCondLst>
                                    <p:cond delay="500"/>
                                  </p:stCondLst>
                                  <p:childTnLst>
                                    <p:set>
                                      <p:cBhvr>
                                        <p:cTn id="9" dur="1" fill="hold">
                                          <p:stCondLst>
                                            <p:cond delay="0"/>
                                          </p:stCondLst>
                                        </p:cTn>
                                        <p:tgtEl>
                                          <p:spTgt spid="6147"/>
                                        </p:tgtEl>
                                        <p:attrNameLst>
                                          <p:attrName>style.visibility</p:attrName>
                                        </p:attrNameLst>
                                      </p:cBhvr>
                                      <p:to>
                                        <p:strVal val="visible"/>
                                      </p:to>
                                    </p:set>
                                    <p:animEffect transition="in" filter="wipe(down)">
                                      <p:cBhvr>
                                        <p:cTn id="10" dur="580">
                                          <p:stCondLst>
                                            <p:cond delay="0"/>
                                          </p:stCondLst>
                                        </p:cTn>
                                        <p:tgtEl>
                                          <p:spTgt spid="6147"/>
                                        </p:tgtEl>
                                      </p:cBhvr>
                                    </p:animEffect>
                                    <p:anim calcmode="lin" valueType="num">
                                      <p:cBhvr>
                                        <p:cTn id="11" dur="1822" tmFilter="0,0; 0.14,0.36; 0.43,0.73; 0.71,0.91; 1.0,1.0">
                                          <p:stCondLst>
                                            <p:cond delay="0"/>
                                          </p:stCondLst>
                                        </p:cTn>
                                        <p:tgtEl>
                                          <p:spTgt spid="6147"/>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6147"/>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6147"/>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6147"/>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6147"/>
                                        </p:tgtEl>
                                        <p:attrNameLst>
                                          <p:attrName>ppt_y</p:attrName>
                                        </p:attrNameLst>
                                      </p:cBhvr>
                                      <p:tavLst>
                                        <p:tav tm="0" fmla="#ppt_y-sin(pi*$)/81">
                                          <p:val>
                                            <p:fltVal val="0"/>
                                          </p:val>
                                        </p:tav>
                                        <p:tav tm="100000">
                                          <p:val>
                                            <p:fltVal val="1"/>
                                          </p:val>
                                        </p:tav>
                                      </p:tavLst>
                                    </p:anim>
                                    <p:animScale>
                                      <p:cBhvr>
                                        <p:cTn id="16" dur="26">
                                          <p:stCondLst>
                                            <p:cond delay="650"/>
                                          </p:stCondLst>
                                        </p:cTn>
                                        <p:tgtEl>
                                          <p:spTgt spid="6147"/>
                                        </p:tgtEl>
                                      </p:cBhvr>
                                      <p:to x="100000" y="60000"/>
                                    </p:animScale>
                                    <p:animScale>
                                      <p:cBhvr>
                                        <p:cTn id="17" dur="166" decel="50000">
                                          <p:stCondLst>
                                            <p:cond delay="676"/>
                                          </p:stCondLst>
                                        </p:cTn>
                                        <p:tgtEl>
                                          <p:spTgt spid="6147"/>
                                        </p:tgtEl>
                                      </p:cBhvr>
                                      <p:to x="100000" y="100000"/>
                                    </p:animScale>
                                    <p:animScale>
                                      <p:cBhvr>
                                        <p:cTn id="18" dur="26">
                                          <p:stCondLst>
                                            <p:cond delay="1312"/>
                                          </p:stCondLst>
                                        </p:cTn>
                                        <p:tgtEl>
                                          <p:spTgt spid="6147"/>
                                        </p:tgtEl>
                                      </p:cBhvr>
                                      <p:to x="100000" y="80000"/>
                                    </p:animScale>
                                    <p:animScale>
                                      <p:cBhvr>
                                        <p:cTn id="19" dur="166" decel="50000">
                                          <p:stCondLst>
                                            <p:cond delay="1338"/>
                                          </p:stCondLst>
                                        </p:cTn>
                                        <p:tgtEl>
                                          <p:spTgt spid="6147"/>
                                        </p:tgtEl>
                                      </p:cBhvr>
                                      <p:to x="100000" y="100000"/>
                                    </p:animScale>
                                    <p:animScale>
                                      <p:cBhvr>
                                        <p:cTn id="20" dur="26">
                                          <p:stCondLst>
                                            <p:cond delay="1642"/>
                                          </p:stCondLst>
                                        </p:cTn>
                                        <p:tgtEl>
                                          <p:spTgt spid="6147"/>
                                        </p:tgtEl>
                                      </p:cBhvr>
                                      <p:to x="100000" y="90000"/>
                                    </p:animScale>
                                    <p:animScale>
                                      <p:cBhvr>
                                        <p:cTn id="21" dur="166" decel="50000">
                                          <p:stCondLst>
                                            <p:cond delay="1668"/>
                                          </p:stCondLst>
                                        </p:cTn>
                                        <p:tgtEl>
                                          <p:spTgt spid="6147"/>
                                        </p:tgtEl>
                                      </p:cBhvr>
                                      <p:to x="100000" y="100000"/>
                                    </p:animScale>
                                    <p:animScale>
                                      <p:cBhvr>
                                        <p:cTn id="22" dur="26">
                                          <p:stCondLst>
                                            <p:cond delay="1808"/>
                                          </p:stCondLst>
                                        </p:cTn>
                                        <p:tgtEl>
                                          <p:spTgt spid="6147"/>
                                        </p:tgtEl>
                                      </p:cBhvr>
                                      <p:to x="100000" y="95000"/>
                                    </p:animScale>
                                    <p:animScale>
                                      <p:cBhvr>
                                        <p:cTn id="23" dur="166" decel="50000">
                                          <p:stCondLst>
                                            <p:cond delay="1834"/>
                                          </p:stCondLst>
                                        </p:cTn>
                                        <p:tgtEl>
                                          <p:spTgt spid="614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elle 9"/>
          <p:cNvGraphicFramePr>
            <a:graphicFrameLocks noGrp="1"/>
          </p:cNvGraphicFramePr>
          <p:nvPr>
            <p:extLst>
              <p:ext uri="{D42A27DB-BD31-4B8C-83A1-F6EECF244321}">
                <p14:modId xmlns:p14="http://schemas.microsoft.com/office/powerpoint/2010/main" val="4236406969"/>
              </p:ext>
            </p:extLst>
          </p:nvPr>
        </p:nvGraphicFramePr>
        <p:xfrm>
          <a:off x="468314" y="1540007"/>
          <a:ext cx="8208142" cy="4553290"/>
        </p:xfrm>
        <a:graphic>
          <a:graphicData uri="http://schemas.openxmlformats.org/drawingml/2006/table">
            <a:tbl>
              <a:tblPr firstRow="1" firstCol="1" lastRow="1" lastCol="1" bandRow="1" bandCol="1">
                <a:tableStyleId>{5C22544A-7EE6-4342-B048-85BDC9FD1C3A}</a:tableStyleId>
              </a:tblPr>
              <a:tblGrid>
                <a:gridCol w="355504"/>
                <a:gridCol w="3892198"/>
                <a:gridCol w="1872208"/>
                <a:gridCol w="2088232"/>
              </a:tblGrid>
              <a:tr h="182769">
                <a:tc>
                  <a:txBody>
                    <a:bodyPr/>
                    <a:lstStyle/>
                    <a:p>
                      <a:pPr algn="l">
                        <a:lnSpc>
                          <a:spcPct val="100000"/>
                        </a:lnSpc>
                        <a:spcAft>
                          <a:spcPts val="0"/>
                        </a:spcAft>
                      </a:pPr>
                      <a:r>
                        <a:rPr lang="de-DE" sz="1100" dirty="0">
                          <a:solidFill>
                            <a:schemeClr val="tx1"/>
                          </a:solidFill>
                          <a:effectLst/>
                        </a:rPr>
                        <a:t>Zeit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Inhalt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Material/Organisation</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Ziel</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9590">
                <a:tc>
                  <a:txBody>
                    <a:bodyPr/>
                    <a:lstStyle/>
                    <a:p>
                      <a:pPr algn="l">
                        <a:lnSpc>
                          <a:spcPct val="100000"/>
                        </a:lnSpc>
                        <a:spcBef>
                          <a:spcPts val="600"/>
                        </a:spcBef>
                        <a:spcAft>
                          <a:spcPts val="0"/>
                        </a:spcAft>
                      </a:pPr>
                      <a:r>
                        <a:rPr lang="de-DE" sz="1100" dirty="0">
                          <a:solidFill>
                            <a:schemeClr val="tx1"/>
                          </a:solidFill>
                          <a:effectLst/>
                        </a:rPr>
                        <a:t>4‘</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Begrüßung, Anwesenheit, Thema,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Liste</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68886">
                <a:tc>
                  <a:txBody>
                    <a:bodyPr/>
                    <a:lstStyle/>
                    <a:p>
                      <a:pPr algn="l">
                        <a:lnSpc>
                          <a:spcPct val="100000"/>
                        </a:lnSpc>
                        <a:spcBef>
                          <a:spcPts val="600"/>
                        </a:spcBef>
                        <a:spcAft>
                          <a:spcPts val="0"/>
                        </a:spcAft>
                      </a:pPr>
                      <a:r>
                        <a:rPr lang="de-DE" sz="1100" dirty="0">
                          <a:solidFill>
                            <a:schemeClr val="tx1"/>
                          </a:solidFill>
                          <a:effectLst/>
                        </a:rPr>
                        <a:t>3‘</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smtClean="0">
                          <a:solidFill>
                            <a:schemeClr val="tx1"/>
                          </a:solidFill>
                          <a:effectLst/>
                        </a:rPr>
                        <a:t>Aufbau Längsnetz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1 </a:t>
                      </a:r>
                      <a:r>
                        <a:rPr lang="de-DE" sz="1100" dirty="0" smtClean="0">
                          <a:solidFill>
                            <a:schemeClr val="tx1"/>
                          </a:solidFill>
                          <a:effectLst/>
                        </a:rPr>
                        <a:t>Längsnetz</a:t>
                      </a:r>
                    </a:p>
                    <a:p>
                      <a:pPr algn="l">
                        <a:lnSpc>
                          <a:spcPct val="100000"/>
                        </a:lnSpc>
                        <a:spcBef>
                          <a:spcPts val="0"/>
                        </a:spcBef>
                        <a:spcAft>
                          <a:spcPts val="0"/>
                        </a:spcAft>
                      </a:pPr>
                      <a:r>
                        <a:rPr lang="de-DE" sz="1100" dirty="0" smtClean="0">
                          <a:solidFill>
                            <a:schemeClr val="tx1"/>
                          </a:solidFill>
                          <a:effectLst/>
                        </a:rPr>
                        <a:t>Aufbau </a:t>
                      </a:r>
                      <a:r>
                        <a:rPr lang="de-DE" sz="1100" dirty="0">
                          <a:solidFill>
                            <a:schemeClr val="tx1"/>
                          </a:solidFill>
                          <a:effectLst/>
                        </a:rPr>
                        <a:t>durch Schüler</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9746">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Aufwärmen: Parteiball mit verschiedenen Variationen</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Bef>
                          <a:spcPts val="0"/>
                        </a:spcBef>
                        <a:spcAft>
                          <a:spcPts val="0"/>
                        </a:spcAft>
                      </a:pPr>
                      <a:r>
                        <a:rPr lang="de-DE" sz="1100" spc="-20" dirty="0" smtClean="0">
                          <a:latin typeface="+mn-lt"/>
                          <a:ea typeface="Arial"/>
                          <a:cs typeface="+mn-cs"/>
                        </a:rPr>
                        <a:t>1 </a:t>
                      </a:r>
                      <a:r>
                        <a:rPr lang="de-DE" sz="1100" spc="0" baseline="0" dirty="0" smtClean="0">
                          <a:latin typeface="+mn-lt"/>
                          <a:ea typeface="Arial"/>
                          <a:cs typeface="+mn-cs"/>
                        </a:rPr>
                        <a:t>Volleyball je 6er-Gruppe</a:t>
                      </a:r>
                      <a:endParaRPr lang="de-DE" sz="1100" spc="0" baseline="0" dirty="0" smtClean="0">
                        <a:latin typeface="+mn-lt"/>
                        <a:ea typeface="Arial"/>
                        <a:cs typeface="Times New Roman"/>
                      </a:endParaRPr>
                    </a:p>
                    <a:p>
                      <a:pPr algn="just">
                        <a:lnSpc>
                          <a:spcPct val="100000"/>
                        </a:lnSpc>
                        <a:spcBef>
                          <a:spcPts val="0"/>
                        </a:spcBef>
                        <a:spcAft>
                          <a:spcPts val="0"/>
                        </a:spcAft>
                      </a:pPr>
                      <a:r>
                        <a:rPr lang="de-DE" sz="1100" dirty="0" smtClean="0">
                          <a:latin typeface="+mn-lt"/>
                          <a:ea typeface="Arial"/>
                          <a:cs typeface="+mn-cs"/>
                        </a:rPr>
                        <a:t>Bänder</a:t>
                      </a:r>
                      <a:endParaRPr lang="de-DE" sz="1100" dirty="0">
                        <a:latin typeface="+mn-lt"/>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allgemeine Erwärmung und Aktivierung des HKS</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Volleyballspezifisches Kräftigungsprogramm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zur Mobilisation und speziellen Erwärmung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0050">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Wiederholung der Grundtechniken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Pritschen </a:t>
                      </a:r>
                      <a:r>
                        <a:rPr lang="de-DE" sz="1100" kern="1200" dirty="0" smtClean="0">
                          <a:solidFill>
                            <a:schemeClr val="tx1"/>
                          </a:solidFill>
                          <a:effectLst/>
                          <a:latin typeface="+mn-lt"/>
                          <a:ea typeface="+mn-ea"/>
                          <a:cs typeface="+mn-cs"/>
                        </a:rPr>
                        <a:t>kurz-kurz-lang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in Dreiecksaufstellung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 Baggern</a:t>
                      </a:r>
                      <a:endParaRPr lang="de-DE" sz="1100" kern="1200" dirty="0">
                        <a:solidFill>
                          <a:schemeClr val="tx1"/>
                        </a:solidFill>
                        <a:effectLst/>
                        <a:latin typeface="+mn-lt"/>
                        <a:ea typeface="+mn-ea"/>
                        <a:cs typeface="+mn-cs"/>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1</a:t>
                      </a:r>
                      <a:r>
                        <a:rPr lang="de-DE" sz="1100" baseline="0" dirty="0" smtClean="0">
                          <a:solidFill>
                            <a:schemeClr val="tx1"/>
                          </a:solidFill>
                          <a:effectLst/>
                        </a:rPr>
                        <a:t> </a:t>
                      </a:r>
                      <a:r>
                        <a:rPr lang="de-DE" sz="1100" dirty="0" smtClean="0">
                          <a:solidFill>
                            <a:schemeClr val="tx1"/>
                          </a:solidFill>
                          <a:effectLst/>
                        </a:rPr>
                        <a:t>Ball je 3er-Gruppe</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Gruppeneinteilung </a:t>
                      </a:r>
                      <a:r>
                        <a:rPr lang="de-DE" sz="1100" dirty="0" smtClean="0">
                          <a:solidFill>
                            <a:schemeClr val="tx1"/>
                          </a:solidFill>
                          <a:effectLst/>
                        </a:rPr>
                        <a:t>selbstständig</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6167">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 mit 2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in der Zwischenform</a:t>
                      </a: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3 </a:t>
                      </a:r>
                      <a:r>
                        <a:rPr lang="de-DE" sz="1100" kern="1200" dirty="0">
                          <a:solidFill>
                            <a:schemeClr val="tx1"/>
                          </a:solidFill>
                          <a:effectLst/>
                          <a:latin typeface="+mn-lt"/>
                          <a:ea typeface="+mn-ea"/>
                          <a:cs typeface="+mn-cs"/>
                        </a:rPr>
                        <a:t>Kontakte sind Vorschrift</a:t>
                      </a: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4 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 im Spiel</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4964">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Erläuterung der wesentlichen taktischen Verhaltens­weisen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im </a:t>
                      </a:r>
                      <a:r>
                        <a:rPr lang="de-DE" sz="1100" dirty="0">
                          <a:solidFill>
                            <a:schemeClr val="tx1"/>
                          </a:solidFill>
                          <a:effectLst/>
                        </a:rPr>
                        <a:t>Spiel 2 : 2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Taktiktafel mit </a:t>
                      </a:r>
                      <a:r>
                        <a:rPr lang="de-DE" sz="1100" dirty="0" smtClean="0">
                          <a:solidFill>
                            <a:schemeClr val="tx1"/>
                          </a:solidFill>
                          <a:effectLst/>
                        </a:rPr>
                        <a:t>VB-Feld</a:t>
                      </a:r>
                      <a:br>
                        <a:rPr lang="de-DE" sz="1100" dirty="0" smtClean="0">
                          <a:solidFill>
                            <a:schemeClr val="tx1"/>
                          </a:solidFill>
                          <a:effectLst/>
                        </a:rPr>
                      </a:br>
                      <a:r>
                        <a:rPr lang="de-DE" sz="1100" dirty="0" smtClean="0">
                          <a:solidFill>
                            <a:schemeClr val="tx1"/>
                          </a:solidFill>
                          <a:effectLst/>
                        </a:rPr>
                        <a:t>Unterrichtsgespräch</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Kennenlernen der </a:t>
                      </a:r>
                      <a:r>
                        <a:rPr lang="de-DE" sz="1100" b="0" dirty="0" smtClean="0">
                          <a:solidFill>
                            <a:schemeClr val="tx1"/>
                          </a:solidFill>
                          <a:effectLst/>
                        </a:rPr>
                        <a:t>grundlegenden </a:t>
                      </a:r>
                      <a:r>
                        <a:rPr lang="de-DE" sz="1100" b="0" dirty="0">
                          <a:solidFill>
                            <a:schemeClr val="tx1"/>
                          </a:solidFill>
                          <a:effectLst/>
                        </a:rPr>
                        <a:t>taktischen </a:t>
                      </a:r>
                      <a:r>
                        <a:rPr lang="de-DE" sz="1100" b="0" dirty="0" smtClean="0">
                          <a:solidFill>
                            <a:schemeClr val="tx1"/>
                          </a:solidFill>
                          <a:effectLst/>
                        </a:rPr>
                        <a:t>Verhaltensweisen </a:t>
                      </a:r>
                      <a:r>
                        <a:rPr lang="de-DE" sz="1100" b="0" dirty="0">
                          <a:solidFill>
                            <a:schemeClr val="tx1"/>
                          </a:solidFill>
                          <a:effectLst/>
                        </a:rPr>
                        <a:t>im Spiel 2 : 2</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07844">
                <a:tc>
                  <a:txBody>
                    <a:bodyPr/>
                    <a:lstStyle/>
                    <a:p>
                      <a:pPr algn="l">
                        <a:lnSpc>
                          <a:spcPct val="100000"/>
                        </a:lnSpc>
                        <a:spcBef>
                          <a:spcPts val="600"/>
                        </a:spcBef>
                        <a:spcAft>
                          <a:spcPts val="0"/>
                        </a:spcAft>
                      </a:pPr>
                      <a:r>
                        <a:rPr lang="de-DE" sz="1100" dirty="0">
                          <a:solidFill>
                            <a:schemeClr val="tx1"/>
                          </a:solidFill>
                          <a:effectLst/>
                        </a:rPr>
                        <a:t>15‘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a:t>
                      </a:r>
                      <a:r>
                        <a:rPr lang="de-DE" sz="1100" dirty="0" smtClean="0">
                          <a:solidFill>
                            <a:schemeClr val="tx1"/>
                          </a:solidFill>
                          <a:effectLst/>
                        </a:rPr>
                        <a:t>2 : 2 </a:t>
                      </a:r>
                      <a:endParaRPr lang="de-DE" sz="1100" dirty="0">
                        <a:solidFill>
                          <a:schemeClr val="tx1"/>
                        </a:solidFill>
                        <a:effectLst/>
                      </a:endParaRPr>
                    </a:p>
                    <a:p>
                      <a:pPr marL="176213" lvl="0" indent="-176213" algn="l">
                        <a:lnSpc>
                          <a:spcPct val="100000"/>
                        </a:lnSpc>
                        <a:spcBef>
                          <a:spcPts val="0"/>
                        </a:spcBef>
                        <a:spcAft>
                          <a:spcPts val="0"/>
                        </a:spcAft>
                        <a:buFont typeface="Arial"/>
                        <a:buChar char="-"/>
                      </a:pPr>
                      <a:r>
                        <a:rPr lang="de-DE" sz="1100" dirty="0">
                          <a:solidFill>
                            <a:schemeClr val="tx1"/>
                          </a:solidFill>
                          <a:effectLst/>
                        </a:rPr>
                        <a:t>in der Zwischenform</a:t>
                      </a:r>
                    </a:p>
                    <a:p>
                      <a:pPr marL="176213" lvl="0" indent="-176213" algn="l">
                        <a:lnSpc>
                          <a:spcPct val="100000"/>
                        </a:lnSpc>
                        <a:spcBef>
                          <a:spcPts val="0"/>
                        </a:spcBef>
                        <a:spcAft>
                          <a:spcPts val="0"/>
                        </a:spcAft>
                        <a:buFont typeface="Arial"/>
                        <a:buChar char="-"/>
                      </a:pPr>
                      <a:r>
                        <a:rPr lang="de-DE" sz="1100" dirty="0" smtClean="0">
                          <a:solidFill>
                            <a:schemeClr val="tx1"/>
                          </a:solidFill>
                          <a:effectLst/>
                        </a:rPr>
                        <a:t>3 </a:t>
                      </a:r>
                      <a:r>
                        <a:rPr lang="de-DE" sz="1100" dirty="0">
                          <a:solidFill>
                            <a:schemeClr val="tx1"/>
                          </a:solidFill>
                          <a:effectLst/>
                        </a:rPr>
                        <a:t>Kontakte sind Vorschrift</a:t>
                      </a:r>
                    </a:p>
                    <a:p>
                      <a:pPr marL="176213" lvl="0" indent="-176213" algn="l">
                        <a:lnSpc>
                          <a:spcPct val="100000"/>
                        </a:lnSpc>
                        <a:spcBef>
                          <a:spcPts val="0"/>
                        </a:spcBef>
                        <a:spcAft>
                          <a:spcPts val="0"/>
                        </a:spcAft>
                        <a:buFont typeface="Arial"/>
                        <a:buChar char="-"/>
                      </a:pPr>
                      <a:r>
                        <a:rPr lang="de-DE" sz="1100" dirty="0">
                          <a:solidFill>
                            <a:schemeClr val="tx1"/>
                          </a:solidFill>
                          <a:effectLst/>
                        </a:rPr>
                        <a:t>gute Gruppen gehen zur Zielform über (Feldgröße 4 </a:t>
                      </a:r>
                      <a:r>
                        <a:rPr lang="de-DE" sz="1100" dirty="0" smtClean="0">
                          <a:solidFill>
                            <a:schemeClr val="tx1"/>
                          </a:solidFill>
                          <a:effectLst/>
                        </a:rPr>
                        <a:t>x 6 </a:t>
                      </a:r>
                      <a:r>
                        <a:rPr lang="de-DE" sz="1100" dirty="0">
                          <a:solidFill>
                            <a:schemeClr val="tx1"/>
                          </a:solidFill>
                          <a:effectLst/>
                        </a:rPr>
                        <a:t>m)</a:t>
                      </a:r>
                      <a:endParaRPr lang="de-DE" sz="1100" dirty="0">
                        <a:solidFill>
                          <a:schemeClr val="tx1"/>
                        </a:solidFill>
                        <a:effectLst/>
                        <a:latin typeface="Arial"/>
                        <a:ea typeface="Times New Roman"/>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Kaiserspielmodus</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6 m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Erlernen des Spiels 2:2 mit verschiedenen Variationen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Demonstration einer Gruppe/Besprechung und Hinweise/Korrekturen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Erkennen von richtigen und falschen Aktionen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7161">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Spiel </a:t>
                      </a:r>
                      <a:r>
                        <a:rPr lang="de-DE" sz="1100" dirty="0" smtClean="0">
                          <a:solidFill>
                            <a:schemeClr val="tx1"/>
                          </a:solidFill>
                          <a:effectLst/>
                        </a:rPr>
                        <a:t>2 :</a:t>
                      </a:r>
                      <a:r>
                        <a:rPr lang="de-DE" sz="1100" baseline="0" dirty="0" smtClean="0">
                          <a:solidFill>
                            <a:schemeClr val="tx1"/>
                          </a:solidFill>
                          <a:effectLst/>
                        </a:rPr>
                        <a:t> </a:t>
                      </a:r>
                      <a:r>
                        <a:rPr lang="de-DE" sz="1100" dirty="0" smtClean="0">
                          <a:solidFill>
                            <a:schemeClr val="tx1"/>
                          </a:solidFill>
                          <a:effectLst/>
                        </a:rPr>
                        <a:t>2 </a:t>
                      </a:r>
                      <a:r>
                        <a:rPr lang="de-DE" sz="1100" dirty="0">
                          <a:solidFill>
                            <a:schemeClr val="tx1"/>
                          </a:solidFill>
                          <a:effectLst/>
                        </a:rPr>
                        <a:t>Fortsetzung Organisation </a:t>
                      </a: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Abbau</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gemeinsam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0853">
                <a:tc>
                  <a:txBody>
                    <a:bodyPr/>
                    <a:lstStyle/>
                    <a:p>
                      <a:pPr algn="l">
                        <a:lnSpc>
                          <a:spcPct val="100000"/>
                        </a:lnSpc>
                        <a:spcBef>
                          <a:spcPts val="600"/>
                        </a:spcBef>
                        <a:spcAft>
                          <a:spcPts val="0"/>
                        </a:spcAft>
                      </a:pPr>
                      <a:r>
                        <a:rPr lang="de-DE" sz="1100" dirty="0">
                          <a:solidFill>
                            <a:schemeClr val="tx1"/>
                          </a:solidFill>
                          <a:effectLst/>
                        </a:rPr>
                        <a:t>2‘</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Schlussbesprechung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gemeinsamer Stundenausklang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2" name="Rechteckige Legende 11"/>
          <p:cNvSpPr/>
          <p:nvPr/>
        </p:nvSpPr>
        <p:spPr bwMode="auto">
          <a:xfrm>
            <a:off x="7091783" y="1475492"/>
            <a:ext cx="1728192" cy="369332"/>
          </a:xfrm>
          <a:prstGeom prst="wedgeRectCallout">
            <a:avLst>
              <a:gd name="adj1" fmla="val -62557"/>
              <a:gd name="adj2" fmla="val 876"/>
            </a:avLst>
          </a:prstGeom>
          <a:solidFill>
            <a:schemeClr val="bg1"/>
          </a:solidFill>
          <a:ln w="158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de-DE" dirty="0" smtClean="0">
                <a:sym typeface="Wingdings 2"/>
              </a:rPr>
              <a:t>Strukturiertheit</a:t>
            </a:r>
          </a:p>
        </p:txBody>
      </p:sp>
    </p:spTree>
    <p:extLst>
      <p:ext uri="{BB962C8B-B14F-4D97-AF65-F5344CB8AC3E}">
        <p14:creationId xmlns:p14="http://schemas.microsoft.com/office/powerpoint/2010/main" val="9115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5" name="Textfeld 14"/>
          <p:cNvSpPr txBox="1"/>
          <p:nvPr/>
        </p:nvSpPr>
        <p:spPr>
          <a:xfrm>
            <a:off x="471389" y="1556792"/>
            <a:ext cx="3522118" cy="707886"/>
          </a:xfrm>
          <a:prstGeom prst="rect">
            <a:avLst/>
          </a:prstGeom>
          <a:noFill/>
        </p:spPr>
        <p:txBody>
          <a:bodyPr wrap="none" rtlCol="0">
            <a:spAutoFit/>
          </a:bodyPr>
          <a:lstStyle/>
          <a:p>
            <a:r>
              <a:rPr lang="de-DE" sz="4000" dirty="0" smtClean="0"/>
              <a:t>Strukturiertheit</a:t>
            </a:r>
            <a:endParaRPr lang="de-DE" sz="4000" dirty="0"/>
          </a:p>
        </p:txBody>
      </p:sp>
      <p:sp>
        <p:nvSpPr>
          <p:cNvPr id="10" name="Textfeld 9"/>
          <p:cNvSpPr txBox="1"/>
          <p:nvPr/>
        </p:nvSpPr>
        <p:spPr>
          <a:xfrm>
            <a:off x="1187450" y="5775623"/>
            <a:ext cx="2310248" cy="461665"/>
          </a:xfrm>
          <a:prstGeom prst="rect">
            <a:avLst/>
          </a:prstGeom>
          <a:noFill/>
        </p:spPr>
        <p:txBody>
          <a:bodyPr wrap="none" rtlCol="0">
            <a:spAutoFit/>
          </a:bodyPr>
          <a:lstStyle/>
          <a:p>
            <a:r>
              <a:rPr lang="de-DE" sz="2400" dirty="0" smtClean="0"/>
              <a:t>Zielorientierung</a:t>
            </a:r>
          </a:p>
        </p:txBody>
      </p:sp>
      <p:sp>
        <p:nvSpPr>
          <p:cNvPr id="11" name="Textfeld 10"/>
          <p:cNvSpPr txBox="1"/>
          <p:nvPr/>
        </p:nvSpPr>
        <p:spPr>
          <a:xfrm>
            <a:off x="1178896" y="2708920"/>
            <a:ext cx="7497565" cy="461665"/>
          </a:xfrm>
          <a:prstGeom prst="rect">
            <a:avLst/>
          </a:prstGeom>
          <a:noFill/>
        </p:spPr>
        <p:txBody>
          <a:bodyPr wrap="none" rtlCol="0">
            <a:spAutoFit/>
          </a:bodyPr>
          <a:lstStyle/>
          <a:p>
            <a:r>
              <a:rPr lang="de-DE" sz="2400" dirty="0" smtClean="0"/>
              <a:t>Unterrichtseinheit in Bezug zu den Bildungsstandards</a:t>
            </a:r>
            <a:endParaRPr lang="de-DE" sz="2400" dirty="0"/>
          </a:p>
        </p:txBody>
      </p:sp>
      <p:sp>
        <p:nvSpPr>
          <p:cNvPr id="3" name="Rechteck 2"/>
          <p:cNvSpPr/>
          <p:nvPr/>
        </p:nvSpPr>
        <p:spPr>
          <a:xfrm>
            <a:off x="1178896" y="3284984"/>
            <a:ext cx="7704856" cy="2031325"/>
          </a:xfrm>
          <a:prstGeom prst="rect">
            <a:avLst/>
          </a:prstGeom>
        </p:spPr>
        <p:txBody>
          <a:bodyPr wrap="square">
            <a:spAutoFit/>
          </a:bodyPr>
          <a:lstStyle/>
          <a:p>
            <a:r>
              <a:rPr lang="de-DE" dirty="0"/>
              <a:t>Die Schülerinnen und Schüler können</a:t>
            </a:r>
          </a:p>
          <a:p>
            <a:pPr marL="285750" lvl="0" indent="-285750">
              <a:buFont typeface="Arial" pitchFamily="34" charset="0"/>
              <a:buChar char="•"/>
            </a:pPr>
            <a:r>
              <a:rPr lang="de-DE" dirty="0"/>
              <a:t>den zu Grunde liegenden Spielgedanken erfassen und ihn im Spiel umsetzen;</a:t>
            </a:r>
          </a:p>
          <a:p>
            <a:pPr marL="285750" lvl="0" indent="-285750">
              <a:buFont typeface="Arial" pitchFamily="34" charset="0"/>
              <a:buChar char="•"/>
            </a:pPr>
            <a:r>
              <a:rPr lang="de-DE" dirty="0"/>
              <a:t>die wesentlichen spielspezifischen Handlungen in Angriff und Abwehr umsetzen;</a:t>
            </a:r>
          </a:p>
          <a:p>
            <a:pPr marL="285750" lvl="0" indent="-285750">
              <a:buFont typeface="Arial" pitchFamily="34" charset="0"/>
              <a:buChar char="•"/>
            </a:pPr>
            <a:r>
              <a:rPr lang="de-DE" dirty="0"/>
              <a:t>die erworbenen Grundtechniken spielspezifisch anwenden;</a:t>
            </a:r>
          </a:p>
          <a:p>
            <a:pPr marL="285750" lvl="0" indent="-285750">
              <a:buFont typeface="Arial" pitchFamily="34" charset="0"/>
              <a:buChar char="•"/>
            </a:pPr>
            <a:r>
              <a:rPr lang="de-DE" dirty="0"/>
              <a:t>die Volleyballregeln in grundlegender Form benennen.</a:t>
            </a:r>
          </a:p>
        </p:txBody>
      </p:sp>
    </p:spTree>
    <p:extLst>
      <p:ext uri="{BB962C8B-B14F-4D97-AF65-F5344CB8AC3E}">
        <p14:creationId xmlns:p14="http://schemas.microsoft.com/office/powerpoint/2010/main" val="383977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elle 9"/>
          <p:cNvGraphicFramePr>
            <a:graphicFrameLocks noGrp="1"/>
          </p:cNvGraphicFramePr>
          <p:nvPr>
            <p:extLst>
              <p:ext uri="{D42A27DB-BD31-4B8C-83A1-F6EECF244321}">
                <p14:modId xmlns:p14="http://schemas.microsoft.com/office/powerpoint/2010/main" val="3855854202"/>
              </p:ext>
            </p:extLst>
          </p:nvPr>
        </p:nvGraphicFramePr>
        <p:xfrm>
          <a:off x="468314" y="1540007"/>
          <a:ext cx="8208142" cy="4553290"/>
        </p:xfrm>
        <a:graphic>
          <a:graphicData uri="http://schemas.openxmlformats.org/drawingml/2006/table">
            <a:tbl>
              <a:tblPr firstRow="1" firstCol="1" lastRow="1" lastCol="1" bandRow="1" bandCol="1">
                <a:tableStyleId>{5C22544A-7EE6-4342-B048-85BDC9FD1C3A}</a:tableStyleId>
              </a:tblPr>
              <a:tblGrid>
                <a:gridCol w="355504"/>
                <a:gridCol w="3892198"/>
                <a:gridCol w="1872208"/>
                <a:gridCol w="2088232"/>
              </a:tblGrid>
              <a:tr h="182769">
                <a:tc>
                  <a:txBody>
                    <a:bodyPr/>
                    <a:lstStyle/>
                    <a:p>
                      <a:pPr algn="l">
                        <a:lnSpc>
                          <a:spcPct val="100000"/>
                        </a:lnSpc>
                        <a:spcAft>
                          <a:spcPts val="0"/>
                        </a:spcAft>
                      </a:pPr>
                      <a:r>
                        <a:rPr lang="de-DE" sz="1100" dirty="0">
                          <a:solidFill>
                            <a:schemeClr val="tx1"/>
                          </a:solidFill>
                          <a:effectLst/>
                        </a:rPr>
                        <a:t>Zeit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Inhalt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Material/Organisation</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Ziel</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9590">
                <a:tc>
                  <a:txBody>
                    <a:bodyPr/>
                    <a:lstStyle/>
                    <a:p>
                      <a:pPr algn="l">
                        <a:lnSpc>
                          <a:spcPct val="100000"/>
                        </a:lnSpc>
                        <a:spcBef>
                          <a:spcPts val="600"/>
                        </a:spcBef>
                        <a:spcAft>
                          <a:spcPts val="0"/>
                        </a:spcAft>
                      </a:pPr>
                      <a:r>
                        <a:rPr lang="de-DE" sz="1100" dirty="0">
                          <a:solidFill>
                            <a:schemeClr val="tx1"/>
                          </a:solidFill>
                          <a:effectLst/>
                        </a:rPr>
                        <a:t>4‘</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Begrüßung, Anwesenheit, Thema,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Liste</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68886">
                <a:tc>
                  <a:txBody>
                    <a:bodyPr/>
                    <a:lstStyle/>
                    <a:p>
                      <a:pPr algn="l">
                        <a:lnSpc>
                          <a:spcPct val="100000"/>
                        </a:lnSpc>
                        <a:spcBef>
                          <a:spcPts val="600"/>
                        </a:spcBef>
                        <a:spcAft>
                          <a:spcPts val="0"/>
                        </a:spcAft>
                      </a:pPr>
                      <a:r>
                        <a:rPr lang="de-DE" sz="1100" dirty="0">
                          <a:solidFill>
                            <a:schemeClr val="tx1"/>
                          </a:solidFill>
                          <a:effectLst/>
                        </a:rPr>
                        <a:t>3‘</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smtClean="0">
                          <a:solidFill>
                            <a:schemeClr val="tx1"/>
                          </a:solidFill>
                          <a:effectLst/>
                        </a:rPr>
                        <a:t>Aufbau Längsnetz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1 </a:t>
                      </a:r>
                      <a:r>
                        <a:rPr lang="de-DE" sz="1100" dirty="0" smtClean="0">
                          <a:solidFill>
                            <a:schemeClr val="tx1"/>
                          </a:solidFill>
                          <a:effectLst/>
                        </a:rPr>
                        <a:t>Längsnetz</a:t>
                      </a:r>
                    </a:p>
                    <a:p>
                      <a:pPr algn="l">
                        <a:lnSpc>
                          <a:spcPct val="100000"/>
                        </a:lnSpc>
                        <a:spcBef>
                          <a:spcPts val="0"/>
                        </a:spcBef>
                        <a:spcAft>
                          <a:spcPts val="0"/>
                        </a:spcAft>
                      </a:pPr>
                      <a:r>
                        <a:rPr lang="de-DE" sz="1100" dirty="0" smtClean="0">
                          <a:solidFill>
                            <a:schemeClr val="tx1"/>
                          </a:solidFill>
                          <a:effectLst/>
                        </a:rPr>
                        <a:t>Aufbau </a:t>
                      </a:r>
                      <a:r>
                        <a:rPr lang="de-DE" sz="1100" dirty="0">
                          <a:solidFill>
                            <a:schemeClr val="tx1"/>
                          </a:solidFill>
                          <a:effectLst/>
                        </a:rPr>
                        <a:t>durch Schüler</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9746">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Aufwärmen: Parteiball mit verschiedenen Variationen</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Bef>
                          <a:spcPts val="0"/>
                        </a:spcBef>
                        <a:spcAft>
                          <a:spcPts val="0"/>
                        </a:spcAft>
                      </a:pPr>
                      <a:r>
                        <a:rPr lang="de-DE" sz="1100" spc="-20" dirty="0" smtClean="0">
                          <a:latin typeface="+mn-lt"/>
                          <a:ea typeface="Arial"/>
                          <a:cs typeface="+mn-cs"/>
                        </a:rPr>
                        <a:t>1 </a:t>
                      </a:r>
                      <a:r>
                        <a:rPr lang="de-DE" sz="1100" spc="0" baseline="0" dirty="0" smtClean="0">
                          <a:latin typeface="+mn-lt"/>
                          <a:ea typeface="Arial"/>
                          <a:cs typeface="+mn-cs"/>
                        </a:rPr>
                        <a:t>Volleyball je 6er-Gruppe</a:t>
                      </a:r>
                      <a:endParaRPr lang="de-DE" sz="1100" spc="0" baseline="0" dirty="0" smtClean="0">
                        <a:latin typeface="+mn-lt"/>
                        <a:ea typeface="Arial"/>
                        <a:cs typeface="Times New Roman"/>
                      </a:endParaRPr>
                    </a:p>
                    <a:p>
                      <a:pPr algn="just">
                        <a:lnSpc>
                          <a:spcPct val="100000"/>
                        </a:lnSpc>
                        <a:spcBef>
                          <a:spcPts val="0"/>
                        </a:spcBef>
                        <a:spcAft>
                          <a:spcPts val="0"/>
                        </a:spcAft>
                      </a:pPr>
                      <a:r>
                        <a:rPr lang="de-DE" sz="1100" dirty="0" smtClean="0">
                          <a:latin typeface="+mn-lt"/>
                          <a:ea typeface="Arial"/>
                          <a:cs typeface="+mn-cs"/>
                        </a:rPr>
                        <a:t>Bänder</a:t>
                      </a:r>
                      <a:endParaRPr lang="de-DE" sz="1100" dirty="0">
                        <a:latin typeface="+mn-lt"/>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allgemeine Erwärmung und Aktivierung des HKS</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Volleyballspezifisches Kräftigungsprogramm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zur Mobilisation und speziellen Erwärmung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0050">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Wiederholung der Grundtechniken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Pritschen </a:t>
                      </a:r>
                      <a:r>
                        <a:rPr lang="de-DE" sz="1100" kern="1200" dirty="0" smtClean="0">
                          <a:solidFill>
                            <a:schemeClr val="tx1"/>
                          </a:solidFill>
                          <a:effectLst/>
                          <a:latin typeface="+mn-lt"/>
                          <a:ea typeface="+mn-ea"/>
                          <a:cs typeface="+mn-cs"/>
                        </a:rPr>
                        <a:t>kurz-kurz-lang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in Dreiecksaufstellung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 Baggern</a:t>
                      </a:r>
                      <a:endParaRPr lang="de-DE" sz="1100" kern="1200" dirty="0">
                        <a:solidFill>
                          <a:schemeClr val="tx1"/>
                        </a:solidFill>
                        <a:effectLst/>
                        <a:latin typeface="+mn-lt"/>
                        <a:ea typeface="+mn-ea"/>
                        <a:cs typeface="+mn-cs"/>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1</a:t>
                      </a:r>
                      <a:r>
                        <a:rPr lang="de-DE" sz="1100" baseline="0" dirty="0" smtClean="0">
                          <a:solidFill>
                            <a:schemeClr val="tx1"/>
                          </a:solidFill>
                          <a:effectLst/>
                        </a:rPr>
                        <a:t> </a:t>
                      </a:r>
                      <a:r>
                        <a:rPr lang="de-DE" sz="1100" dirty="0" smtClean="0">
                          <a:solidFill>
                            <a:schemeClr val="tx1"/>
                          </a:solidFill>
                          <a:effectLst/>
                        </a:rPr>
                        <a:t>Ball je 3er-Gruppe</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Gruppeneinteilung </a:t>
                      </a:r>
                      <a:r>
                        <a:rPr lang="de-DE" sz="1100" dirty="0" smtClean="0">
                          <a:solidFill>
                            <a:schemeClr val="tx1"/>
                          </a:solidFill>
                          <a:effectLst/>
                        </a:rPr>
                        <a:t>selbstständig</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6167">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 mit 2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in der Zwischenform</a:t>
                      </a: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3 </a:t>
                      </a:r>
                      <a:r>
                        <a:rPr lang="de-DE" sz="1100" kern="1200" dirty="0">
                          <a:solidFill>
                            <a:schemeClr val="tx1"/>
                          </a:solidFill>
                          <a:effectLst/>
                          <a:latin typeface="+mn-lt"/>
                          <a:ea typeface="+mn-ea"/>
                          <a:cs typeface="+mn-cs"/>
                        </a:rPr>
                        <a:t>Kontakte sind Vorschrift</a:t>
                      </a: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4 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 im Spiel</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4964">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Erläuterung der wesentlichen taktischen Verhaltens­weisen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im </a:t>
                      </a:r>
                      <a:r>
                        <a:rPr lang="de-DE" sz="1100" dirty="0">
                          <a:solidFill>
                            <a:schemeClr val="tx1"/>
                          </a:solidFill>
                          <a:effectLst/>
                        </a:rPr>
                        <a:t>Spiel 2 : 2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Taktiktafel mit </a:t>
                      </a:r>
                      <a:r>
                        <a:rPr lang="de-DE" sz="1100" dirty="0" smtClean="0">
                          <a:solidFill>
                            <a:schemeClr val="tx1"/>
                          </a:solidFill>
                          <a:effectLst/>
                        </a:rPr>
                        <a:t>VB-Feld</a:t>
                      </a:r>
                      <a:br>
                        <a:rPr lang="de-DE" sz="1100" dirty="0" smtClean="0">
                          <a:solidFill>
                            <a:schemeClr val="tx1"/>
                          </a:solidFill>
                          <a:effectLst/>
                        </a:rPr>
                      </a:br>
                      <a:r>
                        <a:rPr lang="de-DE" sz="1100" dirty="0" smtClean="0">
                          <a:solidFill>
                            <a:schemeClr val="tx1"/>
                          </a:solidFill>
                          <a:effectLst/>
                        </a:rPr>
                        <a:t>Unterrichtsgespräch</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Kennenlernen der </a:t>
                      </a:r>
                      <a:r>
                        <a:rPr lang="de-DE" sz="1100" b="0" dirty="0" smtClean="0">
                          <a:solidFill>
                            <a:schemeClr val="tx1"/>
                          </a:solidFill>
                          <a:effectLst/>
                        </a:rPr>
                        <a:t>grundlegenden </a:t>
                      </a:r>
                      <a:r>
                        <a:rPr lang="de-DE" sz="1100" b="0" dirty="0">
                          <a:solidFill>
                            <a:schemeClr val="tx1"/>
                          </a:solidFill>
                          <a:effectLst/>
                        </a:rPr>
                        <a:t>taktischen </a:t>
                      </a:r>
                      <a:r>
                        <a:rPr lang="de-DE" sz="1100" b="0" dirty="0" smtClean="0">
                          <a:solidFill>
                            <a:schemeClr val="tx1"/>
                          </a:solidFill>
                          <a:effectLst/>
                        </a:rPr>
                        <a:t>Verhaltensweisen </a:t>
                      </a:r>
                      <a:r>
                        <a:rPr lang="de-DE" sz="1100" b="0" dirty="0">
                          <a:solidFill>
                            <a:schemeClr val="tx1"/>
                          </a:solidFill>
                          <a:effectLst/>
                        </a:rPr>
                        <a:t>im Spiel 2 : 2</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07844">
                <a:tc>
                  <a:txBody>
                    <a:bodyPr/>
                    <a:lstStyle/>
                    <a:p>
                      <a:pPr algn="l">
                        <a:lnSpc>
                          <a:spcPct val="100000"/>
                        </a:lnSpc>
                        <a:spcBef>
                          <a:spcPts val="600"/>
                        </a:spcBef>
                        <a:spcAft>
                          <a:spcPts val="0"/>
                        </a:spcAft>
                      </a:pPr>
                      <a:r>
                        <a:rPr lang="de-DE" sz="1100" dirty="0">
                          <a:solidFill>
                            <a:schemeClr val="tx1"/>
                          </a:solidFill>
                          <a:effectLst/>
                        </a:rPr>
                        <a:t>15‘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a:t>
                      </a:r>
                      <a:r>
                        <a:rPr lang="de-DE" sz="1100" dirty="0" smtClean="0">
                          <a:solidFill>
                            <a:schemeClr val="tx1"/>
                          </a:solidFill>
                          <a:effectLst/>
                        </a:rPr>
                        <a:t>2 : 2 </a:t>
                      </a:r>
                      <a:endParaRPr lang="de-DE" sz="1100" dirty="0">
                        <a:solidFill>
                          <a:schemeClr val="tx1"/>
                        </a:solidFill>
                        <a:effectLst/>
                      </a:endParaRPr>
                    </a:p>
                    <a:p>
                      <a:pPr marL="176213" lvl="0" indent="-176213" algn="l">
                        <a:lnSpc>
                          <a:spcPct val="100000"/>
                        </a:lnSpc>
                        <a:spcBef>
                          <a:spcPts val="0"/>
                        </a:spcBef>
                        <a:spcAft>
                          <a:spcPts val="0"/>
                        </a:spcAft>
                        <a:buFont typeface="Arial"/>
                        <a:buChar char="-"/>
                      </a:pPr>
                      <a:r>
                        <a:rPr lang="de-DE" sz="1100" dirty="0">
                          <a:solidFill>
                            <a:schemeClr val="tx1"/>
                          </a:solidFill>
                          <a:effectLst/>
                        </a:rPr>
                        <a:t>in der Zwischenform</a:t>
                      </a:r>
                    </a:p>
                    <a:p>
                      <a:pPr marL="176213" lvl="0" indent="-176213" algn="l">
                        <a:lnSpc>
                          <a:spcPct val="100000"/>
                        </a:lnSpc>
                        <a:spcBef>
                          <a:spcPts val="0"/>
                        </a:spcBef>
                        <a:spcAft>
                          <a:spcPts val="0"/>
                        </a:spcAft>
                        <a:buFont typeface="Arial"/>
                        <a:buChar char="-"/>
                      </a:pPr>
                      <a:r>
                        <a:rPr lang="de-DE" sz="1100" dirty="0" smtClean="0">
                          <a:solidFill>
                            <a:schemeClr val="tx1"/>
                          </a:solidFill>
                          <a:effectLst/>
                        </a:rPr>
                        <a:t>3 </a:t>
                      </a:r>
                      <a:r>
                        <a:rPr lang="de-DE" sz="1100" dirty="0">
                          <a:solidFill>
                            <a:schemeClr val="tx1"/>
                          </a:solidFill>
                          <a:effectLst/>
                        </a:rPr>
                        <a:t>Kontakte sind Vorschrift</a:t>
                      </a:r>
                    </a:p>
                    <a:p>
                      <a:pPr marL="176213" lvl="0" indent="-176213" algn="l">
                        <a:lnSpc>
                          <a:spcPct val="100000"/>
                        </a:lnSpc>
                        <a:spcBef>
                          <a:spcPts val="0"/>
                        </a:spcBef>
                        <a:spcAft>
                          <a:spcPts val="0"/>
                        </a:spcAft>
                        <a:buFont typeface="Arial"/>
                        <a:buChar char="-"/>
                      </a:pPr>
                      <a:r>
                        <a:rPr lang="de-DE" sz="1100" dirty="0">
                          <a:solidFill>
                            <a:schemeClr val="tx1"/>
                          </a:solidFill>
                          <a:effectLst/>
                        </a:rPr>
                        <a:t>gute Gruppen gehen zur Zielform über (Feldgröße 4 </a:t>
                      </a:r>
                      <a:r>
                        <a:rPr lang="de-DE" sz="1100" dirty="0" smtClean="0">
                          <a:solidFill>
                            <a:schemeClr val="tx1"/>
                          </a:solidFill>
                          <a:effectLst/>
                        </a:rPr>
                        <a:t>x 6 </a:t>
                      </a:r>
                      <a:r>
                        <a:rPr lang="de-DE" sz="1100" dirty="0">
                          <a:solidFill>
                            <a:schemeClr val="tx1"/>
                          </a:solidFill>
                          <a:effectLst/>
                        </a:rPr>
                        <a:t>m)</a:t>
                      </a:r>
                      <a:endParaRPr lang="de-DE" sz="1100" dirty="0">
                        <a:solidFill>
                          <a:schemeClr val="tx1"/>
                        </a:solidFill>
                        <a:effectLst/>
                        <a:latin typeface="Arial"/>
                        <a:ea typeface="Times New Roman"/>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Kaiserspielmodus</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6 m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Erlernen des Spiels 2:2 mit verschiedenen Variationen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Demonstration einer Gruppe/Besprechung und Hinweise/Korrekturen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Erkennen von richtigen und falschen Aktionen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7161">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Spiel </a:t>
                      </a:r>
                      <a:r>
                        <a:rPr lang="de-DE" sz="1100" dirty="0" smtClean="0">
                          <a:solidFill>
                            <a:schemeClr val="tx1"/>
                          </a:solidFill>
                          <a:effectLst/>
                        </a:rPr>
                        <a:t>2 :</a:t>
                      </a:r>
                      <a:r>
                        <a:rPr lang="de-DE" sz="1100" baseline="0" dirty="0" smtClean="0">
                          <a:solidFill>
                            <a:schemeClr val="tx1"/>
                          </a:solidFill>
                          <a:effectLst/>
                        </a:rPr>
                        <a:t> </a:t>
                      </a:r>
                      <a:r>
                        <a:rPr lang="de-DE" sz="1100" dirty="0" smtClean="0">
                          <a:solidFill>
                            <a:schemeClr val="tx1"/>
                          </a:solidFill>
                          <a:effectLst/>
                        </a:rPr>
                        <a:t>2 </a:t>
                      </a:r>
                      <a:r>
                        <a:rPr lang="de-DE" sz="1100" dirty="0">
                          <a:solidFill>
                            <a:schemeClr val="tx1"/>
                          </a:solidFill>
                          <a:effectLst/>
                        </a:rPr>
                        <a:t>Fortsetzung Organisation </a:t>
                      </a: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Abbau</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gemeinsam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0853">
                <a:tc>
                  <a:txBody>
                    <a:bodyPr/>
                    <a:lstStyle/>
                    <a:p>
                      <a:pPr algn="l">
                        <a:lnSpc>
                          <a:spcPct val="100000"/>
                        </a:lnSpc>
                        <a:spcBef>
                          <a:spcPts val="600"/>
                        </a:spcBef>
                        <a:spcAft>
                          <a:spcPts val="0"/>
                        </a:spcAft>
                      </a:pPr>
                      <a:r>
                        <a:rPr lang="de-DE" sz="1100" dirty="0">
                          <a:solidFill>
                            <a:schemeClr val="tx1"/>
                          </a:solidFill>
                          <a:effectLst/>
                        </a:rPr>
                        <a:t>2‘</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Schlussbesprechung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gemeinsamer Stundenausklang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2" name="Rechteckige Legende 11"/>
          <p:cNvSpPr/>
          <p:nvPr/>
        </p:nvSpPr>
        <p:spPr bwMode="auto">
          <a:xfrm>
            <a:off x="7091783" y="1475492"/>
            <a:ext cx="1728192" cy="369332"/>
          </a:xfrm>
          <a:prstGeom prst="wedgeRectCallout">
            <a:avLst>
              <a:gd name="adj1" fmla="val -62557"/>
              <a:gd name="adj2" fmla="val 876"/>
            </a:avLst>
          </a:prstGeom>
          <a:solidFill>
            <a:schemeClr val="bg1"/>
          </a:solidFill>
          <a:ln w="158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de-DE" dirty="0" smtClean="0">
                <a:sym typeface="Wingdings 2"/>
              </a:rPr>
              <a:t>Strukturiertheit</a:t>
            </a:r>
          </a:p>
        </p:txBody>
      </p:sp>
    </p:spTree>
    <p:extLst>
      <p:ext uri="{BB962C8B-B14F-4D97-AF65-F5344CB8AC3E}">
        <p14:creationId xmlns:p14="http://schemas.microsoft.com/office/powerpoint/2010/main" val="28365679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5" name="Textfeld 14"/>
          <p:cNvSpPr txBox="1"/>
          <p:nvPr/>
        </p:nvSpPr>
        <p:spPr>
          <a:xfrm>
            <a:off x="471389" y="1556792"/>
            <a:ext cx="4378122" cy="707886"/>
          </a:xfrm>
          <a:prstGeom prst="rect">
            <a:avLst/>
          </a:prstGeom>
          <a:noFill/>
        </p:spPr>
        <p:txBody>
          <a:bodyPr wrap="none" rtlCol="0">
            <a:spAutoFit/>
          </a:bodyPr>
          <a:lstStyle/>
          <a:p>
            <a:r>
              <a:rPr lang="de-DE" sz="4000" dirty="0" smtClean="0"/>
              <a:t>Mehrperspektivität</a:t>
            </a:r>
            <a:endParaRPr lang="de-DE" sz="4000" dirty="0"/>
          </a:p>
        </p:txBody>
      </p:sp>
      <p:grpSp>
        <p:nvGrpSpPr>
          <p:cNvPr id="2" name="Gruppieren 1"/>
          <p:cNvGrpSpPr/>
          <p:nvPr/>
        </p:nvGrpSpPr>
        <p:grpSpPr>
          <a:xfrm>
            <a:off x="1763713" y="2173560"/>
            <a:ext cx="4191000" cy="4495800"/>
            <a:chOff x="1763713" y="2173560"/>
            <a:chExt cx="4191000" cy="4495800"/>
          </a:xfrm>
        </p:grpSpPr>
        <p:sp>
          <p:nvSpPr>
            <p:cNvPr id="8" name="Oval 10"/>
            <p:cNvSpPr>
              <a:spLocks noChangeArrowheads="1"/>
            </p:cNvSpPr>
            <p:nvPr/>
          </p:nvSpPr>
          <p:spPr bwMode="auto">
            <a:xfrm>
              <a:off x="2184378" y="2694558"/>
              <a:ext cx="3349670" cy="3549054"/>
            </a:xfrm>
            <a:prstGeom prst="ellipse">
              <a:avLst/>
            </a:prstGeom>
            <a:solidFill>
              <a:srgbClr val="FF3300"/>
            </a:solidFill>
            <a:ln w="9525">
              <a:solidFill>
                <a:schemeClr val="tx1"/>
              </a:solidFill>
              <a:round/>
              <a:headEnd/>
              <a:tailEnd/>
            </a:ln>
          </p:spPr>
          <p:txBody>
            <a:bodyPr wrap="none" anchor="ctr"/>
            <a:lstStyle/>
            <a:p>
              <a:pPr algn="ctr"/>
              <a:r>
                <a:rPr lang="de-DE" sz="2000" b="1" dirty="0"/>
                <a:t>Bewegung</a:t>
              </a:r>
              <a:endParaRPr lang="de-DE" b="1" dirty="0"/>
            </a:p>
          </p:txBody>
        </p:sp>
        <p:sp>
          <p:nvSpPr>
            <p:cNvPr id="9" name="Oval 6"/>
            <p:cNvSpPr>
              <a:spLocks noChangeArrowheads="1"/>
            </p:cNvSpPr>
            <p:nvPr/>
          </p:nvSpPr>
          <p:spPr bwMode="auto">
            <a:xfrm>
              <a:off x="4354513" y="3011760"/>
              <a:ext cx="1600200" cy="1600200"/>
            </a:xfrm>
            <a:prstGeom prst="ellipse">
              <a:avLst/>
            </a:prstGeom>
            <a:solidFill>
              <a:srgbClr val="CCFFCC">
                <a:alpha val="89804"/>
              </a:srgbClr>
            </a:solidFill>
            <a:ln w="9525">
              <a:solidFill>
                <a:schemeClr val="tx1"/>
              </a:solidFill>
              <a:round/>
              <a:headEnd/>
              <a:tailEnd/>
            </a:ln>
          </p:spPr>
          <p:txBody>
            <a:bodyPr wrap="none" anchor="ctr"/>
            <a:lstStyle/>
            <a:p>
              <a:pPr algn="ctr"/>
              <a:r>
                <a:rPr lang="de-DE" b="1" dirty="0"/>
                <a:t>Kreativität</a:t>
              </a:r>
            </a:p>
          </p:txBody>
        </p:sp>
        <p:sp>
          <p:nvSpPr>
            <p:cNvPr id="12" name="Oval 5"/>
            <p:cNvSpPr>
              <a:spLocks noChangeArrowheads="1"/>
            </p:cNvSpPr>
            <p:nvPr/>
          </p:nvSpPr>
          <p:spPr bwMode="auto">
            <a:xfrm>
              <a:off x="3135313" y="2173560"/>
              <a:ext cx="1600200" cy="1600200"/>
            </a:xfrm>
            <a:prstGeom prst="ellipse">
              <a:avLst/>
            </a:prstGeom>
            <a:solidFill>
              <a:srgbClr val="FFFF99">
                <a:alpha val="89804"/>
              </a:srgbClr>
            </a:solidFill>
            <a:ln w="9525">
              <a:solidFill>
                <a:schemeClr val="tx1"/>
              </a:solidFill>
              <a:round/>
              <a:headEnd/>
              <a:tailEnd/>
            </a:ln>
          </p:spPr>
          <p:txBody>
            <a:bodyPr wrap="none" anchor="ctr"/>
            <a:lstStyle/>
            <a:p>
              <a:pPr algn="ctr"/>
              <a:r>
                <a:rPr lang="de-DE" b="1" dirty="0"/>
                <a:t>Kooperation </a:t>
              </a:r>
            </a:p>
            <a:p>
              <a:pPr algn="ctr"/>
              <a:r>
                <a:rPr lang="de-DE" b="1" dirty="0"/>
                <a:t>und </a:t>
              </a:r>
            </a:p>
            <a:p>
              <a:pPr algn="ctr"/>
              <a:r>
                <a:rPr lang="de-DE" b="1" dirty="0"/>
                <a:t>Konkurrenz</a:t>
              </a:r>
            </a:p>
          </p:txBody>
        </p:sp>
        <p:sp>
          <p:nvSpPr>
            <p:cNvPr id="13" name="Oval 4"/>
            <p:cNvSpPr>
              <a:spLocks noChangeArrowheads="1"/>
            </p:cNvSpPr>
            <p:nvPr/>
          </p:nvSpPr>
          <p:spPr bwMode="auto">
            <a:xfrm>
              <a:off x="1763713" y="2859360"/>
              <a:ext cx="1600200" cy="1600200"/>
            </a:xfrm>
            <a:prstGeom prst="ellipse">
              <a:avLst/>
            </a:prstGeom>
            <a:solidFill>
              <a:srgbClr val="66FF99">
                <a:alpha val="90000"/>
              </a:srgbClr>
            </a:solidFill>
            <a:ln w="9525">
              <a:solidFill>
                <a:schemeClr val="tx1"/>
              </a:solidFill>
              <a:round/>
              <a:headEnd/>
              <a:tailEnd/>
            </a:ln>
          </p:spPr>
          <p:txBody>
            <a:bodyPr wrap="none" anchor="ctr"/>
            <a:lstStyle/>
            <a:p>
              <a:pPr algn="ctr"/>
              <a:r>
                <a:rPr lang="de-DE" b="1" dirty="0"/>
                <a:t>Wissen</a:t>
              </a:r>
            </a:p>
          </p:txBody>
        </p:sp>
        <p:sp>
          <p:nvSpPr>
            <p:cNvPr id="14" name="Oval 2"/>
            <p:cNvSpPr>
              <a:spLocks noChangeArrowheads="1"/>
            </p:cNvSpPr>
            <p:nvPr/>
          </p:nvSpPr>
          <p:spPr bwMode="auto">
            <a:xfrm>
              <a:off x="1763713" y="4307160"/>
              <a:ext cx="1547812" cy="1543050"/>
            </a:xfrm>
            <a:prstGeom prst="ellipse">
              <a:avLst/>
            </a:prstGeom>
            <a:solidFill>
              <a:srgbClr val="66FFFF">
                <a:alpha val="90000"/>
              </a:srgbClr>
            </a:solidFill>
            <a:ln w="9525">
              <a:solidFill>
                <a:schemeClr val="tx1"/>
              </a:solidFill>
              <a:round/>
              <a:headEnd/>
              <a:tailEnd/>
            </a:ln>
          </p:spPr>
          <p:txBody>
            <a:bodyPr wrap="none" anchor="ctr"/>
            <a:lstStyle/>
            <a:p>
              <a:pPr algn="ctr"/>
              <a:r>
                <a:rPr lang="de-DE" sz="1600" b="1" dirty="0"/>
                <a:t>Wahrnehmung</a:t>
              </a:r>
            </a:p>
          </p:txBody>
        </p:sp>
        <p:sp>
          <p:nvSpPr>
            <p:cNvPr id="16" name="Oval 3"/>
            <p:cNvSpPr>
              <a:spLocks noChangeArrowheads="1"/>
            </p:cNvSpPr>
            <p:nvPr/>
          </p:nvSpPr>
          <p:spPr bwMode="auto">
            <a:xfrm>
              <a:off x="2906713" y="5069160"/>
              <a:ext cx="1676400" cy="1600200"/>
            </a:xfrm>
            <a:prstGeom prst="ellipse">
              <a:avLst/>
            </a:prstGeom>
            <a:solidFill>
              <a:srgbClr val="FFCCFF">
                <a:alpha val="90000"/>
              </a:srgbClr>
            </a:solidFill>
            <a:ln w="9525">
              <a:solidFill>
                <a:schemeClr val="tx1"/>
              </a:solidFill>
              <a:round/>
              <a:headEnd/>
              <a:tailEnd/>
            </a:ln>
          </p:spPr>
          <p:txBody>
            <a:bodyPr wrap="none" anchor="ctr"/>
            <a:lstStyle/>
            <a:p>
              <a:pPr algn="ctr"/>
              <a:r>
                <a:rPr lang="de-DE" b="1" dirty="0"/>
                <a:t>Verantwortung</a:t>
              </a:r>
            </a:p>
          </p:txBody>
        </p:sp>
        <p:sp>
          <p:nvSpPr>
            <p:cNvPr id="17" name="Oval 9"/>
            <p:cNvSpPr>
              <a:spLocks noChangeArrowheads="1"/>
            </p:cNvSpPr>
            <p:nvPr/>
          </p:nvSpPr>
          <p:spPr bwMode="auto">
            <a:xfrm>
              <a:off x="4278313" y="4383360"/>
              <a:ext cx="1600200" cy="1600200"/>
            </a:xfrm>
            <a:prstGeom prst="ellipse">
              <a:avLst/>
            </a:prstGeom>
            <a:solidFill>
              <a:srgbClr val="CCCCFF">
                <a:alpha val="89804"/>
              </a:srgbClr>
            </a:solidFill>
            <a:ln w="9525">
              <a:solidFill>
                <a:schemeClr val="tx1"/>
              </a:solidFill>
              <a:round/>
              <a:headEnd/>
              <a:tailEnd/>
            </a:ln>
          </p:spPr>
          <p:txBody>
            <a:bodyPr wrap="none" anchor="ctr"/>
            <a:lstStyle/>
            <a:p>
              <a:pPr algn="ctr"/>
              <a:r>
                <a:rPr lang="de-DE" b="1" dirty="0"/>
                <a:t>Leistung</a:t>
              </a:r>
            </a:p>
          </p:txBody>
        </p:sp>
      </p:grpSp>
    </p:spTree>
    <p:extLst>
      <p:ext uri="{BB962C8B-B14F-4D97-AF65-F5344CB8AC3E}">
        <p14:creationId xmlns:p14="http://schemas.microsoft.com/office/powerpoint/2010/main" val="313728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elle 15"/>
          <p:cNvGraphicFramePr>
            <a:graphicFrameLocks noGrp="1"/>
          </p:cNvGraphicFramePr>
          <p:nvPr>
            <p:extLst>
              <p:ext uri="{D42A27DB-BD31-4B8C-83A1-F6EECF244321}">
                <p14:modId xmlns:p14="http://schemas.microsoft.com/office/powerpoint/2010/main" val="3442054435"/>
              </p:ext>
            </p:extLst>
          </p:nvPr>
        </p:nvGraphicFramePr>
        <p:xfrm>
          <a:off x="468314" y="1540007"/>
          <a:ext cx="8208142" cy="4553290"/>
        </p:xfrm>
        <a:graphic>
          <a:graphicData uri="http://schemas.openxmlformats.org/drawingml/2006/table">
            <a:tbl>
              <a:tblPr firstRow="1" firstCol="1" lastRow="1" lastCol="1" bandRow="1" bandCol="1">
                <a:tableStyleId>{5C22544A-7EE6-4342-B048-85BDC9FD1C3A}</a:tableStyleId>
              </a:tblPr>
              <a:tblGrid>
                <a:gridCol w="355504"/>
                <a:gridCol w="3892198"/>
                <a:gridCol w="1872208"/>
                <a:gridCol w="2088232"/>
              </a:tblGrid>
              <a:tr h="182769">
                <a:tc>
                  <a:txBody>
                    <a:bodyPr/>
                    <a:lstStyle/>
                    <a:p>
                      <a:pPr algn="l">
                        <a:lnSpc>
                          <a:spcPct val="100000"/>
                        </a:lnSpc>
                        <a:spcAft>
                          <a:spcPts val="0"/>
                        </a:spcAft>
                      </a:pPr>
                      <a:r>
                        <a:rPr lang="de-DE" sz="1100" dirty="0">
                          <a:solidFill>
                            <a:schemeClr val="tx1"/>
                          </a:solidFill>
                          <a:effectLst/>
                        </a:rPr>
                        <a:t>Zeit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Inhalt</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Material/Organisation</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0"/>
                        </a:spcAft>
                      </a:pPr>
                      <a:r>
                        <a:rPr lang="de-DE" sz="1100" dirty="0">
                          <a:solidFill>
                            <a:schemeClr val="tx1"/>
                          </a:solidFill>
                          <a:effectLst/>
                        </a:rPr>
                        <a:t>Ziel</a:t>
                      </a:r>
                      <a:endParaRPr lang="de-DE" sz="1100" dirty="0">
                        <a:solidFill>
                          <a:schemeClr val="tx1"/>
                        </a:solidFill>
                        <a:effectLst/>
                        <a:latin typeface="Arial"/>
                        <a:ea typeface="Arial"/>
                        <a:cs typeface="Times New Roman"/>
                      </a:endParaRPr>
                    </a:p>
                  </a:txBody>
                  <a:tcPr marL="39011" marR="390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9590">
                <a:tc>
                  <a:txBody>
                    <a:bodyPr/>
                    <a:lstStyle/>
                    <a:p>
                      <a:pPr algn="l">
                        <a:lnSpc>
                          <a:spcPct val="100000"/>
                        </a:lnSpc>
                        <a:spcBef>
                          <a:spcPts val="600"/>
                        </a:spcBef>
                        <a:spcAft>
                          <a:spcPts val="0"/>
                        </a:spcAft>
                      </a:pPr>
                      <a:r>
                        <a:rPr lang="de-DE" sz="1100" dirty="0">
                          <a:solidFill>
                            <a:schemeClr val="tx1"/>
                          </a:solidFill>
                          <a:effectLst/>
                        </a:rPr>
                        <a:t>4‘</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Begrüßung, Anwesenheit, Thema,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Liste</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68886">
                <a:tc>
                  <a:txBody>
                    <a:bodyPr/>
                    <a:lstStyle/>
                    <a:p>
                      <a:pPr algn="l">
                        <a:lnSpc>
                          <a:spcPct val="100000"/>
                        </a:lnSpc>
                        <a:spcBef>
                          <a:spcPts val="600"/>
                        </a:spcBef>
                        <a:spcAft>
                          <a:spcPts val="0"/>
                        </a:spcAft>
                      </a:pPr>
                      <a:r>
                        <a:rPr lang="de-DE" sz="1100" dirty="0">
                          <a:solidFill>
                            <a:schemeClr val="tx1"/>
                          </a:solidFill>
                          <a:effectLst/>
                        </a:rPr>
                        <a:t>3‘</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smtClean="0">
                          <a:solidFill>
                            <a:schemeClr val="tx1"/>
                          </a:solidFill>
                          <a:effectLst/>
                        </a:rPr>
                        <a:t>Aufbau Längsnetz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1 </a:t>
                      </a:r>
                      <a:r>
                        <a:rPr lang="de-DE" sz="1100" dirty="0" smtClean="0">
                          <a:solidFill>
                            <a:schemeClr val="tx1"/>
                          </a:solidFill>
                          <a:effectLst/>
                        </a:rPr>
                        <a:t>Längsnetz</a:t>
                      </a:r>
                    </a:p>
                    <a:p>
                      <a:pPr algn="l">
                        <a:lnSpc>
                          <a:spcPct val="100000"/>
                        </a:lnSpc>
                        <a:spcBef>
                          <a:spcPts val="0"/>
                        </a:spcBef>
                        <a:spcAft>
                          <a:spcPts val="0"/>
                        </a:spcAft>
                      </a:pPr>
                      <a:r>
                        <a:rPr lang="de-DE" sz="1100" dirty="0" smtClean="0">
                          <a:solidFill>
                            <a:schemeClr val="tx1"/>
                          </a:solidFill>
                          <a:effectLst/>
                        </a:rPr>
                        <a:t>Aufbau </a:t>
                      </a:r>
                      <a:r>
                        <a:rPr lang="de-DE" sz="1100" dirty="0">
                          <a:solidFill>
                            <a:schemeClr val="tx1"/>
                          </a:solidFill>
                          <a:effectLst/>
                        </a:rPr>
                        <a:t>durch Schüler</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29746">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Aufwärmen: Parteiball mit verschiedenen Variationen</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Bef>
                          <a:spcPts val="0"/>
                        </a:spcBef>
                        <a:spcAft>
                          <a:spcPts val="0"/>
                        </a:spcAft>
                      </a:pPr>
                      <a:r>
                        <a:rPr lang="de-DE" sz="1100" spc="-20" dirty="0" smtClean="0">
                          <a:latin typeface="+mn-lt"/>
                          <a:ea typeface="Arial"/>
                          <a:cs typeface="+mn-cs"/>
                        </a:rPr>
                        <a:t>1 </a:t>
                      </a:r>
                      <a:r>
                        <a:rPr lang="de-DE" sz="1100" spc="0" baseline="0" dirty="0" smtClean="0">
                          <a:latin typeface="+mn-lt"/>
                          <a:ea typeface="Arial"/>
                          <a:cs typeface="+mn-cs"/>
                        </a:rPr>
                        <a:t>Volleyball je 6er-Gruppe</a:t>
                      </a:r>
                      <a:endParaRPr lang="de-DE" sz="1100" spc="0" baseline="0" dirty="0" smtClean="0">
                        <a:latin typeface="+mn-lt"/>
                        <a:ea typeface="Arial"/>
                        <a:cs typeface="Times New Roman"/>
                      </a:endParaRPr>
                    </a:p>
                    <a:p>
                      <a:pPr algn="just">
                        <a:lnSpc>
                          <a:spcPct val="100000"/>
                        </a:lnSpc>
                        <a:spcBef>
                          <a:spcPts val="0"/>
                        </a:spcBef>
                        <a:spcAft>
                          <a:spcPts val="0"/>
                        </a:spcAft>
                      </a:pPr>
                      <a:r>
                        <a:rPr lang="de-DE" sz="1100" dirty="0" smtClean="0">
                          <a:latin typeface="+mn-lt"/>
                          <a:ea typeface="Arial"/>
                          <a:cs typeface="+mn-cs"/>
                        </a:rPr>
                        <a:t>Bänder</a:t>
                      </a:r>
                      <a:endParaRPr lang="de-DE" sz="1100" dirty="0">
                        <a:latin typeface="+mn-lt"/>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allgemeine Erwärmung und Aktivierung des HKS</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Volleyballspezifisches Kräftigungsprogramm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zur Mobilisation und speziellen Erwärmung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0050">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Wiederholung der Grundtechniken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Pritschen </a:t>
                      </a:r>
                      <a:r>
                        <a:rPr lang="de-DE" sz="1100" kern="1200" dirty="0" smtClean="0">
                          <a:solidFill>
                            <a:schemeClr val="tx1"/>
                          </a:solidFill>
                          <a:effectLst/>
                          <a:latin typeface="+mn-lt"/>
                          <a:ea typeface="+mn-ea"/>
                          <a:cs typeface="+mn-cs"/>
                        </a:rPr>
                        <a:t>kurz-kurz-lang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in Dreiecksaufstellung</a:t>
                      </a:r>
                      <a:endParaRPr lang="de-DE" sz="1100" kern="1200" dirty="0">
                        <a:solidFill>
                          <a:schemeClr val="tx1"/>
                        </a:solidFill>
                        <a:effectLst/>
                        <a:latin typeface="+mn-lt"/>
                        <a:ea typeface="+mn-ea"/>
                        <a:cs typeface="+mn-cs"/>
                      </a:endParaRP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Pritschen - Baggern</a:t>
                      </a:r>
                      <a:endParaRPr lang="de-DE" sz="1100" kern="1200" dirty="0">
                        <a:solidFill>
                          <a:schemeClr val="tx1"/>
                        </a:solidFill>
                        <a:effectLst/>
                        <a:latin typeface="+mn-lt"/>
                        <a:ea typeface="+mn-ea"/>
                        <a:cs typeface="+mn-cs"/>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1</a:t>
                      </a:r>
                      <a:r>
                        <a:rPr lang="de-DE" sz="1100" baseline="0" dirty="0" smtClean="0">
                          <a:solidFill>
                            <a:schemeClr val="tx1"/>
                          </a:solidFill>
                          <a:effectLst/>
                        </a:rPr>
                        <a:t> </a:t>
                      </a:r>
                      <a:r>
                        <a:rPr lang="de-DE" sz="1100" dirty="0" smtClean="0">
                          <a:solidFill>
                            <a:schemeClr val="tx1"/>
                          </a:solidFill>
                          <a:effectLst/>
                        </a:rPr>
                        <a:t>Ball je 3er-Gruppe</a:t>
                      </a:r>
                    </a:p>
                    <a:p>
                      <a:pPr algn="l">
                        <a:lnSpc>
                          <a:spcPct val="100000"/>
                        </a:lnSpc>
                        <a:spcBef>
                          <a:spcPts val="0"/>
                        </a:spcBef>
                        <a:spcAft>
                          <a:spcPts val="0"/>
                        </a:spcAft>
                      </a:pPr>
                      <a:r>
                        <a:rPr lang="de-DE" sz="1100" dirty="0" smtClean="0">
                          <a:solidFill>
                            <a:schemeClr val="tx1"/>
                          </a:solidFill>
                          <a:effectLst/>
                        </a:rPr>
                        <a:t>Gruppeneinteilung selbstständig</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6167">
                <a:tc>
                  <a:txBody>
                    <a:bodyPr/>
                    <a:lstStyle/>
                    <a:p>
                      <a:pPr algn="l">
                        <a:lnSpc>
                          <a:spcPct val="100000"/>
                        </a:lnSpc>
                        <a:spcBef>
                          <a:spcPts val="600"/>
                        </a:spcBef>
                        <a:spcAft>
                          <a:spcPts val="0"/>
                        </a:spcAft>
                      </a:pPr>
                      <a:r>
                        <a:rPr lang="de-DE" sz="1100" dirty="0">
                          <a:solidFill>
                            <a:schemeClr val="tx1"/>
                          </a:solidFill>
                          <a:effectLst/>
                        </a:rPr>
                        <a:t>8‘</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 mit 2 </a:t>
                      </a:r>
                    </a:p>
                    <a:p>
                      <a:pPr marL="176213" lvl="0" indent="-176213" algn="l" defTabSz="914400" rtl="0" eaLnBrk="1" latinLnBrk="0" hangingPunct="1">
                        <a:lnSpc>
                          <a:spcPct val="100000"/>
                        </a:lnSpc>
                        <a:spcBef>
                          <a:spcPts val="0"/>
                        </a:spcBef>
                        <a:spcAft>
                          <a:spcPts val="0"/>
                        </a:spcAft>
                        <a:buFont typeface="Arial"/>
                        <a:buChar char="-"/>
                      </a:pPr>
                      <a:r>
                        <a:rPr lang="de-DE" sz="1100" kern="1200" dirty="0">
                          <a:solidFill>
                            <a:schemeClr val="tx1"/>
                          </a:solidFill>
                          <a:effectLst/>
                          <a:latin typeface="+mn-lt"/>
                          <a:ea typeface="+mn-ea"/>
                          <a:cs typeface="+mn-cs"/>
                        </a:rPr>
                        <a:t>in der Zwischenform</a:t>
                      </a:r>
                    </a:p>
                    <a:p>
                      <a:pPr marL="176213" lvl="0" indent="-176213" algn="l" defTabSz="914400" rtl="0" eaLnBrk="1" latinLnBrk="0" hangingPunct="1">
                        <a:lnSpc>
                          <a:spcPct val="100000"/>
                        </a:lnSpc>
                        <a:spcBef>
                          <a:spcPts val="0"/>
                        </a:spcBef>
                        <a:spcAft>
                          <a:spcPts val="0"/>
                        </a:spcAft>
                        <a:buFont typeface="Arial"/>
                        <a:buChar char="-"/>
                      </a:pPr>
                      <a:r>
                        <a:rPr lang="de-DE" sz="1100" kern="1200" dirty="0" smtClean="0">
                          <a:solidFill>
                            <a:schemeClr val="tx1"/>
                          </a:solidFill>
                          <a:effectLst/>
                          <a:latin typeface="+mn-lt"/>
                          <a:ea typeface="+mn-ea"/>
                          <a:cs typeface="+mn-cs"/>
                        </a:rPr>
                        <a:t>3 </a:t>
                      </a:r>
                      <a:r>
                        <a:rPr lang="de-DE" sz="1100" kern="1200" dirty="0">
                          <a:solidFill>
                            <a:schemeClr val="tx1"/>
                          </a:solidFill>
                          <a:effectLst/>
                          <a:latin typeface="+mn-lt"/>
                          <a:ea typeface="+mn-ea"/>
                          <a:cs typeface="+mn-cs"/>
                        </a:rPr>
                        <a:t>Kontakte sind Vorschrift</a:t>
                      </a: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4 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Festigen der Techniken im Spiel</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4964">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Erläuterung der wesentlichen taktischen Verhaltens­weisen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im </a:t>
                      </a:r>
                      <a:r>
                        <a:rPr lang="de-DE" sz="1100" dirty="0">
                          <a:solidFill>
                            <a:schemeClr val="tx1"/>
                          </a:solidFill>
                          <a:effectLst/>
                        </a:rPr>
                        <a:t>Spiel 2 : 2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Taktiktafel mit </a:t>
                      </a:r>
                      <a:r>
                        <a:rPr lang="de-DE" sz="1100" dirty="0" smtClean="0">
                          <a:solidFill>
                            <a:schemeClr val="tx1"/>
                          </a:solidFill>
                          <a:effectLst/>
                        </a:rPr>
                        <a:t>VB-Feld</a:t>
                      </a:r>
                      <a:br>
                        <a:rPr lang="de-DE" sz="1100" dirty="0" smtClean="0">
                          <a:solidFill>
                            <a:schemeClr val="tx1"/>
                          </a:solidFill>
                          <a:effectLst/>
                        </a:rPr>
                      </a:br>
                      <a:r>
                        <a:rPr lang="de-DE" sz="1100" dirty="0" smtClean="0">
                          <a:solidFill>
                            <a:schemeClr val="tx1"/>
                          </a:solidFill>
                          <a:effectLst/>
                        </a:rPr>
                        <a:t>Unterrichtsgespräch</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Kennenlernen der </a:t>
                      </a:r>
                      <a:r>
                        <a:rPr lang="de-DE" sz="1100" b="0" dirty="0" smtClean="0">
                          <a:solidFill>
                            <a:schemeClr val="tx1"/>
                          </a:solidFill>
                          <a:effectLst/>
                        </a:rPr>
                        <a:t>grundlegenden </a:t>
                      </a:r>
                      <a:r>
                        <a:rPr lang="de-DE" sz="1100" b="0" dirty="0">
                          <a:solidFill>
                            <a:schemeClr val="tx1"/>
                          </a:solidFill>
                          <a:effectLst/>
                        </a:rPr>
                        <a:t>taktischen </a:t>
                      </a:r>
                      <a:r>
                        <a:rPr lang="de-DE" sz="1100" b="0" dirty="0" smtClean="0">
                          <a:solidFill>
                            <a:schemeClr val="tx1"/>
                          </a:solidFill>
                          <a:effectLst/>
                        </a:rPr>
                        <a:t>Verhaltensweisen </a:t>
                      </a:r>
                      <a:r>
                        <a:rPr lang="de-DE" sz="1100" b="0" dirty="0">
                          <a:solidFill>
                            <a:schemeClr val="tx1"/>
                          </a:solidFill>
                          <a:effectLst/>
                        </a:rPr>
                        <a:t>im Spiel 2 : 2</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07844">
                <a:tc>
                  <a:txBody>
                    <a:bodyPr/>
                    <a:lstStyle/>
                    <a:p>
                      <a:pPr algn="l">
                        <a:lnSpc>
                          <a:spcPct val="100000"/>
                        </a:lnSpc>
                        <a:spcBef>
                          <a:spcPts val="600"/>
                        </a:spcBef>
                        <a:spcAft>
                          <a:spcPts val="0"/>
                        </a:spcAft>
                      </a:pPr>
                      <a:r>
                        <a:rPr lang="de-DE" sz="1100" dirty="0">
                          <a:solidFill>
                            <a:schemeClr val="tx1"/>
                          </a:solidFill>
                          <a:effectLst/>
                        </a:rPr>
                        <a:t>15‘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Spiel 2:2 </a:t>
                      </a:r>
                    </a:p>
                    <a:p>
                      <a:pPr marL="176213" lvl="0" indent="-176213" algn="l">
                        <a:lnSpc>
                          <a:spcPct val="100000"/>
                        </a:lnSpc>
                        <a:spcBef>
                          <a:spcPts val="0"/>
                        </a:spcBef>
                        <a:spcAft>
                          <a:spcPts val="0"/>
                        </a:spcAft>
                        <a:buFont typeface="Arial"/>
                        <a:buChar char="-"/>
                      </a:pPr>
                      <a:r>
                        <a:rPr lang="de-DE" sz="1100" dirty="0">
                          <a:solidFill>
                            <a:schemeClr val="tx1"/>
                          </a:solidFill>
                          <a:effectLst/>
                        </a:rPr>
                        <a:t>in der Zwischenform</a:t>
                      </a:r>
                    </a:p>
                    <a:p>
                      <a:pPr marL="176213" lvl="0" indent="-176213" algn="l">
                        <a:lnSpc>
                          <a:spcPct val="100000"/>
                        </a:lnSpc>
                        <a:spcBef>
                          <a:spcPts val="0"/>
                        </a:spcBef>
                        <a:spcAft>
                          <a:spcPts val="0"/>
                        </a:spcAft>
                        <a:buFont typeface="Arial"/>
                        <a:buChar char="-"/>
                      </a:pPr>
                      <a:r>
                        <a:rPr lang="de-DE" sz="1100" dirty="0" smtClean="0">
                          <a:solidFill>
                            <a:schemeClr val="tx1"/>
                          </a:solidFill>
                          <a:effectLst/>
                        </a:rPr>
                        <a:t>3 </a:t>
                      </a:r>
                      <a:r>
                        <a:rPr lang="de-DE" sz="1100" dirty="0">
                          <a:solidFill>
                            <a:schemeClr val="tx1"/>
                          </a:solidFill>
                          <a:effectLst/>
                        </a:rPr>
                        <a:t>Kontakte sind Vorschrift</a:t>
                      </a:r>
                    </a:p>
                    <a:p>
                      <a:pPr marL="176213" lvl="0" indent="-176213" algn="l">
                        <a:lnSpc>
                          <a:spcPct val="100000"/>
                        </a:lnSpc>
                        <a:spcBef>
                          <a:spcPts val="0"/>
                        </a:spcBef>
                        <a:spcAft>
                          <a:spcPts val="0"/>
                        </a:spcAft>
                        <a:buFont typeface="Arial"/>
                        <a:buChar char="-"/>
                      </a:pPr>
                      <a:r>
                        <a:rPr lang="de-DE" sz="1100" dirty="0">
                          <a:solidFill>
                            <a:schemeClr val="tx1"/>
                          </a:solidFill>
                          <a:effectLst/>
                        </a:rPr>
                        <a:t>gute Gruppen gehen zur Zielform über (Feldgröße 4 </a:t>
                      </a:r>
                      <a:r>
                        <a:rPr lang="de-DE" sz="1100" dirty="0" smtClean="0">
                          <a:solidFill>
                            <a:schemeClr val="tx1"/>
                          </a:solidFill>
                          <a:effectLst/>
                        </a:rPr>
                        <a:t>x 6 </a:t>
                      </a:r>
                      <a:r>
                        <a:rPr lang="de-DE" sz="1100" dirty="0">
                          <a:solidFill>
                            <a:schemeClr val="tx1"/>
                          </a:solidFill>
                          <a:effectLst/>
                        </a:rPr>
                        <a:t>m)</a:t>
                      </a:r>
                      <a:endParaRPr lang="de-DE" sz="1100" dirty="0">
                        <a:solidFill>
                          <a:schemeClr val="tx1"/>
                        </a:solidFill>
                        <a:effectLst/>
                        <a:latin typeface="Arial"/>
                        <a:ea typeface="Times New Roman"/>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zu viert ein Ball </a:t>
                      </a:r>
                      <a:r>
                        <a:rPr lang="de-DE" sz="1100" dirty="0" smtClean="0">
                          <a:solidFill>
                            <a:schemeClr val="tx1"/>
                          </a:solidFill>
                          <a:effectLst/>
                        </a:rPr>
                        <a:t/>
                      </a:r>
                      <a:br>
                        <a:rPr lang="de-DE" sz="1100" dirty="0" smtClean="0">
                          <a:solidFill>
                            <a:schemeClr val="tx1"/>
                          </a:solidFill>
                          <a:effectLst/>
                        </a:rPr>
                      </a:br>
                      <a:r>
                        <a:rPr lang="de-DE" sz="1100" dirty="0" smtClean="0">
                          <a:solidFill>
                            <a:schemeClr val="tx1"/>
                          </a:solidFill>
                          <a:effectLst/>
                        </a:rPr>
                        <a:t>Hütchen</a:t>
                      </a:r>
                      <a:br>
                        <a:rPr lang="de-DE" sz="1100" dirty="0" smtClean="0">
                          <a:solidFill>
                            <a:schemeClr val="tx1"/>
                          </a:solidFill>
                          <a:effectLst/>
                        </a:rPr>
                      </a:br>
                      <a:r>
                        <a:rPr lang="de-DE" sz="1100" dirty="0" smtClean="0">
                          <a:solidFill>
                            <a:schemeClr val="tx1"/>
                          </a:solidFill>
                          <a:effectLst/>
                        </a:rPr>
                        <a:t>Kaiserspielmodus</a:t>
                      </a:r>
                      <a:br>
                        <a:rPr lang="de-DE" sz="1100" dirty="0" smtClean="0">
                          <a:solidFill>
                            <a:schemeClr val="tx1"/>
                          </a:solidFill>
                          <a:effectLst/>
                        </a:rPr>
                      </a:br>
                      <a:r>
                        <a:rPr lang="de-DE" sz="1100" dirty="0" smtClean="0">
                          <a:solidFill>
                            <a:schemeClr val="tx1"/>
                          </a:solidFill>
                          <a:effectLst/>
                        </a:rPr>
                        <a:t>Feldgröße </a:t>
                      </a:r>
                      <a:r>
                        <a:rPr lang="de-DE" sz="1100" dirty="0">
                          <a:solidFill>
                            <a:schemeClr val="tx1"/>
                          </a:solidFill>
                          <a:effectLst/>
                        </a:rPr>
                        <a:t>3 x 6 m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Erlernen des Spiels 2:2 mit verschiedenen Variationen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9180">
                <a:tc>
                  <a:txBody>
                    <a:bodyPr/>
                    <a:lstStyle/>
                    <a:p>
                      <a:pPr algn="l">
                        <a:lnSpc>
                          <a:spcPct val="100000"/>
                        </a:lnSpc>
                        <a:spcBef>
                          <a:spcPts val="600"/>
                        </a:spcBef>
                        <a:spcAft>
                          <a:spcPts val="0"/>
                        </a:spcAft>
                      </a:pPr>
                      <a:r>
                        <a:rPr lang="de-DE" sz="1100" dirty="0">
                          <a:solidFill>
                            <a:schemeClr val="tx1"/>
                          </a:solidFill>
                          <a:effectLst/>
                        </a:rPr>
                        <a:t>5‘</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Demonstration einer Gruppe/Besprechung und Hinweise/Korrekturen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Erkennen von richtigen und falschen Aktionen</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7161">
                <a:tc>
                  <a:txBody>
                    <a:bodyPr/>
                    <a:lstStyle/>
                    <a:p>
                      <a:pPr algn="l">
                        <a:lnSpc>
                          <a:spcPct val="100000"/>
                        </a:lnSpc>
                        <a:spcBef>
                          <a:spcPts val="600"/>
                        </a:spcBef>
                        <a:spcAft>
                          <a:spcPts val="0"/>
                        </a:spcAft>
                      </a:pPr>
                      <a:r>
                        <a:rPr lang="de-DE" sz="1100" dirty="0">
                          <a:solidFill>
                            <a:schemeClr val="tx1"/>
                          </a:solidFill>
                          <a:effectLst/>
                        </a:rPr>
                        <a:t>10‘</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a:solidFill>
                            <a:schemeClr val="tx1"/>
                          </a:solidFill>
                          <a:effectLst/>
                        </a:rPr>
                        <a:t>Spiel 2:2 Fortsetzung Organisation </a:t>
                      </a: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Abbau</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0"/>
                        </a:spcAft>
                      </a:pPr>
                      <a:r>
                        <a:rPr lang="de-DE" sz="1100" dirty="0" smtClean="0">
                          <a:solidFill>
                            <a:schemeClr val="tx1"/>
                          </a:solidFill>
                          <a:effectLst/>
                        </a:rPr>
                        <a:t>s.o.</a:t>
                      </a:r>
                      <a:endParaRPr lang="de-DE" sz="1100" dirty="0">
                        <a:solidFill>
                          <a:schemeClr val="tx1"/>
                        </a:solidFill>
                        <a:effectLst/>
                      </a:endParaRPr>
                    </a:p>
                    <a:p>
                      <a:pPr algn="l">
                        <a:lnSpc>
                          <a:spcPct val="100000"/>
                        </a:lnSpc>
                        <a:spcBef>
                          <a:spcPts val="0"/>
                        </a:spcBef>
                        <a:spcAft>
                          <a:spcPts val="0"/>
                        </a:spcAft>
                      </a:pPr>
                      <a:r>
                        <a:rPr lang="de-DE" sz="1100" dirty="0">
                          <a:solidFill>
                            <a:schemeClr val="tx1"/>
                          </a:solidFill>
                          <a:effectLst/>
                        </a:rPr>
                        <a:t>gemeinsam</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0853">
                <a:tc>
                  <a:txBody>
                    <a:bodyPr/>
                    <a:lstStyle/>
                    <a:p>
                      <a:pPr algn="l">
                        <a:lnSpc>
                          <a:spcPct val="100000"/>
                        </a:lnSpc>
                        <a:spcBef>
                          <a:spcPts val="600"/>
                        </a:spcBef>
                        <a:spcAft>
                          <a:spcPts val="0"/>
                        </a:spcAft>
                      </a:pPr>
                      <a:r>
                        <a:rPr lang="de-DE" sz="1100" dirty="0">
                          <a:solidFill>
                            <a:schemeClr val="tx1"/>
                          </a:solidFill>
                          <a:effectLst/>
                        </a:rPr>
                        <a:t>2‘</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Schlussbesprechung </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dirty="0">
                          <a:solidFill>
                            <a:schemeClr val="tx1"/>
                          </a:solidFill>
                          <a:effectLst/>
                        </a:rPr>
                        <a:t> </a:t>
                      </a:r>
                      <a:endParaRPr lang="de-DE" sz="110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600"/>
                        </a:spcBef>
                        <a:spcAft>
                          <a:spcPts val="0"/>
                        </a:spcAft>
                      </a:pPr>
                      <a:r>
                        <a:rPr lang="de-DE" sz="1100" b="0" dirty="0">
                          <a:solidFill>
                            <a:schemeClr val="tx1"/>
                          </a:solidFill>
                          <a:effectLst/>
                        </a:rPr>
                        <a:t>gemeinsamer Stundenausklang</a:t>
                      </a:r>
                      <a:endParaRPr lang="de-DE" sz="1100" b="0" dirty="0">
                        <a:solidFill>
                          <a:schemeClr val="tx1"/>
                        </a:solidFill>
                        <a:effectLst/>
                        <a:latin typeface="Arial"/>
                        <a:ea typeface="Arial"/>
                        <a:cs typeface="Times New Roman"/>
                      </a:endParaRPr>
                    </a:p>
                  </a:txBody>
                  <a:tcPr marL="39011" marR="390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grpSp>
        <p:nvGrpSpPr>
          <p:cNvPr id="29" name="Gruppieren 28"/>
          <p:cNvGrpSpPr/>
          <p:nvPr/>
        </p:nvGrpSpPr>
        <p:grpSpPr>
          <a:xfrm>
            <a:off x="1905322" y="4369999"/>
            <a:ext cx="2093550" cy="375167"/>
            <a:chOff x="1905322" y="4369999"/>
            <a:chExt cx="2093550" cy="375167"/>
          </a:xfrm>
        </p:grpSpPr>
        <p:sp>
          <p:nvSpPr>
            <p:cNvPr id="25" name="Rechteckige Legende 24"/>
            <p:cNvSpPr/>
            <p:nvPr/>
          </p:nvSpPr>
          <p:spPr bwMode="auto">
            <a:xfrm>
              <a:off x="1912354" y="4375834"/>
              <a:ext cx="2086518" cy="369332"/>
            </a:xfrm>
            <a:prstGeom prst="wedgeRectCallout">
              <a:avLst>
                <a:gd name="adj1" fmla="val 81481"/>
                <a:gd name="adj2" fmla="val 118081"/>
              </a:avLst>
            </a:prstGeom>
            <a:solidFill>
              <a:schemeClr val="bg1"/>
            </a:solidFill>
            <a:ln w="158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lang="de-DE" dirty="0" smtClean="0">
                <a:sym typeface="Wingdings 2"/>
              </a:endParaRPr>
            </a:p>
          </p:txBody>
        </p:sp>
        <p:grpSp>
          <p:nvGrpSpPr>
            <p:cNvPr id="10" name="Gruppieren 9"/>
            <p:cNvGrpSpPr/>
            <p:nvPr/>
          </p:nvGrpSpPr>
          <p:grpSpPr>
            <a:xfrm>
              <a:off x="1905322" y="4369999"/>
              <a:ext cx="2093550" cy="375167"/>
              <a:chOff x="1905322" y="4369999"/>
              <a:chExt cx="2093550" cy="375167"/>
            </a:xfrm>
          </p:grpSpPr>
          <p:sp>
            <p:nvSpPr>
              <p:cNvPr id="26" name="Rechteckige Legende 25"/>
              <p:cNvSpPr/>
              <p:nvPr/>
            </p:nvSpPr>
            <p:spPr bwMode="auto">
              <a:xfrm>
                <a:off x="1912354" y="4375834"/>
                <a:ext cx="2086518" cy="369332"/>
              </a:xfrm>
              <a:prstGeom prst="wedgeRectCallout">
                <a:avLst>
                  <a:gd name="adj1" fmla="val 81481"/>
                  <a:gd name="adj2" fmla="val -111314"/>
                </a:avLst>
              </a:prstGeom>
              <a:solidFill>
                <a:schemeClr val="bg1"/>
              </a:solidFill>
              <a:ln w="158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lang="de-DE" dirty="0" smtClean="0">
                  <a:sym typeface="Wingdings 2"/>
                </a:endParaRPr>
              </a:p>
            </p:txBody>
          </p:sp>
          <p:grpSp>
            <p:nvGrpSpPr>
              <p:cNvPr id="11" name="Gruppieren 10"/>
              <p:cNvGrpSpPr/>
              <p:nvPr/>
            </p:nvGrpSpPr>
            <p:grpSpPr>
              <a:xfrm>
                <a:off x="1905322" y="4369999"/>
                <a:ext cx="2093550" cy="369332"/>
                <a:chOff x="1905322" y="4369999"/>
                <a:chExt cx="2093550" cy="369332"/>
              </a:xfrm>
            </p:grpSpPr>
            <p:grpSp>
              <p:nvGrpSpPr>
                <p:cNvPr id="13" name="Gruppieren 12"/>
                <p:cNvGrpSpPr/>
                <p:nvPr/>
              </p:nvGrpSpPr>
              <p:grpSpPr>
                <a:xfrm>
                  <a:off x="1907704" y="4369999"/>
                  <a:ext cx="2091168" cy="369332"/>
                  <a:chOff x="1867907" y="3975180"/>
                  <a:chExt cx="2091168" cy="369332"/>
                </a:xfrm>
              </p:grpSpPr>
              <p:sp>
                <p:nvSpPr>
                  <p:cNvPr id="15" name="Rechteckige Legende 14"/>
                  <p:cNvSpPr/>
                  <p:nvPr/>
                </p:nvSpPr>
                <p:spPr bwMode="auto">
                  <a:xfrm>
                    <a:off x="1867907" y="3975180"/>
                    <a:ext cx="2086518" cy="369332"/>
                  </a:xfrm>
                  <a:prstGeom prst="wedgeRectCallout">
                    <a:avLst>
                      <a:gd name="adj1" fmla="val -69912"/>
                      <a:gd name="adj2" fmla="val 24836"/>
                    </a:avLst>
                  </a:prstGeom>
                  <a:solidFill>
                    <a:schemeClr val="bg1"/>
                  </a:solidFill>
                  <a:ln w="158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de-DE" dirty="0" smtClean="0">
                        <a:sym typeface="Wingdings 2"/>
                      </a:rPr>
                      <a:t>Mehrperspektivität</a:t>
                    </a:r>
                  </a:p>
                </p:txBody>
              </p:sp>
              <p:sp>
                <p:nvSpPr>
                  <p:cNvPr id="18" name="Rechteckige Legende 17"/>
                  <p:cNvSpPr/>
                  <p:nvPr/>
                </p:nvSpPr>
                <p:spPr bwMode="auto">
                  <a:xfrm>
                    <a:off x="1872557" y="3975180"/>
                    <a:ext cx="2086518" cy="369332"/>
                  </a:xfrm>
                  <a:prstGeom prst="wedgeRectCallout">
                    <a:avLst>
                      <a:gd name="adj1" fmla="val -69912"/>
                      <a:gd name="adj2" fmla="val -217421"/>
                    </a:avLst>
                  </a:prstGeom>
                  <a:solidFill>
                    <a:schemeClr val="bg1"/>
                  </a:solidFill>
                  <a:ln w="158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de-DE" dirty="0" smtClean="0">
                        <a:sym typeface="Wingdings 2"/>
                      </a:rPr>
                      <a:t>Mehrperspektivität</a:t>
                    </a:r>
                  </a:p>
                </p:txBody>
              </p:sp>
            </p:grpSp>
            <p:sp>
              <p:nvSpPr>
                <p:cNvPr id="14" name="Rechteck 13"/>
                <p:cNvSpPr/>
                <p:nvPr/>
              </p:nvSpPr>
              <p:spPr bwMode="auto">
                <a:xfrm>
                  <a:off x="1905322" y="4597795"/>
                  <a:ext cx="72008" cy="7200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charset="0"/>
                    <a:cs typeface="Arial" charset="0"/>
                  </a:endParaRPr>
                </a:p>
              </p:txBody>
            </p:sp>
          </p:grpSp>
          <p:cxnSp>
            <p:nvCxnSpPr>
              <p:cNvPr id="5" name="Gerade Verbindung 4"/>
              <p:cNvCxnSpPr/>
              <p:nvPr/>
            </p:nvCxnSpPr>
            <p:spPr bwMode="auto">
              <a:xfrm>
                <a:off x="3275856" y="4377144"/>
                <a:ext cx="417759" cy="0"/>
              </a:xfrm>
              <a:prstGeom prst="line">
                <a:avLst/>
              </a:prstGeom>
              <a:ln w="28575">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28" name="Gerade Verbindung 27"/>
              <p:cNvCxnSpPr/>
              <p:nvPr/>
            </p:nvCxnSpPr>
            <p:spPr bwMode="auto">
              <a:xfrm>
                <a:off x="3215754" y="4739996"/>
                <a:ext cx="432048" cy="0"/>
              </a:xfrm>
              <a:prstGeom prst="line">
                <a:avLst/>
              </a:prstGeom>
              <a:ln w="28575">
                <a:headEnd type="none" w="med" len="med"/>
                <a:tailEnd type="none" w="med" len="med"/>
              </a:ln>
            </p:spPr>
            <p:style>
              <a:lnRef idx="1">
                <a:schemeClr val="accent3"/>
              </a:lnRef>
              <a:fillRef idx="0">
                <a:schemeClr val="accent3"/>
              </a:fillRef>
              <a:effectRef idx="0">
                <a:schemeClr val="accent3"/>
              </a:effectRef>
              <a:fontRef idx="minor">
                <a:schemeClr val="tx1"/>
              </a:fontRef>
            </p:style>
          </p:cxnSp>
        </p:grpSp>
      </p:grpSp>
    </p:spTree>
    <p:extLst>
      <p:ext uri="{BB962C8B-B14F-4D97-AF65-F5344CB8AC3E}">
        <p14:creationId xmlns:p14="http://schemas.microsoft.com/office/powerpoint/2010/main" val="232713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p:cNvSpPr>
            <a:spLocks noGrp="1"/>
          </p:cNvSpPr>
          <p:nvPr>
            <p:ph type="title"/>
          </p:nvPr>
        </p:nvSpPr>
        <p:spPr/>
        <p:txBody>
          <a:bodyPr/>
          <a:lstStyle/>
          <a:p>
            <a:pPr algn="ctr"/>
            <a:r>
              <a:rPr lang="de-DE" dirty="0"/>
              <a:t>Kriterien kompetenzorientierten Sportunterrichts</a:t>
            </a:r>
            <a:endParaRPr lang="de-DE" dirty="0" smtClean="0"/>
          </a:p>
        </p:txBody>
      </p:sp>
      <p:sp>
        <p:nvSpPr>
          <p:cNvPr id="34818" name="Fußzeilenplatzhalter 2"/>
          <p:cNvSpPr>
            <a:spLocks noGrp="1"/>
          </p:cNvSpPr>
          <p:nvPr>
            <p:ph type="ftr" sz="quarter" idx="10"/>
          </p:nvPr>
        </p:nvSpPr>
        <p:spPr>
          <a:noFill/>
        </p:spPr>
        <p:txBody>
          <a:bodyPr/>
          <a:lstStyle/>
          <a:p>
            <a:r>
              <a:rPr lang="de-DE" dirty="0" smtClean="0"/>
              <a:t>ZPG Sport 2011</a:t>
            </a:r>
          </a:p>
        </p:txBody>
      </p:sp>
      <p:sp>
        <p:nvSpPr>
          <p:cNvPr id="15" name="Textfeld 14"/>
          <p:cNvSpPr txBox="1"/>
          <p:nvPr/>
        </p:nvSpPr>
        <p:spPr>
          <a:xfrm>
            <a:off x="471389" y="1556792"/>
            <a:ext cx="4378122" cy="707886"/>
          </a:xfrm>
          <a:prstGeom prst="rect">
            <a:avLst/>
          </a:prstGeom>
          <a:noFill/>
        </p:spPr>
        <p:txBody>
          <a:bodyPr wrap="none" rtlCol="0">
            <a:spAutoFit/>
          </a:bodyPr>
          <a:lstStyle/>
          <a:p>
            <a:r>
              <a:rPr lang="de-DE" sz="4000" dirty="0" smtClean="0"/>
              <a:t>Mehrperspektivität</a:t>
            </a:r>
            <a:endParaRPr lang="de-DE" sz="4000" dirty="0"/>
          </a:p>
        </p:txBody>
      </p:sp>
      <p:grpSp>
        <p:nvGrpSpPr>
          <p:cNvPr id="2" name="Gruppieren 1"/>
          <p:cNvGrpSpPr/>
          <p:nvPr/>
        </p:nvGrpSpPr>
        <p:grpSpPr>
          <a:xfrm>
            <a:off x="1763713" y="2173560"/>
            <a:ext cx="4191000" cy="4495800"/>
            <a:chOff x="1763713" y="2173560"/>
            <a:chExt cx="4191000" cy="4495800"/>
          </a:xfrm>
        </p:grpSpPr>
        <p:sp>
          <p:nvSpPr>
            <p:cNvPr id="8" name="Oval 10"/>
            <p:cNvSpPr>
              <a:spLocks noChangeArrowheads="1"/>
            </p:cNvSpPr>
            <p:nvPr/>
          </p:nvSpPr>
          <p:spPr bwMode="auto">
            <a:xfrm>
              <a:off x="2184378" y="2694558"/>
              <a:ext cx="3349670" cy="3549054"/>
            </a:xfrm>
            <a:prstGeom prst="ellipse">
              <a:avLst/>
            </a:prstGeom>
            <a:solidFill>
              <a:srgbClr val="FF3300"/>
            </a:solidFill>
            <a:ln w="9525">
              <a:solidFill>
                <a:schemeClr val="tx1"/>
              </a:solidFill>
              <a:round/>
              <a:headEnd/>
              <a:tailEnd/>
            </a:ln>
          </p:spPr>
          <p:txBody>
            <a:bodyPr wrap="none" anchor="ctr"/>
            <a:lstStyle/>
            <a:p>
              <a:pPr algn="ctr"/>
              <a:r>
                <a:rPr lang="de-DE" sz="2000" b="1" dirty="0"/>
                <a:t>Bewegung</a:t>
              </a:r>
              <a:endParaRPr lang="de-DE" b="1" dirty="0"/>
            </a:p>
          </p:txBody>
        </p:sp>
        <p:sp>
          <p:nvSpPr>
            <p:cNvPr id="9" name="Oval 6"/>
            <p:cNvSpPr>
              <a:spLocks noChangeArrowheads="1"/>
            </p:cNvSpPr>
            <p:nvPr/>
          </p:nvSpPr>
          <p:spPr bwMode="auto">
            <a:xfrm>
              <a:off x="4354513" y="3011760"/>
              <a:ext cx="1600200" cy="1600200"/>
            </a:xfrm>
            <a:prstGeom prst="ellipse">
              <a:avLst/>
            </a:prstGeom>
            <a:solidFill>
              <a:srgbClr val="CCFFCC">
                <a:alpha val="89804"/>
              </a:srgbClr>
            </a:solidFill>
            <a:ln w="9525">
              <a:solidFill>
                <a:schemeClr val="tx1"/>
              </a:solidFill>
              <a:round/>
              <a:headEnd/>
              <a:tailEnd/>
            </a:ln>
          </p:spPr>
          <p:txBody>
            <a:bodyPr wrap="none" anchor="ctr"/>
            <a:lstStyle/>
            <a:p>
              <a:pPr algn="ctr"/>
              <a:r>
                <a:rPr lang="de-DE" b="1" dirty="0"/>
                <a:t>Kreativität</a:t>
              </a:r>
            </a:p>
          </p:txBody>
        </p:sp>
        <p:sp>
          <p:nvSpPr>
            <p:cNvPr id="12" name="Oval 5"/>
            <p:cNvSpPr>
              <a:spLocks noChangeArrowheads="1"/>
            </p:cNvSpPr>
            <p:nvPr/>
          </p:nvSpPr>
          <p:spPr bwMode="auto">
            <a:xfrm>
              <a:off x="3135313" y="2173560"/>
              <a:ext cx="1600200" cy="1600200"/>
            </a:xfrm>
            <a:prstGeom prst="ellipse">
              <a:avLst/>
            </a:prstGeom>
            <a:solidFill>
              <a:srgbClr val="FFFF99">
                <a:alpha val="89804"/>
              </a:srgbClr>
            </a:solidFill>
            <a:ln w="9525">
              <a:solidFill>
                <a:schemeClr val="tx1"/>
              </a:solidFill>
              <a:round/>
              <a:headEnd/>
              <a:tailEnd/>
            </a:ln>
          </p:spPr>
          <p:txBody>
            <a:bodyPr wrap="none" anchor="ctr"/>
            <a:lstStyle/>
            <a:p>
              <a:pPr algn="ctr"/>
              <a:r>
                <a:rPr lang="de-DE" b="1" dirty="0"/>
                <a:t>Kooperation </a:t>
              </a:r>
            </a:p>
            <a:p>
              <a:pPr algn="ctr"/>
              <a:r>
                <a:rPr lang="de-DE" b="1" dirty="0"/>
                <a:t>und </a:t>
              </a:r>
            </a:p>
            <a:p>
              <a:pPr algn="ctr"/>
              <a:r>
                <a:rPr lang="de-DE" b="1" dirty="0"/>
                <a:t>Konkurrenz</a:t>
              </a:r>
            </a:p>
          </p:txBody>
        </p:sp>
        <p:sp>
          <p:nvSpPr>
            <p:cNvPr id="13" name="Oval 4"/>
            <p:cNvSpPr>
              <a:spLocks noChangeArrowheads="1"/>
            </p:cNvSpPr>
            <p:nvPr/>
          </p:nvSpPr>
          <p:spPr bwMode="auto">
            <a:xfrm>
              <a:off x="1763713" y="2859360"/>
              <a:ext cx="1600200" cy="1600200"/>
            </a:xfrm>
            <a:prstGeom prst="ellipse">
              <a:avLst/>
            </a:prstGeom>
            <a:solidFill>
              <a:srgbClr val="66FF99">
                <a:alpha val="90000"/>
              </a:srgbClr>
            </a:solidFill>
            <a:ln w="9525">
              <a:solidFill>
                <a:schemeClr val="tx1"/>
              </a:solidFill>
              <a:round/>
              <a:headEnd/>
              <a:tailEnd/>
            </a:ln>
          </p:spPr>
          <p:txBody>
            <a:bodyPr wrap="none" anchor="ctr"/>
            <a:lstStyle/>
            <a:p>
              <a:pPr algn="ctr"/>
              <a:r>
                <a:rPr lang="de-DE" b="1" dirty="0"/>
                <a:t>Wissen</a:t>
              </a:r>
            </a:p>
          </p:txBody>
        </p:sp>
        <p:sp>
          <p:nvSpPr>
            <p:cNvPr id="14" name="Oval 2"/>
            <p:cNvSpPr>
              <a:spLocks noChangeArrowheads="1"/>
            </p:cNvSpPr>
            <p:nvPr/>
          </p:nvSpPr>
          <p:spPr bwMode="auto">
            <a:xfrm>
              <a:off x="1763713" y="4307160"/>
              <a:ext cx="1547812" cy="1543050"/>
            </a:xfrm>
            <a:prstGeom prst="ellipse">
              <a:avLst/>
            </a:prstGeom>
            <a:solidFill>
              <a:srgbClr val="66FFFF">
                <a:alpha val="90000"/>
              </a:srgbClr>
            </a:solidFill>
            <a:ln w="9525">
              <a:solidFill>
                <a:schemeClr val="tx1"/>
              </a:solidFill>
              <a:round/>
              <a:headEnd/>
              <a:tailEnd/>
            </a:ln>
          </p:spPr>
          <p:txBody>
            <a:bodyPr wrap="none" anchor="ctr"/>
            <a:lstStyle/>
            <a:p>
              <a:pPr algn="ctr"/>
              <a:r>
                <a:rPr lang="de-DE" sz="1600" b="1" dirty="0"/>
                <a:t>Wahrnehmung</a:t>
              </a:r>
            </a:p>
          </p:txBody>
        </p:sp>
        <p:sp>
          <p:nvSpPr>
            <p:cNvPr id="16" name="Oval 3"/>
            <p:cNvSpPr>
              <a:spLocks noChangeArrowheads="1"/>
            </p:cNvSpPr>
            <p:nvPr/>
          </p:nvSpPr>
          <p:spPr bwMode="auto">
            <a:xfrm>
              <a:off x="2906713" y="5069160"/>
              <a:ext cx="1676400" cy="1600200"/>
            </a:xfrm>
            <a:prstGeom prst="ellipse">
              <a:avLst/>
            </a:prstGeom>
            <a:solidFill>
              <a:srgbClr val="FFCCFF">
                <a:alpha val="90000"/>
              </a:srgbClr>
            </a:solidFill>
            <a:ln w="9525">
              <a:solidFill>
                <a:schemeClr val="tx1"/>
              </a:solidFill>
              <a:round/>
              <a:headEnd/>
              <a:tailEnd/>
            </a:ln>
          </p:spPr>
          <p:txBody>
            <a:bodyPr wrap="none" anchor="ctr"/>
            <a:lstStyle/>
            <a:p>
              <a:pPr algn="ctr"/>
              <a:r>
                <a:rPr lang="de-DE" b="1" dirty="0"/>
                <a:t>Verantwortung</a:t>
              </a:r>
            </a:p>
          </p:txBody>
        </p:sp>
        <p:sp>
          <p:nvSpPr>
            <p:cNvPr id="17" name="Oval 9"/>
            <p:cNvSpPr>
              <a:spLocks noChangeArrowheads="1"/>
            </p:cNvSpPr>
            <p:nvPr/>
          </p:nvSpPr>
          <p:spPr bwMode="auto">
            <a:xfrm>
              <a:off x="4278313" y="4383360"/>
              <a:ext cx="1600200" cy="1600200"/>
            </a:xfrm>
            <a:prstGeom prst="ellipse">
              <a:avLst/>
            </a:prstGeom>
            <a:solidFill>
              <a:srgbClr val="CCCCFF">
                <a:alpha val="89804"/>
              </a:srgbClr>
            </a:solidFill>
            <a:ln w="9525">
              <a:solidFill>
                <a:schemeClr val="tx1"/>
              </a:solidFill>
              <a:round/>
              <a:headEnd/>
              <a:tailEnd/>
            </a:ln>
          </p:spPr>
          <p:txBody>
            <a:bodyPr wrap="none" anchor="ctr"/>
            <a:lstStyle/>
            <a:p>
              <a:pPr algn="ctr"/>
              <a:r>
                <a:rPr lang="de-DE" b="1" dirty="0"/>
                <a:t>Leistung</a:t>
              </a:r>
            </a:p>
          </p:txBody>
        </p:sp>
      </p:grpSp>
    </p:spTree>
    <p:extLst>
      <p:ext uri="{BB962C8B-B14F-4D97-AF65-F5344CB8AC3E}">
        <p14:creationId xmlns:p14="http://schemas.microsoft.com/office/powerpoint/2010/main" val="276620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USportunterricht_2011_11_13">
  <a:themeElements>
    <a:clrScheme name="1_ZPG Sport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1_ZPG Sport">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AAEF9F"/>
        </a:solidFill>
        <a:ln w="9525" cap="flat" cmpd="sng" algn="ctr">
          <a:solidFill>
            <a:srgbClr val="BE4B48"/>
          </a:solidFill>
          <a:prstDash val="solid"/>
          <a:round/>
          <a:headEnd type="none" w="med" len="med"/>
          <a:tailEnd type="none" w="med" len="med"/>
        </a:ln>
        <a:effectLst>
          <a:outerShdw dist="23000" dir="5400000" rotWithShape="0">
            <a:srgbClr val="000000">
              <a:alpha val="34999"/>
            </a:srgbClr>
          </a:outerShdw>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rgbClr val="AAEF9F"/>
        </a:solidFill>
        <a:ln w="9525" cap="flat" cmpd="sng" algn="ctr">
          <a:solidFill>
            <a:srgbClr val="BE4B48"/>
          </a:solidFill>
          <a:prstDash val="solid"/>
          <a:round/>
          <a:headEnd type="none" w="med" len="med"/>
          <a:tailEnd type="none" w="med" len="med"/>
        </a:ln>
        <a:effectLst>
          <a:outerShdw dist="23000" dir="5400000" rotWithShape="0">
            <a:srgbClr val="000000">
              <a:alpha val="34999"/>
            </a:srgbClr>
          </a:outerShdw>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ZPG Spo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ZPG Spor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ZPG Spor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ZPG Spor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ZPG Spor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ZPG Spor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ZPG Spor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ZPG Spor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ZPG Spor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ZPG Spor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ZPG Spor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ZPG Spor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ZPG Spo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ZPG Spor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ZPG Spor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ZPG Spor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ZPG Spor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ZPG Spor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ZPG Spor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ZPG Spor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ZPG Spor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ZPG Spor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ZPG Spor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ZPG Spor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ZPG Sport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KUSportunterricht_2011_11_13</Template>
  <TotalTime>0</TotalTime>
  <Words>3995</Words>
  <Application>Microsoft Office PowerPoint</Application>
  <PresentationFormat>Bildschirmpräsentation (4:3)</PresentationFormat>
  <Paragraphs>934</Paragraphs>
  <Slides>30</Slides>
  <Notes>30</Notes>
  <HiddenSlides>0</HiddenSlides>
  <MMClips>0</MMClips>
  <ScaleCrop>false</ScaleCrop>
  <HeadingPairs>
    <vt:vector size="4" baseType="variant">
      <vt:variant>
        <vt:lpstr>Design</vt:lpstr>
      </vt:variant>
      <vt:variant>
        <vt:i4>1</vt:i4>
      </vt:variant>
      <vt:variant>
        <vt:lpstr>Folientitel</vt:lpstr>
      </vt:variant>
      <vt:variant>
        <vt:i4>30</vt:i4>
      </vt:variant>
    </vt:vector>
  </HeadingPairs>
  <TitlesOfParts>
    <vt:vector size="31" baseType="lpstr">
      <vt:lpstr>KUSportunterricht_2011_11_13</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lpstr>Kriterien kompetenzorientierten Sportunterrichts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Kompetenzorientierter Sportunterricht</dc:title>
  <dc:creator>Kantimm</dc:creator>
  <cp:lastModifiedBy>Job</cp:lastModifiedBy>
  <cp:revision>187</cp:revision>
  <cp:lastPrinted>2012-05-28T18:18:21Z</cp:lastPrinted>
  <dcterms:created xsi:type="dcterms:W3CDTF">2011-11-13T17:03:03Z</dcterms:created>
  <dcterms:modified xsi:type="dcterms:W3CDTF">2012-06-19T11:04:58Z</dcterms:modified>
</cp:coreProperties>
</file>