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49"/>
  </p:notesMasterIdLst>
  <p:sldIdLst>
    <p:sldId id="256" r:id="rId5"/>
    <p:sldId id="257" r:id="rId6"/>
    <p:sldId id="277" r:id="rId7"/>
    <p:sldId id="259" r:id="rId8"/>
    <p:sldId id="260" r:id="rId9"/>
    <p:sldId id="261" r:id="rId10"/>
    <p:sldId id="262" r:id="rId11"/>
    <p:sldId id="263" r:id="rId12"/>
    <p:sldId id="278" r:id="rId13"/>
    <p:sldId id="280" r:id="rId14"/>
    <p:sldId id="279" r:id="rId15"/>
    <p:sldId id="281" r:id="rId16"/>
    <p:sldId id="282" r:id="rId17"/>
    <p:sldId id="283" r:id="rId18"/>
    <p:sldId id="285" r:id="rId19"/>
    <p:sldId id="287" r:id="rId20"/>
    <p:sldId id="288" r:id="rId21"/>
    <p:sldId id="290" r:id="rId22"/>
    <p:sldId id="291" r:id="rId23"/>
    <p:sldId id="292" r:id="rId24"/>
    <p:sldId id="294" r:id="rId25"/>
    <p:sldId id="295" r:id="rId26"/>
    <p:sldId id="293" r:id="rId27"/>
    <p:sldId id="272" r:id="rId28"/>
    <p:sldId id="274" r:id="rId29"/>
    <p:sldId id="275" r:id="rId30"/>
    <p:sldId id="265" r:id="rId31"/>
    <p:sldId id="266" r:id="rId32"/>
    <p:sldId id="267" r:id="rId33"/>
    <p:sldId id="268" r:id="rId34"/>
    <p:sldId id="270" r:id="rId35"/>
    <p:sldId id="269" r:id="rId36"/>
    <p:sldId id="298" r:id="rId37"/>
    <p:sldId id="300" r:id="rId38"/>
    <p:sldId id="302" r:id="rId39"/>
    <p:sldId id="301" r:id="rId40"/>
    <p:sldId id="303" r:id="rId41"/>
    <p:sldId id="304" r:id="rId42"/>
    <p:sldId id="305" r:id="rId43"/>
    <p:sldId id="306" r:id="rId44"/>
    <p:sldId id="307" r:id="rId45"/>
    <p:sldId id="308" r:id="rId46"/>
    <p:sldId id="309" r:id="rId47"/>
    <p:sldId id="296" r:id="rId48"/>
  </p:sldIdLst>
  <p:sldSz cx="9144000" cy="6858000" type="screen4x3"/>
  <p:notesSz cx="7099300" cy="10234613"/>
  <p:defaultTextStyle>
    <a:defPPr>
      <a:defRPr lang="de-DE"/>
    </a:defPPr>
    <a:lvl1pPr algn="l" rtl="0" fontAlgn="base">
      <a:spcBef>
        <a:spcPct val="0"/>
      </a:spcBef>
      <a:spcAft>
        <a:spcPct val="0"/>
      </a:spcAft>
      <a:defRPr kern="1200">
        <a:solidFill>
          <a:schemeClr val="tx1"/>
        </a:solidFill>
        <a:latin typeface="Times" pitchFamily="18" charset="0"/>
        <a:ea typeface="+mn-ea"/>
        <a:cs typeface="Arial" charset="0"/>
      </a:defRPr>
    </a:lvl1pPr>
    <a:lvl2pPr marL="457200" algn="l" rtl="0" fontAlgn="base">
      <a:spcBef>
        <a:spcPct val="0"/>
      </a:spcBef>
      <a:spcAft>
        <a:spcPct val="0"/>
      </a:spcAft>
      <a:defRPr kern="1200">
        <a:solidFill>
          <a:schemeClr val="tx1"/>
        </a:solidFill>
        <a:latin typeface="Times" pitchFamily="18" charset="0"/>
        <a:ea typeface="+mn-ea"/>
        <a:cs typeface="Arial" charset="0"/>
      </a:defRPr>
    </a:lvl2pPr>
    <a:lvl3pPr marL="914400" algn="l" rtl="0" fontAlgn="base">
      <a:spcBef>
        <a:spcPct val="0"/>
      </a:spcBef>
      <a:spcAft>
        <a:spcPct val="0"/>
      </a:spcAft>
      <a:defRPr kern="1200">
        <a:solidFill>
          <a:schemeClr val="tx1"/>
        </a:solidFill>
        <a:latin typeface="Times" pitchFamily="18" charset="0"/>
        <a:ea typeface="+mn-ea"/>
        <a:cs typeface="Arial" charset="0"/>
      </a:defRPr>
    </a:lvl3pPr>
    <a:lvl4pPr marL="1371600" algn="l" rtl="0" fontAlgn="base">
      <a:spcBef>
        <a:spcPct val="0"/>
      </a:spcBef>
      <a:spcAft>
        <a:spcPct val="0"/>
      </a:spcAft>
      <a:defRPr kern="1200">
        <a:solidFill>
          <a:schemeClr val="tx1"/>
        </a:solidFill>
        <a:latin typeface="Times" pitchFamily="18" charset="0"/>
        <a:ea typeface="+mn-ea"/>
        <a:cs typeface="Arial" charset="0"/>
      </a:defRPr>
    </a:lvl4pPr>
    <a:lvl5pPr marL="1828800" algn="l" rtl="0" fontAlgn="base">
      <a:spcBef>
        <a:spcPct val="0"/>
      </a:spcBef>
      <a:spcAft>
        <a:spcPct val="0"/>
      </a:spcAft>
      <a:defRPr kern="1200">
        <a:solidFill>
          <a:schemeClr val="tx1"/>
        </a:solidFill>
        <a:latin typeface="Times" pitchFamily="18" charset="0"/>
        <a:ea typeface="+mn-ea"/>
        <a:cs typeface="Arial" charset="0"/>
      </a:defRPr>
    </a:lvl5pPr>
    <a:lvl6pPr marL="2286000" algn="l" defTabSz="914400" rtl="0" eaLnBrk="1" latinLnBrk="0" hangingPunct="1">
      <a:defRPr kern="1200">
        <a:solidFill>
          <a:schemeClr val="tx1"/>
        </a:solidFill>
        <a:latin typeface="Times" pitchFamily="18" charset="0"/>
        <a:ea typeface="+mn-ea"/>
        <a:cs typeface="Arial" charset="0"/>
      </a:defRPr>
    </a:lvl6pPr>
    <a:lvl7pPr marL="2743200" algn="l" defTabSz="914400" rtl="0" eaLnBrk="1" latinLnBrk="0" hangingPunct="1">
      <a:defRPr kern="1200">
        <a:solidFill>
          <a:schemeClr val="tx1"/>
        </a:solidFill>
        <a:latin typeface="Times" pitchFamily="18" charset="0"/>
        <a:ea typeface="+mn-ea"/>
        <a:cs typeface="Arial" charset="0"/>
      </a:defRPr>
    </a:lvl7pPr>
    <a:lvl8pPr marL="3200400" algn="l" defTabSz="914400" rtl="0" eaLnBrk="1" latinLnBrk="0" hangingPunct="1">
      <a:defRPr kern="1200">
        <a:solidFill>
          <a:schemeClr val="tx1"/>
        </a:solidFill>
        <a:latin typeface="Times" pitchFamily="18" charset="0"/>
        <a:ea typeface="+mn-ea"/>
        <a:cs typeface="Arial" charset="0"/>
      </a:defRPr>
    </a:lvl8pPr>
    <a:lvl9pPr marL="3657600" algn="l" defTabSz="914400" rtl="0" eaLnBrk="1" latinLnBrk="0" hangingPunct="1">
      <a:defRPr kern="1200">
        <a:solidFill>
          <a:schemeClr val="tx1"/>
        </a:solidFill>
        <a:latin typeface="Times"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408" autoAdjust="0"/>
  </p:normalViewPr>
  <p:slideViewPr>
    <p:cSldViewPr>
      <p:cViewPr varScale="1">
        <p:scale>
          <a:sx n="83" d="100"/>
          <a:sy n="83" d="100"/>
        </p:scale>
        <p:origin x="-736" y="-96"/>
      </p:cViewPr>
      <p:guideLst>
        <p:guide orient="horz" pos="2160"/>
        <p:guide pos="2880"/>
      </p:guideLst>
    </p:cSldViewPr>
  </p:slideViewPr>
  <p:outlineViewPr>
    <p:cViewPr>
      <p:scale>
        <a:sx n="33" d="100"/>
        <a:sy n="33" d="100"/>
      </p:scale>
      <p:origin x="0" y="6936"/>
    </p:cViewPr>
  </p:outlineViewPr>
  <p:notesTextViewPr>
    <p:cViewPr>
      <p:scale>
        <a:sx n="100" d="100"/>
        <a:sy n="100" d="100"/>
      </p:scale>
      <p:origin x="0" y="0"/>
    </p:cViewPr>
  </p:notesTextViewPr>
  <p:notesViewPr>
    <p:cSldViewPr>
      <p:cViewPr>
        <p:scale>
          <a:sx n="200" d="100"/>
          <a:sy n="200" d="100"/>
        </p:scale>
        <p:origin x="468" y="5940"/>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03433F-817F-46E2-B5FB-1477069FF89F}" type="doc">
      <dgm:prSet loTypeId="urn:microsoft.com/office/officeart/2005/8/layout/cycle4#1" loCatId="cycle" qsTypeId="urn:microsoft.com/office/officeart/2005/8/quickstyle/simple1" qsCatId="simple" csTypeId="urn:microsoft.com/office/officeart/2005/8/colors/accent1_2" csCatId="accent1" phldr="1"/>
      <dgm:spPr/>
      <dgm:t>
        <a:bodyPr/>
        <a:lstStyle/>
        <a:p>
          <a:endParaRPr lang="de-DE"/>
        </a:p>
      </dgm:t>
    </dgm:pt>
    <dgm:pt modelId="{AF0A08E6-D8BF-4F03-9B78-6BFDD0229A0B}">
      <dgm:prSet phldrT="[Text]" custT="1"/>
      <dgm:spPr/>
      <dgm:t>
        <a:bodyPr/>
        <a:lstStyle/>
        <a:p>
          <a:r>
            <a:rPr lang="de-DE" sz="2400" dirty="0" smtClean="0"/>
            <a:t>GESELL-SCHAFT</a:t>
          </a:r>
          <a:endParaRPr lang="de-DE" sz="2400" dirty="0"/>
        </a:p>
      </dgm:t>
    </dgm:pt>
    <dgm:pt modelId="{E9EF1429-F653-4D40-860A-98F37C109E08}" type="parTrans" cxnId="{AD8F730B-7240-4489-8773-A2512F2F02D0}">
      <dgm:prSet/>
      <dgm:spPr/>
      <dgm:t>
        <a:bodyPr/>
        <a:lstStyle/>
        <a:p>
          <a:endParaRPr lang="de-DE"/>
        </a:p>
      </dgm:t>
    </dgm:pt>
    <dgm:pt modelId="{1309652C-1207-4D08-AB0C-69209D133AE8}" type="sibTrans" cxnId="{AD8F730B-7240-4489-8773-A2512F2F02D0}">
      <dgm:prSet/>
      <dgm:spPr/>
      <dgm:t>
        <a:bodyPr/>
        <a:lstStyle/>
        <a:p>
          <a:endParaRPr lang="de-DE"/>
        </a:p>
      </dgm:t>
    </dgm:pt>
    <dgm:pt modelId="{430C6B04-B792-44EA-AB2D-42985F4FE985}">
      <dgm:prSet phldrT="[Text]"/>
      <dgm:spPr/>
      <dgm:t>
        <a:bodyPr/>
        <a:lstStyle/>
        <a:p>
          <a:endParaRPr lang="de-DE" dirty="0"/>
        </a:p>
      </dgm:t>
    </dgm:pt>
    <dgm:pt modelId="{41CFFA05-0CFF-4103-A003-A9A358F8E37F}" type="parTrans" cxnId="{1BB5616D-A4E6-40B4-89D9-8ECFEC8392ED}">
      <dgm:prSet/>
      <dgm:spPr/>
      <dgm:t>
        <a:bodyPr/>
        <a:lstStyle/>
        <a:p>
          <a:endParaRPr lang="de-DE"/>
        </a:p>
      </dgm:t>
    </dgm:pt>
    <dgm:pt modelId="{0685A0C7-DCDB-48E2-83BC-9480403128F2}" type="sibTrans" cxnId="{1BB5616D-A4E6-40B4-89D9-8ECFEC8392ED}">
      <dgm:prSet/>
      <dgm:spPr/>
      <dgm:t>
        <a:bodyPr/>
        <a:lstStyle/>
        <a:p>
          <a:endParaRPr lang="de-DE"/>
        </a:p>
      </dgm:t>
    </dgm:pt>
    <dgm:pt modelId="{A27AF27C-7C34-423B-9B2F-3D6A60FDBFC3}">
      <dgm:prSet phldrT="[Text]" custT="1"/>
      <dgm:spPr/>
      <dgm:t>
        <a:bodyPr/>
        <a:lstStyle/>
        <a:p>
          <a:r>
            <a:rPr lang="de-DE" sz="2400" dirty="0" smtClean="0"/>
            <a:t>WIRT-SCHAFT</a:t>
          </a:r>
          <a:endParaRPr lang="de-DE" sz="2400" dirty="0"/>
        </a:p>
      </dgm:t>
    </dgm:pt>
    <dgm:pt modelId="{B9B6B6FA-76DF-4098-B7B2-B93745C1E6A8}" type="sibTrans" cxnId="{8C9D556B-E637-4DF6-96BA-988DE6AC1AF5}">
      <dgm:prSet/>
      <dgm:spPr/>
      <dgm:t>
        <a:bodyPr/>
        <a:lstStyle/>
        <a:p>
          <a:endParaRPr lang="de-DE"/>
        </a:p>
      </dgm:t>
    </dgm:pt>
    <dgm:pt modelId="{D5391AA1-1BA3-4391-866B-0B67D0B7AC2C}" type="parTrans" cxnId="{8C9D556B-E637-4DF6-96BA-988DE6AC1AF5}">
      <dgm:prSet/>
      <dgm:spPr/>
      <dgm:t>
        <a:bodyPr/>
        <a:lstStyle/>
        <a:p>
          <a:endParaRPr lang="de-DE"/>
        </a:p>
      </dgm:t>
    </dgm:pt>
    <dgm:pt modelId="{7EE3CD1D-E654-4A78-B512-C0EF5F4D6619}">
      <dgm:prSet phldrT="[Text]"/>
      <dgm:spPr/>
      <dgm:t>
        <a:bodyPr/>
        <a:lstStyle/>
        <a:p>
          <a:r>
            <a:rPr lang="de-DE" dirty="0" smtClean="0"/>
            <a:t>UMWELT</a:t>
          </a:r>
          <a:endParaRPr lang="de-DE" dirty="0"/>
        </a:p>
      </dgm:t>
    </dgm:pt>
    <dgm:pt modelId="{ECA86576-7BB3-49AD-A824-5C46DEEA6F2E}" type="sibTrans" cxnId="{663229D4-DD3A-44F1-A3A1-D6381406475D}">
      <dgm:prSet/>
      <dgm:spPr/>
      <dgm:t>
        <a:bodyPr/>
        <a:lstStyle/>
        <a:p>
          <a:endParaRPr lang="de-DE"/>
        </a:p>
      </dgm:t>
    </dgm:pt>
    <dgm:pt modelId="{44C990CF-B9D4-4BDC-88CF-E2D3D63EDF60}" type="parTrans" cxnId="{663229D4-DD3A-44F1-A3A1-D6381406475D}">
      <dgm:prSet/>
      <dgm:spPr/>
      <dgm:t>
        <a:bodyPr/>
        <a:lstStyle/>
        <a:p>
          <a:endParaRPr lang="de-DE"/>
        </a:p>
      </dgm:t>
    </dgm:pt>
    <dgm:pt modelId="{2164558D-16CF-44A5-A1FC-403E0FFC2F83}">
      <dgm:prSet phldrT="[Text]"/>
      <dgm:spPr/>
      <dgm:t>
        <a:bodyPr/>
        <a:lstStyle/>
        <a:p>
          <a:r>
            <a:rPr lang="de-DE" dirty="0" smtClean="0"/>
            <a:t>POLITIK</a:t>
          </a:r>
          <a:endParaRPr lang="de-DE" dirty="0"/>
        </a:p>
      </dgm:t>
    </dgm:pt>
    <dgm:pt modelId="{BC8D1302-E0BB-42C8-9F0C-40C4865037C7}" type="sibTrans" cxnId="{04121477-6B65-41FF-AE14-22B814D4F222}">
      <dgm:prSet/>
      <dgm:spPr/>
      <dgm:t>
        <a:bodyPr/>
        <a:lstStyle/>
        <a:p>
          <a:endParaRPr lang="de-DE"/>
        </a:p>
      </dgm:t>
    </dgm:pt>
    <dgm:pt modelId="{585BAB5C-E405-4FF1-866F-1151DA6662ED}" type="parTrans" cxnId="{04121477-6B65-41FF-AE14-22B814D4F222}">
      <dgm:prSet/>
      <dgm:spPr/>
      <dgm:t>
        <a:bodyPr/>
        <a:lstStyle/>
        <a:p>
          <a:endParaRPr lang="de-DE"/>
        </a:p>
      </dgm:t>
    </dgm:pt>
    <dgm:pt modelId="{7924CB5F-3FF1-4D16-AB03-52DB3CEC20B8}" type="pres">
      <dgm:prSet presAssocID="{6D03433F-817F-46E2-B5FB-1477069FF89F}" presName="cycleMatrixDiagram" presStyleCnt="0">
        <dgm:presLayoutVars>
          <dgm:chMax val="1"/>
          <dgm:dir/>
          <dgm:animLvl val="lvl"/>
          <dgm:resizeHandles val="exact"/>
        </dgm:presLayoutVars>
      </dgm:prSet>
      <dgm:spPr/>
      <dgm:t>
        <a:bodyPr/>
        <a:lstStyle/>
        <a:p>
          <a:endParaRPr lang="de-DE"/>
        </a:p>
      </dgm:t>
    </dgm:pt>
    <dgm:pt modelId="{DA3C44E1-13CC-4E8F-9FAF-284912D07B3D}" type="pres">
      <dgm:prSet presAssocID="{6D03433F-817F-46E2-B5FB-1477069FF89F}" presName="children" presStyleCnt="0"/>
      <dgm:spPr/>
    </dgm:pt>
    <dgm:pt modelId="{3296BFBC-B83A-4D05-8CAB-3A23E9E4ED93}" type="pres">
      <dgm:prSet presAssocID="{6D03433F-817F-46E2-B5FB-1477069FF89F}" presName="childPlaceholder" presStyleCnt="0"/>
      <dgm:spPr/>
    </dgm:pt>
    <dgm:pt modelId="{215AF677-40C8-475B-8EB9-10F5FCDDD6DE}" type="pres">
      <dgm:prSet presAssocID="{6D03433F-817F-46E2-B5FB-1477069FF89F}" presName="circle" presStyleCnt="0"/>
      <dgm:spPr/>
    </dgm:pt>
    <dgm:pt modelId="{A3A15493-27A6-47E3-BB2F-847C2C63C13C}" type="pres">
      <dgm:prSet presAssocID="{6D03433F-817F-46E2-B5FB-1477069FF89F}" presName="quadrant1" presStyleLbl="node1" presStyleIdx="0" presStyleCnt="4">
        <dgm:presLayoutVars>
          <dgm:chMax val="1"/>
          <dgm:bulletEnabled val="1"/>
        </dgm:presLayoutVars>
      </dgm:prSet>
      <dgm:spPr/>
      <dgm:t>
        <a:bodyPr/>
        <a:lstStyle/>
        <a:p>
          <a:endParaRPr lang="de-DE"/>
        </a:p>
      </dgm:t>
    </dgm:pt>
    <dgm:pt modelId="{590C49A2-E833-40EF-A33B-061B9119EDAE}" type="pres">
      <dgm:prSet presAssocID="{6D03433F-817F-46E2-B5FB-1477069FF89F}" presName="quadrant2" presStyleLbl="node1" presStyleIdx="1" presStyleCnt="4">
        <dgm:presLayoutVars>
          <dgm:chMax val="1"/>
          <dgm:bulletEnabled val="1"/>
        </dgm:presLayoutVars>
      </dgm:prSet>
      <dgm:spPr/>
      <dgm:t>
        <a:bodyPr/>
        <a:lstStyle/>
        <a:p>
          <a:endParaRPr lang="de-DE"/>
        </a:p>
      </dgm:t>
    </dgm:pt>
    <dgm:pt modelId="{A173B3E0-E07C-4E01-B152-8776EAB99CCD}" type="pres">
      <dgm:prSet presAssocID="{6D03433F-817F-46E2-B5FB-1477069FF89F}" presName="quadrant3" presStyleLbl="node1" presStyleIdx="2" presStyleCnt="4">
        <dgm:presLayoutVars>
          <dgm:chMax val="1"/>
          <dgm:bulletEnabled val="1"/>
        </dgm:presLayoutVars>
      </dgm:prSet>
      <dgm:spPr/>
      <dgm:t>
        <a:bodyPr/>
        <a:lstStyle/>
        <a:p>
          <a:endParaRPr lang="de-DE"/>
        </a:p>
      </dgm:t>
    </dgm:pt>
    <dgm:pt modelId="{C7092836-5021-48FD-AF42-89670BD758BB}" type="pres">
      <dgm:prSet presAssocID="{6D03433F-817F-46E2-B5FB-1477069FF89F}" presName="quadrant4" presStyleLbl="node1" presStyleIdx="3" presStyleCnt="4">
        <dgm:presLayoutVars>
          <dgm:chMax val="1"/>
          <dgm:bulletEnabled val="1"/>
        </dgm:presLayoutVars>
      </dgm:prSet>
      <dgm:spPr/>
      <dgm:t>
        <a:bodyPr/>
        <a:lstStyle/>
        <a:p>
          <a:endParaRPr lang="de-DE"/>
        </a:p>
      </dgm:t>
    </dgm:pt>
    <dgm:pt modelId="{40DC95BF-F2B5-41C5-AEA2-A700AF5B4487}" type="pres">
      <dgm:prSet presAssocID="{6D03433F-817F-46E2-B5FB-1477069FF89F}" presName="quadrantPlaceholder" presStyleCnt="0"/>
      <dgm:spPr/>
    </dgm:pt>
    <dgm:pt modelId="{63528CA7-82C3-447A-B2EE-A090D7DC7F3E}" type="pres">
      <dgm:prSet presAssocID="{6D03433F-817F-46E2-B5FB-1477069FF89F}" presName="center1" presStyleLbl="fgShp" presStyleIdx="0" presStyleCnt="2"/>
      <dgm:spPr/>
    </dgm:pt>
    <dgm:pt modelId="{62B4C966-8818-4C9E-B18C-E897800166E1}" type="pres">
      <dgm:prSet presAssocID="{6D03433F-817F-46E2-B5FB-1477069FF89F}" presName="center2" presStyleLbl="fgShp" presStyleIdx="1" presStyleCnt="2"/>
      <dgm:spPr/>
    </dgm:pt>
  </dgm:ptLst>
  <dgm:cxnLst>
    <dgm:cxn modelId="{BAABCFCD-0B18-4444-93A5-C20300093440}" type="presOf" srcId="{2164558D-16CF-44A5-A1FC-403E0FFC2F83}" destId="{A173B3E0-E07C-4E01-B152-8776EAB99CCD}" srcOrd="0" destOrd="0" presId="urn:microsoft.com/office/officeart/2005/8/layout/cycle4#1"/>
    <dgm:cxn modelId="{ECE2E987-1BC7-4FBB-B853-84A44DFC63D2}" type="presOf" srcId="{AF0A08E6-D8BF-4F03-9B78-6BFDD0229A0B}" destId="{590C49A2-E833-40EF-A33B-061B9119EDAE}" srcOrd="0" destOrd="0" presId="urn:microsoft.com/office/officeart/2005/8/layout/cycle4#1"/>
    <dgm:cxn modelId="{AD8F730B-7240-4489-8773-A2512F2F02D0}" srcId="{6D03433F-817F-46E2-B5FB-1477069FF89F}" destId="{AF0A08E6-D8BF-4F03-9B78-6BFDD0229A0B}" srcOrd="1" destOrd="0" parTransId="{E9EF1429-F653-4D40-860A-98F37C109E08}" sibTransId="{1309652C-1207-4D08-AB0C-69209D133AE8}"/>
    <dgm:cxn modelId="{4137829D-415F-4EA6-AD9F-B59C12AF2D42}" type="presOf" srcId="{6D03433F-817F-46E2-B5FB-1477069FF89F}" destId="{7924CB5F-3FF1-4D16-AB03-52DB3CEC20B8}" srcOrd="0" destOrd="0" presId="urn:microsoft.com/office/officeart/2005/8/layout/cycle4#1"/>
    <dgm:cxn modelId="{34F47C81-C6DC-4390-86FC-8E58F7F726BA}" type="presOf" srcId="{A27AF27C-7C34-423B-9B2F-3D6A60FDBFC3}" destId="{A3A15493-27A6-47E3-BB2F-847C2C63C13C}" srcOrd="0" destOrd="0" presId="urn:microsoft.com/office/officeart/2005/8/layout/cycle4#1"/>
    <dgm:cxn modelId="{7E6851EA-BCA7-4468-ACBC-F8E4DF2CD10D}" type="presOf" srcId="{7EE3CD1D-E654-4A78-B512-C0EF5F4D6619}" destId="{C7092836-5021-48FD-AF42-89670BD758BB}" srcOrd="0" destOrd="0" presId="urn:microsoft.com/office/officeart/2005/8/layout/cycle4#1"/>
    <dgm:cxn modelId="{663229D4-DD3A-44F1-A3A1-D6381406475D}" srcId="{6D03433F-817F-46E2-B5FB-1477069FF89F}" destId="{7EE3CD1D-E654-4A78-B512-C0EF5F4D6619}" srcOrd="3" destOrd="0" parTransId="{44C990CF-B9D4-4BDC-88CF-E2D3D63EDF60}" sibTransId="{ECA86576-7BB3-49AD-A824-5C46DEEA6F2E}"/>
    <dgm:cxn modelId="{1BB5616D-A4E6-40B4-89D9-8ECFEC8392ED}" srcId="{6D03433F-817F-46E2-B5FB-1477069FF89F}" destId="{430C6B04-B792-44EA-AB2D-42985F4FE985}" srcOrd="4" destOrd="0" parTransId="{41CFFA05-0CFF-4103-A003-A9A358F8E37F}" sibTransId="{0685A0C7-DCDB-48E2-83BC-9480403128F2}"/>
    <dgm:cxn modelId="{04121477-6B65-41FF-AE14-22B814D4F222}" srcId="{6D03433F-817F-46E2-B5FB-1477069FF89F}" destId="{2164558D-16CF-44A5-A1FC-403E0FFC2F83}" srcOrd="2" destOrd="0" parTransId="{585BAB5C-E405-4FF1-866F-1151DA6662ED}" sibTransId="{BC8D1302-E0BB-42C8-9F0C-40C4865037C7}"/>
    <dgm:cxn modelId="{8C9D556B-E637-4DF6-96BA-988DE6AC1AF5}" srcId="{6D03433F-817F-46E2-B5FB-1477069FF89F}" destId="{A27AF27C-7C34-423B-9B2F-3D6A60FDBFC3}" srcOrd="0" destOrd="0" parTransId="{D5391AA1-1BA3-4391-866B-0B67D0B7AC2C}" sibTransId="{B9B6B6FA-76DF-4098-B7B2-B93745C1E6A8}"/>
    <dgm:cxn modelId="{8A008249-B6C4-4A87-A2A0-C32666487F28}" type="presParOf" srcId="{7924CB5F-3FF1-4D16-AB03-52DB3CEC20B8}" destId="{DA3C44E1-13CC-4E8F-9FAF-284912D07B3D}" srcOrd="0" destOrd="0" presId="urn:microsoft.com/office/officeart/2005/8/layout/cycle4#1"/>
    <dgm:cxn modelId="{4CE9700E-7766-4C97-9C6E-E004FF4092FA}" type="presParOf" srcId="{DA3C44E1-13CC-4E8F-9FAF-284912D07B3D}" destId="{3296BFBC-B83A-4D05-8CAB-3A23E9E4ED93}" srcOrd="0" destOrd="0" presId="urn:microsoft.com/office/officeart/2005/8/layout/cycle4#1"/>
    <dgm:cxn modelId="{8DD65E17-201F-4D19-B3EF-07D9120FB9E8}" type="presParOf" srcId="{7924CB5F-3FF1-4D16-AB03-52DB3CEC20B8}" destId="{215AF677-40C8-475B-8EB9-10F5FCDDD6DE}" srcOrd="1" destOrd="0" presId="urn:microsoft.com/office/officeart/2005/8/layout/cycle4#1"/>
    <dgm:cxn modelId="{C4DA88E3-7C82-455A-B636-5B4949808F07}" type="presParOf" srcId="{215AF677-40C8-475B-8EB9-10F5FCDDD6DE}" destId="{A3A15493-27A6-47E3-BB2F-847C2C63C13C}" srcOrd="0" destOrd="0" presId="urn:microsoft.com/office/officeart/2005/8/layout/cycle4#1"/>
    <dgm:cxn modelId="{6DEA1B00-75C7-4A5C-AA6C-BCA99A4DCA8C}" type="presParOf" srcId="{215AF677-40C8-475B-8EB9-10F5FCDDD6DE}" destId="{590C49A2-E833-40EF-A33B-061B9119EDAE}" srcOrd="1" destOrd="0" presId="urn:microsoft.com/office/officeart/2005/8/layout/cycle4#1"/>
    <dgm:cxn modelId="{43ECE7E2-5490-4AC2-90AC-A7749E4FA3A8}" type="presParOf" srcId="{215AF677-40C8-475B-8EB9-10F5FCDDD6DE}" destId="{A173B3E0-E07C-4E01-B152-8776EAB99CCD}" srcOrd="2" destOrd="0" presId="urn:microsoft.com/office/officeart/2005/8/layout/cycle4#1"/>
    <dgm:cxn modelId="{5AD74677-8E3D-4516-9153-CFA835A434FB}" type="presParOf" srcId="{215AF677-40C8-475B-8EB9-10F5FCDDD6DE}" destId="{C7092836-5021-48FD-AF42-89670BD758BB}" srcOrd="3" destOrd="0" presId="urn:microsoft.com/office/officeart/2005/8/layout/cycle4#1"/>
    <dgm:cxn modelId="{2714C2F8-FE0D-4CC9-A5A0-5004CE4D4374}" type="presParOf" srcId="{215AF677-40C8-475B-8EB9-10F5FCDDD6DE}" destId="{40DC95BF-F2B5-41C5-AEA2-A700AF5B4487}" srcOrd="4" destOrd="0" presId="urn:microsoft.com/office/officeart/2005/8/layout/cycle4#1"/>
    <dgm:cxn modelId="{D9DD5787-2A49-4573-B220-EEE5AE4DA79C}" type="presParOf" srcId="{7924CB5F-3FF1-4D16-AB03-52DB3CEC20B8}" destId="{63528CA7-82C3-447A-B2EE-A090D7DC7F3E}" srcOrd="2" destOrd="0" presId="urn:microsoft.com/office/officeart/2005/8/layout/cycle4#1"/>
    <dgm:cxn modelId="{411C9233-9DA5-4907-82D5-ECC7BB8018BF}" type="presParOf" srcId="{7924CB5F-3FF1-4D16-AB03-52DB3CEC20B8}" destId="{62B4C966-8818-4C9E-B18C-E897800166E1}"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F419B9-D17F-48C7-A6BF-97C28C2CEADE}"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de-DE"/>
        </a:p>
      </dgm:t>
    </dgm:pt>
    <dgm:pt modelId="{896F4645-6E44-42B2-AAE8-40C38029E82C}">
      <dgm:prSet phldrT="[Text]" custT="1"/>
      <dgm:spPr/>
      <dgm:t>
        <a:bodyPr/>
        <a:lstStyle/>
        <a:p>
          <a:r>
            <a:rPr lang="de-DE" sz="2000" b="1" dirty="0" smtClean="0"/>
            <a:t>Der </a:t>
          </a:r>
          <a:r>
            <a:rPr lang="de-DE" sz="2000" b="1" dirty="0" err="1" smtClean="0"/>
            <a:t>Realraum</a:t>
          </a:r>
          <a:r>
            <a:rPr lang="de-DE" sz="2000" b="1" dirty="0" smtClean="0"/>
            <a:t> </a:t>
          </a:r>
          <a:endParaRPr lang="de-DE" sz="2000" dirty="0"/>
        </a:p>
      </dgm:t>
    </dgm:pt>
    <dgm:pt modelId="{5BDA9D82-EDC6-46F7-9455-2189B9EF8818}" type="parTrans" cxnId="{90AD062E-4D02-4626-9F60-27DF249381C0}">
      <dgm:prSet/>
      <dgm:spPr/>
      <dgm:t>
        <a:bodyPr/>
        <a:lstStyle/>
        <a:p>
          <a:endParaRPr lang="de-DE"/>
        </a:p>
      </dgm:t>
    </dgm:pt>
    <dgm:pt modelId="{88C192F0-6E43-4B6E-9D82-737EA8BEC9F6}" type="sibTrans" cxnId="{90AD062E-4D02-4626-9F60-27DF249381C0}">
      <dgm:prSet/>
      <dgm:spPr/>
      <dgm:t>
        <a:bodyPr/>
        <a:lstStyle/>
        <a:p>
          <a:endParaRPr lang="de-DE"/>
        </a:p>
      </dgm:t>
    </dgm:pt>
    <dgm:pt modelId="{CA412763-1C4B-4C79-BE13-4B3B91BF8B0A}">
      <dgm:prSet phldrT="[Text]"/>
      <dgm:spPr/>
      <dgm:t>
        <a:bodyPr/>
        <a:lstStyle/>
        <a:p>
          <a:r>
            <a:rPr lang="de-DE" dirty="0" smtClean="0"/>
            <a:t>Naturgeographische Faktoren</a:t>
          </a:r>
          <a:endParaRPr lang="de-DE" dirty="0"/>
        </a:p>
      </dgm:t>
    </dgm:pt>
    <dgm:pt modelId="{B03AC3EB-5129-46F0-A247-F785B24F4CA5}" type="parTrans" cxnId="{77F822B7-8A1F-4F6F-A2AE-AAB70F41E998}">
      <dgm:prSet/>
      <dgm:spPr/>
      <dgm:t>
        <a:bodyPr/>
        <a:lstStyle/>
        <a:p>
          <a:endParaRPr lang="de-DE"/>
        </a:p>
      </dgm:t>
    </dgm:pt>
    <dgm:pt modelId="{EABCBA1B-F6F4-4358-B40C-C2897818DB03}" type="sibTrans" cxnId="{77F822B7-8A1F-4F6F-A2AE-AAB70F41E998}">
      <dgm:prSet/>
      <dgm:spPr/>
      <dgm:t>
        <a:bodyPr/>
        <a:lstStyle/>
        <a:p>
          <a:endParaRPr lang="de-DE"/>
        </a:p>
      </dgm:t>
    </dgm:pt>
    <dgm:pt modelId="{655EFC20-B0EF-454D-83A1-5478A25049D7}">
      <dgm:prSet phldrT="[Text]"/>
      <dgm:spPr/>
      <dgm:t>
        <a:bodyPr/>
        <a:lstStyle/>
        <a:p>
          <a:r>
            <a:rPr lang="de-DE" dirty="0" smtClean="0"/>
            <a:t>Wirtschaftsgeographische Faktoren</a:t>
          </a:r>
          <a:endParaRPr lang="de-DE" dirty="0"/>
        </a:p>
      </dgm:t>
    </dgm:pt>
    <dgm:pt modelId="{463C4E59-0D4F-4689-BCD3-58371F5F3CAD}" type="parTrans" cxnId="{063F048A-0675-4387-8702-9C885A316B2D}">
      <dgm:prSet/>
      <dgm:spPr/>
      <dgm:t>
        <a:bodyPr/>
        <a:lstStyle/>
        <a:p>
          <a:endParaRPr lang="de-DE"/>
        </a:p>
      </dgm:t>
    </dgm:pt>
    <dgm:pt modelId="{32ECCD90-889B-44BD-B729-87D68F7C3589}" type="sibTrans" cxnId="{063F048A-0675-4387-8702-9C885A316B2D}">
      <dgm:prSet/>
      <dgm:spPr/>
      <dgm:t>
        <a:bodyPr/>
        <a:lstStyle/>
        <a:p>
          <a:endParaRPr lang="de-DE"/>
        </a:p>
      </dgm:t>
    </dgm:pt>
    <dgm:pt modelId="{2F1EAE22-BC9A-4AB7-B20C-340E05FBA290}">
      <dgm:prSet phldrT="[Text]" custT="1"/>
      <dgm:spPr/>
      <dgm:t>
        <a:bodyPr/>
        <a:lstStyle/>
        <a:p>
          <a:r>
            <a:rPr lang="de-DE" sz="2000" b="1" dirty="0" smtClean="0"/>
            <a:t>Der Beziehungsraum </a:t>
          </a:r>
          <a:endParaRPr lang="de-DE" sz="2000" dirty="0"/>
        </a:p>
      </dgm:t>
    </dgm:pt>
    <dgm:pt modelId="{0523DFC3-CC3C-4426-B03C-21B26DEF7184}" type="parTrans" cxnId="{66090DBD-E8E5-4069-9741-A6192542E37F}">
      <dgm:prSet/>
      <dgm:spPr/>
      <dgm:t>
        <a:bodyPr/>
        <a:lstStyle/>
        <a:p>
          <a:endParaRPr lang="de-DE"/>
        </a:p>
      </dgm:t>
    </dgm:pt>
    <dgm:pt modelId="{4F6BEF35-8739-408D-B350-51FE182D8C6B}" type="sibTrans" cxnId="{66090DBD-E8E5-4069-9741-A6192542E37F}">
      <dgm:prSet/>
      <dgm:spPr/>
      <dgm:t>
        <a:bodyPr/>
        <a:lstStyle/>
        <a:p>
          <a:endParaRPr lang="de-DE"/>
        </a:p>
      </dgm:t>
    </dgm:pt>
    <dgm:pt modelId="{2C76A42E-E088-4C0F-B578-7224A54BB060}">
      <dgm:prSet phldrT="[Text]"/>
      <dgm:spPr/>
      <dgm:t>
        <a:bodyPr/>
        <a:lstStyle/>
        <a:p>
          <a:r>
            <a:rPr lang="de-DE" dirty="0" smtClean="0"/>
            <a:t>Infrastruktur </a:t>
          </a:r>
          <a:endParaRPr lang="de-DE" dirty="0"/>
        </a:p>
      </dgm:t>
    </dgm:pt>
    <dgm:pt modelId="{5CB89EA4-8FE6-4C6E-91E5-550B14CC6E49}" type="parTrans" cxnId="{720C5475-E6FF-4F34-B05A-ACE7D0A32EFA}">
      <dgm:prSet/>
      <dgm:spPr/>
      <dgm:t>
        <a:bodyPr/>
        <a:lstStyle/>
        <a:p>
          <a:endParaRPr lang="de-DE"/>
        </a:p>
      </dgm:t>
    </dgm:pt>
    <dgm:pt modelId="{7CFAFAB7-55CF-4ED7-A3D9-68DDF31B5C88}" type="sibTrans" cxnId="{720C5475-E6FF-4F34-B05A-ACE7D0A32EFA}">
      <dgm:prSet/>
      <dgm:spPr/>
      <dgm:t>
        <a:bodyPr/>
        <a:lstStyle/>
        <a:p>
          <a:endParaRPr lang="de-DE"/>
        </a:p>
      </dgm:t>
    </dgm:pt>
    <dgm:pt modelId="{E3EB2DA6-6DB8-4D45-AEE5-61DE6DFCFE1F}">
      <dgm:prSet phldrT="[Text]"/>
      <dgm:spPr/>
      <dgm:t>
        <a:bodyPr/>
        <a:lstStyle/>
        <a:p>
          <a:r>
            <a:rPr lang="de-DE" dirty="0" smtClean="0"/>
            <a:t>Aktiv- und Passivräume</a:t>
          </a:r>
          <a:endParaRPr lang="de-DE" dirty="0"/>
        </a:p>
      </dgm:t>
    </dgm:pt>
    <dgm:pt modelId="{34DDF5C4-B629-40C2-B122-FA7A55A08F41}" type="parTrans" cxnId="{2917B614-B94E-41D1-88C8-926A089BA342}">
      <dgm:prSet/>
      <dgm:spPr/>
      <dgm:t>
        <a:bodyPr/>
        <a:lstStyle/>
        <a:p>
          <a:endParaRPr lang="de-DE"/>
        </a:p>
      </dgm:t>
    </dgm:pt>
    <dgm:pt modelId="{5F9AE139-97E9-4FA2-9E0C-A9E50D28BC78}" type="sibTrans" cxnId="{2917B614-B94E-41D1-88C8-926A089BA342}">
      <dgm:prSet/>
      <dgm:spPr/>
      <dgm:t>
        <a:bodyPr/>
        <a:lstStyle/>
        <a:p>
          <a:endParaRPr lang="de-DE"/>
        </a:p>
      </dgm:t>
    </dgm:pt>
    <dgm:pt modelId="{3A234260-FEE2-40AD-9AD6-79120E3ADE29}">
      <dgm:prSet phldrT="[Text]"/>
      <dgm:spPr/>
      <dgm:t>
        <a:bodyPr/>
        <a:lstStyle/>
        <a:p>
          <a:r>
            <a:rPr lang="de-DE" dirty="0" smtClean="0"/>
            <a:t>HDI und IDHI</a:t>
          </a:r>
          <a:endParaRPr lang="de-DE" dirty="0"/>
        </a:p>
      </dgm:t>
    </dgm:pt>
    <dgm:pt modelId="{61E80C7E-63F5-4938-B66C-0574A2BA7BD8}" type="parTrans" cxnId="{B5AB429D-1902-43A7-91B0-CE186790AC2C}">
      <dgm:prSet/>
      <dgm:spPr/>
    </dgm:pt>
    <dgm:pt modelId="{F057D575-95C2-41ED-A880-9ECEC491432C}" type="sibTrans" cxnId="{B5AB429D-1902-43A7-91B0-CE186790AC2C}">
      <dgm:prSet/>
      <dgm:spPr/>
    </dgm:pt>
    <dgm:pt modelId="{BF204108-8056-455F-A833-6B4D43F9C292}">
      <dgm:prSet phldrT="[Text]"/>
      <dgm:spPr/>
      <dgm:t>
        <a:bodyPr/>
        <a:lstStyle/>
        <a:p>
          <a:r>
            <a:rPr lang="de-DE" dirty="0" smtClean="0"/>
            <a:t>Globale Ein- und Anbindung</a:t>
          </a:r>
          <a:endParaRPr lang="de-DE" dirty="0"/>
        </a:p>
      </dgm:t>
    </dgm:pt>
    <dgm:pt modelId="{80C3BEFD-E2EF-48A9-942A-7C655496EA1D}" type="parTrans" cxnId="{992C232F-96EE-4774-9616-86A71AE749C5}">
      <dgm:prSet/>
      <dgm:spPr/>
    </dgm:pt>
    <dgm:pt modelId="{8FD18DBA-5FF2-4C0F-A1F7-7362567129A9}" type="sibTrans" cxnId="{992C232F-96EE-4774-9616-86A71AE749C5}">
      <dgm:prSet/>
      <dgm:spPr/>
    </dgm:pt>
    <dgm:pt modelId="{43995EEB-9D62-4534-ABDA-B6CDBF2B1576}" type="pres">
      <dgm:prSet presAssocID="{B9F419B9-D17F-48C7-A6BF-97C28C2CEADE}" presName="Name0" presStyleCnt="0">
        <dgm:presLayoutVars>
          <dgm:dir/>
          <dgm:animLvl val="lvl"/>
          <dgm:resizeHandles/>
        </dgm:presLayoutVars>
      </dgm:prSet>
      <dgm:spPr/>
      <dgm:t>
        <a:bodyPr/>
        <a:lstStyle/>
        <a:p>
          <a:endParaRPr lang="de-DE"/>
        </a:p>
      </dgm:t>
    </dgm:pt>
    <dgm:pt modelId="{8644AFBC-1A2C-492C-9B0E-96139C7BD62E}" type="pres">
      <dgm:prSet presAssocID="{896F4645-6E44-42B2-AAE8-40C38029E82C}" presName="linNode" presStyleCnt="0"/>
      <dgm:spPr/>
    </dgm:pt>
    <dgm:pt modelId="{6617A0D8-805F-46F7-A100-FAD9B3309EA7}" type="pres">
      <dgm:prSet presAssocID="{896F4645-6E44-42B2-AAE8-40C38029E82C}" presName="parentShp" presStyleLbl="node1" presStyleIdx="0" presStyleCnt="2" custLinFactNeighborX="-39374" custLinFactNeighborY="-26">
        <dgm:presLayoutVars>
          <dgm:bulletEnabled val="1"/>
        </dgm:presLayoutVars>
      </dgm:prSet>
      <dgm:spPr/>
      <dgm:t>
        <a:bodyPr/>
        <a:lstStyle/>
        <a:p>
          <a:endParaRPr lang="de-DE"/>
        </a:p>
      </dgm:t>
    </dgm:pt>
    <dgm:pt modelId="{219EAB82-6814-4D15-9EA1-E044D4EAA912}" type="pres">
      <dgm:prSet presAssocID="{896F4645-6E44-42B2-AAE8-40C38029E82C}" presName="childShp" presStyleLbl="bgAccFollowNode1" presStyleIdx="0" presStyleCnt="2">
        <dgm:presLayoutVars>
          <dgm:bulletEnabled val="1"/>
        </dgm:presLayoutVars>
      </dgm:prSet>
      <dgm:spPr/>
      <dgm:t>
        <a:bodyPr/>
        <a:lstStyle/>
        <a:p>
          <a:endParaRPr lang="de-DE"/>
        </a:p>
      </dgm:t>
    </dgm:pt>
    <dgm:pt modelId="{64505AEA-D8FD-43E3-B853-A5BA3E72E62A}" type="pres">
      <dgm:prSet presAssocID="{88C192F0-6E43-4B6E-9D82-737EA8BEC9F6}" presName="spacing" presStyleCnt="0"/>
      <dgm:spPr/>
    </dgm:pt>
    <dgm:pt modelId="{AC48E40F-026E-472F-B9DC-312C1668128C}" type="pres">
      <dgm:prSet presAssocID="{2F1EAE22-BC9A-4AB7-B20C-340E05FBA290}" presName="linNode" presStyleCnt="0"/>
      <dgm:spPr/>
    </dgm:pt>
    <dgm:pt modelId="{EDFDCE87-9952-4729-A5F0-C8E670C030E7}" type="pres">
      <dgm:prSet presAssocID="{2F1EAE22-BC9A-4AB7-B20C-340E05FBA290}" presName="parentShp" presStyleLbl="node1" presStyleIdx="1" presStyleCnt="2">
        <dgm:presLayoutVars>
          <dgm:bulletEnabled val="1"/>
        </dgm:presLayoutVars>
      </dgm:prSet>
      <dgm:spPr/>
      <dgm:t>
        <a:bodyPr/>
        <a:lstStyle/>
        <a:p>
          <a:endParaRPr lang="de-DE"/>
        </a:p>
      </dgm:t>
    </dgm:pt>
    <dgm:pt modelId="{EE2AA14B-E385-41D0-9958-F96814BAC7FD}" type="pres">
      <dgm:prSet presAssocID="{2F1EAE22-BC9A-4AB7-B20C-340E05FBA290}" presName="childShp" presStyleLbl="bgAccFollowNode1" presStyleIdx="1" presStyleCnt="2">
        <dgm:presLayoutVars>
          <dgm:bulletEnabled val="1"/>
        </dgm:presLayoutVars>
      </dgm:prSet>
      <dgm:spPr/>
      <dgm:t>
        <a:bodyPr/>
        <a:lstStyle/>
        <a:p>
          <a:endParaRPr lang="de-DE"/>
        </a:p>
      </dgm:t>
    </dgm:pt>
  </dgm:ptLst>
  <dgm:cxnLst>
    <dgm:cxn modelId="{85A1DBD5-1459-4415-988F-F7FEA3B215FA}" type="presOf" srcId="{2C76A42E-E088-4C0F-B578-7224A54BB060}" destId="{EE2AA14B-E385-41D0-9958-F96814BAC7FD}" srcOrd="0" destOrd="0" presId="urn:microsoft.com/office/officeart/2005/8/layout/vList6"/>
    <dgm:cxn modelId="{90AD062E-4D02-4626-9F60-27DF249381C0}" srcId="{B9F419B9-D17F-48C7-A6BF-97C28C2CEADE}" destId="{896F4645-6E44-42B2-AAE8-40C38029E82C}" srcOrd="0" destOrd="0" parTransId="{5BDA9D82-EDC6-46F7-9455-2189B9EF8818}" sibTransId="{88C192F0-6E43-4B6E-9D82-737EA8BEC9F6}"/>
    <dgm:cxn modelId="{992C232F-96EE-4774-9616-86A71AE749C5}" srcId="{2F1EAE22-BC9A-4AB7-B20C-340E05FBA290}" destId="{BF204108-8056-455F-A833-6B4D43F9C292}" srcOrd="2" destOrd="0" parTransId="{80C3BEFD-E2EF-48A9-942A-7C655496EA1D}" sibTransId="{8FD18DBA-5FF2-4C0F-A1F7-7362567129A9}"/>
    <dgm:cxn modelId="{B74555F6-FD7F-42AE-9D44-A1DA4CA323BE}" type="presOf" srcId="{896F4645-6E44-42B2-AAE8-40C38029E82C}" destId="{6617A0D8-805F-46F7-A100-FAD9B3309EA7}" srcOrd="0" destOrd="0" presId="urn:microsoft.com/office/officeart/2005/8/layout/vList6"/>
    <dgm:cxn modelId="{7344D4B9-EC6D-4885-814A-4F5A224A515C}" type="presOf" srcId="{BF204108-8056-455F-A833-6B4D43F9C292}" destId="{EE2AA14B-E385-41D0-9958-F96814BAC7FD}" srcOrd="0" destOrd="2" presId="urn:microsoft.com/office/officeart/2005/8/layout/vList6"/>
    <dgm:cxn modelId="{0BFD7B1D-B224-42E8-A533-F508D785F550}" type="presOf" srcId="{2F1EAE22-BC9A-4AB7-B20C-340E05FBA290}" destId="{EDFDCE87-9952-4729-A5F0-C8E670C030E7}" srcOrd="0" destOrd="0" presId="urn:microsoft.com/office/officeart/2005/8/layout/vList6"/>
    <dgm:cxn modelId="{2917B614-B94E-41D1-88C8-926A089BA342}" srcId="{2F1EAE22-BC9A-4AB7-B20C-340E05FBA290}" destId="{E3EB2DA6-6DB8-4D45-AEE5-61DE6DFCFE1F}" srcOrd="1" destOrd="0" parTransId="{34DDF5C4-B629-40C2-B122-FA7A55A08F41}" sibTransId="{5F9AE139-97E9-4FA2-9E0C-A9E50D28BC78}"/>
    <dgm:cxn modelId="{BFA1287E-391B-48A7-AB3A-31173CF78507}" type="presOf" srcId="{E3EB2DA6-6DB8-4D45-AEE5-61DE6DFCFE1F}" destId="{EE2AA14B-E385-41D0-9958-F96814BAC7FD}" srcOrd="0" destOrd="1" presId="urn:microsoft.com/office/officeart/2005/8/layout/vList6"/>
    <dgm:cxn modelId="{F6B5BEB9-E3EB-44C6-A4E5-71701035181D}" type="presOf" srcId="{B9F419B9-D17F-48C7-A6BF-97C28C2CEADE}" destId="{43995EEB-9D62-4534-ABDA-B6CDBF2B1576}" srcOrd="0" destOrd="0" presId="urn:microsoft.com/office/officeart/2005/8/layout/vList6"/>
    <dgm:cxn modelId="{E63AAD2B-F7C2-4013-979B-BB950EF74141}" type="presOf" srcId="{655EFC20-B0EF-454D-83A1-5478A25049D7}" destId="{219EAB82-6814-4D15-9EA1-E044D4EAA912}" srcOrd="0" destOrd="1" presId="urn:microsoft.com/office/officeart/2005/8/layout/vList6"/>
    <dgm:cxn modelId="{B39379A6-7460-4FD4-96E8-5BB67AF8FC70}" type="presOf" srcId="{3A234260-FEE2-40AD-9AD6-79120E3ADE29}" destId="{219EAB82-6814-4D15-9EA1-E044D4EAA912}" srcOrd="0" destOrd="2" presId="urn:microsoft.com/office/officeart/2005/8/layout/vList6"/>
    <dgm:cxn modelId="{77F822B7-8A1F-4F6F-A2AE-AAB70F41E998}" srcId="{896F4645-6E44-42B2-AAE8-40C38029E82C}" destId="{CA412763-1C4B-4C79-BE13-4B3B91BF8B0A}" srcOrd="0" destOrd="0" parTransId="{B03AC3EB-5129-46F0-A247-F785B24F4CA5}" sibTransId="{EABCBA1B-F6F4-4358-B40C-C2897818DB03}"/>
    <dgm:cxn modelId="{66090DBD-E8E5-4069-9741-A6192542E37F}" srcId="{B9F419B9-D17F-48C7-A6BF-97C28C2CEADE}" destId="{2F1EAE22-BC9A-4AB7-B20C-340E05FBA290}" srcOrd="1" destOrd="0" parTransId="{0523DFC3-CC3C-4426-B03C-21B26DEF7184}" sibTransId="{4F6BEF35-8739-408D-B350-51FE182D8C6B}"/>
    <dgm:cxn modelId="{720C5475-E6FF-4F34-B05A-ACE7D0A32EFA}" srcId="{2F1EAE22-BC9A-4AB7-B20C-340E05FBA290}" destId="{2C76A42E-E088-4C0F-B578-7224A54BB060}" srcOrd="0" destOrd="0" parTransId="{5CB89EA4-8FE6-4C6E-91E5-550B14CC6E49}" sibTransId="{7CFAFAB7-55CF-4ED7-A3D9-68DDF31B5C88}"/>
    <dgm:cxn modelId="{063F048A-0675-4387-8702-9C885A316B2D}" srcId="{896F4645-6E44-42B2-AAE8-40C38029E82C}" destId="{655EFC20-B0EF-454D-83A1-5478A25049D7}" srcOrd="1" destOrd="0" parTransId="{463C4E59-0D4F-4689-BCD3-58371F5F3CAD}" sibTransId="{32ECCD90-889B-44BD-B729-87D68F7C3589}"/>
    <dgm:cxn modelId="{B5AB429D-1902-43A7-91B0-CE186790AC2C}" srcId="{896F4645-6E44-42B2-AAE8-40C38029E82C}" destId="{3A234260-FEE2-40AD-9AD6-79120E3ADE29}" srcOrd="2" destOrd="0" parTransId="{61E80C7E-63F5-4938-B66C-0574A2BA7BD8}" sibTransId="{F057D575-95C2-41ED-A880-9ECEC491432C}"/>
    <dgm:cxn modelId="{03DFB382-F217-49C3-9969-96BE64A0C626}" type="presOf" srcId="{CA412763-1C4B-4C79-BE13-4B3B91BF8B0A}" destId="{219EAB82-6814-4D15-9EA1-E044D4EAA912}" srcOrd="0" destOrd="0" presId="urn:microsoft.com/office/officeart/2005/8/layout/vList6"/>
    <dgm:cxn modelId="{EC956077-D10D-42F1-8D52-467CE9925889}" type="presParOf" srcId="{43995EEB-9D62-4534-ABDA-B6CDBF2B1576}" destId="{8644AFBC-1A2C-492C-9B0E-96139C7BD62E}" srcOrd="0" destOrd="0" presId="urn:microsoft.com/office/officeart/2005/8/layout/vList6"/>
    <dgm:cxn modelId="{7951F416-4FC9-4D09-A530-125DC966666B}" type="presParOf" srcId="{8644AFBC-1A2C-492C-9B0E-96139C7BD62E}" destId="{6617A0D8-805F-46F7-A100-FAD9B3309EA7}" srcOrd="0" destOrd="0" presId="urn:microsoft.com/office/officeart/2005/8/layout/vList6"/>
    <dgm:cxn modelId="{FB77AB13-CE3C-48F9-9A23-72696D0205E1}" type="presParOf" srcId="{8644AFBC-1A2C-492C-9B0E-96139C7BD62E}" destId="{219EAB82-6814-4D15-9EA1-E044D4EAA912}" srcOrd="1" destOrd="0" presId="urn:microsoft.com/office/officeart/2005/8/layout/vList6"/>
    <dgm:cxn modelId="{560B8CB9-0F24-4B61-9999-3017E7161665}" type="presParOf" srcId="{43995EEB-9D62-4534-ABDA-B6CDBF2B1576}" destId="{64505AEA-D8FD-43E3-B853-A5BA3E72E62A}" srcOrd="1" destOrd="0" presId="urn:microsoft.com/office/officeart/2005/8/layout/vList6"/>
    <dgm:cxn modelId="{02A06401-5E49-4BDB-94D4-41B81FB36F10}" type="presParOf" srcId="{43995EEB-9D62-4534-ABDA-B6CDBF2B1576}" destId="{AC48E40F-026E-472F-B9DC-312C1668128C}" srcOrd="2" destOrd="0" presId="urn:microsoft.com/office/officeart/2005/8/layout/vList6"/>
    <dgm:cxn modelId="{BA80638F-30E0-4739-AF50-6AFE6952A538}" type="presParOf" srcId="{AC48E40F-026E-472F-B9DC-312C1668128C}" destId="{EDFDCE87-9952-4729-A5F0-C8E670C030E7}" srcOrd="0" destOrd="0" presId="urn:microsoft.com/office/officeart/2005/8/layout/vList6"/>
    <dgm:cxn modelId="{FF3224B9-92F8-4411-898D-3D218BC02AE7}" type="presParOf" srcId="{AC48E40F-026E-472F-B9DC-312C1668128C}" destId="{EE2AA14B-E385-41D0-9958-F96814BAC7F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F419B9-D17F-48C7-A6BF-97C28C2CEADE}"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de-DE"/>
        </a:p>
      </dgm:t>
    </dgm:pt>
    <dgm:pt modelId="{CA412763-1C4B-4C79-BE13-4B3B91BF8B0A}">
      <dgm:prSet phldrT="[Text]"/>
      <dgm:spPr/>
      <dgm:t>
        <a:bodyPr/>
        <a:lstStyle/>
        <a:p>
          <a:r>
            <a:rPr lang="de-DE" b="1" dirty="0" smtClean="0"/>
            <a:t>Der wahrgenommene Raum  </a:t>
          </a:r>
          <a:endParaRPr lang="de-DE" dirty="0"/>
        </a:p>
      </dgm:t>
    </dgm:pt>
    <dgm:pt modelId="{B03AC3EB-5129-46F0-A247-F785B24F4CA5}" type="parTrans" cxnId="{77F822B7-8A1F-4F6F-A2AE-AAB70F41E998}">
      <dgm:prSet/>
      <dgm:spPr/>
      <dgm:t>
        <a:bodyPr/>
        <a:lstStyle/>
        <a:p>
          <a:endParaRPr lang="de-DE"/>
        </a:p>
      </dgm:t>
    </dgm:pt>
    <dgm:pt modelId="{EABCBA1B-F6F4-4358-B40C-C2897818DB03}" type="sibTrans" cxnId="{77F822B7-8A1F-4F6F-A2AE-AAB70F41E998}">
      <dgm:prSet/>
      <dgm:spPr/>
      <dgm:t>
        <a:bodyPr/>
        <a:lstStyle/>
        <a:p>
          <a:endParaRPr lang="de-DE"/>
        </a:p>
      </dgm:t>
    </dgm:pt>
    <dgm:pt modelId="{655EFC20-B0EF-454D-83A1-5478A25049D7}">
      <dgm:prSet phldrT="[Text]" custT="1"/>
      <dgm:spPr/>
      <dgm:t>
        <a:bodyPr/>
        <a:lstStyle/>
        <a:p>
          <a:r>
            <a:rPr lang="de-DE" sz="1600" dirty="0" smtClean="0"/>
            <a:t>Region </a:t>
          </a:r>
          <a:r>
            <a:rPr lang="de-DE" sz="1600" dirty="0" err="1" smtClean="0"/>
            <a:t>Doba</a:t>
          </a:r>
          <a:r>
            <a:rPr lang="de-DE" sz="1600" dirty="0" smtClean="0"/>
            <a:t> aus der Sicht der Bevölkerung</a:t>
          </a:r>
          <a:endParaRPr lang="de-DE" sz="1600" dirty="0"/>
        </a:p>
      </dgm:t>
    </dgm:pt>
    <dgm:pt modelId="{463C4E59-0D4F-4689-BCD3-58371F5F3CAD}" type="parTrans" cxnId="{063F048A-0675-4387-8702-9C885A316B2D}">
      <dgm:prSet/>
      <dgm:spPr/>
      <dgm:t>
        <a:bodyPr/>
        <a:lstStyle/>
        <a:p>
          <a:endParaRPr lang="de-DE"/>
        </a:p>
      </dgm:t>
    </dgm:pt>
    <dgm:pt modelId="{32ECCD90-889B-44BD-B729-87D68F7C3589}" type="sibTrans" cxnId="{063F048A-0675-4387-8702-9C885A316B2D}">
      <dgm:prSet/>
      <dgm:spPr/>
      <dgm:t>
        <a:bodyPr/>
        <a:lstStyle/>
        <a:p>
          <a:endParaRPr lang="de-DE"/>
        </a:p>
      </dgm:t>
    </dgm:pt>
    <dgm:pt modelId="{2C76A42E-E088-4C0F-B578-7224A54BB060}">
      <dgm:prSet phldrT="[Text]"/>
      <dgm:spPr/>
      <dgm:t>
        <a:bodyPr/>
        <a:lstStyle/>
        <a:p>
          <a:r>
            <a:rPr lang="de-DE" b="1" dirty="0" smtClean="0"/>
            <a:t>Der gemachte Raum  </a:t>
          </a:r>
          <a:endParaRPr lang="de-DE" dirty="0"/>
        </a:p>
      </dgm:t>
    </dgm:pt>
    <dgm:pt modelId="{5CB89EA4-8FE6-4C6E-91E5-550B14CC6E49}" type="parTrans" cxnId="{720C5475-E6FF-4F34-B05A-ACE7D0A32EFA}">
      <dgm:prSet/>
      <dgm:spPr/>
      <dgm:t>
        <a:bodyPr/>
        <a:lstStyle/>
        <a:p>
          <a:endParaRPr lang="de-DE"/>
        </a:p>
      </dgm:t>
    </dgm:pt>
    <dgm:pt modelId="{7CFAFAB7-55CF-4ED7-A3D9-68DDF31B5C88}" type="sibTrans" cxnId="{720C5475-E6FF-4F34-B05A-ACE7D0A32EFA}">
      <dgm:prSet/>
      <dgm:spPr/>
      <dgm:t>
        <a:bodyPr/>
        <a:lstStyle/>
        <a:p>
          <a:endParaRPr lang="de-DE"/>
        </a:p>
      </dgm:t>
    </dgm:pt>
    <dgm:pt modelId="{E3EB2DA6-6DB8-4D45-AEE5-61DE6DFCFE1F}">
      <dgm:prSet phldrT="[Text]"/>
      <dgm:spPr/>
      <dgm:t>
        <a:bodyPr/>
        <a:lstStyle/>
        <a:p>
          <a:r>
            <a:rPr lang="de-DE" dirty="0" smtClean="0"/>
            <a:t>Der Raum im Spiegel verschiedener Veröffentlichungen wie Weltbank, Wochenzeitung, AG-Tschad</a:t>
          </a:r>
          <a:endParaRPr lang="de-DE" dirty="0"/>
        </a:p>
      </dgm:t>
    </dgm:pt>
    <dgm:pt modelId="{34DDF5C4-B629-40C2-B122-FA7A55A08F41}" type="parTrans" cxnId="{2917B614-B94E-41D1-88C8-926A089BA342}">
      <dgm:prSet/>
      <dgm:spPr/>
      <dgm:t>
        <a:bodyPr/>
        <a:lstStyle/>
        <a:p>
          <a:endParaRPr lang="de-DE"/>
        </a:p>
      </dgm:t>
    </dgm:pt>
    <dgm:pt modelId="{5F9AE139-97E9-4FA2-9E0C-A9E50D28BC78}" type="sibTrans" cxnId="{2917B614-B94E-41D1-88C8-926A089BA342}">
      <dgm:prSet/>
      <dgm:spPr/>
      <dgm:t>
        <a:bodyPr/>
        <a:lstStyle/>
        <a:p>
          <a:endParaRPr lang="de-DE"/>
        </a:p>
      </dgm:t>
    </dgm:pt>
    <dgm:pt modelId="{B1240AD0-321B-4E6E-8515-BA7526CA19AB}">
      <dgm:prSet phldrT="[Text]"/>
      <dgm:spPr/>
      <dgm:t>
        <a:bodyPr/>
        <a:lstStyle/>
        <a:p>
          <a:endParaRPr lang="de-DE" sz="1200" dirty="0"/>
        </a:p>
      </dgm:t>
    </dgm:pt>
    <dgm:pt modelId="{950BCB20-4D88-4039-8556-9A1100EE3DD7}" type="parTrans" cxnId="{62BA04D3-F145-4589-807F-F550FCFA681F}">
      <dgm:prSet/>
      <dgm:spPr/>
    </dgm:pt>
    <dgm:pt modelId="{B98FBD44-7BAC-4C26-A49A-5683F6CDD6C0}" type="sibTrans" cxnId="{62BA04D3-F145-4589-807F-F550FCFA681F}">
      <dgm:prSet/>
      <dgm:spPr/>
    </dgm:pt>
    <dgm:pt modelId="{7799F530-C9F2-4747-87D7-DF70537CF7DA}">
      <dgm:prSet phldrT="[Text]" custT="1"/>
      <dgm:spPr/>
      <dgm:t>
        <a:bodyPr/>
        <a:lstStyle/>
        <a:p>
          <a:r>
            <a:rPr lang="de-DE" sz="1600" dirty="0" smtClean="0"/>
            <a:t>und der Sicht des Konzerns Exxon</a:t>
          </a:r>
          <a:endParaRPr lang="de-DE" sz="1600" dirty="0"/>
        </a:p>
      </dgm:t>
    </dgm:pt>
    <dgm:pt modelId="{1F4ABAE3-B770-4C25-93AC-773F66BCA5DC}" type="parTrans" cxnId="{1ECBC2F3-B220-40C1-96D0-DD419B5E489D}">
      <dgm:prSet/>
      <dgm:spPr/>
    </dgm:pt>
    <dgm:pt modelId="{22809BFA-088A-4A3B-9DE1-640479966CE4}" type="sibTrans" cxnId="{1ECBC2F3-B220-40C1-96D0-DD419B5E489D}">
      <dgm:prSet/>
      <dgm:spPr/>
    </dgm:pt>
    <dgm:pt modelId="{43995EEB-9D62-4534-ABDA-B6CDBF2B1576}" type="pres">
      <dgm:prSet presAssocID="{B9F419B9-D17F-48C7-A6BF-97C28C2CEADE}" presName="Name0" presStyleCnt="0">
        <dgm:presLayoutVars>
          <dgm:dir/>
          <dgm:animLvl val="lvl"/>
          <dgm:resizeHandles/>
        </dgm:presLayoutVars>
      </dgm:prSet>
      <dgm:spPr/>
      <dgm:t>
        <a:bodyPr/>
        <a:lstStyle/>
        <a:p>
          <a:endParaRPr lang="de-DE"/>
        </a:p>
      </dgm:t>
    </dgm:pt>
    <dgm:pt modelId="{C6AE4362-2D64-4B5F-B948-173C1096387B}" type="pres">
      <dgm:prSet presAssocID="{CA412763-1C4B-4C79-BE13-4B3B91BF8B0A}" presName="linNode" presStyleCnt="0"/>
      <dgm:spPr/>
    </dgm:pt>
    <dgm:pt modelId="{FBB4E9EF-A645-4A27-B521-09C601D750F9}" type="pres">
      <dgm:prSet presAssocID="{CA412763-1C4B-4C79-BE13-4B3B91BF8B0A}" presName="parentShp" presStyleLbl="node1" presStyleIdx="0" presStyleCnt="2">
        <dgm:presLayoutVars>
          <dgm:bulletEnabled val="1"/>
        </dgm:presLayoutVars>
      </dgm:prSet>
      <dgm:spPr/>
      <dgm:t>
        <a:bodyPr/>
        <a:lstStyle/>
        <a:p>
          <a:endParaRPr lang="de-DE"/>
        </a:p>
      </dgm:t>
    </dgm:pt>
    <dgm:pt modelId="{CE984DCB-2C35-486F-A44D-BD88D91303B8}" type="pres">
      <dgm:prSet presAssocID="{CA412763-1C4B-4C79-BE13-4B3B91BF8B0A}" presName="childShp" presStyleLbl="bgAccFollowNode1" presStyleIdx="0" presStyleCnt="2">
        <dgm:presLayoutVars>
          <dgm:bulletEnabled val="1"/>
        </dgm:presLayoutVars>
      </dgm:prSet>
      <dgm:spPr/>
      <dgm:t>
        <a:bodyPr/>
        <a:lstStyle/>
        <a:p>
          <a:endParaRPr lang="de-DE"/>
        </a:p>
      </dgm:t>
    </dgm:pt>
    <dgm:pt modelId="{A31B4F02-D5C8-4472-BF19-E5A467BBC04A}" type="pres">
      <dgm:prSet presAssocID="{EABCBA1B-F6F4-4358-B40C-C2897818DB03}" presName="spacing" presStyleCnt="0"/>
      <dgm:spPr/>
    </dgm:pt>
    <dgm:pt modelId="{9C25417E-4CB8-4CFF-96A1-C7F8A702793C}" type="pres">
      <dgm:prSet presAssocID="{2C76A42E-E088-4C0F-B578-7224A54BB060}" presName="linNode" presStyleCnt="0"/>
      <dgm:spPr/>
    </dgm:pt>
    <dgm:pt modelId="{963E4E51-86B3-444A-982B-D92A4F48AFD1}" type="pres">
      <dgm:prSet presAssocID="{2C76A42E-E088-4C0F-B578-7224A54BB060}" presName="parentShp" presStyleLbl="node1" presStyleIdx="1" presStyleCnt="2">
        <dgm:presLayoutVars>
          <dgm:bulletEnabled val="1"/>
        </dgm:presLayoutVars>
      </dgm:prSet>
      <dgm:spPr/>
      <dgm:t>
        <a:bodyPr/>
        <a:lstStyle/>
        <a:p>
          <a:endParaRPr lang="de-DE"/>
        </a:p>
      </dgm:t>
    </dgm:pt>
    <dgm:pt modelId="{94817441-B90D-4723-8818-F06EBA755E35}" type="pres">
      <dgm:prSet presAssocID="{2C76A42E-E088-4C0F-B578-7224A54BB060}" presName="childShp" presStyleLbl="bgAccFollowNode1" presStyleIdx="1" presStyleCnt="2">
        <dgm:presLayoutVars>
          <dgm:bulletEnabled val="1"/>
        </dgm:presLayoutVars>
      </dgm:prSet>
      <dgm:spPr/>
      <dgm:t>
        <a:bodyPr/>
        <a:lstStyle/>
        <a:p>
          <a:endParaRPr lang="de-DE"/>
        </a:p>
      </dgm:t>
    </dgm:pt>
  </dgm:ptLst>
  <dgm:cxnLst>
    <dgm:cxn modelId="{43715785-5CB6-477F-A960-BB8434FA5CBA}" type="presOf" srcId="{CA412763-1C4B-4C79-BE13-4B3B91BF8B0A}" destId="{FBB4E9EF-A645-4A27-B521-09C601D750F9}" srcOrd="0" destOrd="0" presId="urn:microsoft.com/office/officeart/2005/8/layout/vList6"/>
    <dgm:cxn modelId="{B52106AE-2BC3-4956-8C26-F01E3A869260}" type="presOf" srcId="{7799F530-C9F2-4747-87D7-DF70537CF7DA}" destId="{CE984DCB-2C35-486F-A44D-BD88D91303B8}" srcOrd="0" destOrd="1" presId="urn:microsoft.com/office/officeart/2005/8/layout/vList6"/>
    <dgm:cxn modelId="{75F7D551-7CD4-4899-9960-7F6678CA2137}" type="presOf" srcId="{E3EB2DA6-6DB8-4D45-AEE5-61DE6DFCFE1F}" destId="{94817441-B90D-4723-8818-F06EBA755E35}" srcOrd="0" destOrd="0" presId="urn:microsoft.com/office/officeart/2005/8/layout/vList6"/>
    <dgm:cxn modelId="{58222D6C-3283-44DE-A4F5-2068C5184A34}" type="presOf" srcId="{2C76A42E-E088-4C0F-B578-7224A54BB060}" destId="{963E4E51-86B3-444A-982B-D92A4F48AFD1}" srcOrd="0" destOrd="0" presId="urn:microsoft.com/office/officeart/2005/8/layout/vList6"/>
    <dgm:cxn modelId="{6CCDABE4-F2E4-46EF-93F2-3044B75EEA9F}" type="presOf" srcId="{B9F419B9-D17F-48C7-A6BF-97C28C2CEADE}" destId="{43995EEB-9D62-4534-ABDA-B6CDBF2B1576}" srcOrd="0" destOrd="0" presId="urn:microsoft.com/office/officeart/2005/8/layout/vList6"/>
    <dgm:cxn modelId="{2917B614-B94E-41D1-88C8-926A089BA342}" srcId="{2C76A42E-E088-4C0F-B578-7224A54BB060}" destId="{E3EB2DA6-6DB8-4D45-AEE5-61DE6DFCFE1F}" srcOrd="0" destOrd="0" parTransId="{34DDF5C4-B629-40C2-B122-FA7A55A08F41}" sibTransId="{5F9AE139-97E9-4FA2-9E0C-A9E50D28BC78}"/>
    <dgm:cxn modelId="{77F822B7-8A1F-4F6F-A2AE-AAB70F41E998}" srcId="{B9F419B9-D17F-48C7-A6BF-97C28C2CEADE}" destId="{CA412763-1C4B-4C79-BE13-4B3B91BF8B0A}" srcOrd="0" destOrd="0" parTransId="{B03AC3EB-5129-46F0-A247-F785B24F4CA5}" sibTransId="{EABCBA1B-F6F4-4358-B40C-C2897818DB03}"/>
    <dgm:cxn modelId="{720C5475-E6FF-4F34-B05A-ACE7D0A32EFA}" srcId="{B9F419B9-D17F-48C7-A6BF-97C28C2CEADE}" destId="{2C76A42E-E088-4C0F-B578-7224A54BB060}" srcOrd="1" destOrd="0" parTransId="{5CB89EA4-8FE6-4C6E-91E5-550B14CC6E49}" sibTransId="{7CFAFAB7-55CF-4ED7-A3D9-68DDF31B5C88}"/>
    <dgm:cxn modelId="{A2100A7C-9A2D-4D33-ADA4-E4E8A9824E11}" type="presOf" srcId="{655EFC20-B0EF-454D-83A1-5478A25049D7}" destId="{CE984DCB-2C35-486F-A44D-BD88D91303B8}" srcOrd="0" destOrd="0" presId="urn:microsoft.com/office/officeart/2005/8/layout/vList6"/>
    <dgm:cxn modelId="{063F048A-0675-4387-8702-9C885A316B2D}" srcId="{CA412763-1C4B-4C79-BE13-4B3B91BF8B0A}" destId="{655EFC20-B0EF-454D-83A1-5478A25049D7}" srcOrd="0" destOrd="0" parTransId="{463C4E59-0D4F-4689-BCD3-58371F5F3CAD}" sibTransId="{32ECCD90-889B-44BD-B729-87D68F7C3589}"/>
    <dgm:cxn modelId="{62BA04D3-F145-4589-807F-F550FCFA681F}" srcId="{CA412763-1C4B-4C79-BE13-4B3B91BF8B0A}" destId="{B1240AD0-321B-4E6E-8515-BA7526CA19AB}" srcOrd="2" destOrd="0" parTransId="{950BCB20-4D88-4039-8556-9A1100EE3DD7}" sibTransId="{B98FBD44-7BAC-4C26-A49A-5683F6CDD6C0}"/>
    <dgm:cxn modelId="{E216BFCF-E386-4C75-879E-957506C975DA}" type="presOf" srcId="{B1240AD0-321B-4E6E-8515-BA7526CA19AB}" destId="{CE984DCB-2C35-486F-A44D-BD88D91303B8}" srcOrd="0" destOrd="2" presId="urn:microsoft.com/office/officeart/2005/8/layout/vList6"/>
    <dgm:cxn modelId="{1ECBC2F3-B220-40C1-96D0-DD419B5E489D}" srcId="{CA412763-1C4B-4C79-BE13-4B3B91BF8B0A}" destId="{7799F530-C9F2-4747-87D7-DF70537CF7DA}" srcOrd="1" destOrd="0" parTransId="{1F4ABAE3-B770-4C25-93AC-773F66BCA5DC}" sibTransId="{22809BFA-088A-4A3B-9DE1-640479966CE4}"/>
    <dgm:cxn modelId="{ADC5D0C4-B578-4A2B-891E-426B8235BF66}" type="presParOf" srcId="{43995EEB-9D62-4534-ABDA-B6CDBF2B1576}" destId="{C6AE4362-2D64-4B5F-B948-173C1096387B}" srcOrd="0" destOrd="0" presId="urn:microsoft.com/office/officeart/2005/8/layout/vList6"/>
    <dgm:cxn modelId="{C3F7FE35-7A18-4E80-8314-2A7E5B620351}" type="presParOf" srcId="{C6AE4362-2D64-4B5F-B948-173C1096387B}" destId="{FBB4E9EF-A645-4A27-B521-09C601D750F9}" srcOrd="0" destOrd="0" presId="urn:microsoft.com/office/officeart/2005/8/layout/vList6"/>
    <dgm:cxn modelId="{D73E54C1-9261-495C-9935-375C52CA15EF}" type="presParOf" srcId="{C6AE4362-2D64-4B5F-B948-173C1096387B}" destId="{CE984DCB-2C35-486F-A44D-BD88D91303B8}" srcOrd="1" destOrd="0" presId="urn:microsoft.com/office/officeart/2005/8/layout/vList6"/>
    <dgm:cxn modelId="{0A223DFF-1403-497C-BADE-6C1F0C71C9E0}" type="presParOf" srcId="{43995EEB-9D62-4534-ABDA-B6CDBF2B1576}" destId="{A31B4F02-D5C8-4472-BF19-E5A467BBC04A}" srcOrd="1" destOrd="0" presId="urn:microsoft.com/office/officeart/2005/8/layout/vList6"/>
    <dgm:cxn modelId="{705BA844-1862-4EF8-925B-78129A37C00C}" type="presParOf" srcId="{43995EEB-9D62-4534-ABDA-B6CDBF2B1576}" destId="{9C25417E-4CB8-4CFF-96A1-C7F8A702793C}" srcOrd="2" destOrd="0" presId="urn:microsoft.com/office/officeart/2005/8/layout/vList6"/>
    <dgm:cxn modelId="{31A78C6A-C0EA-4FB6-B405-AF7633895657}" type="presParOf" srcId="{9C25417E-4CB8-4CFF-96A1-C7F8A702793C}" destId="{963E4E51-86B3-444A-982B-D92A4F48AFD1}" srcOrd="0" destOrd="0" presId="urn:microsoft.com/office/officeart/2005/8/layout/vList6"/>
    <dgm:cxn modelId="{64796281-7F69-4869-8F48-9766CBD22F4B}" type="presParOf" srcId="{9C25417E-4CB8-4CFF-96A1-C7F8A702793C}" destId="{94817441-B90D-4723-8818-F06EBA755E35}"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00A9EE-EFA7-4E81-B2F8-4E466F65C15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80DE794A-3B5F-421E-9A28-A17CB9A75A21}">
      <dgm:prSet phldrT="[Text]"/>
      <dgm:spPr/>
      <dgm:t>
        <a:bodyPr/>
        <a:lstStyle/>
        <a:p>
          <a:r>
            <a:rPr lang="de-DE" dirty="0" smtClean="0"/>
            <a:t>Phase 1</a:t>
          </a:r>
          <a:endParaRPr lang="de-DE" dirty="0"/>
        </a:p>
      </dgm:t>
    </dgm:pt>
    <dgm:pt modelId="{E925A7A7-ADD8-40BF-9C01-E3C9C8981745}" type="parTrans" cxnId="{F04E60FD-7A39-4B3A-81F3-FA560E180B98}">
      <dgm:prSet/>
      <dgm:spPr/>
      <dgm:t>
        <a:bodyPr/>
        <a:lstStyle/>
        <a:p>
          <a:endParaRPr lang="de-DE"/>
        </a:p>
      </dgm:t>
    </dgm:pt>
    <dgm:pt modelId="{301E6ECE-0C02-4B19-BACA-D2C2A109E0CA}" type="sibTrans" cxnId="{F04E60FD-7A39-4B3A-81F3-FA560E180B98}">
      <dgm:prSet/>
      <dgm:spPr/>
      <dgm:t>
        <a:bodyPr/>
        <a:lstStyle/>
        <a:p>
          <a:endParaRPr lang="de-DE"/>
        </a:p>
      </dgm:t>
    </dgm:pt>
    <dgm:pt modelId="{8808EA49-E749-408A-A9EE-6DF978B81C44}">
      <dgm:prSet phldrT="[Text]"/>
      <dgm:spPr/>
      <dgm:t>
        <a:bodyPr/>
        <a:lstStyle/>
        <a:p>
          <a:r>
            <a:rPr lang="de-DE" dirty="0" smtClean="0"/>
            <a:t>Interview mit einer Fachkraft für Entwicklungszusammenarbeit zum Tschad und der Region </a:t>
          </a:r>
          <a:r>
            <a:rPr lang="de-DE" dirty="0" err="1" smtClean="0"/>
            <a:t>Doba</a:t>
          </a:r>
          <a:endParaRPr lang="de-DE" dirty="0"/>
        </a:p>
      </dgm:t>
    </dgm:pt>
    <dgm:pt modelId="{78FB76E7-36D8-4582-87BF-46AF0A331998}" type="parTrans" cxnId="{754BC87C-2077-4597-8AC1-BEBAE97339CE}">
      <dgm:prSet/>
      <dgm:spPr/>
      <dgm:t>
        <a:bodyPr/>
        <a:lstStyle/>
        <a:p>
          <a:endParaRPr lang="de-DE"/>
        </a:p>
      </dgm:t>
    </dgm:pt>
    <dgm:pt modelId="{8242564D-E6E1-47D6-9EDD-2922F30ECF14}" type="sibTrans" cxnId="{754BC87C-2077-4597-8AC1-BEBAE97339CE}">
      <dgm:prSet/>
      <dgm:spPr/>
      <dgm:t>
        <a:bodyPr/>
        <a:lstStyle/>
        <a:p>
          <a:endParaRPr lang="de-DE"/>
        </a:p>
      </dgm:t>
    </dgm:pt>
    <dgm:pt modelId="{FDF8592E-52DF-49B8-8B33-1CA03A631D2F}">
      <dgm:prSet phldrT="[Text]"/>
      <dgm:spPr/>
      <dgm:t>
        <a:bodyPr/>
        <a:lstStyle/>
        <a:p>
          <a:r>
            <a:rPr lang="de-DE" dirty="0" smtClean="0"/>
            <a:t>Ansätze der Entwicklungszusammenarbeit</a:t>
          </a:r>
          <a:endParaRPr lang="de-DE" dirty="0"/>
        </a:p>
      </dgm:t>
    </dgm:pt>
    <dgm:pt modelId="{31C0F508-7A3D-4FDA-84F2-C16956543A5B}" type="parTrans" cxnId="{AB8E232F-D3B9-419C-BEEC-7843FFCF57A5}">
      <dgm:prSet/>
      <dgm:spPr/>
      <dgm:t>
        <a:bodyPr/>
        <a:lstStyle/>
        <a:p>
          <a:endParaRPr lang="de-DE"/>
        </a:p>
      </dgm:t>
    </dgm:pt>
    <dgm:pt modelId="{8FA2941B-3749-4AEC-B39F-53BD4CA90AF5}" type="sibTrans" cxnId="{AB8E232F-D3B9-419C-BEEC-7843FFCF57A5}">
      <dgm:prSet/>
      <dgm:spPr/>
      <dgm:t>
        <a:bodyPr/>
        <a:lstStyle/>
        <a:p>
          <a:endParaRPr lang="de-DE"/>
        </a:p>
      </dgm:t>
    </dgm:pt>
    <dgm:pt modelId="{5AA5A4CF-719E-4311-B6C5-619854FA80EA}">
      <dgm:prSet phldrT="[Text]"/>
      <dgm:spPr/>
      <dgm:t>
        <a:bodyPr/>
        <a:lstStyle/>
        <a:p>
          <a:r>
            <a:rPr lang="de-DE" dirty="0" smtClean="0"/>
            <a:t>Phase 2</a:t>
          </a:r>
          <a:endParaRPr lang="de-DE" dirty="0"/>
        </a:p>
      </dgm:t>
    </dgm:pt>
    <dgm:pt modelId="{A64613AB-1F18-4A6E-975C-9FA5905AA562}" type="parTrans" cxnId="{4FCE94D1-B647-43AD-8C17-B2706B62DF6D}">
      <dgm:prSet/>
      <dgm:spPr/>
      <dgm:t>
        <a:bodyPr/>
        <a:lstStyle/>
        <a:p>
          <a:endParaRPr lang="de-DE"/>
        </a:p>
      </dgm:t>
    </dgm:pt>
    <dgm:pt modelId="{D6EC8BF5-CC3B-4FC1-96F9-2114DA06626A}" type="sibTrans" cxnId="{4FCE94D1-B647-43AD-8C17-B2706B62DF6D}">
      <dgm:prSet/>
      <dgm:spPr/>
      <dgm:t>
        <a:bodyPr/>
        <a:lstStyle/>
        <a:p>
          <a:endParaRPr lang="de-DE"/>
        </a:p>
      </dgm:t>
    </dgm:pt>
    <dgm:pt modelId="{1460DC4A-E606-43BE-A9FC-C2F645761567}">
      <dgm:prSet phldrT="[Text]"/>
      <dgm:spPr/>
      <dgm:t>
        <a:bodyPr/>
        <a:lstStyle/>
        <a:p>
          <a:r>
            <a:rPr lang="de-DE" dirty="0" smtClean="0"/>
            <a:t>Sachliche Beurteilung der Entwicklungszusammenarbeit an Hand  unterschiedliche Kriterien: Leitbild nachhaltige Entwicklung, </a:t>
          </a:r>
          <a:r>
            <a:rPr lang="de-DE" dirty="0" err="1" smtClean="0"/>
            <a:t>Milleniumsziele</a:t>
          </a:r>
          <a:r>
            <a:rPr lang="de-DE" dirty="0" smtClean="0"/>
            <a:t>, kirchliche Entwicklungszusammenarbeit</a:t>
          </a:r>
          <a:endParaRPr lang="de-DE" dirty="0"/>
        </a:p>
      </dgm:t>
    </dgm:pt>
    <dgm:pt modelId="{E93E1E99-5724-49EF-932F-CDDD268AC574}" type="parTrans" cxnId="{7D67E68B-C720-4B7F-9DC7-95DF59565863}">
      <dgm:prSet/>
      <dgm:spPr/>
      <dgm:t>
        <a:bodyPr/>
        <a:lstStyle/>
        <a:p>
          <a:endParaRPr lang="de-DE"/>
        </a:p>
      </dgm:t>
    </dgm:pt>
    <dgm:pt modelId="{0528C82C-F3C9-4747-B35D-E127AC3AE6B5}" type="sibTrans" cxnId="{7D67E68B-C720-4B7F-9DC7-95DF59565863}">
      <dgm:prSet/>
      <dgm:spPr/>
      <dgm:t>
        <a:bodyPr/>
        <a:lstStyle/>
        <a:p>
          <a:endParaRPr lang="de-DE"/>
        </a:p>
      </dgm:t>
    </dgm:pt>
    <dgm:pt modelId="{2C9DBAF0-93AE-48E0-88CB-6783A63C268A}">
      <dgm:prSet phldrT="[Text]"/>
      <dgm:spPr/>
      <dgm:t>
        <a:bodyPr/>
        <a:lstStyle/>
        <a:p>
          <a:r>
            <a:rPr lang="de-DE" dirty="0" smtClean="0"/>
            <a:t>Phase 3</a:t>
          </a:r>
          <a:endParaRPr lang="de-DE" dirty="0"/>
        </a:p>
      </dgm:t>
    </dgm:pt>
    <dgm:pt modelId="{65092C06-BA70-4747-BCDE-0FA4C02B664A}" type="parTrans" cxnId="{750E20B6-4EE0-45A7-8587-AFCA82C0BAA6}">
      <dgm:prSet/>
      <dgm:spPr/>
      <dgm:t>
        <a:bodyPr/>
        <a:lstStyle/>
        <a:p>
          <a:endParaRPr lang="de-DE"/>
        </a:p>
      </dgm:t>
    </dgm:pt>
    <dgm:pt modelId="{02E0E6B7-B8F5-4235-AF35-880E7953621D}" type="sibTrans" cxnId="{750E20B6-4EE0-45A7-8587-AFCA82C0BAA6}">
      <dgm:prSet/>
      <dgm:spPr/>
      <dgm:t>
        <a:bodyPr/>
        <a:lstStyle/>
        <a:p>
          <a:endParaRPr lang="de-DE"/>
        </a:p>
      </dgm:t>
    </dgm:pt>
    <dgm:pt modelId="{FA5DD2BC-69A8-48E0-95FB-81090FEF7C2A}">
      <dgm:prSet phldrT="[Text]"/>
      <dgm:spPr/>
      <dgm:t>
        <a:bodyPr/>
        <a:lstStyle/>
        <a:p>
          <a:r>
            <a:rPr lang="de-DE" dirty="0" smtClean="0"/>
            <a:t>Persönliche Wertung der Maßnahmen an Hand eigener Wertmaßstäbe basierend auf den vorausgegangenen Beurteilungen</a:t>
          </a:r>
          <a:endParaRPr lang="de-DE" dirty="0"/>
        </a:p>
      </dgm:t>
    </dgm:pt>
    <dgm:pt modelId="{57203BA3-4B80-45B1-8662-B3FFD644D33D}" type="parTrans" cxnId="{8F030179-89D4-4241-880D-11656998FC0B}">
      <dgm:prSet/>
      <dgm:spPr/>
      <dgm:t>
        <a:bodyPr/>
        <a:lstStyle/>
        <a:p>
          <a:endParaRPr lang="de-DE"/>
        </a:p>
      </dgm:t>
    </dgm:pt>
    <dgm:pt modelId="{AC780D65-C4FA-44D5-8214-7598EADB1DE4}" type="sibTrans" cxnId="{8F030179-89D4-4241-880D-11656998FC0B}">
      <dgm:prSet/>
      <dgm:spPr/>
      <dgm:t>
        <a:bodyPr/>
        <a:lstStyle/>
        <a:p>
          <a:endParaRPr lang="de-DE"/>
        </a:p>
      </dgm:t>
    </dgm:pt>
    <dgm:pt modelId="{400DF79B-E8F9-4EE2-9CE0-FC0379184935}" type="pres">
      <dgm:prSet presAssocID="{E900A9EE-EFA7-4E81-B2F8-4E466F65C15B}" presName="linearFlow" presStyleCnt="0">
        <dgm:presLayoutVars>
          <dgm:dir/>
          <dgm:animLvl val="lvl"/>
          <dgm:resizeHandles val="exact"/>
        </dgm:presLayoutVars>
      </dgm:prSet>
      <dgm:spPr/>
      <dgm:t>
        <a:bodyPr/>
        <a:lstStyle/>
        <a:p>
          <a:endParaRPr lang="de-DE"/>
        </a:p>
      </dgm:t>
    </dgm:pt>
    <dgm:pt modelId="{F00D2B69-73B9-4785-9424-C4C721082029}" type="pres">
      <dgm:prSet presAssocID="{80DE794A-3B5F-421E-9A28-A17CB9A75A21}" presName="composite" presStyleCnt="0"/>
      <dgm:spPr/>
    </dgm:pt>
    <dgm:pt modelId="{058C15BB-34C6-4E0A-ABCB-F54C8919A2F0}" type="pres">
      <dgm:prSet presAssocID="{80DE794A-3B5F-421E-9A28-A17CB9A75A21}" presName="parentText" presStyleLbl="alignNode1" presStyleIdx="0" presStyleCnt="3">
        <dgm:presLayoutVars>
          <dgm:chMax val="1"/>
          <dgm:bulletEnabled val="1"/>
        </dgm:presLayoutVars>
      </dgm:prSet>
      <dgm:spPr/>
      <dgm:t>
        <a:bodyPr/>
        <a:lstStyle/>
        <a:p>
          <a:endParaRPr lang="de-DE"/>
        </a:p>
      </dgm:t>
    </dgm:pt>
    <dgm:pt modelId="{E55DFA4F-612B-4EA4-A239-53C2C2C69A63}" type="pres">
      <dgm:prSet presAssocID="{80DE794A-3B5F-421E-9A28-A17CB9A75A21}" presName="descendantText" presStyleLbl="alignAcc1" presStyleIdx="0" presStyleCnt="3">
        <dgm:presLayoutVars>
          <dgm:bulletEnabled val="1"/>
        </dgm:presLayoutVars>
      </dgm:prSet>
      <dgm:spPr/>
      <dgm:t>
        <a:bodyPr/>
        <a:lstStyle/>
        <a:p>
          <a:endParaRPr lang="de-DE"/>
        </a:p>
      </dgm:t>
    </dgm:pt>
    <dgm:pt modelId="{71DEB0B4-D3A3-4291-A9BA-8563CEC78406}" type="pres">
      <dgm:prSet presAssocID="{301E6ECE-0C02-4B19-BACA-D2C2A109E0CA}" presName="sp" presStyleCnt="0"/>
      <dgm:spPr/>
    </dgm:pt>
    <dgm:pt modelId="{C82F0152-7727-46E2-9223-75DF2B14E31E}" type="pres">
      <dgm:prSet presAssocID="{5AA5A4CF-719E-4311-B6C5-619854FA80EA}" presName="composite" presStyleCnt="0"/>
      <dgm:spPr/>
    </dgm:pt>
    <dgm:pt modelId="{F4136B3B-AFB2-4FEF-AC2C-CDB73F4FB290}" type="pres">
      <dgm:prSet presAssocID="{5AA5A4CF-719E-4311-B6C5-619854FA80EA}" presName="parentText" presStyleLbl="alignNode1" presStyleIdx="1" presStyleCnt="3">
        <dgm:presLayoutVars>
          <dgm:chMax val="1"/>
          <dgm:bulletEnabled val="1"/>
        </dgm:presLayoutVars>
      </dgm:prSet>
      <dgm:spPr/>
      <dgm:t>
        <a:bodyPr/>
        <a:lstStyle/>
        <a:p>
          <a:endParaRPr lang="de-DE"/>
        </a:p>
      </dgm:t>
    </dgm:pt>
    <dgm:pt modelId="{E1AFBF7A-7E79-4AD4-8369-E34CC858D86F}" type="pres">
      <dgm:prSet presAssocID="{5AA5A4CF-719E-4311-B6C5-619854FA80EA}" presName="descendantText" presStyleLbl="alignAcc1" presStyleIdx="1" presStyleCnt="3">
        <dgm:presLayoutVars>
          <dgm:bulletEnabled val="1"/>
        </dgm:presLayoutVars>
      </dgm:prSet>
      <dgm:spPr/>
      <dgm:t>
        <a:bodyPr/>
        <a:lstStyle/>
        <a:p>
          <a:endParaRPr lang="de-DE"/>
        </a:p>
      </dgm:t>
    </dgm:pt>
    <dgm:pt modelId="{3156016A-3C19-4F69-8F64-2B0F2805A8B3}" type="pres">
      <dgm:prSet presAssocID="{D6EC8BF5-CC3B-4FC1-96F9-2114DA06626A}" presName="sp" presStyleCnt="0"/>
      <dgm:spPr/>
    </dgm:pt>
    <dgm:pt modelId="{388A0636-D73F-44EF-B196-7CBCF6CA4CA3}" type="pres">
      <dgm:prSet presAssocID="{2C9DBAF0-93AE-48E0-88CB-6783A63C268A}" presName="composite" presStyleCnt="0"/>
      <dgm:spPr/>
    </dgm:pt>
    <dgm:pt modelId="{91F3EA19-0CC5-4AAF-9083-1975A37C2F75}" type="pres">
      <dgm:prSet presAssocID="{2C9DBAF0-93AE-48E0-88CB-6783A63C268A}" presName="parentText" presStyleLbl="alignNode1" presStyleIdx="2" presStyleCnt="3">
        <dgm:presLayoutVars>
          <dgm:chMax val="1"/>
          <dgm:bulletEnabled val="1"/>
        </dgm:presLayoutVars>
      </dgm:prSet>
      <dgm:spPr/>
      <dgm:t>
        <a:bodyPr/>
        <a:lstStyle/>
        <a:p>
          <a:endParaRPr lang="de-DE"/>
        </a:p>
      </dgm:t>
    </dgm:pt>
    <dgm:pt modelId="{A1C37280-E9CB-451A-B9A2-6C59301E1FFA}" type="pres">
      <dgm:prSet presAssocID="{2C9DBAF0-93AE-48E0-88CB-6783A63C268A}" presName="descendantText" presStyleLbl="alignAcc1" presStyleIdx="2" presStyleCnt="3">
        <dgm:presLayoutVars>
          <dgm:bulletEnabled val="1"/>
        </dgm:presLayoutVars>
      </dgm:prSet>
      <dgm:spPr/>
      <dgm:t>
        <a:bodyPr/>
        <a:lstStyle/>
        <a:p>
          <a:endParaRPr lang="de-DE"/>
        </a:p>
      </dgm:t>
    </dgm:pt>
  </dgm:ptLst>
  <dgm:cxnLst>
    <dgm:cxn modelId="{F04E60FD-7A39-4B3A-81F3-FA560E180B98}" srcId="{E900A9EE-EFA7-4E81-B2F8-4E466F65C15B}" destId="{80DE794A-3B5F-421E-9A28-A17CB9A75A21}" srcOrd="0" destOrd="0" parTransId="{E925A7A7-ADD8-40BF-9C01-E3C9C8981745}" sibTransId="{301E6ECE-0C02-4B19-BACA-D2C2A109E0CA}"/>
    <dgm:cxn modelId="{FFAE5D4B-F997-4129-A38F-9268305ABC35}" type="presOf" srcId="{80DE794A-3B5F-421E-9A28-A17CB9A75A21}" destId="{058C15BB-34C6-4E0A-ABCB-F54C8919A2F0}" srcOrd="0" destOrd="0" presId="urn:microsoft.com/office/officeart/2005/8/layout/chevron2"/>
    <dgm:cxn modelId="{863A1245-EB5B-4C4C-B6B7-01DA0F673EF9}" type="presOf" srcId="{FA5DD2BC-69A8-48E0-95FB-81090FEF7C2A}" destId="{A1C37280-E9CB-451A-B9A2-6C59301E1FFA}" srcOrd="0" destOrd="0" presId="urn:microsoft.com/office/officeart/2005/8/layout/chevron2"/>
    <dgm:cxn modelId="{C67E3BDC-05B3-4CDA-A1B3-EEA3ACDDC121}" type="presOf" srcId="{2C9DBAF0-93AE-48E0-88CB-6783A63C268A}" destId="{91F3EA19-0CC5-4AAF-9083-1975A37C2F75}" srcOrd="0" destOrd="0" presId="urn:microsoft.com/office/officeart/2005/8/layout/chevron2"/>
    <dgm:cxn modelId="{750E20B6-4EE0-45A7-8587-AFCA82C0BAA6}" srcId="{E900A9EE-EFA7-4E81-B2F8-4E466F65C15B}" destId="{2C9DBAF0-93AE-48E0-88CB-6783A63C268A}" srcOrd="2" destOrd="0" parTransId="{65092C06-BA70-4747-BCDE-0FA4C02B664A}" sibTransId="{02E0E6B7-B8F5-4235-AF35-880E7953621D}"/>
    <dgm:cxn modelId="{7F75AC5A-38DC-4D69-A4FA-EA7F1F5B7DC8}" type="presOf" srcId="{8808EA49-E749-408A-A9EE-6DF978B81C44}" destId="{E55DFA4F-612B-4EA4-A239-53C2C2C69A63}" srcOrd="0" destOrd="0" presId="urn:microsoft.com/office/officeart/2005/8/layout/chevron2"/>
    <dgm:cxn modelId="{4FCE94D1-B647-43AD-8C17-B2706B62DF6D}" srcId="{E900A9EE-EFA7-4E81-B2F8-4E466F65C15B}" destId="{5AA5A4CF-719E-4311-B6C5-619854FA80EA}" srcOrd="1" destOrd="0" parTransId="{A64613AB-1F18-4A6E-975C-9FA5905AA562}" sibTransId="{D6EC8BF5-CC3B-4FC1-96F9-2114DA06626A}"/>
    <dgm:cxn modelId="{8F030179-89D4-4241-880D-11656998FC0B}" srcId="{2C9DBAF0-93AE-48E0-88CB-6783A63C268A}" destId="{FA5DD2BC-69A8-48E0-95FB-81090FEF7C2A}" srcOrd="0" destOrd="0" parTransId="{57203BA3-4B80-45B1-8662-B3FFD644D33D}" sibTransId="{AC780D65-C4FA-44D5-8214-7598EADB1DE4}"/>
    <dgm:cxn modelId="{03F3BC62-4E1C-4379-848D-69D3E24F37DE}" type="presOf" srcId="{E900A9EE-EFA7-4E81-B2F8-4E466F65C15B}" destId="{400DF79B-E8F9-4EE2-9CE0-FC0379184935}" srcOrd="0" destOrd="0" presId="urn:microsoft.com/office/officeart/2005/8/layout/chevron2"/>
    <dgm:cxn modelId="{C28F0AD5-BF1E-4B8D-8375-92899E05AF1F}" type="presOf" srcId="{FDF8592E-52DF-49B8-8B33-1CA03A631D2F}" destId="{E55DFA4F-612B-4EA4-A239-53C2C2C69A63}" srcOrd="0" destOrd="1" presId="urn:microsoft.com/office/officeart/2005/8/layout/chevron2"/>
    <dgm:cxn modelId="{754BC87C-2077-4597-8AC1-BEBAE97339CE}" srcId="{80DE794A-3B5F-421E-9A28-A17CB9A75A21}" destId="{8808EA49-E749-408A-A9EE-6DF978B81C44}" srcOrd="0" destOrd="0" parTransId="{78FB76E7-36D8-4582-87BF-46AF0A331998}" sibTransId="{8242564D-E6E1-47D6-9EDD-2922F30ECF14}"/>
    <dgm:cxn modelId="{25EA45DC-E152-4A57-9610-4CEEA46E586A}" type="presOf" srcId="{5AA5A4CF-719E-4311-B6C5-619854FA80EA}" destId="{F4136B3B-AFB2-4FEF-AC2C-CDB73F4FB290}" srcOrd="0" destOrd="0" presId="urn:microsoft.com/office/officeart/2005/8/layout/chevron2"/>
    <dgm:cxn modelId="{B80D5B86-BC14-4F01-A6AD-7F35086111F2}" type="presOf" srcId="{1460DC4A-E606-43BE-A9FC-C2F645761567}" destId="{E1AFBF7A-7E79-4AD4-8369-E34CC858D86F}" srcOrd="0" destOrd="0" presId="urn:microsoft.com/office/officeart/2005/8/layout/chevron2"/>
    <dgm:cxn modelId="{AB8E232F-D3B9-419C-BEEC-7843FFCF57A5}" srcId="{80DE794A-3B5F-421E-9A28-A17CB9A75A21}" destId="{FDF8592E-52DF-49B8-8B33-1CA03A631D2F}" srcOrd="1" destOrd="0" parTransId="{31C0F508-7A3D-4FDA-84F2-C16956543A5B}" sibTransId="{8FA2941B-3749-4AEC-B39F-53BD4CA90AF5}"/>
    <dgm:cxn modelId="{7D67E68B-C720-4B7F-9DC7-95DF59565863}" srcId="{5AA5A4CF-719E-4311-B6C5-619854FA80EA}" destId="{1460DC4A-E606-43BE-A9FC-C2F645761567}" srcOrd="0" destOrd="0" parTransId="{E93E1E99-5724-49EF-932F-CDDD268AC574}" sibTransId="{0528C82C-F3C9-4747-B35D-E127AC3AE6B5}"/>
    <dgm:cxn modelId="{4467EB01-6B9C-4E46-A283-467F494837CC}" type="presParOf" srcId="{400DF79B-E8F9-4EE2-9CE0-FC0379184935}" destId="{F00D2B69-73B9-4785-9424-C4C721082029}" srcOrd="0" destOrd="0" presId="urn:microsoft.com/office/officeart/2005/8/layout/chevron2"/>
    <dgm:cxn modelId="{03045B4B-1299-4AE3-8907-1E3BEF9D2205}" type="presParOf" srcId="{F00D2B69-73B9-4785-9424-C4C721082029}" destId="{058C15BB-34C6-4E0A-ABCB-F54C8919A2F0}" srcOrd="0" destOrd="0" presId="urn:microsoft.com/office/officeart/2005/8/layout/chevron2"/>
    <dgm:cxn modelId="{8BE943A2-34E1-4248-854F-EDD5E5F67867}" type="presParOf" srcId="{F00D2B69-73B9-4785-9424-C4C721082029}" destId="{E55DFA4F-612B-4EA4-A239-53C2C2C69A63}" srcOrd="1" destOrd="0" presId="urn:microsoft.com/office/officeart/2005/8/layout/chevron2"/>
    <dgm:cxn modelId="{699814F1-B05F-409B-A00C-4A4AD930674F}" type="presParOf" srcId="{400DF79B-E8F9-4EE2-9CE0-FC0379184935}" destId="{71DEB0B4-D3A3-4291-A9BA-8563CEC78406}" srcOrd="1" destOrd="0" presId="urn:microsoft.com/office/officeart/2005/8/layout/chevron2"/>
    <dgm:cxn modelId="{F04B15A9-8716-46AF-9C65-F39619366C59}" type="presParOf" srcId="{400DF79B-E8F9-4EE2-9CE0-FC0379184935}" destId="{C82F0152-7727-46E2-9223-75DF2B14E31E}" srcOrd="2" destOrd="0" presId="urn:microsoft.com/office/officeart/2005/8/layout/chevron2"/>
    <dgm:cxn modelId="{96EC9346-AD0C-4D53-AC04-6445130D19BC}" type="presParOf" srcId="{C82F0152-7727-46E2-9223-75DF2B14E31E}" destId="{F4136B3B-AFB2-4FEF-AC2C-CDB73F4FB290}" srcOrd="0" destOrd="0" presId="urn:microsoft.com/office/officeart/2005/8/layout/chevron2"/>
    <dgm:cxn modelId="{63FF3011-8612-47D9-9EFC-5B0377618770}" type="presParOf" srcId="{C82F0152-7727-46E2-9223-75DF2B14E31E}" destId="{E1AFBF7A-7E79-4AD4-8369-E34CC858D86F}" srcOrd="1" destOrd="0" presId="urn:microsoft.com/office/officeart/2005/8/layout/chevron2"/>
    <dgm:cxn modelId="{30E87CF8-C5EE-439F-ABA1-3860FD82EA33}" type="presParOf" srcId="{400DF79B-E8F9-4EE2-9CE0-FC0379184935}" destId="{3156016A-3C19-4F69-8F64-2B0F2805A8B3}" srcOrd="3" destOrd="0" presId="urn:microsoft.com/office/officeart/2005/8/layout/chevron2"/>
    <dgm:cxn modelId="{79F0F865-F493-474B-87A3-981E5FAB617D}" type="presParOf" srcId="{400DF79B-E8F9-4EE2-9CE0-FC0379184935}" destId="{388A0636-D73F-44EF-B196-7CBCF6CA4CA3}" srcOrd="4" destOrd="0" presId="urn:microsoft.com/office/officeart/2005/8/layout/chevron2"/>
    <dgm:cxn modelId="{85496918-75E1-4E5F-9989-6FC172086138}" type="presParOf" srcId="{388A0636-D73F-44EF-B196-7CBCF6CA4CA3}" destId="{91F3EA19-0CC5-4AAF-9083-1975A37C2F75}" srcOrd="0" destOrd="0" presId="urn:microsoft.com/office/officeart/2005/8/layout/chevron2"/>
    <dgm:cxn modelId="{CD64D302-3659-4948-B445-CFD3870C00BB}" type="presParOf" srcId="{388A0636-D73F-44EF-B196-7CBCF6CA4CA3}" destId="{A1C37280-E9CB-451A-B9A2-6C59301E1FF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00A9EE-EFA7-4E81-B2F8-4E466F65C15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80DE794A-3B5F-421E-9A28-A17CB9A75A21}">
      <dgm:prSet phldrT="[Text]"/>
      <dgm:spPr/>
      <dgm:t>
        <a:bodyPr/>
        <a:lstStyle/>
        <a:p>
          <a:r>
            <a:rPr lang="de-DE" dirty="0" smtClean="0">
              <a:solidFill>
                <a:schemeClr val="accent3"/>
              </a:solidFill>
            </a:rPr>
            <a:t>Phase </a:t>
          </a:r>
          <a:r>
            <a:rPr lang="de-DE" dirty="0" smtClean="0"/>
            <a:t>1</a:t>
          </a:r>
          <a:endParaRPr lang="de-DE" dirty="0"/>
        </a:p>
      </dgm:t>
    </dgm:pt>
    <dgm:pt modelId="{E925A7A7-ADD8-40BF-9C01-E3C9C8981745}" type="parTrans" cxnId="{F04E60FD-7A39-4B3A-81F3-FA560E180B98}">
      <dgm:prSet/>
      <dgm:spPr/>
      <dgm:t>
        <a:bodyPr/>
        <a:lstStyle/>
        <a:p>
          <a:endParaRPr lang="de-DE"/>
        </a:p>
      </dgm:t>
    </dgm:pt>
    <dgm:pt modelId="{301E6ECE-0C02-4B19-BACA-D2C2A109E0CA}" type="sibTrans" cxnId="{F04E60FD-7A39-4B3A-81F3-FA560E180B98}">
      <dgm:prSet/>
      <dgm:spPr/>
      <dgm:t>
        <a:bodyPr/>
        <a:lstStyle/>
        <a:p>
          <a:endParaRPr lang="de-DE"/>
        </a:p>
      </dgm:t>
    </dgm:pt>
    <dgm:pt modelId="{8808EA49-E749-408A-A9EE-6DF978B81C44}">
      <dgm:prSet phldrT="[Text]"/>
      <dgm:spPr/>
      <dgm:t>
        <a:bodyPr/>
        <a:lstStyle/>
        <a:p>
          <a:r>
            <a:rPr lang="de-DE" dirty="0" smtClean="0">
              <a:solidFill>
                <a:schemeClr val="accent1">
                  <a:lumMod val="60000"/>
                  <a:lumOff val="40000"/>
                </a:schemeClr>
              </a:solidFill>
            </a:rPr>
            <a:t>Interview mit einer Fachkraft für Entwicklungszusammenarbeit zum Tschad und der Region </a:t>
          </a:r>
          <a:r>
            <a:rPr lang="de-DE" dirty="0" err="1" smtClean="0">
              <a:solidFill>
                <a:schemeClr val="accent1">
                  <a:lumMod val="60000"/>
                  <a:lumOff val="40000"/>
                </a:schemeClr>
              </a:solidFill>
            </a:rPr>
            <a:t>Doba</a:t>
          </a:r>
          <a:endParaRPr lang="de-DE" dirty="0">
            <a:solidFill>
              <a:schemeClr val="accent1">
                <a:lumMod val="60000"/>
                <a:lumOff val="40000"/>
              </a:schemeClr>
            </a:solidFill>
          </a:endParaRPr>
        </a:p>
      </dgm:t>
    </dgm:pt>
    <dgm:pt modelId="{78FB76E7-36D8-4582-87BF-46AF0A331998}" type="parTrans" cxnId="{754BC87C-2077-4597-8AC1-BEBAE97339CE}">
      <dgm:prSet/>
      <dgm:spPr/>
      <dgm:t>
        <a:bodyPr/>
        <a:lstStyle/>
        <a:p>
          <a:endParaRPr lang="de-DE"/>
        </a:p>
      </dgm:t>
    </dgm:pt>
    <dgm:pt modelId="{8242564D-E6E1-47D6-9EDD-2922F30ECF14}" type="sibTrans" cxnId="{754BC87C-2077-4597-8AC1-BEBAE97339CE}">
      <dgm:prSet/>
      <dgm:spPr/>
      <dgm:t>
        <a:bodyPr/>
        <a:lstStyle/>
        <a:p>
          <a:endParaRPr lang="de-DE"/>
        </a:p>
      </dgm:t>
    </dgm:pt>
    <dgm:pt modelId="{FDF8592E-52DF-49B8-8B33-1CA03A631D2F}">
      <dgm:prSet phldrT="[Text]"/>
      <dgm:spPr/>
      <dgm:t>
        <a:bodyPr/>
        <a:lstStyle/>
        <a:p>
          <a:r>
            <a:rPr lang="de-DE" dirty="0" smtClean="0">
              <a:solidFill>
                <a:schemeClr val="accent1">
                  <a:lumMod val="60000"/>
                  <a:lumOff val="40000"/>
                </a:schemeClr>
              </a:solidFill>
            </a:rPr>
            <a:t>Ansätze der Entwicklungszusammenarbeit</a:t>
          </a:r>
          <a:endParaRPr lang="de-DE" dirty="0">
            <a:solidFill>
              <a:schemeClr val="accent1">
                <a:lumMod val="60000"/>
                <a:lumOff val="40000"/>
              </a:schemeClr>
            </a:solidFill>
          </a:endParaRPr>
        </a:p>
      </dgm:t>
    </dgm:pt>
    <dgm:pt modelId="{31C0F508-7A3D-4FDA-84F2-C16956543A5B}" type="parTrans" cxnId="{AB8E232F-D3B9-419C-BEEC-7843FFCF57A5}">
      <dgm:prSet/>
      <dgm:spPr/>
      <dgm:t>
        <a:bodyPr/>
        <a:lstStyle/>
        <a:p>
          <a:endParaRPr lang="de-DE"/>
        </a:p>
      </dgm:t>
    </dgm:pt>
    <dgm:pt modelId="{8FA2941B-3749-4AEC-B39F-53BD4CA90AF5}" type="sibTrans" cxnId="{AB8E232F-D3B9-419C-BEEC-7843FFCF57A5}">
      <dgm:prSet/>
      <dgm:spPr/>
      <dgm:t>
        <a:bodyPr/>
        <a:lstStyle/>
        <a:p>
          <a:endParaRPr lang="de-DE"/>
        </a:p>
      </dgm:t>
    </dgm:pt>
    <dgm:pt modelId="{5AA5A4CF-719E-4311-B6C5-619854FA80EA}">
      <dgm:prSet phldrT="[Text]"/>
      <dgm:spPr/>
      <dgm:t>
        <a:bodyPr/>
        <a:lstStyle/>
        <a:p>
          <a:r>
            <a:rPr lang="de-DE" dirty="0" smtClean="0">
              <a:solidFill>
                <a:schemeClr val="bg1"/>
              </a:solidFill>
            </a:rPr>
            <a:t>Phase 2</a:t>
          </a:r>
          <a:endParaRPr lang="de-DE" dirty="0">
            <a:solidFill>
              <a:schemeClr val="bg1"/>
            </a:solidFill>
          </a:endParaRPr>
        </a:p>
      </dgm:t>
    </dgm:pt>
    <dgm:pt modelId="{A64613AB-1F18-4A6E-975C-9FA5905AA562}" type="parTrans" cxnId="{4FCE94D1-B647-43AD-8C17-B2706B62DF6D}">
      <dgm:prSet/>
      <dgm:spPr/>
      <dgm:t>
        <a:bodyPr/>
        <a:lstStyle/>
        <a:p>
          <a:endParaRPr lang="de-DE"/>
        </a:p>
      </dgm:t>
    </dgm:pt>
    <dgm:pt modelId="{D6EC8BF5-CC3B-4FC1-96F9-2114DA06626A}" type="sibTrans" cxnId="{4FCE94D1-B647-43AD-8C17-B2706B62DF6D}">
      <dgm:prSet/>
      <dgm:spPr/>
      <dgm:t>
        <a:bodyPr/>
        <a:lstStyle/>
        <a:p>
          <a:endParaRPr lang="de-DE"/>
        </a:p>
      </dgm:t>
    </dgm:pt>
    <dgm:pt modelId="{1460DC4A-E606-43BE-A9FC-C2F645761567}">
      <dgm:prSet phldrT="[Text]"/>
      <dgm:spPr/>
      <dgm:t>
        <a:bodyPr/>
        <a:lstStyle/>
        <a:p>
          <a:r>
            <a:rPr lang="de-DE" dirty="0" smtClean="0">
              <a:solidFill>
                <a:schemeClr val="tx1"/>
              </a:solidFill>
            </a:rPr>
            <a:t>Sachliche Beurteilung der Entwicklungszusammenarbeit an Hand  unterschiedliche Kriterien: Leitbild nachhaltige Entwicklung, </a:t>
          </a:r>
          <a:r>
            <a:rPr lang="de-DE" dirty="0" err="1" smtClean="0">
              <a:solidFill>
                <a:schemeClr val="tx1"/>
              </a:solidFill>
            </a:rPr>
            <a:t>Milleniumsziele</a:t>
          </a:r>
          <a:r>
            <a:rPr lang="de-DE" dirty="0" smtClean="0">
              <a:solidFill>
                <a:schemeClr val="tx1"/>
              </a:solidFill>
            </a:rPr>
            <a:t>, kirchliche Entwicklungszusammenarbeit</a:t>
          </a:r>
          <a:endParaRPr lang="de-DE" dirty="0">
            <a:solidFill>
              <a:schemeClr val="tx1"/>
            </a:solidFill>
          </a:endParaRPr>
        </a:p>
      </dgm:t>
    </dgm:pt>
    <dgm:pt modelId="{E93E1E99-5724-49EF-932F-CDDD268AC574}" type="parTrans" cxnId="{7D67E68B-C720-4B7F-9DC7-95DF59565863}">
      <dgm:prSet/>
      <dgm:spPr/>
      <dgm:t>
        <a:bodyPr/>
        <a:lstStyle/>
        <a:p>
          <a:endParaRPr lang="de-DE"/>
        </a:p>
      </dgm:t>
    </dgm:pt>
    <dgm:pt modelId="{0528C82C-F3C9-4747-B35D-E127AC3AE6B5}" type="sibTrans" cxnId="{7D67E68B-C720-4B7F-9DC7-95DF59565863}">
      <dgm:prSet/>
      <dgm:spPr/>
      <dgm:t>
        <a:bodyPr/>
        <a:lstStyle/>
        <a:p>
          <a:endParaRPr lang="de-DE"/>
        </a:p>
      </dgm:t>
    </dgm:pt>
    <dgm:pt modelId="{2C9DBAF0-93AE-48E0-88CB-6783A63C268A}">
      <dgm:prSet phldrT="[Text]"/>
      <dgm:spPr/>
      <dgm:t>
        <a:bodyPr/>
        <a:lstStyle/>
        <a:p>
          <a:r>
            <a:rPr lang="de-DE" dirty="0" smtClean="0">
              <a:solidFill>
                <a:schemeClr val="accent3"/>
              </a:solidFill>
            </a:rPr>
            <a:t>Phase 3</a:t>
          </a:r>
          <a:endParaRPr lang="de-DE" dirty="0">
            <a:solidFill>
              <a:schemeClr val="accent3"/>
            </a:solidFill>
          </a:endParaRPr>
        </a:p>
      </dgm:t>
    </dgm:pt>
    <dgm:pt modelId="{65092C06-BA70-4747-BCDE-0FA4C02B664A}" type="parTrans" cxnId="{750E20B6-4EE0-45A7-8587-AFCA82C0BAA6}">
      <dgm:prSet/>
      <dgm:spPr/>
      <dgm:t>
        <a:bodyPr/>
        <a:lstStyle/>
        <a:p>
          <a:endParaRPr lang="de-DE"/>
        </a:p>
      </dgm:t>
    </dgm:pt>
    <dgm:pt modelId="{02E0E6B7-B8F5-4235-AF35-880E7953621D}" type="sibTrans" cxnId="{750E20B6-4EE0-45A7-8587-AFCA82C0BAA6}">
      <dgm:prSet/>
      <dgm:spPr/>
      <dgm:t>
        <a:bodyPr/>
        <a:lstStyle/>
        <a:p>
          <a:endParaRPr lang="de-DE"/>
        </a:p>
      </dgm:t>
    </dgm:pt>
    <dgm:pt modelId="{FA5DD2BC-69A8-48E0-95FB-81090FEF7C2A}">
      <dgm:prSet phldrT="[Text]"/>
      <dgm:spPr/>
      <dgm:t>
        <a:bodyPr/>
        <a:lstStyle/>
        <a:p>
          <a:r>
            <a:rPr lang="de-DE" dirty="0" smtClean="0">
              <a:solidFill>
                <a:schemeClr val="accent1">
                  <a:lumMod val="40000"/>
                  <a:lumOff val="60000"/>
                </a:schemeClr>
              </a:solidFill>
            </a:rPr>
            <a:t>Persönliche Wertung der Maßnahmen an Hand eigener Wertmaßstäbe basierend auf den vorausgegangenen Beurteilungen</a:t>
          </a:r>
          <a:endParaRPr lang="de-DE" dirty="0">
            <a:solidFill>
              <a:schemeClr val="accent1">
                <a:lumMod val="40000"/>
                <a:lumOff val="60000"/>
              </a:schemeClr>
            </a:solidFill>
          </a:endParaRPr>
        </a:p>
      </dgm:t>
    </dgm:pt>
    <dgm:pt modelId="{57203BA3-4B80-45B1-8662-B3FFD644D33D}" type="parTrans" cxnId="{8F030179-89D4-4241-880D-11656998FC0B}">
      <dgm:prSet/>
      <dgm:spPr/>
      <dgm:t>
        <a:bodyPr/>
        <a:lstStyle/>
        <a:p>
          <a:endParaRPr lang="de-DE"/>
        </a:p>
      </dgm:t>
    </dgm:pt>
    <dgm:pt modelId="{AC780D65-C4FA-44D5-8214-7598EADB1DE4}" type="sibTrans" cxnId="{8F030179-89D4-4241-880D-11656998FC0B}">
      <dgm:prSet/>
      <dgm:spPr/>
      <dgm:t>
        <a:bodyPr/>
        <a:lstStyle/>
        <a:p>
          <a:endParaRPr lang="de-DE"/>
        </a:p>
      </dgm:t>
    </dgm:pt>
    <dgm:pt modelId="{400DF79B-E8F9-4EE2-9CE0-FC0379184935}" type="pres">
      <dgm:prSet presAssocID="{E900A9EE-EFA7-4E81-B2F8-4E466F65C15B}" presName="linearFlow" presStyleCnt="0">
        <dgm:presLayoutVars>
          <dgm:dir/>
          <dgm:animLvl val="lvl"/>
          <dgm:resizeHandles val="exact"/>
        </dgm:presLayoutVars>
      </dgm:prSet>
      <dgm:spPr/>
      <dgm:t>
        <a:bodyPr/>
        <a:lstStyle/>
        <a:p>
          <a:endParaRPr lang="de-DE"/>
        </a:p>
      </dgm:t>
    </dgm:pt>
    <dgm:pt modelId="{F00D2B69-73B9-4785-9424-C4C721082029}" type="pres">
      <dgm:prSet presAssocID="{80DE794A-3B5F-421E-9A28-A17CB9A75A21}" presName="composite" presStyleCnt="0"/>
      <dgm:spPr/>
    </dgm:pt>
    <dgm:pt modelId="{058C15BB-34C6-4E0A-ABCB-F54C8919A2F0}" type="pres">
      <dgm:prSet presAssocID="{80DE794A-3B5F-421E-9A28-A17CB9A75A21}" presName="parentText" presStyleLbl="alignNode1" presStyleIdx="0" presStyleCnt="3">
        <dgm:presLayoutVars>
          <dgm:chMax val="1"/>
          <dgm:bulletEnabled val="1"/>
        </dgm:presLayoutVars>
      </dgm:prSet>
      <dgm:spPr/>
      <dgm:t>
        <a:bodyPr/>
        <a:lstStyle/>
        <a:p>
          <a:endParaRPr lang="de-DE"/>
        </a:p>
      </dgm:t>
    </dgm:pt>
    <dgm:pt modelId="{E55DFA4F-612B-4EA4-A239-53C2C2C69A63}" type="pres">
      <dgm:prSet presAssocID="{80DE794A-3B5F-421E-9A28-A17CB9A75A21}" presName="descendantText" presStyleLbl="alignAcc1" presStyleIdx="0" presStyleCnt="3">
        <dgm:presLayoutVars>
          <dgm:bulletEnabled val="1"/>
        </dgm:presLayoutVars>
      </dgm:prSet>
      <dgm:spPr/>
      <dgm:t>
        <a:bodyPr/>
        <a:lstStyle/>
        <a:p>
          <a:endParaRPr lang="de-DE"/>
        </a:p>
      </dgm:t>
    </dgm:pt>
    <dgm:pt modelId="{71DEB0B4-D3A3-4291-A9BA-8563CEC78406}" type="pres">
      <dgm:prSet presAssocID="{301E6ECE-0C02-4B19-BACA-D2C2A109E0CA}" presName="sp" presStyleCnt="0"/>
      <dgm:spPr/>
    </dgm:pt>
    <dgm:pt modelId="{C82F0152-7727-46E2-9223-75DF2B14E31E}" type="pres">
      <dgm:prSet presAssocID="{5AA5A4CF-719E-4311-B6C5-619854FA80EA}" presName="composite" presStyleCnt="0"/>
      <dgm:spPr/>
    </dgm:pt>
    <dgm:pt modelId="{F4136B3B-AFB2-4FEF-AC2C-CDB73F4FB290}" type="pres">
      <dgm:prSet presAssocID="{5AA5A4CF-719E-4311-B6C5-619854FA80EA}" presName="parentText" presStyleLbl="alignNode1" presStyleIdx="1" presStyleCnt="3">
        <dgm:presLayoutVars>
          <dgm:chMax val="1"/>
          <dgm:bulletEnabled val="1"/>
        </dgm:presLayoutVars>
      </dgm:prSet>
      <dgm:spPr/>
      <dgm:t>
        <a:bodyPr/>
        <a:lstStyle/>
        <a:p>
          <a:endParaRPr lang="de-DE"/>
        </a:p>
      </dgm:t>
    </dgm:pt>
    <dgm:pt modelId="{E1AFBF7A-7E79-4AD4-8369-E34CC858D86F}" type="pres">
      <dgm:prSet presAssocID="{5AA5A4CF-719E-4311-B6C5-619854FA80EA}" presName="descendantText" presStyleLbl="alignAcc1" presStyleIdx="1" presStyleCnt="3">
        <dgm:presLayoutVars>
          <dgm:bulletEnabled val="1"/>
        </dgm:presLayoutVars>
      </dgm:prSet>
      <dgm:spPr/>
      <dgm:t>
        <a:bodyPr/>
        <a:lstStyle/>
        <a:p>
          <a:endParaRPr lang="de-DE"/>
        </a:p>
      </dgm:t>
    </dgm:pt>
    <dgm:pt modelId="{3156016A-3C19-4F69-8F64-2B0F2805A8B3}" type="pres">
      <dgm:prSet presAssocID="{D6EC8BF5-CC3B-4FC1-96F9-2114DA06626A}" presName="sp" presStyleCnt="0"/>
      <dgm:spPr/>
    </dgm:pt>
    <dgm:pt modelId="{388A0636-D73F-44EF-B196-7CBCF6CA4CA3}" type="pres">
      <dgm:prSet presAssocID="{2C9DBAF0-93AE-48E0-88CB-6783A63C268A}" presName="composite" presStyleCnt="0"/>
      <dgm:spPr/>
    </dgm:pt>
    <dgm:pt modelId="{91F3EA19-0CC5-4AAF-9083-1975A37C2F75}" type="pres">
      <dgm:prSet presAssocID="{2C9DBAF0-93AE-48E0-88CB-6783A63C268A}" presName="parentText" presStyleLbl="alignNode1" presStyleIdx="2" presStyleCnt="3">
        <dgm:presLayoutVars>
          <dgm:chMax val="1"/>
          <dgm:bulletEnabled val="1"/>
        </dgm:presLayoutVars>
      </dgm:prSet>
      <dgm:spPr/>
      <dgm:t>
        <a:bodyPr/>
        <a:lstStyle/>
        <a:p>
          <a:endParaRPr lang="de-DE"/>
        </a:p>
      </dgm:t>
    </dgm:pt>
    <dgm:pt modelId="{A1C37280-E9CB-451A-B9A2-6C59301E1FFA}" type="pres">
      <dgm:prSet presAssocID="{2C9DBAF0-93AE-48E0-88CB-6783A63C268A}" presName="descendantText" presStyleLbl="alignAcc1" presStyleIdx="2" presStyleCnt="3">
        <dgm:presLayoutVars>
          <dgm:bulletEnabled val="1"/>
        </dgm:presLayoutVars>
      </dgm:prSet>
      <dgm:spPr/>
      <dgm:t>
        <a:bodyPr/>
        <a:lstStyle/>
        <a:p>
          <a:endParaRPr lang="de-DE"/>
        </a:p>
      </dgm:t>
    </dgm:pt>
  </dgm:ptLst>
  <dgm:cxnLst>
    <dgm:cxn modelId="{F04E60FD-7A39-4B3A-81F3-FA560E180B98}" srcId="{E900A9EE-EFA7-4E81-B2F8-4E466F65C15B}" destId="{80DE794A-3B5F-421E-9A28-A17CB9A75A21}" srcOrd="0" destOrd="0" parTransId="{E925A7A7-ADD8-40BF-9C01-E3C9C8981745}" sibTransId="{301E6ECE-0C02-4B19-BACA-D2C2A109E0CA}"/>
    <dgm:cxn modelId="{EFFE1A85-8637-440D-A8C0-0E026F305C03}" type="presOf" srcId="{5AA5A4CF-719E-4311-B6C5-619854FA80EA}" destId="{F4136B3B-AFB2-4FEF-AC2C-CDB73F4FB290}" srcOrd="0" destOrd="0" presId="urn:microsoft.com/office/officeart/2005/8/layout/chevron2"/>
    <dgm:cxn modelId="{D1A51115-2874-4DAE-A936-4884E27A464C}" type="presOf" srcId="{2C9DBAF0-93AE-48E0-88CB-6783A63C268A}" destId="{91F3EA19-0CC5-4AAF-9083-1975A37C2F75}" srcOrd="0" destOrd="0" presId="urn:microsoft.com/office/officeart/2005/8/layout/chevron2"/>
    <dgm:cxn modelId="{7658952A-79AD-4883-BC66-2BE1D9E74688}" type="presOf" srcId="{FA5DD2BC-69A8-48E0-95FB-81090FEF7C2A}" destId="{A1C37280-E9CB-451A-B9A2-6C59301E1FFA}" srcOrd="0" destOrd="0" presId="urn:microsoft.com/office/officeart/2005/8/layout/chevron2"/>
    <dgm:cxn modelId="{B630D544-74DB-4BE0-AF3B-C21F3D725C50}" type="presOf" srcId="{E900A9EE-EFA7-4E81-B2F8-4E466F65C15B}" destId="{400DF79B-E8F9-4EE2-9CE0-FC0379184935}" srcOrd="0" destOrd="0" presId="urn:microsoft.com/office/officeart/2005/8/layout/chevron2"/>
    <dgm:cxn modelId="{750E20B6-4EE0-45A7-8587-AFCA82C0BAA6}" srcId="{E900A9EE-EFA7-4E81-B2F8-4E466F65C15B}" destId="{2C9DBAF0-93AE-48E0-88CB-6783A63C268A}" srcOrd="2" destOrd="0" parTransId="{65092C06-BA70-4747-BCDE-0FA4C02B664A}" sibTransId="{02E0E6B7-B8F5-4235-AF35-880E7953621D}"/>
    <dgm:cxn modelId="{3E8CE46D-721A-452C-91BC-B4A9821AF3A8}" type="presOf" srcId="{FDF8592E-52DF-49B8-8B33-1CA03A631D2F}" destId="{E55DFA4F-612B-4EA4-A239-53C2C2C69A63}" srcOrd="0" destOrd="1" presId="urn:microsoft.com/office/officeart/2005/8/layout/chevron2"/>
    <dgm:cxn modelId="{8F030179-89D4-4241-880D-11656998FC0B}" srcId="{2C9DBAF0-93AE-48E0-88CB-6783A63C268A}" destId="{FA5DD2BC-69A8-48E0-95FB-81090FEF7C2A}" srcOrd="0" destOrd="0" parTransId="{57203BA3-4B80-45B1-8662-B3FFD644D33D}" sibTransId="{AC780D65-C4FA-44D5-8214-7598EADB1DE4}"/>
    <dgm:cxn modelId="{4FCE94D1-B647-43AD-8C17-B2706B62DF6D}" srcId="{E900A9EE-EFA7-4E81-B2F8-4E466F65C15B}" destId="{5AA5A4CF-719E-4311-B6C5-619854FA80EA}" srcOrd="1" destOrd="0" parTransId="{A64613AB-1F18-4A6E-975C-9FA5905AA562}" sibTransId="{D6EC8BF5-CC3B-4FC1-96F9-2114DA06626A}"/>
    <dgm:cxn modelId="{CC16B9AB-8BF5-41FD-B27B-B7EF4A7924A5}" type="presOf" srcId="{80DE794A-3B5F-421E-9A28-A17CB9A75A21}" destId="{058C15BB-34C6-4E0A-ABCB-F54C8919A2F0}" srcOrd="0" destOrd="0" presId="urn:microsoft.com/office/officeart/2005/8/layout/chevron2"/>
    <dgm:cxn modelId="{81084762-A0EE-4988-BC9D-B28679FD8604}" type="presOf" srcId="{1460DC4A-E606-43BE-A9FC-C2F645761567}" destId="{E1AFBF7A-7E79-4AD4-8369-E34CC858D86F}" srcOrd="0" destOrd="0" presId="urn:microsoft.com/office/officeart/2005/8/layout/chevron2"/>
    <dgm:cxn modelId="{754BC87C-2077-4597-8AC1-BEBAE97339CE}" srcId="{80DE794A-3B5F-421E-9A28-A17CB9A75A21}" destId="{8808EA49-E749-408A-A9EE-6DF978B81C44}" srcOrd="0" destOrd="0" parTransId="{78FB76E7-36D8-4582-87BF-46AF0A331998}" sibTransId="{8242564D-E6E1-47D6-9EDD-2922F30ECF14}"/>
    <dgm:cxn modelId="{36C77C06-F6F4-4E86-81A6-3C7CAD5743A5}" type="presOf" srcId="{8808EA49-E749-408A-A9EE-6DF978B81C44}" destId="{E55DFA4F-612B-4EA4-A239-53C2C2C69A63}" srcOrd="0" destOrd="0" presId="urn:microsoft.com/office/officeart/2005/8/layout/chevron2"/>
    <dgm:cxn modelId="{7D67E68B-C720-4B7F-9DC7-95DF59565863}" srcId="{5AA5A4CF-719E-4311-B6C5-619854FA80EA}" destId="{1460DC4A-E606-43BE-A9FC-C2F645761567}" srcOrd="0" destOrd="0" parTransId="{E93E1E99-5724-49EF-932F-CDDD268AC574}" sibTransId="{0528C82C-F3C9-4747-B35D-E127AC3AE6B5}"/>
    <dgm:cxn modelId="{AB8E232F-D3B9-419C-BEEC-7843FFCF57A5}" srcId="{80DE794A-3B5F-421E-9A28-A17CB9A75A21}" destId="{FDF8592E-52DF-49B8-8B33-1CA03A631D2F}" srcOrd="1" destOrd="0" parTransId="{31C0F508-7A3D-4FDA-84F2-C16956543A5B}" sibTransId="{8FA2941B-3749-4AEC-B39F-53BD4CA90AF5}"/>
    <dgm:cxn modelId="{6BFB6837-40DD-4F79-A8F2-A8303D50C2BD}" type="presParOf" srcId="{400DF79B-E8F9-4EE2-9CE0-FC0379184935}" destId="{F00D2B69-73B9-4785-9424-C4C721082029}" srcOrd="0" destOrd="0" presId="urn:microsoft.com/office/officeart/2005/8/layout/chevron2"/>
    <dgm:cxn modelId="{CE2A6A78-A646-4B74-B714-D6DBE05A2D75}" type="presParOf" srcId="{F00D2B69-73B9-4785-9424-C4C721082029}" destId="{058C15BB-34C6-4E0A-ABCB-F54C8919A2F0}" srcOrd="0" destOrd="0" presId="urn:microsoft.com/office/officeart/2005/8/layout/chevron2"/>
    <dgm:cxn modelId="{E4C3CCD2-5503-44A5-A265-6177547A1DDC}" type="presParOf" srcId="{F00D2B69-73B9-4785-9424-C4C721082029}" destId="{E55DFA4F-612B-4EA4-A239-53C2C2C69A63}" srcOrd="1" destOrd="0" presId="urn:microsoft.com/office/officeart/2005/8/layout/chevron2"/>
    <dgm:cxn modelId="{CEE5E210-A4D5-46F7-82A1-F415EC736FC3}" type="presParOf" srcId="{400DF79B-E8F9-4EE2-9CE0-FC0379184935}" destId="{71DEB0B4-D3A3-4291-A9BA-8563CEC78406}" srcOrd="1" destOrd="0" presId="urn:microsoft.com/office/officeart/2005/8/layout/chevron2"/>
    <dgm:cxn modelId="{F930D790-5BC5-4726-9800-56757A146F9F}" type="presParOf" srcId="{400DF79B-E8F9-4EE2-9CE0-FC0379184935}" destId="{C82F0152-7727-46E2-9223-75DF2B14E31E}" srcOrd="2" destOrd="0" presId="urn:microsoft.com/office/officeart/2005/8/layout/chevron2"/>
    <dgm:cxn modelId="{BFDDE4FA-4CAD-4064-AEB9-D9E3D06DA159}" type="presParOf" srcId="{C82F0152-7727-46E2-9223-75DF2B14E31E}" destId="{F4136B3B-AFB2-4FEF-AC2C-CDB73F4FB290}" srcOrd="0" destOrd="0" presId="urn:microsoft.com/office/officeart/2005/8/layout/chevron2"/>
    <dgm:cxn modelId="{2BC0D8CE-FE87-4E8D-BB82-F885450E6903}" type="presParOf" srcId="{C82F0152-7727-46E2-9223-75DF2B14E31E}" destId="{E1AFBF7A-7E79-4AD4-8369-E34CC858D86F}" srcOrd="1" destOrd="0" presId="urn:microsoft.com/office/officeart/2005/8/layout/chevron2"/>
    <dgm:cxn modelId="{F09F675D-CF22-44A1-B32D-F087449A0A74}" type="presParOf" srcId="{400DF79B-E8F9-4EE2-9CE0-FC0379184935}" destId="{3156016A-3C19-4F69-8F64-2B0F2805A8B3}" srcOrd="3" destOrd="0" presId="urn:microsoft.com/office/officeart/2005/8/layout/chevron2"/>
    <dgm:cxn modelId="{5C11CFBB-DF33-4984-810F-BF0A83000106}" type="presParOf" srcId="{400DF79B-E8F9-4EE2-9CE0-FC0379184935}" destId="{388A0636-D73F-44EF-B196-7CBCF6CA4CA3}" srcOrd="4" destOrd="0" presId="urn:microsoft.com/office/officeart/2005/8/layout/chevron2"/>
    <dgm:cxn modelId="{AB514B7B-3F81-498E-A1F3-77B38B9F57D9}" type="presParOf" srcId="{388A0636-D73F-44EF-B196-7CBCF6CA4CA3}" destId="{91F3EA19-0CC5-4AAF-9083-1975A37C2F75}" srcOrd="0" destOrd="0" presId="urn:microsoft.com/office/officeart/2005/8/layout/chevron2"/>
    <dgm:cxn modelId="{74CF5FC0-4F1F-448A-96BF-AB47D180390E}" type="presParOf" srcId="{388A0636-D73F-44EF-B196-7CBCF6CA4CA3}" destId="{A1C37280-E9CB-451A-B9A2-6C59301E1FF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00A9EE-EFA7-4E81-B2F8-4E466F65C15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80DE794A-3B5F-421E-9A28-A17CB9A75A21}">
      <dgm:prSet phldrT="[Text]"/>
      <dgm:spPr/>
      <dgm:t>
        <a:bodyPr/>
        <a:lstStyle/>
        <a:p>
          <a:r>
            <a:rPr lang="de-DE" dirty="0" smtClean="0">
              <a:solidFill>
                <a:schemeClr val="accent3"/>
              </a:solidFill>
            </a:rPr>
            <a:t>Phase </a:t>
          </a:r>
          <a:r>
            <a:rPr lang="de-DE" dirty="0" smtClean="0"/>
            <a:t>1</a:t>
          </a:r>
          <a:endParaRPr lang="de-DE" dirty="0"/>
        </a:p>
      </dgm:t>
    </dgm:pt>
    <dgm:pt modelId="{E925A7A7-ADD8-40BF-9C01-E3C9C8981745}" type="parTrans" cxnId="{F04E60FD-7A39-4B3A-81F3-FA560E180B98}">
      <dgm:prSet/>
      <dgm:spPr/>
      <dgm:t>
        <a:bodyPr/>
        <a:lstStyle/>
        <a:p>
          <a:endParaRPr lang="de-DE"/>
        </a:p>
      </dgm:t>
    </dgm:pt>
    <dgm:pt modelId="{301E6ECE-0C02-4B19-BACA-D2C2A109E0CA}" type="sibTrans" cxnId="{F04E60FD-7A39-4B3A-81F3-FA560E180B98}">
      <dgm:prSet/>
      <dgm:spPr/>
      <dgm:t>
        <a:bodyPr/>
        <a:lstStyle/>
        <a:p>
          <a:endParaRPr lang="de-DE"/>
        </a:p>
      </dgm:t>
    </dgm:pt>
    <dgm:pt modelId="{8808EA49-E749-408A-A9EE-6DF978B81C44}">
      <dgm:prSet phldrT="[Text]"/>
      <dgm:spPr/>
      <dgm:t>
        <a:bodyPr/>
        <a:lstStyle/>
        <a:p>
          <a:r>
            <a:rPr lang="de-DE" dirty="0" smtClean="0">
              <a:solidFill>
                <a:schemeClr val="accent1">
                  <a:lumMod val="60000"/>
                  <a:lumOff val="40000"/>
                </a:schemeClr>
              </a:solidFill>
            </a:rPr>
            <a:t>Interview mit einer Fachkraft für Entwicklungszusammenarbeit zum Tschad und der Region </a:t>
          </a:r>
          <a:r>
            <a:rPr lang="de-DE" dirty="0" err="1" smtClean="0">
              <a:solidFill>
                <a:schemeClr val="accent1">
                  <a:lumMod val="60000"/>
                  <a:lumOff val="40000"/>
                </a:schemeClr>
              </a:solidFill>
            </a:rPr>
            <a:t>Doba</a:t>
          </a:r>
          <a:endParaRPr lang="de-DE" dirty="0">
            <a:solidFill>
              <a:schemeClr val="accent1">
                <a:lumMod val="60000"/>
                <a:lumOff val="40000"/>
              </a:schemeClr>
            </a:solidFill>
          </a:endParaRPr>
        </a:p>
      </dgm:t>
    </dgm:pt>
    <dgm:pt modelId="{78FB76E7-36D8-4582-87BF-46AF0A331998}" type="parTrans" cxnId="{754BC87C-2077-4597-8AC1-BEBAE97339CE}">
      <dgm:prSet/>
      <dgm:spPr/>
      <dgm:t>
        <a:bodyPr/>
        <a:lstStyle/>
        <a:p>
          <a:endParaRPr lang="de-DE"/>
        </a:p>
      </dgm:t>
    </dgm:pt>
    <dgm:pt modelId="{8242564D-E6E1-47D6-9EDD-2922F30ECF14}" type="sibTrans" cxnId="{754BC87C-2077-4597-8AC1-BEBAE97339CE}">
      <dgm:prSet/>
      <dgm:spPr/>
      <dgm:t>
        <a:bodyPr/>
        <a:lstStyle/>
        <a:p>
          <a:endParaRPr lang="de-DE"/>
        </a:p>
      </dgm:t>
    </dgm:pt>
    <dgm:pt modelId="{FDF8592E-52DF-49B8-8B33-1CA03A631D2F}">
      <dgm:prSet phldrT="[Text]"/>
      <dgm:spPr/>
      <dgm:t>
        <a:bodyPr/>
        <a:lstStyle/>
        <a:p>
          <a:r>
            <a:rPr lang="de-DE" dirty="0" smtClean="0">
              <a:solidFill>
                <a:schemeClr val="accent1">
                  <a:lumMod val="60000"/>
                  <a:lumOff val="40000"/>
                </a:schemeClr>
              </a:solidFill>
            </a:rPr>
            <a:t>Ansätze der Entwicklungszusammenarbeit</a:t>
          </a:r>
          <a:endParaRPr lang="de-DE" dirty="0">
            <a:solidFill>
              <a:schemeClr val="accent1">
                <a:lumMod val="60000"/>
                <a:lumOff val="40000"/>
              </a:schemeClr>
            </a:solidFill>
          </a:endParaRPr>
        </a:p>
      </dgm:t>
    </dgm:pt>
    <dgm:pt modelId="{31C0F508-7A3D-4FDA-84F2-C16956543A5B}" type="parTrans" cxnId="{AB8E232F-D3B9-419C-BEEC-7843FFCF57A5}">
      <dgm:prSet/>
      <dgm:spPr/>
      <dgm:t>
        <a:bodyPr/>
        <a:lstStyle/>
        <a:p>
          <a:endParaRPr lang="de-DE"/>
        </a:p>
      </dgm:t>
    </dgm:pt>
    <dgm:pt modelId="{8FA2941B-3749-4AEC-B39F-53BD4CA90AF5}" type="sibTrans" cxnId="{AB8E232F-D3B9-419C-BEEC-7843FFCF57A5}">
      <dgm:prSet/>
      <dgm:spPr/>
      <dgm:t>
        <a:bodyPr/>
        <a:lstStyle/>
        <a:p>
          <a:endParaRPr lang="de-DE"/>
        </a:p>
      </dgm:t>
    </dgm:pt>
    <dgm:pt modelId="{5AA5A4CF-719E-4311-B6C5-619854FA80EA}">
      <dgm:prSet phldrT="[Text]"/>
      <dgm:spPr/>
      <dgm:t>
        <a:bodyPr/>
        <a:lstStyle/>
        <a:p>
          <a:r>
            <a:rPr lang="de-DE" dirty="0" smtClean="0">
              <a:solidFill>
                <a:schemeClr val="accent3"/>
              </a:solidFill>
            </a:rPr>
            <a:t>Phase 2</a:t>
          </a:r>
          <a:endParaRPr lang="de-DE" dirty="0">
            <a:solidFill>
              <a:schemeClr val="accent3"/>
            </a:solidFill>
          </a:endParaRPr>
        </a:p>
      </dgm:t>
    </dgm:pt>
    <dgm:pt modelId="{A64613AB-1F18-4A6E-975C-9FA5905AA562}" type="parTrans" cxnId="{4FCE94D1-B647-43AD-8C17-B2706B62DF6D}">
      <dgm:prSet/>
      <dgm:spPr/>
      <dgm:t>
        <a:bodyPr/>
        <a:lstStyle/>
        <a:p>
          <a:endParaRPr lang="de-DE"/>
        </a:p>
      </dgm:t>
    </dgm:pt>
    <dgm:pt modelId="{D6EC8BF5-CC3B-4FC1-96F9-2114DA06626A}" type="sibTrans" cxnId="{4FCE94D1-B647-43AD-8C17-B2706B62DF6D}">
      <dgm:prSet/>
      <dgm:spPr/>
      <dgm:t>
        <a:bodyPr/>
        <a:lstStyle/>
        <a:p>
          <a:endParaRPr lang="de-DE"/>
        </a:p>
      </dgm:t>
    </dgm:pt>
    <dgm:pt modelId="{1460DC4A-E606-43BE-A9FC-C2F645761567}">
      <dgm:prSet phldrT="[Text]"/>
      <dgm:spPr/>
      <dgm:t>
        <a:bodyPr/>
        <a:lstStyle/>
        <a:p>
          <a:r>
            <a:rPr lang="de-DE" dirty="0" smtClean="0">
              <a:solidFill>
                <a:schemeClr val="bg2"/>
              </a:solidFill>
            </a:rPr>
            <a:t>Sachliche Beurteilung der Entwicklungszusammenarbeit an Hand  unterschiedliche Kriterien: Leitbild nachhaltige Entwicklung, </a:t>
          </a:r>
          <a:r>
            <a:rPr lang="de-DE" dirty="0" err="1" smtClean="0">
              <a:solidFill>
                <a:schemeClr val="bg2"/>
              </a:solidFill>
            </a:rPr>
            <a:t>Milleniumsziele</a:t>
          </a:r>
          <a:r>
            <a:rPr lang="de-DE" dirty="0" smtClean="0">
              <a:solidFill>
                <a:schemeClr val="bg2"/>
              </a:solidFill>
            </a:rPr>
            <a:t>, kirchliche Entwicklungszusammenarbeit</a:t>
          </a:r>
          <a:endParaRPr lang="de-DE" dirty="0">
            <a:solidFill>
              <a:schemeClr val="bg2"/>
            </a:solidFill>
          </a:endParaRPr>
        </a:p>
      </dgm:t>
    </dgm:pt>
    <dgm:pt modelId="{E93E1E99-5724-49EF-932F-CDDD268AC574}" type="parTrans" cxnId="{7D67E68B-C720-4B7F-9DC7-95DF59565863}">
      <dgm:prSet/>
      <dgm:spPr/>
      <dgm:t>
        <a:bodyPr/>
        <a:lstStyle/>
        <a:p>
          <a:endParaRPr lang="de-DE"/>
        </a:p>
      </dgm:t>
    </dgm:pt>
    <dgm:pt modelId="{0528C82C-F3C9-4747-B35D-E127AC3AE6B5}" type="sibTrans" cxnId="{7D67E68B-C720-4B7F-9DC7-95DF59565863}">
      <dgm:prSet/>
      <dgm:spPr/>
      <dgm:t>
        <a:bodyPr/>
        <a:lstStyle/>
        <a:p>
          <a:endParaRPr lang="de-DE"/>
        </a:p>
      </dgm:t>
    </dgm:pt>
    <dgm:pt modelId="{2C9DBAF0-93AE-48E0-88CB-6783A63C268A}">
      <dgm:prSet phldrT="[Text]"/>
      <dgm:spPr/>
      <dgm:t>
        <a:bodyPr/>
        <a:lstStyle/>
        <a:p>
          <a:r>
            <a:rPr lang="de-DE" dirty="0" smtClean="0">
              <a:solidFill>
                <a:schemeClr val="bg1"/>
              </a:solidFill>
            </a:rPr>
            <a:t>Phase 3</a:t>
          </a:r>
          <a:endParaRPr lang="de-DE" dirty="0">
            <a:solidFill>
              <a:schemeClr val="bg1"/>
            </a:solidFill>
          </a:endParaRPr>
        </a:p>
      </dgm:t>
    </dgm:pt>
    <dgm:pt modelId="{65092C06-BA70-4747-BCDE-0FA4C02B664A}" type="parTrans" cxnId="{750E20B6-4EE0-45A7-8587-AFCA82C0BAA6}">
      <dgm:prSet/>
      <dgm:spPr/>
      <dgm:t>
        <a:bodyPr/>
        <a:lstStyle/>
        <a:p>
          <a:endParaRPr lang="de-DE"/>
        </a:p>
      </dgm:t>
    </dgm:pt>
    <dgm:pt modelId="{02E0E6B7-B8F5-4235-AF35-880E7953621D}" type="sibTrans" cxnId="{750E20B6-4EE0-45A7-8587-AFCA82C0BAA6}">
      <dgm:prSet/>
      <dgm:spPr/>
      <dgm:t>
        <a:bodyPr/>
        <a:lstStyle/>
        <a:p>
          <a:endParaRPr lang="de-DE"/>
        </a:p>
      </dgm:t>
    </dgm:pt>
    <dgm:pt modelId="{FA5DD2BC-69A8-48E0-95FB-81090FEF7C2A}">
      <dgm:prSet phldrT="[Text]"/>
      <dgm:spPr/>
      <dgm:t>
        <a:bodyPr/>
        <a:lstStyle/>
        <a:p>
          <a:r>
            <a:rPr lang="de-DE" dirty="0" smtClean="0">
              <a:solidFill>
                <a:schemeClr val="tx1"/>
              </a:solidFill>
            </a:rPr>
            <a:t>Persönliche Wertung der Maßnahmen an Hand eigener Wertmaßstäbe basierend auf den vorausgegangenen Beurteilungen</a:t>
          </a:r>
          <a:endParaRPr lang="de-DE" dirty="0">
            <a:solidFill>
              <a:schemeClr val="tx1"/>
            </a:solidFill>
          </a:endParaRPr>
        </a:p>
      </dgm:t>
    </dgm:pt>
    <dgm:pt modelId="{57203BA3-4B80-45B1-8662-B3FFD644D33D}" type="parTrans" cxnId="{8F030179-89D4-4241-880D-11656998FC0B}">
      <dgm:prSet/>
      <dgm:spPr/>
      <dgm:t>
        <a:bodyPr/>
        <a:lstStyle/>
        <a:p>
          <a:endParaRPr lang="de-DE"/>
        </a:p>
      </dgm:t>
    </dgm:pt>
    <dgm:pt modelId="{AC780D65-C4FA-44D5-8214-7598EADB1DE4}" type="sibTrans" cxnId="{8F030179-89D4-4241-880D-11656998FC0B}">
      <dgm:prSet/>
      <dgm:spPr/>
      <dgm:t>
        <a:bodyPr/>
        <a:lstStyle/>
        <a:p>
          <a:endParaRPr lang="de-DE"/>
        </a:p>
      </dgm:t>
    </dgm:pt>
    <dgm:pt modelId="{400DF79B-E8F9-4EE2-9CE0-FC0379184935}" type="pres">
      <dgm:prSet presAssocID="{E900A9EE-EFA7-4E81-B2F8-4E466F65C15B}" presName="linearFlow" presStyleCnt="0">
        <dgm:presLayoutVars>
          <dgm:dir/>
          <dgm:animLvl val="lvl"/>
          <dgm:resizeHandles val="exact"/>
        </dgm:presLayoutVars>
      </dgm:prSet>
      <dgm:spPr/>
      <dgm:t>
        <a:bodyPr/>
        <a:lstStyle/>
        <a:p>
          <a:endParaRPr lang="de-DE"/>
        </a:p>
      </dgm:t>
    </dgm:pt>
    <dgm:pt modelId="{F00D2B69-73B9-4785-9424-C4C721082029}" type="pres">
      <dgm:prSet presAssocID="{80DE794A-3B5F-421E-9A28-A17CB9A75A21}" presName="composite" presStyleCnt="0"/>
      <dgm:spPr/>
    </dgm:pt>
    <dgm:pt modelId="{058C15BB-34C6-4E0A-ABCB-F54C8919A2F0}" type="pres">
      <dgm:prSet presAssocID="{80DE794A-3B5F-421E-9A28-A17CB9A75A21}" presName="parentText" presStyleLbl="alignNode1" presStyleIdx="0" presStyleCnt="3">
        <dgm:presLayoutVars>
          <dgm:chMax val="1"/>
          <dgm:bulletEnabled val="1"/>
        </dgm:presLayoutVars>
      </dgm:prSet>
      <dgm:spPr/>
      <dgm:t>
        <a:bodyPr/>
        <a:lstStyle/>
        <a:p>
          <a:endParaRPr lang="de-DE"/>
        </a:p>
      </dgm:t>
    </dgm:pt>
    <dgm:pt modelId="{E55DFA4F-612B-4EA4-A239-53C2C2C69A63}" type="pres">
      <dgm:prSet presAssocID="{80DE794A-3B5F-421E-9A28-A17CB9A75A21}" presName="descendantText" presStyleLbl="alignAcc1" presStyleIdx="0" presStyleCnt="3">
        <dgm:presLayoutVars>
          <dgm:bulletEnabled val="1"/>
        </dgm:presLayoutVars>
      </dgm:prSet>
      <dgm:spPr/>
      <dgm:t>
        <a:bodyPr/>
        <a:lstStyle/>
        <a:p>
          <a:endParaRPr lang="de-DE"/>
        </a:p>
      </dgm:t>
    </dgm:pt>
    <dgm:pt modelId="{71DEB0B4-D3A3-4291-A9BA-8563CEC78406}" type="pres">
      <dgm:prSet presAssocID="{301E6ECE-0C02-4B19-BACA-D2C2A109E0CA}" presName="sp" presStyleCnt="0"/>
      <dgm:spPr/>
    </dgm:pt>
    <dgm:pt modelId="{C82F0152-7727-46E2-9223-75DF2B14E31E}" type="pres">
      <dgm:prSet presAssocID="{5AA5A4CF-719E-4311-B6C5-619854FA80EA}" presName="composite" presStyleCnt="0"/>
      <dgm:spPr/>
    </dgm:pt>
    <dgm:pt modelId="{F4136B3B-AFB2-4FEF-AC2C-CDB73F4FB290}" type="pres">
      <dgm:prSet presAssocID="{5AA5A4CF-719E-4311-B6C5-619854FA80EA}" presName="parentText" presStyleLbl="alignNode1" presStyleIdx="1" presStyleCnt="3">
        <dgm:presLayoutVars>
          <dgm:chMax val="1"/>
          <dgm:bulletEnabled val="1"/>
        </dgm:presLayoutVars>
      </dgm:prSet>
      <dgm:spPr/>
      <dgm:t>
        <a:bodyPr/>
        <a:lstStyle/>
        <a:p>
          <a:endParaRPr lang="de-DE"/>
        </a:p>
      </dgm:t>
    </dgm:pt>
    <dgm:pt modelId="{E1AFBF7A-7E79-4AD4-8369-E34CC858D86F}" type="pres">
      <dgm:prSet presAssocID="{5AA5A4CF-719E-4311-B6C5-619854FA80EA}" presName="descendantText" presStyleLbl="alignAcc1" presStyleIdx="1" presStyleCnt="3">
        <dgm:presLayoutVars>
          <dgm:bulletEnabled val="1"/>
        </dgm:presLayoutVars>
      </dgm:prSet>
      <dgm:spPr/>
      <dgm:t>
        <a:bodyPr/>
        <a:lstStyle/>
        <a:p>
          <a:endParaRPr lang="de-DE"/>
        </a:p>
      </dgm:t>
    </dgm:pt>
    <dgm:pt modelId="{3156016A-3C19-4F69-8F64-2B0F2805A8B3}" type="pres">
      <dgm:prSet presAssocID="{D6EC8BF5-CC3B-4FC1-96F9-2114DA06626A}" presName="sp" presStyleCnt="0"/>
      <dgm:spPr/>
    </dgm:pt>
    <dgm:pt modelId="{388A0636-D73F-44EF-B196-7CBCF6CA4CA3}" type="pres">
      <dgm:prSet presAssocID="{2C9DBAF0-93AE-48E0-88CB-6783A63C268A}" presName="composite" presStyleCnt="0"/>
      <dgm:spPr/>
    </dgm:pt>
    <dgm:pt modelId="{91F3EA19-0CC5-4AAF-9083-1975A37C2F75}" type="pres">
      <dgm:prSet presAssocID="{2C9DBAF0-93AE-48E0-88CB-6783A63C268A}" presName="parentText" presStyleLbl="alignNode1" presStyleIdx="2" presStyleCnt="3">
        <dgm:presLayoutVars>
          <dgm:chMax val="1"/>
          <dgm:bulletEnabled val="1"/>
        </dgm:presLayoutVars>
      </dgm:prSet>
      <dgm:spPr/>
      <dgm:t>
        <a:bodyPr/>
        <a:lstStyle/>
        <a:p>
          <a:endParaRPr lang="de-DE"/>
        </a:p>
      </dgm:t>
    </dgm:pt>
    <dgm:pt modelId="{A1C37280-E9CB-451A-B9A2-6C59301E1FFA}" type="pres">
      <dgm:prSet presAssocID="{2C9DBAF0-93AE-48E0-88CB-6783A63C268A}" presName="descendantText" presStyleLbl="alignAcc1" presStyleIdx="2" presStyleCnt="3">
        <dgm:presLayoutVars>
          <dgm:bulletEnabled val="1"/>
        </dgm:presLayoutVars>
      </dgm:prSet>
      <dgm:spPr/>
      <dgm:t>
        <a:bodyPr/>
        <a:lstStyle/>
        <a:p>
          <a:endParaRPr lang="de-DE"/>
        </a:p>
      </dgm:t>
    </dgm:pt>
  </dgm:ptLst>
  <dgm:cxnLst>
    <dgm:cxn modelId="{F04E60FD-7A39-4B3A-81F3-FA560E180B98}" srcId="{E900A9EE-EFA7-4E81-B2F8-4E466F65C15B}" destId="{80DE794A-3B5F-421E-9A28-A17CB9A75A21}" srcOrd="0" destOrd="0" parTransId="{E925A7A7-ADD8-40BF-9C01-E3C9C8981745}" sibTransId="{301E6ECE-0C02-4B19-BACA-D2C2A109E0CA}"/>
    <dgm:cxn modelId="{91FC3486-90B9-4FE1-8184-01416ACE5C1D}" type="presOf" srcId="{1460DC4A-E606-43BE-A9FC-C2F645761567}" destId="{E1AFBF7A-7E79-4AD4-8369-E34CC858D86F}" srcOrd="0" destOrd="0" presId="urn:microsoft.com/office/officeart/2005/8/layout/chevron2"/>
    <dgm:cxn modelId="{750E20B6-4EE0-45A7-8587-AFCA82C0BAA6}" srcId="{E900A9EE-EFA7-4E81-B2F8-4E466F65C15B}" destId="{2C9DBAF0-93AE-48E0-88CB-6783A63C268A}" srcOrd="2" destOrd="0" parTransId="{65092C06-BA70-4747-BCDE-0FA4C02B664A}" sibTransId="{02E0E6B7-B8F5-4235-AF35-880E7953621D}"/>
    <dgm:cxn modelId="{A10F1A85-4804-4890-9E19-4FEDD262A470}" type="presOf" srcId="{2C9DBAF0-93AE-48E0-88CB-6783A63C268A}" destId="{91F3EA19-0CC5-4AAF-9083-1975A37C2F75}" srcOrd="0" destOrd="0" presId="urn:microsoft.com/office/officeart/2005/8/layout/chevron2"/>
    <dgm:cxn modelId="{8F030179-89D4-4241-880D-11656998FC0B}" srcId="{2C9DBAF0-93AE-48E0-88CB-6783A63C268A}" destId="{FA5DD2BC-69A8-48E0-95FB-81090FEF7C2A}" srcOrd="0" destOrd="0" parTransId="{57203BA3-4B80-45B1-8662-B3FFD644D33D}" sibTransId="{AC780D65-C4FA-44D5-8214-7598EADB1DE4}"/>
    <dgm:cxn modelId="{4FCE94D1-B647-43AD-8C17-B2706B62DF6D}" srcId="{E900A9EE-EFA7-4E81-B2F8-4E466F65C15B}" destId="{5AA5A4CF-719E-4311-B6C5-619854FA80EA}" srcOrd="1" destOrd="0" parTransId="{A64613AB-1F18-4A6E-975C-9FA5905AA562}" sibTransId="{D6EC8BF5-CC3B-4FC1-96F9-2114DA06626A}"/>
    <dgm:cxn modelId="{78D5BAF5-8978-46E4-92F8-23B5677E12C4}" type="presOf" srcId="{8808EA49-E749-408A-A9EE-6DF978B81C44}" destId="{E55DFA4F-612B-4EA4-A239-53C2C2C69A63}" srcOrd="0" destOrd="0" presId="urn:microsoft.com/office/officeart/2005/8/layout/chevron2"/>
    <dgm:cxn modelId="{977949A4-F2C7-4CC4-B15E-C71A748E194F}" type="presOf" srcId="{5AA5A4CF-719E-4311-B6C5-619854FA80EA}" destId="{F4136B3B-AFB2-4FEF-AC2C-CDB73F4FB290}" srcOrd="0" destOrd="0" presId="urn:microsoft.com/office/officeart/2005/8/layout/chevron2"/>
    <dgm:cxn modelId="{1D827A18-C064-4D79-B05B-4AE982F7CECE}" type="presOf" srcId="{80DE794A-3B5F-421E-9A28-A17CB9A75A21}" destId="{058C15BB-34C6-4E0A-ABCB-F54C8919A2F0}" srcOrd="0" destOrd="0" presId="urn:microsoft.com/office/officeart/2005/8/layout/chevron2"/>
    <dgm:cxn modelId="{754BC87C-2077-4597-8AC1-BEBAE97339CE}" srcId="{80DE794A-3B5F-421E-9A28-A17CB9A75A21}" destId="{8808EA49-E749-408A-A9EE-6DF978B81C44}" srcOrd="0" destOrd="0" parTransId="{78FB76E7-36D8-4582-87BF-46AF0A331998}" sibTransId="{8242564D-E6E1-47D6-9EDD-2922F30ECF14}"/>
    <dgm:cxn modelId="{7D67E68B-C720-4B7F-9DC7-95DF59565863}" srcId="{5AA5A4CF-719E-4311-B6C5-619854FA80EA}" destId="{1460DC4A-E606-43BE-A9FC-C2F645761567}" srcOrd="0" destOrd="0" parTransId="{E93E1E99-5724-49EF-932F-CDDD268AC574}" sibTransId="{0528C82C-F3C9-4747-B35D-E127AC3AE6B5}"/>
    <dgm:cxn modelId="{AB8E232F-D3B9-419C-BEEC-7843FFCF57A5}" srcId="{80DE794A-3B5F-421E-9A28-A17CB9A75A21}" destId="{FDF8592E-52DF-49B8-8B33-1CA03A631D2F}" srcOrd="1" destOrd="0" parTransId="{31C0F508-7A3D-4FDA-84F2-C16956543A5B}" sibTransId="{8FA2941B-3749-4AEC-B39F-53BD4CA90AF5}"/>
    <dgm:cxn modelId="{45CE419A-8F4B-4F5D-B6F3-25A53C408FF0}" type="presOf" srcId="{E900A9EE-EFA7-4E81-B2F8-4E466F65C15B}" destId="{400DF79B-E8F9-4EE2-9CE0-FC0379184935}" srcOrd="0" destOrd="0" presId="urn:microsoft.com/office/officeart/2005/8/layout/chevron2"/>
    <dgm:cxn modelId="{8DA83FEB-520E-4617-9CF9-88AE96369F13}" type="presOf" srcId="{FDF8592E-52DF-49B8-8B33-1CA03A631D2F}" destId="{E55DFA4F-612B-4EA4-A239-53C2C2C69A63}" srcOrd="0" destOrd="1" presId="urn:microsoft.com/office/officeart/2005/8/layout/chevron2"/>
    <dgm:cxn modelId="{DE84F2E0-4D73-443B-922E-389817C2BFEC}" type="presOf" srcId="{FA5DD2BC-69A8-48E0-95FB-81090FEF7C2A}" destId="{A1C37280-E9CB-451A-B9A2-6C59301E1FFA}" srcOrd="0" destOrd="0" presId="urn:microsoft.com/office/officeart/2005/8/layout/chevron2"/>
    <dgm:cxn modelId="{91FCF76B-669D-4B6A-8349-33BF2867455B}" type="presParOf" srcId="{400DF79B-E8F9-4EE2-9CE0-FC0379184935}" destId="{F00D2B69-73B9-4785-9424-C4C721082029}" srcOrd="0" destOrd="0" presId="urn:microsoft.com/office/officeart/2005/8/layout/chevron2"/>
    <dgm:cxn modelId="{31C2C4CD-89C8-48E6-9116-D561507FB6EC}" type="presParOf" srcId="{F00D2B69-73B9-4785-9424-C4C721082029}" destId="{058C15BB-34C6-4E0A-ABCB-F54C8919A2F0}" srcOrd="0" destOrd="0" presId="urn:microsoft.com/office/officeart/2005/8/layout/chevron2"/>
    <dgm:cxn modelId="{F228713B-61C6-4ECB-8CB4-0F2D79D2C23B}" type="presParOf" srcId="{F00D2B69-73B9-4785-9424-C4C721082029}" destId="{E55DFA4F-612B-4EA4-A239-53C2C2C69A63}" srcOrd="1" destOrd="0" presId="urn:microsoft.com/office/officeart/2005/8/layout/chevron2"/>
    <dgm:cxn modelId="{503B72F0-1FD0-4B50-A286-120349D3916B}" type="presParOf" srcId="{400DF79B-E8F9-4EE2-9CE0-FC0379184935}" destId="{71DEB0B4-D3A3-4291-A9BA-8563CEC78406}" srcOrd="1" destOrd="0" presId="urn:microsoft.com/office/officeart/2005/8/layout/chevron2"/>
    <dgm:cxn modelId="{072F5239-8FE0-4746-A178-B5BB0874D5C5}" type="presParOf" srcId="{400DF79B-E8F9-4EE2-9CE0-FC0379184935}" destId="{C82F0152-7727-46E2-9223-75DF2B14E31E}" srcOrd="2" destOrd="0" presId="urn:microsoft.com/office/officeart/2005/8/layout/chevron2"/>
    <dgm:cxn modelId="{E0966152-D807-42ED-852E-6E939C3ABFC2}" type="presParOf" srcId="{C82F0152-7727-46E2-9223-75DF2B14E31E}" destId="{F4136B3B-AFB2-4FEF-AC2C-CDB73F4FB290}" srcOrd="0" destOrd="0" presId="urn:microsoft.com/office/officeart/2005/8/layout/chevron2"/>
    <dgm:cxn modelId="{58FE007E-D854-4DF7-9E0A-FD4A7872ABDE}" type="presParOf" srcId="{C82F0152-7727-46E2-9223-75DF2B14E31E}" destId="{E1AFBF7A-7E79-4AD4-8369-E34CC858D86F}" srcOrd="1" destOrd="0" presId="urn:microsoft.com/office/officeart/2005/8/layout/chevron2"/>
    <dgm:cxn modelId="{849775DF-6362-4563-920C-B274DA608302}" type="presParOf" srcId="{400DF79B-E8F9-4EE2-9CE0-FC0379184935}" destId="{3156016A-3C19-4F69-8F64-2B0F2805A8B3}" srcOrd="3" destOrd="0" presId="urn:microsoft.com/office/officeart/2005/8/layout/chevron2"/>
    <dgm:cxn modelId="{1ACFDB07-1D9E-4BEB-AE75-35A8A6893A40}" type="presParOf" srcId="{400DF79B-E8F9-4EE2-9CE0-FC0379184935}" destId="{388A0636-D73F-44EF-B196-7CBCF6CA4CA3}" srcOrd="4" destOrd="0" presId="urn:microsoft.com/office/officeart/2005/8/layout/chevron2"/>
    <dgm:cxn modelId="{AFFCCB10-3955-4354-A03F-C5AE24D38159}" type="presParOf" srcId="{388A0636-D73F-44EF-B196-7CBCF6CA4CA3}" destId="{91F3EA19-0CC5-4AAF-9083-1975A37C2F75}" srcOrd="0" destOrd="0" presId="urn:microsoft.com/office/officeart/2005/8/layout/chevron2"/>
    <dgm:cxn modelId="{F080B9D5-3F24-4A51-8F89-26902707E1AF}" type="presParOf" srcId="{388A0636-D73F-44EF-B196-7CBCF6CA4CA3}" destId="{A1C37280-E9CB-451A-B9A2-6C59301E1FF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15493-27A6-47E3-BB2F-847C2C63C13C}">
      <dsp:nvSpPr>
        <dsp:cNvPr id="0" name=""/>
        <dsp:cNvSpPr/>
      </dsp:nvSpPr>
      <dsp:spPr>
        <a:xfrm>
          <a:off x="1089259" y="477191"/>
          <a:ext cx="2278499" cy="2278499"/>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kern="1200" dirty="0" smtClean="0"/>
            <a:t>WIRT-SCHAFT</a:t>
          </a:r>
          <a:endParaRPr lang="de-DE" sz="2400" kern="1200" dirty="0"/>
        </a:p>
      </dsp:txBody>
      <dsp:txXfrm>
        <a:off x="1756616" y="1144548"/>
        <a:ext cx="1611142" cy="1611142"/>
      </dsp:txXfrm>
    </dsp:sp>
    <dsp:sp modelId="{590C49A2-E833-40EF-A33B-061B9119EDAE}">
      <dsp:nvSpPr>
        <dsp:cNvPr id="0" name=""/>
        <dsp:cNvSpPr/>
      </dsp:nvSpPr>
      <dsp:spPr>
        <a:xfrm rot="5400000">
          <a:off x="3473001" y="477191"/>
          <a:ext cx="2278499" cy="2278499"/>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kern="1200" dirty="0" smtClean="0"/>
            <a:t>GESELL-SCHAFT</a:t>
          </a:r>
          <a:endParaRPr lang="de-DE" sz="2400" kern="1200" dirty="0"/>
        </a:p>
      </dsp:txBody>
      <dsp:txXfrm rot="-5400000">
        <a:off x="3473001" y="1144548"/>
        <a:ext cx="1611142" cy="1611142"/>
      </dsp:txXfrm>
    </dsp:sp>
    <dsp:sp modelId="{A173B3E0-E07C-4E01-B152-8776EAB99CCD}">
      <dsp:nvSpPr>
        <dsp:cNvPr id="0" name=""/>
        <dsp:cNvSpPr/>
      </dsp:nvSpPr>
      <dsp:spPr>
        <a:xfrm rot="10800000">
          <a:off x="3473001" y="2860933"/>
          <a:ext cx="2278499" cy="2278499"/>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de-DE" sz="2300" kern="1200" dirty="0" smtClean="0"/>
            <a:t>POLITIK</a:t>
          </a:r>
          <a:endParaRPr lang="de-DE" sz="2300" kern="1200" dirty="0"/>
        </a:p>
      </dsp:txBody>
      <dsp:txXfrm rot="10800000">
        <a:off x="3473001" y="2860933"/>
        <a:ext cx="1611142" cy="1611142"/>
      </dsp:txXfrm>
    </dsp:sp>
    <dsp:sp modelId="{C7092836-5021-48FD-AF42-89670BD758BB}">
      <dsp:nvSpPr>
        <dsp:cNvPr id="0" name=""/>
        <dsp:cNvSpPr/>
      </dsp:nvSpPr>
      <dsp:spPr>
        <a:xfrm rot="16200000">
          <a:off x="1089259" y="2860933"/>
          <a:ext cx="2278499" cy="2278499"/>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de-DE" sz="2300" kern="1200" dirty="0" smtClean="0"/>
            <a:t>UMWELT</a:t>
          </a:r>
          <a:endParaRPr lang="de-DE" sz="2300" kern="1200" dirty="0"/>
        </a:p>
      </dsp:txBody>
      <dsp:txXfrm rot="5400000">
        <a:off x="1756616" y="2860933"/>
        <a:ext cx="1611142" cy="1611142"/>
      </dsp:txXfrm>
    </dsp:sp>
    <dsp:sp modelId="{63528CA7-82C3-447A-B2EE-A090D7DC7F3E}">
      <dsp:nvSpPr>
        <dsp:cNvPr id="0" name=""/>
        <dsp:cNvSpPr/>
      </dsp:nvSpPr>
      <dsp:spPr>
        <a:xfrm>
          <a:off x="3027036" y="2334720"/>
          <a:ext cx="786687" cy="684076"/>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B4C966-8818-4C9E-B18C-E897800166E1}">
      <dsp:nvSpPr>
        <dsp:cNvPr id="0" name=""/>
        <dsp:cNvSpPr/>
      </dsp:nvSpPr>
      <dsp:spPr>
        <a:xfrm rot="10800000">
          <a:off x="3027036" y="2597827"/>
          <a:ext cx="786687" cy="684076"/>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pPr>
              <a:defRPr/>
            </a:pPr>
            <a:endParaRPr lang="de-DE"/>
          </a:p>
        </p:txBody>
      </p:sp>
      <p:sp>
        <p:nvSpPr>
          <p:cNvPr id="3" name="Datumsplatzhalt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pPr>
              <a:defRPr/>
            </a:pPr>
            <a:fld id="{9E395AE7-5D6C-4BC0-ACA7-EEF7F069E0C7}" type="datetimeFigureOut">
              <a:rPr lang="de-DE"/>
              <a:pPr>
                <a:defRPr/>
              </a:pPr>
              <a:t>14.07.13</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de-DE" noProof="0" smtClean="0"/>
          </a:p>
        </p:txBody>
      </p:sp>
      <p:sp>
        <p:nvSpPr>
          <p:cNvPr id="5" name="Notizenplatzhalt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pPr>
              <a:defRPr/>
            </a:pPr>
            <a:endParaRPr lang="de-DE"/>
          </a:p>
        </p:txBody>
      </p:sp>
      <p:sp>
        <p:nvSpPr>
          <p:cNvPr id="7" name="Foliennummernplatzhalt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pPr>
              <a:defRPr/>
            </a:pPr>
            <a:fld id="{6DD003F2-E238-4AD7-AD24-165C777F9F5D}" type="slidenum">
              <a:rPr lang="de-DE"/>
              <a:pPr>
                <a:defRPr/>
              </a:pPr>
              <a:t>‹Nr.›</a:t>
            </a:fld>
            <a:endParaRPr lang="de-DE"/>
          </a:p>
        </p:txBody>
      </p:sp>
    </p:spTree>
    <p:extLst>
      <p:ext uri="{BB962C8B-B14F-4D97-AF65-F5344CB8AC3E}">
        <p14:creationId xmlns:p14="http://schemas.microsoft.com/office/powerpoint/2010/main" val="568441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p:cNvSpPr>
            <a:spLocks noGrp="1" noRot="1" noChangeAspect="1" noTextEdit="1"/>
          </p:cNvSpPr>
          <p:nvPr>
            <p:ph type="sldImg"/>
          </p:nvPr>
        </p:nvSpPr>
        <p:spPr bwMode="auto">
          <a:noFill/>
          <a:ln>
            <a:solidFill>
              <a:srgbClr val="000000"/>
            </a:solidFill>
            <a:miter lim="800000"/>
            <a:headEnd/>
            <a:tailEnd/>
          </a:ln>
        </p:spPr>
      </p:sp>
      <p:sp>
        <p:nvSpPr>
          <p:cNvPr id="2662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Thema der neu erarbeiteten Unterrichtseinheit stellt das Thema Entwicklungszusammenarbeit in den Vordergrund. </a:t>
            </a:r>
          </a:p>
        </p:txBody>
      </p:sp>
      <p:sp>
        <p:nvSpPr>
          <p:cNvPr id="266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E8BCA4-DAFB-45DD-A729-439D4122C66E}" type="slidenum">
              <a:rPr lang="de-DE" smtClean="0"/>
              <a:pPr/>
              <a:t>1</a:t>
            </a:fld>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Herausarbeitung der Verschiebung des Ansatzes in der Entwicklungszusammenarbeit,</a:t>
            </a:r>
            <a:r>
              <a:rPr lang="de-DE" baseline="0" dirty="0" smtClean="0"/>
              <a:t> </a:t>
            </a:r>
            <a:r>
              <a:rPr lang="de-DE" dirty="0" smtClean="0"/>
              <a:t>was über den Wechsel in der Namengebung von HILFE zu ZUSAMENARBEIT sehr deutlich wird.</a:t>
            </a:r>
          </a:p>
          <a:p>
            <a:pPr eaLnBrk="1" hangingPunct="1">
              <a:spcBef>
                <a:spcPct val="0"/>
              </a:spcBef>
            </a:pPr>
            <a:endParaRPr lang="de-DE" dirty="0" smtClean="0"/>
          </a:p>
          <a:p>
            <a:pPr eaLnBrk="1" hangingPunct="1">
              <a:spcBef>
                <a:spcPct val="0"/>
              </a:spcBef>
            </a:pPr>
            <a:r>
              <a:rPr lang="de-DE" dirty="0" smtClean="0"/>
              <a:t>In</a:t>
            </a:r>
            <a:r>
              <a:rPr lang="de-DE" baseline="0" dirty="0" smtClean="0"/>
              <a:t> der Entwicklungszusammenarbeit gilt heute das magische Sechseck von </a:t>
            </a:r>
            <a:r>
              <a:rPr lang="de-DE" baseline="0" dirty="0" err="1" smtClean="0"/>
              <a:t>Nuscheler</a:t>
            </a: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11</a:t>
            </a:fld>
            <a:endParaRPr lang="de-DE" smtClean="0"/>
          </a:p>
        </p:txBody>
      </p:sp>
      <p:sp>
        <p:nvSpPr>
          <p:cNvPr id="5" name="Sechseck 4"/>
          <p:cNvSpPr/>
          <p:nvPr/>
        </p:nvSpPr>
        <p:spPr>
          <a:xfrm>
            <a:off x="2685554" y="6629474"/>
            <a:ext cx="1152128" cy="936104"/>
          </a:xfrm>
          <a:prstGeom prst="hexag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smtClean="0">
                <a:solidFill>
                  <a:schemeClr val="tx1"/>
                </a:solidFill>
              </a:rPr>
              <a:t>ENT-</a:t>
            </a:r>
          </a:p>
          <a:p>
            <a:pPr algn="ctr"/>
            <a:r>
              <a:rPr lang="de-DE" sz="1000" dirty="0" smtClean="0">
                <a:solidFill>
                  <a:schemeClr val="tx1"/>
                </a:solidFill>
              </a:rPr>
              <a:t>WICKLUNG</a:t>
            </a:r>
            <a:endParaRPr lang="de-DE" sz="1000" dirty="0">
              <a:solidFill>
                <a:schemeClr val="tx1"/>
              </a:solidFill>
            </a:endParaRPr>
          </a:p>
        </p:txBody>
      </p:sp>
      <p:sp>
        <p:nvSpPr>
          <p:cNvPr id="6" name="Rechteck 5"/>
          <p:cNvSpPr/>
          <p:nvPr/>
        </p:nvSpPr>
        <p:spPr>
          <a:xfrm>
            <a:off x="1677442" y="6413450"/>
            <a:ext cx="1224136" cy="2160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solidFill>
                  <a:schemeClr val="tx1"/>
                </a:solidFill>
              </a:rPr>
              <a:t>Wachstum</a:t>
            </a:r>
            <a:endParaRPr lang="de-DE" sz="900" dirty="0">
              <a:solidFill>
                <a:schemeClr val="tx1"/>
              </a:solidFill>
            </a:endParaRPr>
          </a:p>
        </p:txBody>
      </p:sp>
      <p:sp>
        <p:nvSpPr>
          <p:cNvPr id="7" name="Rechteck 6"/>
          <p:cNvSpPr/>
          <p:nvPr/>
        </p:nvSpPr>
        <p:spPr>
          <a:xfrm>
            <a:off x="3621658" y="6413450"/>
            <a:ext cx="1224136" cy="2160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solidFill>
                  <a:schemeClr val="tx1"/>
                </a:solidFill>
              </a:rPr>
              <a:t>Arbeit</a:t>
            </a:r>
            <a:endParaRPr lang="de-DE" sz="900" dirty="0">
              <a:solidFill>
                <a:schemeClr val="tx1"/>
              </a:solidFill>
            </a:endParaRPr>
          </a:p>
        </p:txBody>
      </p:sp>
      <p:sp>
        <p:nvSpPr>
          <p:cNvPr id="8" name="Rechteck 7"/>
          <p:cNvSpPr/>
          <p:nvPr/>
        </p:nvSpPr>
        <p:spPr>
          <a:xfrm>
            <a:off x="3837682" y="6989514"/>
            <a:ext cx="1656184" cy="2160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solidFill>
                  <a:schemeClr val="tx1"/>
                </a:solidFill>
              </a:rPr>
              <a:t>Gleichheit und Gerechtigkeit</a:t>
            </a:r>
            <a:endParaRPr lang="de-DE" sz="900" dirty="0">
              <a:solidFill>
                <a:schemeClr val="tx1"/>
              </a:solidFill>
            </a:endParaRPr>
          </a:p>
        </p:txBody>
      </p:sp>
      <p:sp>
        <p:nvSpPr>
          <p:cNvPr id="9" name="Rechteck 8"/>
          <p:cNvSpPr/>
          <p:nvPr/>
        </p:nvSpPr>
        <p:spPr>
          <a:xfrm>
            <a:off x="1101378" y="6989514"/>
            <a:ext cx="1584176" cy="2160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solidFill>
                  <a:schemeClr val="tx1"/>
                </a:solidFill>
              </a:rPr>
              <a:t>Ökologische Nachhaltigkeit</a:t>
            </a:r>
            <a:endParaRPr lang="de-DE" sz="900" dirty="0">
              <a:solidFill>
                <a:schemeClr val="tx1"/>
              </a:solidFill>
            </a:endParaRPr>
          </a:p>
        </p:txBody>
      </p:sp>
      <p:sp>
        <p:nvSpPr>
          <p:cNvPr id="10" name="Rechteck 9"/>
          <p:cNvSpPr/>
          <p:nvPr/>
        </p:nvSpPr>
        <p:spPr>
          <a:xfrm>
            <a:off x="1677442" y="7565578"/>
            <a:ext cx="1224136" cy="2160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solidFill>
                  <a:schemeClr val="tx1"/>
                </a:solidFill>
              </a:rPr>
              <a:t>Unabhängigkeit</a:t>
            </a:r>
            <a:endParaRPr lang="de-DE" sz="900" dirty="0">
              <a:solidFill>
                <a:schemeClr val="tx1"/>
              </a:solidFill>
            </a:endParaRPr>
          </a:p>
        </p:txBody>
      </p:sp>
      <p:sp>
        <p:nvSpPr>
          <p:cNvPr id="11" name="Rechteck 10"/>
          <p:cNvSpPr/>
          <p:nvPr/>
        </p:nvSpPr>
        <p:spPr>
          <a:xfrm>
            <a:off x="3621658" y="7565578"/>
            <a:ext cx="1224136" cy="2160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solidFill>
                  <a:schemeClr val="tx1"/>
                </a:solidFill>
              </a:rPr>
              <a:t>Partizipation</a:t>
            </a:r>
            <a:endParaRPr lang="de-DE" sz="900" dirty="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Beschreibung des Entwicklungsleitbilds nachhaltige Entwicklung in den vier Dimensionen.</a:t>
            </a:r>
          </a:p>
          <a:p>
            <a:pPr eaLnBrk="1" hangingPunct="1">
              <a:spcBef>
                <a:spcPct val="0"/>
              </a:spcBef>
            </a:pPr>
            <a:r>
              <a:rPr lang="de-DE" dirty="0" smtClean="0"/>
              <a:t>Seit der internationalen Konferenz für Umwelt und Entwicklung 1992 in Rio de Janeiro ist der Begriff der Nachhaltigkeit in aller Munde. Er entwickelte sich zum Leitbild nationaler und internationaler Politik. </a:t>
            </a:r>
          </a:p>
          <a:p>
            <a:pPr eaLnBrk="1" hangingPunct="1">
              <a:spcBef>
                <a:spcPct val="0"/>
              </a:spcBef>
            </a:pPr>
            <a:r>
              <a:rPr lang="de-DE" dirty="0" smtClean="0"/>
              <a:t>Ursprünglich ausgehend vom Nachhaltigkeitsdreieck mit den Dimensionen Wirtschaft, Soziales und Umwelt, versteht man heute den Begriff unter Hinzunahm der Dimension Politik insbesondere im Kontext der Bildung für nachhaltige Entwicklung  ( http://www.bne-portal.de) und der Entwicklungszusammenarbeit.</a:t>
            </a:r>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12</a:t>
            </a:fld>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Grober Überblick über die Unterrichtseinheit:</a:t>
            </a:r>
          </a:p>
          <a:p>
            <a:pPr eaLnBrk="1" hangingPunct="1">
              <a:spcBef>
                <a:spcPct val="0"/>
              </a:spcBef>
            </a:pPr>
            <a:r>
              <a:rPr lang="de-DE" dirty="0" smtClean="0"/>
              <a:t>Ansatz:</a:t>
            </a:r>
          </a:p>
          <a:p>
            <a:pPr eaLnBrk="1" hangingPunct="1">
              <a:spcBef>
                <a:spcPct val="0"/>
              </a:spcBef>
              <a:buFontTx/>
              <a:buChar char="•"/>
            </a:pPr>
            <a:r>
              <a:rPr lang="de-DE" dirty="0" smtClean="0"/>
              <a:t>Kein Projekt aus der Vergangenheit</a:t>
            </a:r>
          </a:p>
          <a:p>
            <a:pPr eaLnBrk="1" hangingPunct="1">
              <a:spcBef>
                <a:spcPct val="0"/>
              </a:spcBef>
              <a:buFontTx/>
              <a:buChar char="•"/>
            </a:pPr>
            <a:r>
              <a:rPr lang="de-DE" dirty="0" smtClean="0"/>
              <a:t>Aktuelles nicht abgeschlossenes Projekt</a:t>
            </a:r>
          </a:p>
          <a:p>
            <a:pPr eaLnBrk="1" hangingPunct="1">
              <a:spcBef>
                <a:spcPct val="0"/>
              </a:spcBef>
              <a:buFontTx/>
              <a:buChar char="•"/>
            </a:pPr>
            <a:r>
              <a:rPr lang="de-DE" dirty="0" smtClean="0"/>
              <a:t>Kein räumlich stark begrenztes lokales Projekt</a:t>
            </a:r>
          </a:p>
          <a:p>
            <a:pPr eaLnBrk="1" hangingPunct="1">
              <a:spcBef>
                <a:spcPct val="0"/>
              </a:spcBef>
              <a:buFontTx/>
              <a:buChar char="•"/>
            </a:pPr>
            <a:r>
              <a:rPr lang="de-DE" dirty="0" smtClean="0"/>
              <a:t>Projekt, das Probleme einer globalisierten Welt mit international agierenden Konzernen zeigt.</a:t>
            </a:r>
          </a:p>
          <a:p>
            <a:pPr eaLnBrk="1" hangingPunct="1">
              <a:spcBef>
                <a:spcPct val="0"/>
              </a:spcBef>
              <a:buFontTx/>
              <a:buChar char="•"/>
            </a:pPr>
            <a:r>
              <a:rPr lang="de-DE" dirty="0" smtClean="0"/>
              <a:t>Projekt, das die Rolle der Politik  mit einbezieht.</a:t>
            </a:r>
          </a:p>
          <a:p>
            <a:pPr eaLnBrk="1" hangingPunct="1">
              <a:spcBef>
                <a:spcPct val="0"/>
              </a:spcBef>
              <a:buFontTx/>
              <a:buChar char="•"/>
            </a:pPr>
            <a:endParaRPr lang="de-DE" dirty="0" smtClean="0"/>
          </a:p>
          <a:p>
            <a:pPr eaLnBrk="1" hangingPunct="1">
              <a:spcBef>
                <a:spcPct val="0"/>
              </a:spcBef>
              <a:buFontTx/>
              <a:buChar char="•"/>
            </a:pPr>
            <a:r>
              <a:rPr lang="de-DE" dirty="0" smtClean="0"/>
              <a:t>Über die Basisbegriffe hinaus wird der Begriff des IDHI eingeführt. Liefert interessante Ergebnissen. (Raumkonzept 1) und ist auf der  UN- Seite dargestellt.</a:t>
            </a:r>
          </a:p>
          <a:p>
            <a:pPr eaLnBrk="1" hangingPunct="1">
              <a:spcBef>
                <a:spcPct val="0"/>
              </a:spcBef>
            </a:pPr>
            <a:r>
              <a:rPr lang="de-DE" dirty="0" smtClean="0"/>
              <a:t>Im Quellenverzeichnis finden sich zwei kurze PDFs zum Thema.</a:t>
            </a:r>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13</a:t>
            </a:fld>
            <a:endParaRPr 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Analyse nach den vier Raumkonzepten</a:t>
            </a:r>
          </a:p>
          <a:p>
            <a:pPr eaLnBrk="1" hangingPunct="1">
              <a:spcBef>
                <a:spcPct val="0"/>
              </a:spcBef>
              <a:buFont typeface="Arial" pitchFamily="34" charset="0"/>
              <a:buChar char="•"/>
            </a:pPr>
            <a:r>
              <a:rPr lang="de-DE" dirty="0" smtClean="0"/>
              <a:t>Form der fragengleiteten Raumanalyse</a:t>
            </a:r>
          </a:p>
          <a:p>
            <a:pPr eaLnBrk="1" hangingPunct="1">
              <a:spcBef>
                <a:spcPct val="0"/>
              </a:spcBef>
              <a:buFont typeface="Arial" pitchFamily="34" charset="0"/>
              <a:buChar char="•"/>
            </a:pPr>
            <a:r>
              <a:rPr lang="de-DE" dirty="0" smtClean="0"/>
              <a:t>Ausführliche Darstellung der Methode in Klett Terrasse, Heft 2, 2011</a:t>
            </a:r>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14</a:t>
            </a:fld>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Beispiel für den Aufbau der Arbeitsblätter zur Raumanalyse</a:t>
            </a:r>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15</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16</a:t>
            </a:fld>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a:t>
            </a:r>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17</a:t>
            </a:fld>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18</a:t>
            </a:fld>
            <a:endParaRPr 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19</a:t>
            </a:fld>
            <a:endParaRPr 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20</a:t>
            </a:fld>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bwMode="auto">
          <a:noFill/>
          <a:ln>
            <a:solidFill>
              <a:srgbClr val="000000"/>
            </a:solidFill>
            <a:miter lim="800000"/>
            <a:headEnd/>
            <a:tailEnd/>
          </a:ln>
        </p:spPr>
      </p:sp>
      <p:sp>
        <p:nvSpPr>
          <p:cNvPr id="276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smtClean="0"/>
              <a:t>Die UE  stützt sich auf die Kompetenzbeschreibung: Projekte …..</a:t>
            </a:r>
          </a:p>
          <a:p>
            <a:pPr eaLnBrk="1" hangingPunct="1">
              <a:spcBef>
                <a:spcPct val="0"/>
              </a:spcBef>
            </a:pPr>
            <a:r>
              <a:rPr lang="de-DE" smtClean="0"/>
              <a:t>Diese UE ist aber nur umsetzbar, wenn man den vorausgehende Kompetenzbeschreibung mit denkt: Räume unterschiedlichen ….</a:t>
            </a:r>
          </a:p>
          <a:p>
            <a:pPr eaLnBrk="1" hangingPunct="1">
              <a:spcBef>
                <a:spcPct val="0"/>
              </a:spcBef>
            </a:pPr>
            <a:r>
              <a:rPr lang="de-DE" smtClean="0"/>
              <a:t>Das heißt, diese UE setzt die Behandlung der Ue Weltweite Disparitäten voraus.</a:t>
            </a:r>
          </a:p>
          <a:p>
            <a:pPr eaLnBrk="1" hangingPunct="1">
              <a:spcBef>
                <a:spcPct val="0"/>
              </a:spcBef>
            </a:pPr>
            <a:r>
              <a:rPr lang="de-DE" smtClean="0"/>
              <a:t>Daher ein kurzer Rückblich auf die UE „Weltweite Disparitäten“.</a:t>
            </a:r>
          </a:p>
          <a:p>
            <a:pPr eaLnBrk="1" hangingPunct="1">
              <a:spcBef>
                <a:spcPct val="0"/>
              </a:spcBef>
            </a:pPr>
            <a:r>
              <a:rPr lang="de-DE" smtClean="0"/>
              <a:t>Der Bildungsplan ist im Pflicht- und Neigungsfach identisch.</a:t>
            </a:r>
          </a:p>
        </p:txBody>
      </p:sp>
      <p:sp>
        <p:nvSpPr>
          <p:cNvPr id="276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0DD4C8-3EA9-46F2-B61B-FE5602D9E71D}" type="slidenum">
              <a:rPr lang="de-DE" smtClean="0"/>
              <a:pPr/>
              <a:t>2</a:t>
            </a:fld>
            <a:endParaRPr lang="de-D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Ergebnis im Schuljahr 2012/13 im Pflichtkurs Geographie J2: Zusammenhang der Faktoren </a:t>
            </a:r>
          </a:p>
          <a:p>
            <a:pPr eaLnBrk="1" hangingPunct="1">
              <a:spcBef>
                <a:spcPct val="0"/>
              </a:spcBef>
              <a:buFont typeface="Arial" pitchFamily="34" charset="0"/>
              <a:buChar char="•"/>
            </a:pPr>
            <a:r>
              <a:rPr lang="de-DE" dirty="0" smtClean="0"/>
              <a:t>Basis für die Beurteilung an </a:t>
            </a:r>
            <a:r>
              <a:rPr lang="de-DE" dirty="0" err="1" smtClean="0"/>
              <a:t>hand</a:t>
            </a:r>
            <a:r>
              <a:rPr lang="de-DE" dirty="0" smtClean="0"/>
              <a:t> ausgewählter Kriterien</a:t>
            </a:r>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21</a:t>
            </a:fld>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22</a:t>
            </a:fld>
            <a:endParaRPr 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23</a:t>
            </a:fld>
            <a:endParaRPr lang="de-D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Für die Umsetzung des Operators</a:t>
            </a:r>
            <a:r>
              <a:rPr lang="de-DE" baseline="0" dirty="0" smtClean="0"/>
              <a:t> bewerten gibt es viele Beispiele, die die Unterrichtsform der Debatte oder der Diskussion wählen.</a:t>
            </a:r>
          </a:p>
          <a:p>
            <a:r>
              <a:rPr lang="de-DE" baseline="0" dirty="0" smtClean="0"/>
              <a:t>Es gibt praktische keine Beispiele , die eine schriftliche Umsetzung aufzeigen.</a:t>
            </a:r>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24</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Eine erste Schwierigkeit liegt darin</a:t>
            </a:r>
            <a:r>
              <a:rPr lang="de-DE" baseline="0" dirty="0" smtClean="0"/>
              <a:t> begründet, dass der Bewertung eine Beurteilung vorausgehen muss.</a:t>
            </a:r>
          </a:p>
          <a:p>
            <a:r>
              <a:rPr lang="de-DE" baseline="0" dirty="0" smtClean="0"/>
              <a:t>Diese Beurteilung erfolgt auf Basis von Sachkriterien.</a:t>
            </a:r>
          </a:p>
          <a:p>
            <a:r>
              <a:rPr lang="de-DE" baseline="0" dirty="0" smtClean="0"/>
              <a:t>Daraus ergeben sich die Fragen</a:t>
            </a:r>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25</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Für die schriftliche Bewertung wird die Schriftform der Stellungnahme vorgeschlagen.</a:t>
            </a:r>
          </a:p>
          <a:p>
            <a:r>
              <a:rPr lang="de-DE" dirty="0" smtClean="0"/>
              <a:t>Diese entspricht der</a:t>
            </a:r>
            <a:r>
              <a:rPr lang="de-DE" baseline="0" dirty="0" smtClean="0"/>
              <a:t> Intension einer Bewertung.</a:t>
            </a:r>
          </a:p>
          <a:p>
            <a:endParaRPr lang="de-DE" baseline="0" dirty="0" smtClean="0"/>
          </a:p>
          <a:p>
            <a:r>
              <a:rPr lang="de-DE" baseline="0" dirty="0" smtClean="0"/>
              <a:t>Beim Bewerten wird keine pro und contra Erörterung erwartet.</a:t>
            </a:r>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26</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bwMode="auto">
          <a:noFill/>
          <a:ln>
            <a:solidFill>
              <a:srgbClr val="000000"/>
            </a:solidFill>
            <a:miter lim="800000"/>
            <a:headEnd/>
            <a:tailEnd/>
          </a:ln>
        </p:spPr>
      </p:sp>
      <p:sp>
        <p:nvSpPr>
          <p:cNvPr id="276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smtClean="0"/>
              <a:t>Die UE  stützt sich auf die Kompetenzbeschreibung: Projekte …..</a:t>
            </a:r>
          </a:p>
          <a:p>
            <a:pPr eaLnBrk="1" hangingPunct="1">
              <a:spcBef>
                <a:spcPct val="0"/>
              </a:spcBef>
            </a:pPr>
            <a:r>
              <a:rPr lang="de-DE" smtClean="0"/>
              <a:t>Diese UE ist aber nur umsetzbar, wenn man den vorausgehende Kompetenzbeschreibung mit denkt: Räume unterschiedlichen ….</a:t>
            </a:r>
          </a:p>
          <a:p>
            <a:pPr eaLnBrk="1" hangingPunct="1">
              <a:spcBef>
                <a:spcPct val="0"/>
              </a:spcBef>
            </a:pPr>
            <a:r>
              <a:rPr lang="de-DE" smtClean="0"/>
              <a:t>Das heißt, diese UE setzt die Behandlung der Ue Weltweite Disparitäten voraus.</a:t>
            </a:r>
          </a:p>
          <a:p>
            <a:pPr eaLnBrk="1" hangingPunct="1">
              <a:spcBef>
                <a:spcPct val="0"/>
              </a:spcBef>
            </a:pPr>
            <a:r>
              <a:rPr lang="de-DE" smtClean="0"/>
              <a:t>Daher ein kurzer Rückblich auf die UE „Weltweite Disparitäten“.</a:t>
            </a:r>
          </a:p>
          <a:p>
            <a:pPr eaLnBrk="1" hangingPunct="1">
              <a:spcBef>
                <a:spcPct val="0"/>
              </a:spcBef>
            </a:pPr>
            <a:r>
              <a:rPr lang="de-DE" smtClean="0"/>
              <a:t>Der Bildungsplan ist im Pflicht- und Neigungsfach identisch.</a:t>
            </a:r>
          </a:p>
        </p:txBody>
      </p:sp>
      <p:sp>
        <p:nvSpPr>
          <p:cNvPr id="276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0DD4C8-3EA9-46F2-B61B-FE5602D9E71D}" type="slidenum">
              <a:rPr lang="de-DE" smtClean="0"/>
              <a:pPr/>
              <a:t>35</a:t>
            </a:fld>
            <a:endParaRPr 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Der Operator bewerten ist ohne Analyse nicht möglich. Man kann nur etwas bewerten, wenn man sich in die Materie gründlich eingearbeitet hat. Das heißt, der Operator kann sich nur an eine Analyse anschließen. Eine Analyse bedeutet, dass ich eine breite Materialbasis liefern muss. Dies ist insbesondere der Fall, wenn ich als Sachverhalt ein Projekt der Entwicklungszusammenarbeit bewerten soll. Hier benötigt man umfängliches Material, selbst dann, wenn</a:t>
            </a:r>
            <a:r>
              <a:rPr lang="de-DE" baseline="0" dirty="0" smtClean="0"/>
              <a:t> man nur einen Teilaspekt eines Projekts bewertet. Auch dies ist letztendlich nur dann möglich, wenn man zumindest einen ungefähren Überblick über das ganze Projekt hat.</a:t>
            </a:r>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36</a:t>
            </a:fld>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37</a:t>
            </a:fld>
            <a:endParaRPr 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38</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bwMode="auto">
          <a:noFill/>
          <a:ln>
            <a:solidFill>
              <a:srgbClr val="000000"/>
            </a:solidFill>
            <a:miter lim="800000"/>
            <a:headEnd/>
            <a:tailEnd/>
          </a:ln>
        </p:spPr>
      </p:sp>
      <p:sp>
        <p:nvSpPr>
          <p:cNvPr id="276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Rückblick auf die UE Weltweite Disparitäten ZPG II</a:t>
            </a:r>
          </a:p>
        </p:txBody>
      </p:sp>
      <p:sp>
        <p:nvSpPr>
          <p:cNvPr id="276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0DD4C8-3EA9-46F2-B61B-FE5602D9E71D}" type="slidenum">
              <a:rPr lang="de-DE" smtClean="0"/>
              <a:pPr/>
              <a:t>3</a:t>
            </a:fld>
            <a:endParaRPr lang="de-D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39</a:t>
            </a:fld>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40</a:t>
            </a:fld>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41</a:t>
            </a:fld>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M10 ist nicht beigefügt , kann aber aus</a:t>
            </a:r>
            <a:r>
              <a:rPr lang="de-DE" baseline="0" dirty="0" smtClean="0"/>
              <a:t> dem Internet heruntergeladen werden.</a:t>
            </a:r>
          </a:p>
          <a:p>
            <a:r>
              <a:rPr lang="de-DE" baseline="0" dirty="0" smtClean="0"/>
              <a:t>Ersatzweise dient das Informationsmaterial 11Ziele der EZ Brot für die Welt</a:t>
            </a:r>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42</a:t>
            </a:fld>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Bewertungsaufgaben sind hochkomplexe und zeitintensive Aufgaben, wenn sie schriftlich ausgeführt werden.</a:t>
            </a:r>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43</a:t>
            </a:fld>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6DD003F2-E238-4AD7-AD24-165C777F9F5D}" type="slidenum">
              <a:rPr lang="de-DE" smtClean="0"/>
              <a:pPr>
                <a:defRPr/>
              </a:pPr>
              <a:t>44</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bwMode="auto">
          <a:noFill/>
          <a:ln>
            <a:solidFill>
              <a:srgbClr val="000000"/>
            </a:solidFill>
            <a:miter lim="800000"/>
            <a:headEnd/>
            <a:tailEnd/>
          </a:ln>
        </p:spPr>
      </p:sp>
      <p:sp>
        <p:nvSpPr>
          <p:cNvPr id="286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Die Fachkompetenzanalyse wurde 2012 überarbeitet auf</a:t>
            </a:r>
            <a:r>
              <a:rPr lang="de-DE" baseline="0" dirty="0" smtClean="0"/>
              <a:t> Basis der Recherche zum Ansatz der aktuellen Entwicklungszusammenarbeit</a:t>
            </a:r>
            <a:r>
              <a:rPr lang="de-DE" dirty="0" smtClean="0"/>
              <a:t>. Die Fachkompetenzanalyse der</a:t>
            </a:r>
            <a:r>
              <a:rPr lang="de-DE" baseline="0" dirty="0" smtClean="0"/>
              <a:t> ZPG II</a:t>
            </a:r>
            <a:r>
              <a:rPr lang="de-DE" dirty="0" smtClean="0"/>
              <a:t>2010</a:t>
            </a:r>
            <a:r>
              <a:rPr lang="de-DE" baseline="0" dirty="0" smtClean="0"/>
              <a:t> ist Basis, wurde aber verändert</a:t>
            </a:r>
            <a:r>
              <a:rPr lang="de-DE" dirty="0" smtClean="0"/>
              <a:t>.</a:t>
            </a:r>
          </a:p>
        </p:txBody>
      </p:sp>
      <p:sp>
        <p:nvSpPr>
          <p:cNvPr id="2867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A3DC9B-D9EE-4A39-BC8C-6A26E56E0218}" type="slidenum">
              <a:rPr lang="de-DE" smtClean="0"/>
              <a:pPr/>
              <a:t>4</a:t>
            </a:fld>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bwMode="auto">
          <a:noFill/>
          <a:ln>
            <a:solidFill>
              <a:srgbClr val="000000"/>
            </a:solidFill>
            <a:miter lim="800000"/>
            <a:headEnd/>
            <a:tailEnd/>
          </a:ln>
        </p:spPr>
      </p:sp>
      <p:sp>
        <p:nvSpPr>
          <p:cNvPr id="2969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Die UE deckt die Kompetenzbeschreibung im Wesentlichen ab.</a:t>
            </a:r>
          </a:p>
          <a:p>
            <a:pPr eaLnBrk="1" hangingPunct="1">
              <a:spcBef>
                <a:spcPct val="0"/>
              </a:spcBef>
            </a:pPr>
            <a:r>
              <a:rPr lang="de-DE" dirty="0" smtClean="0"/>
              <a:t>Insbesondere die Räume unterschiedlichen Entwicklungsstandes.</a:t>
            </a:r>
          </a:p>
          <a:p>
            <a:pPr eaLnBrk="1" hangingPunct="1">
              <a:spcBef>
                <a:spcPct val="0"/>
              </a:spcBef>
            </a:pPr>
            <a:r>
              <a:rPr lang="de-DE" dirty="0" smtClean="0"/>
              <a:t>Die UE beinhaltet r auch die unterschiedlichen Entwicklungsstrategien und den Begriff Millenniumsziele. Schwerpunkt ist ein Überblick über die bisher angewandten, z.T. historischen Entwicklungsstrategien. Auch die aktuelle Entwicklungsstrategie wird angesprochen.</a:t>
            </a:r>
          </a:p>
          <a:p>
            <a:pPr eaLnBrk="1" hangingPunct="1">
              <a:spcBef>
                <a:spcPct val="0"/>
              </a:spcBef>
            </a:pPr>
            <a:r>
              <a:rPr lang="de-DE" dirty="0" smtClean="0"/>
              <a:t>Der Schwerpunkt liegt auf den verschiedenen Entwicklungsstrategien  und deren Umsetzung. </a:t>
            </a:r>
          </a:p>
          <a:p>
            <a:pPr eaLnBrk="1" hangingPunct="1">
              <a:spcBef>
                <a:spcPct val="0"/>
              </a:spcBef>
            </a:pPr>
            <a:r>
              <a:rPr lang="de-DE" dirty="0" smtClean="0"/>
              <a:t>Weniger im Fokus steht die Beurteilung und Bewertung von Projekten an Hand von Kriterien.</a:t>
            </a:r>
          </a:p>
          <a:p>
            <a:pPr eaLnBrk="1" hangingPunct="1">
              <a:spcBef>
                <a:spcPct val="0"/>
              </a:spcBef>
            </a:pPr>
            <a:r>
              <a:rPr lang="de-DE" dirty="0" smtClean="0"/>
              <a:t>Diese im Bildungsplan angeführten Basisbegriffe sind mit dieser Unterrichtseinheit bereits umgesetzt.</a:t>
            </a:r>
          </a:p>
          <a:p>
            <a:pPr eaLnBrk="1" hangingPunct="1">
              <a:spcBef>
                <a:spcPct val="0"/>
              </a:spcBef>
            </a:pPr>
            <a:endParaRPr lang="de-DE" dirty="0" smtClean="0"/>
          </a:p>
          <a:p>
            <a:pPr eaLnBrk="1" hangingPunct="1">
              <a:spcBef>
                <a:spcPct val="0"/>
              </a:spcBef>
            </a:pPr>
            <a:r>
              <a:rPr lang="de-DE" dirty="0" smtClean="0"/>
              <a:t>Die neue UE schließt nun an und vertieft die Analyse von aktuellen Entwicklungs-</a:t>
            </a:r>
            <a:r>
              <a:rPr lang="de-DE" dirty="0" err="1" smtClean="0"/>
              <a:t>projekten</a:t>
            </a:r>
            <a:r>
              <a:rPr lang="de-DE" dirty="0" smtClean="0"/>
              <a:t> und betrachtet gegenwärtige Entwicklungszusammenarbeit nicht nur auf lokaler und nationaler Ebene, sondern schließt uns in Europa mit ein ganz im Sinne der Entwicklung in der Einen Welt. Entwicklungszusammenarbeit wird verstärkt unter dem Aspekt der Globalisierung bewertet.</a:t>
            </a:r>
          </a:p>
        </p:txBody>
      </p:sp>
      <p:sp>
        <p:nvSpPr>
          <p:cNvPr id="297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379AFC-4517-4D09-A344-9E681AEF3A49}" type="slidenum">
              <a:rPr lang="de-DE" smtClean="0"/>
              <a:pPr/>
              <a:t>5</a:t>
            </a:fld>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bwMode="auto">
          <a:noFill/>
          <a:ln>
            <a:solidFill>
              <a:srgbClr val="000000"/>
            </a:solidFill>
            <a:miter lim="800000"/>
            <a:headEnd/>
            <a:tailEnd/>
          </a:ln>
        </p:spPr>
      </p:sp>
      <p:sp>
        <p:nvSpPr>
          <p:cNvPr id="30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Thema der neu erarbeiteten Unterrichtseinheit ist: Tschad – Region </a:t>
            </a:r>
            <a:r>
              <a:rPr lang="de-DE" dirty="0" err="1" smtClean="0"/>
              <a:t>Doba</a:t>
            </a:r>
            <a:r>
              <a:rPr lang="de-DE" dirty="0" smtClean="0"/>
              <a:t> leben mit dem Öl.</a:t>
            </a:r>
          </a:p>
          <a:p>
            <a:pPr eaLnBrk="1" hangingPunct="1">
              <a:spcBef>
                <a:spcPct val="0"/>
              </a:spcBef>
            </a:pPr>
            <a:r>
              <a:rPr lang="de-DE" dirty="0" smtClean="0"/>
              <a:t>In diesem Umfang ist sie für das Neigungsfach geeignet. Mit inhaltlicher Reduzierung auch für das Pflichtfach.</a:t>
            </a:r>
          </a:p>
          <a:p>
            <a:pPr eaLnBrk="1" hangingPunct="1">
              <a:spcBef>
                <a:spcPct val="0"/>
              </a:spcBef>
            </a:pPr>
            <a:endParaRPr lang="de-DE" dirty="0" smtClean="0"/>
          </a:p>
        </p:txBody>
      </p:sp>
      <p:sp>
        <p:nvSpPr>
          <p:cNvPr id="3072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91F9E2-68F3-4AEE-A04B-94739EE728F3}" type="slidenum">
              <a:rPr lang="de-DE" smtClean="0"/>
              <a:pPr/>
              <a:t>6</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dirty="0" smtClean="0"/>
              <a:t>Grober Überblick über die Unterrichtseinheit:</a:t>
            </a:r>
          </a:p>
          <a:p>
            <a:pPr eaLnBrk="1" hangingPunct="1">
              <a:spcBef>
                <a:spcPct val="0"/>
              </a:spcBef>
            </a:pPr>
            <a:r>
              <a:rPr lang="de-DE" dirty="0" smtClean="0"/>
              <a:t>Ansatz:</a:t>
            </a:r>
          </a:p>
          <a:p>
            <a:pPr eaLnBrk="1" hangingPunct="1">
              <a:spcBef>
                <a:spcPct val="0"/>
              </a:spcBef>
              <a:buFontTx/>
              <a:buChar char="•"/>
            </a:pPr>
            <a:r>
              <a:rPr lang="de-DE" dirty="0" smtClean="0"/>
              <a:t>Kein Projekt aus der Vergangenheit</a:t>
            </a:r>
          </a:p>
          <a:p>
            <a:pPr eaLnBrk="1" hangingPunct="1">
              <a:spcBef>
                <a:spcPct val="0"/>
              </a:spcBef>
              <a:buFontTx/>
              <a:buChar char="•"/>
            </a:pPr>
            <a:r>
              <a:rPr lang="de-DE" dirty="0" smtClean="0"/>
              <a:t>Aktuelles nicht abgeschlossenes Projekt</a:t>
            </a:r>
          </a:p>
          <a:p>
            <a:pPr eaLnBrk="1" hangingPunct="1">
              <a:spcBef>
                <a:spcPct val="0"/>
              </a:spcBef>
              <a:buFontTx/>
              <a:buChar char="•"/>
            </a:pPr>
            <a:r>
              <a:rPr lang="de-DE" dirty="0" smtClean="0"/>
              <a:t>Kein räumlich eng begrenztes lokales Projekt</a:t>
            </a:r>
          </a:p>
          <a:p>
            <a:pPr eaLnBrk="1" hangingPunct="1">
              <a:spcBef>
                <a:spcPct val="0"/>
              </a:spcBef>
              <a:buFontTx/>
              <a:buChar char="•"/>
            </a:pPr>
            <a:r>
              <a:rPr lang="de-DE" dirty="0" smtClean="0"/>
              <a:t>Projekt, das Probleme einer globalisierten Welt mit international agierenden Konzernen zeigt.</a:t>
            </a:r>
          </a:p>
          <a:p>
            <a:pPr eaLnBrk="1" hangingPunct="1">
              <a:spcBef>
                <a:spcPct val="0"/>
              </a:spcBef>
              <a:buFontTx/>
              <a:buChar char="•"/>
            </a:pPr>
            <a:r>
              <a:rPr lang="de-DE" dirty="0" smtClean="0"/>
              <a:t>Projekt , das die Rolle der Politik  mit einbezieht.</a:t>
            </a:r>
          </a:p>
          <a:p>
            <a:pPr eaLnBrk="1" hangingPunct="1">
              <a:spcBef>
                <a:spcPct val="0"/>
              </a:spcBef>
              <a:buFontTx/>
              <a:buChar char="•"/>
            </a:pPr>
            <a:endParaRPr lang="de-DE" dirty="0" smtClean="0"/>
          </a:p>
          <a:p>
            <a:pPr eaLnBrk="1" hangingPunct="1">
              <a:spcBef>
                <a:spcPct val="0"/>
              </a:spcBef>
              <a:buFontTx/>
              <a:buChar char="•"/>
            </a:pPr>
            <a:r>
              <a:rPr lang="de-DE" dirty="0" smtClean="0"/>
              <a:t>Die UE ist entstanden in enger Zusammenarbeit mit Axel Müller (Geograph) von Misereor, der  im Tschad und Kamerun als Fachkraft im Auftrag von Misereor gearbeitet</a:t>
            </a:r>
            <a:r>
              <a:rPr lang="de-DE" baseline="0" dirty="0" smtClean="0"/>
              <a:t> hat</a:t>
            </a:r>
            <a:r>
              <a:rPr lang="de-DE" dirty="0" smtClean="0"/>
              <a:t>.</a:t>
            </a:r>
          </a:p>
          <a:p>
            <a:r>
              <a:rPr lang="de-DE" dirty="0" smtClean="0"/>
              <a:t>Die Materialien wurden erstellt mit Unterstützung durch das Programm „Bildung trifft Entwicklung“ und EPIZ Reutlingen, insbesondere Frau Schell-Straub.</a:t>
            </a:r>
          </a:p>
          <a:p>
            <a:r>
              <a:rPr lang="de-DE" dirty="0" smtClean="0"/>
              <a:t>Weitere Unterstützung durch AG Tschad, Brot für die Welt und Misereor.</a:t>
            </a:r>
            <a:r>
              <a:rPr lang="de-DE" b="1" dirty="0" smtClean="0"/>
              <a:t> </a:t>
            </a:r>
            <a:endParaRPr lang="de-DE" dirty="0" smtClean="0"/>
          </a:p>
          <a:p>
            <a:r>
              <a:rPr lang="de-DE" b="1" dirty="0" smtClean="0"/>
              <a:t> </a:t>
            </a:r>
            <a:endParaRPr lang="de-DE" dirty="0" smtClean="0"/>
          </a:p>
          <a:p>
            <a:pPr eaLnBrk="1" hangingPunct="1">
              <a:spcBef>
                <a:spcPct val="0"/>
              </a:spcBef>
              <a:buFontTx/>
              <a:buChar char="•"/>
            </a:pPr>
            <a:endParaRPr lang="de-DE" dirty="0" smtClean="0"/>
          </a:p>
          <a:p>
            <a:pPr eaLnBrk="1" hangingPunct="1">
              <a:spcBef>
                <a:spcPct val="0"/>
              </a:spcBef>
              <a:buFontTx/>
              <a:buChar char="•"/>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7</a:t>
            </a:fld>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9</a:t>
            </a:fld>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p:spPr>
      </p:sp>
      <p:sp>
        <p:nvSpPr>
          <p:cNvPr id="317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Am Anfang steht die eigene Meinung. Die S. u. S. sollen zu Thesen der Entwicklungszusammenarbeit über eine Zielscheibe Stellung beziehen.</a:t>
            </a:r>
          </a:p>
          <a:p>
            <a:pPr eaLnBrk="1" hangingPunct="1">
              <a:spcBef>
                <a:spcPct val="0"/>
              </a:spcBef>
              <a:buFontTx/>
              <a:buChar char="•"/>
            </a:pPr>
            <a:endParaRPr lang="de-DE" dirty="0" smtClean="0"/>
          </a:p>
          <a:p>
            <a:pPr eaLnBrk="1" hangingPunct="1">
              <a:spcBef>
                <a:spcPct val="0"/>
              </a:spcBef>
              <a:buFontTx/>
              <a:buChar char="•"/>
            </a:pPr>
            <a:r>
              <a:rPr lang="de-DE" dirty="0" smtClean="0"/>
              <a:t>Sensibilisierung der Begriffe Entwicklung, Entwicklungshilfe und Entwicklungszusammenarbeit.</a:t>
            </a:r>
          </a:p>
          <a:p>
            <a:pPr eaLnBrk="1" hangingPunct="1">
              <a:spcBef>
                <a:spcPct val="0"/>
              </a:spcBef>
              <a:buFontTx/>
              <a:buChar char="•"/>
            </a:pPr>
            <a:endParaRPr lang="de-DE" dirty="0" smtClean="0"/>
          </a:p>
          <a:p>
            <a:pPr eaLnBrk="1" hangingPunct="1">
              <a:spcBef>
                <a:spcPct val="0"/>
              </a:spcBef>
              <a:buFontTx/>
              <a:buChar char="•"/>
            </a:pPr>
            <a:r>
              <a:rPr lang="de-DE" dirty="0" smtClean="0"/>
              <a:t>Wie blicken wir in die Welt oder wie  schauen wir AUF die Welt (herab)?</a:t>
            </a:r>
          </a:p>
          <a:p>
            <a:pPr eaLnBrk="1" hangingPunct="1">
              <a:spcBef>
                <a:spcPct val="0"/>
              </a:spcBef>
            </a:pPr>
            <a:r>
              <a:rPr lang="de-DE" dirty="0" smtClean="0"/>
              <a:t>Insbesondere soll im Fokus  stehen</a:t>
            </a:r>
            <a:r>
              <a:rPr lang="de-DE" baseline="0" dirty="0" smtClean="0"/>
              <a:t> </a:t>
            </a:r>
            <a:r>
              <a:rPr lang="de-DE" dirty="0" smtClean="0"/>
              <a:t>das Bild und der Blick,</a:t>
            </a:r>
            <a:r>
              <a:rPr lang="de-DE" baseline="0" dirty="0" smtClean="0"/>
              <a:t> das / den </a:t>
            </a:r>
            <a:r>
              <a:rPr lang="de-DE" dirty="0" smtClean="0"/>
              <a:t> wir haben aus unserer westlichen und europäischen Sicht haben. </a:t>
            </a:r>
          </a:p>
          <a:p>
            <a:pPr eaLnBrk="1" hangingPunct="1">
              <a:spcBef>
                <a:spcPct val="0"/>
              </a:spcBef>
            </a:pPr>
            <a:endParaRPr lang="de-DE" dirty="0" smtClean="0"/>
          </a:p>
        </p:txBody>
      </p:sp>
      <p:sp>
        <p:nvSpPr>
          <p:cNvPr id="317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7B962C-ED54-4814-8A09-DDC01291AB86}" type="slidenum">
              <a:rPr lang="de-DE" smtClean="0"/>
              <a:pPr/>
              <a:t>10</a:t>
            </a:fld>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11560" y="980728"/>
            <a:ext cx="7772400" cy="2478137"/>
          </a:xfrm>
          <a:solidFill>
            <a:srgbClr val="CCECFF"/>
          </a:solidFill>
        </p:spPr>
        <p:txBody>
          <a:bodyPr/>
          <a:lstStyle>
            <a:lvl1pPr>
              <a:defRPr lang="de-DE" sz="2600" baseline="0" smtClean="0"/>
            </a:lvl1pPr>
          </a:lstStyle>
          <a:p>
            <a:r>
              <a:rPr lang="de-DE" smtClean="0"/>
              <a:t>Titelmasterformat durch Klicken bearbeiten</a:t>
            </a:r>
            <a:endParaRPr lang="de-DE" dirty="0"/>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de-DE"/>
          </a:p>
        </p:txBody>
      </p:sp>
      <p:sp>
        <p:nvSpPr>
          <p:cNvPr id="5" name="Rectangle 6"/>
          <p:cNvSpPr>
            <a:spLocks noGrp="1" noChangeArrowheads="1"/>
          </p:cNvSpPr>
          <p:nvPr>
            <p:ph type="sldNum" sz="quarter" idx="11"/>
          </p:nvPr>
        </p:nvSpPr>
        <p:spPr/>
        <p:txBody>
          <a:bodyPr/>
          <a:lstStyle>
            <a:lvl1pPr>
              <a:defRPr/>
            </a:lvl1pPr>
          </a:lstStyle>
          <a:p>
            <a:pPr>
              <a:defRPr/>
            </a:pPr>
            <a:fld id="{3202082F-0EB5-45B5-913F-E15F853E5F13}"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de-DE"/>
          </a:p>
        </p:txBody>
      </p:sp>
      <p:sp>
        <p:nvSpPr>
          <p:cNvPr id="5" name="Rectangle 6"/>
          <p:cNvSpPr>
            <a:spLocks noGrp="1" noChangeArrowheads="1"/>
          </p:cNvSpPr>
          <p:nvPr>
            <p:ph type="sldNum" sz="quarter" idx="11"/>
          </p:nvPr>
        </p:nvSpPr>
        <p:spPr/>
        <p:txBody>
          <a:bodyPr/>
          <a:lstStyle>
            <a:lvl1pPr>
              <a:defRPr/>
            </a:lvl1pPr>
          </a:lstStyle>
          <a:p>
            <a:pPr>
              <a:defRPr/>
            </a:pPr>
            <a:fld id="{A5FCE769-F45F-46E4-A9CF-3D149C8CEA9A}"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533400"/>
            <a:ext cx="1943100" cy="55626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85800" y="533400"/>
            <a:ext cx="5676900" cy="55626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de-DE"/>
          </a:p>
        </p:txBody>
      </p:sp>
      <p:sp>
        <p:nvSpPr>
          <p:cNvPr id="5" name="Rectangle 6"/>
          <p:cNvSpPr>
            <a:spLocks noGrp="1" noChangeArrowheads="1"/>
          </p:cNvSpPr>
          <p:nvPr>
            <p:ph type="sldNum" sz="quarter" idx="11"/>
          </p:nvPr>
        </p:nvSpPr>
        <p:spPr/>
        <p:txBody>
          <a:bodyPr/>
          <a:lstStyle>
            <a:lvl1pPr>
              <a:defRPr/>
            </a:lvl1pPr>
          </a:lstStyle>
          <a:p>
            <a:pPr>
              <a:defRPr/>
            </a:pPr>
            <a:fld id="{F40DD130-C88D-4BF2-B857-99146A7F76A9}"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fld id="{F3DD07E3-C028-40F6-B7C0-568BF765FD96}"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96B365B-ECEF-447D-A964-252730BF1138}" type="slidenum">
              <a:rPr lang="de-DE"/>
              <a:pPr>
                <a:defRPr/>
              </a:pPr>
              <a:t>‹Nr.›</a:t>
            </a:fld>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FBEC232A-C5C2-4325-9616-4E9043802F6C}"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5B05ECA-0C90-4AF1-A253-66014B777A9D}" type="slidenum">
              <a:rPr lang="de-DE"/>
              <a:pPr>
                <a:defRPr/>
              </a:pPr>
              <a:t>‹Nr.›</a:t>
            </a:fld>
            <a:endParaRPr lang="de-D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8F7B2350-F047-4C12-876D-945CF81EAE8B}"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E432758-03BA-40CF-AA58-AC9B8BA7CCAE}" type="slidenum">
              <a:rPr lang="de-DE"/>
              <a:pPr>
                <a:defRPr/>
              </a:pPr>
              <a:t>‹Nr.›</a:t>
            </a:fld>
            <a:endParaRPr lang="de-D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8B7596F8-3469-491A-8D00-1C3641D53A0E}"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4F2EDD4D-7277-4167-9012-7C6A3CA93639}" type="slidenum">
              <a:rPr lang="de-DE"/>
              <a:pPr>
                <a:defRPr/>
              </a:pPr>
              <a:t>‹Nr.›</a:t>
            </a:fld>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6B9C8430-B719-437B-8232-5441BF56CFE6}" type="datetimeFigureOut">
              <a:rPr lang="de-DE"/>
              <a:pPr>
                <a:defRPr/>
              </a:pPr>
              <a:t>14.07.13</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1606E8D5-719F-462E-B5DF-03D5A94B69E6}" type="slidenum">
              <a:rPr lang="de-DE"/>
              <a:pPr>
                <a:defRPr/>
              </a:pPr>
              <a:t>‹Nr.›</a:t>
            </a:fld>
            <a:endParaRPr lang="de-D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fld id="{55E86D84-C1C9-4E4A-9F40-110DC1F82BA7}" type="datetimeFigureOut">
              <a:rPr lang="de-DE"/>
              <a:pPr>
                <a:defRPr/>
              </a:pPr>
              <a:t>14.07.13</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70759482-BA99-4BD1-B36C-33573F18FD11}" type="slidenum">
              <a:rPr lang="de-DE"/>
              <a:pPr>
                <a:defRPr/>
              </a:pPr>
              <a:t>‹Nr.›</a:t>
            </a:fld>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BD2BFE93-C9FA-4A76-95A1-E39DED980CC3}" type="datetimeFigureOut">
              <a:rPr lang="de-DE"/>
              <a:pPr>
                <a:defRPr/>
              </a:pPr>
              <a:t>14.07.13</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CEA1DD84-D8BA-426A-A036-A105E3E55C34}" type="slidenum">
              <a:rPr lang="de-DE"/>
              <a:pPr>
                <a:defRPr/>
              </a:pPr>
              <a:t>‹Nr.›</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90DB810F-7834-4F39-B7B0-43526631C463}"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6029A392-D962-42F6-96B1-9A08936EB680}"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de-DE"/>
          </a:p>
        </p:txBody>
      </p:sp>
      <p:sp>
        <p:nvSpPr>
          <p:cNvPr id="5" name="Rectangle 6"/>
          <p:cNvSpPr>
            <a:spLocks noGrp="1" noChangeArrowheads="1"/>
          </p:cNvSpPr>
          <p:nvPr>
            <p:ph type="sldNum" sz="quarter" idx="11"/>
          </p:nvPr>
        </p:nvSpPr>
        <p:spPr/>
        <p:txBody>
          <a:bodyPr/>
          <a:lstStyle>
            <a:lvl1pPr>
              <a:defRPr/>
            </a:lvl1pPr>
          </a:lstStyle>
          <a:p>
            <a:pPr>
              <a:defRPr/>
            </a:pPr>
            <a:fld id="{10AD4C03-4C50-4670-B378-4DF4294E20CD}"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DF418393-0D87-4D8C-9A22-9CEA91396893}"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A32EC8E6-D778-416C-A32F-2BA111FC9BB5}" type="slidenum">
              <a:rPr lang="de-DE"/>
              <a:pPr>
                <a:defRPr/>
              </a:pPr>
              <a:t>‹Nr.›</a:t>
            </a:fld>
            <a:endParaRPr lang="de-D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E88D9116-D7B3-4482-9914-643D66A9E939}"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B858E79-E371-4E9C-A2D8-2015FD41D23C}" type="slidenum">
              <a:rPr lang="de-DE"/>
              <a:pPr>
                <a:defRPr/>
              </a:pPr>
              <a:t>‹Nr.›</a:t>
            </a:fld>
            <a:endParaRPr lang="de-D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122F49B8-9C0A-42EA-ACEF-D089102B8D01}"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13B4879-82D1-418C-B7FD-D662B6BC4674}" type="slidenum">
              <a:rPr lang="de-DE"/>
              <a:pPr>
                <a:defRPr/>
              </a:pPr>
              <a:t>‹Nr.›</a:t>
            </a:fld>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fld id="{5624B5AB-F15F-4CA2-9986-9A6C54FEF96D}"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BE55817-15CA-4C9F-8DCF-E473896421DF}" type="slidenum">
              <a:rPr lang="de-DE"/>
              <a:pPr>
                <a:defRPr/>
              </a:pPr>
              <a:t>‹Nr.›</a:t>
            </a:fld>
            <a:endParaRPr lang="de-D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623729B3-A4FA-4576-95D3-4849DA4F0E1C}"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2E4DACB2-B1BC-49B8-8EC1-7C873370DFCD}" type="slidenum">
              <a:rPr lang="de-DE"/>
              <a:pPr>
                <a:defRPr/>
              </a:pPr>
              <a:t>‹Nr.›</a:t>
            </a:fld>
            <a:endParaRPr lang="de-D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76D275E5-102C-42E5-B492-F9E6C867E1A3}"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AD10FF2-4C70-45B8-B0EC-9C4668D9D02D}" type="slidenum">
              <a:rPr lang="de-DE"/>
              <a:pPr>
                <a:defRPr/>
              </a:pPr>
              <a:t>‹Nr.›</a:t>
            </a:fld>
            <a:endParaRPr lang="de-D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E33BE9E1-5188-4990-8AE0-76F462C5C7F4}"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D5E9EE14-3B38-4CC0-AE72-DAF07F659DD4}" type="slidenum">
              <a:rPr lang="de-DE"/>
              <a:pPr>
                <a:defRPr/>
              </a:pPr>
              <a:t>‹Nr.›</a:t>
            </a:fld>
            <a:endParaRPr lang="de-D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FA3A48B5-EF06-4D66-BA85-06BFE448BCB1}" type="datetimeFigureOut">
              <a:rPr lang="de-DE"/>
              <a:pPr>
                <a:defRPr/>
              </a:pPr>
              <a:t>14.07.13</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5F9E5C59-FE89-4954-BFDA-4072D8EC6A32}" type="slidenum">
              <a:rPr lang="de-DE"/>
              <a:pPr>
                <a:defRPr/>
              </a:pPr>
              <a:t>‹Nr.›</a:t>
            </a:fld>
            <a:endParaRPr lang="de-D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fld id="{24D555D2-06CA-4715-A88A-CF5F4AE4AFEB}" type="datetimeFigureOut">
              <a:rPr lang="de-DE"/>
              <a:pPr>
                <a:defRPr/>
              </a:pPr>
              <a:t>14.07.13</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973F9BB1-3644-4EEE-A05E-872880AD891C}" type="slidenum">
              <a:rPr lang="de-DE"/>
              <a:pPr>
                <a:defRPr/>
              </a:pPr>
              <a:t>‹Nr.›</a:t>
            </a:fld>
            <a:endParaRPr lang="de-D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0D93043E-0DA8-4352-91A5-0738088FE6B9}" type="datetimeFigureOut">
              <a:rPr lang="de-DE"/>
              <a:pPr>
                <a:defRPr/>
              </a:pPr>
              <a:t>14.07.13</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C1F5D6A8-D36E-4DC8-BAE9-698AD411476E}"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de-DE"/>
          </a:p>
        </p:txBody>
      </p:sp>
      <p:sp>
        <p:nvSpPr>
          <p:cNvPr id="5" name="Rectangle 6"/>
          <p:cNvSpPr>
            <a:spLocks noGrp="1" noChangeArrowheads="1"/>
          </p:cNvSpPr>
          <p:nvPr>
            <p:ph type="sldNum" sz="quarter" idx="11"/>
          </p:nvPr>
        </p:nvSpPr>
        <p:spPr/>
        <p:txBody>
          <a:bodyPr/>
          <a:lstStyle>
            <a:lvl1pPr>
              <a:defRPr/>
            </a:lvl1pPr>
          </a:lstStyle>
          <a:p>
            <a:pPr>
              <a:defRPr/>
            </a:pPr>
            <a:fld id="{965CA520-818A-47B0-B60F-AF2619D4E144}"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562BE709-6D86-4C64-AF06-B59A23FB19EB}"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3760B911-6D72-4E15-9D25-9F37ACCD169E}" type="slidenum">
              <a:rPr lang="de-DE"/>
              <a:pPr>
                <a:defRPr/>
              </a:pPr>
              <a:t>‹Nr.›</a:t>
            </a:fld>
            <a:endParaRPr lang="de-D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E858ACCA-AB94-4A8A-892B-6AD450FF22E8}"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BE7EAAE8-4E5A-48D7-9357-EE07748B62B0}" type="slidenum">
              <a:rPr lang="de-DE"/>
              <a:pPr>
                <a:defRPr/>
              </a:pPr>
              <a:t>‹Nr.›</a:t>
            </a:fld>
            <a:endParaRPr lang="de-D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C8456638-7C74-4293-8CB9-1AA21D601E95}"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BD97D08-C06C-402D-8AE5-9F6B21D179EE}" type="slidenum">
              <a:rPr lang="de-DE"/>
              <a:pPr>
                <a:defRPr/>
              </a:pPr>
              <a:t>‹Nr.›</a:t>
            </a:fld>
            <a:endParaRPr lang="de-D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BCC6FCFD-DAD9-48ED-A3DE-21993D1A624B}"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11423798-942D-453B-8E93-64D311DC6942}" type="slidenum">
              <a:rPr lang="de-DE"/>
              <a:pPr>
                <a:defRPr/>
              </a:pPr>
              <a:t>‹Nr.›</a:t>
            </a:fld>
            <a:endParaRPr lang="de-D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fld id="{4988EC33-CE66-478B-8257-13D97299356A}"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EE19CF1-9FA1-4BA5-8ABC-64E80615ADBF}" type="slidenum">
              <a:rPr lang="de-DE"/>
              <a:pPr>
                <a:defRPr/>
              </a:pPr>
              <a:t>‹Nr.›</a:t>
            </a:fld>
            <a:endParaRPr lang="de-D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B8D58C93-451B-4D48-8FBF-DB81305049FB}"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AD79DF7C-1CDF-4252-81CF-C0174BBE42B5}" type="slidenum">
              <a:rPr lang="de-DE"/>
              <a:pPr>
                <a:defRPr/>
              </a:pPr>
              <a:t>‹Nr.›</a:t>
            </a:fld>
            <a:endParaRPr lang="de-D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1C4FF6FD-9EB5-4016-9619-FBFB94D69C0E}"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072A0A8-D0D9-491C-981C-A66835DB9055}" type="slidenum">
              <a:rPr lang="de-DE"/>
              <a:pPr>
                <a:defRPr/>
              </a:pPr>
              <a:t>‹Nr.›</a:t>
            </a:fld>
            <a:endParaRPr lang="de-D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28ECC055-A046-43A4-98C8-24BAFB82BC83}"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F229E962-745B-416F-B3C3-36D93815FBDB}" type="slidenum">
              <a:rPr lang="de-DE"/>
              <a:pPr>
                <a:defRPr/>
              </a:pPr>
              <a:t>‹Nr.›</a:t>
            </a:fld>
            <a:endParaRPr lang="de-D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13C73CE7-B96E-4AF1-8F11-31121EA4D63B}" type="datetimeFigureOut">
              <a:rPr lang="de-DE"/>
              <a:pPr>
                <a:defRPr/>
              </a:pPr>
              <a:t>14.07.13</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BA1117BC-7AE9-423A-A85F-70E33720C08B}" type="slidenum">
              <a:rPr lang="de-DE"/>
              <a:pPr>
                <a:defRPr/>
              </a:pPr>
              <a:t>‹Nr.›</a:t>
            </a:fld>
            <a:endParaRPr lang="de-D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fld id="{EC89093B-BF54-4504-9D3F-E7094E9D7F6C}" type="datetimeFigureOut">
              <a:rPr lang="de-DE"/>
              <a:pPr>
                <a:defRPr/>
              </a:pPr>
              <a:t>14.07.13</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D897C6D8-F513-4EDC-AAB0-2324086E2B64}"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85800" y="2133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2133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de-DE"/>
          </a:p>
        </p:txBody>
      </p:sp>
      <p:sp>
        <p:nvSpPr>
          <p:cNvPr id="6" name="Rectangle 6"/>
          <p:cNvSpPr>
            <a:spLocks noGrp="1" noChangeArrowheads="1"/>
          </p:cNvSpPr>
          <p:nvPr>
            <p:ph type="sldNum" sz="quarter" idx="11"/>
          </p:nvPr>
        </p:nvSpPr>
        <p:spPr/>
        <p:txBody>
          <a:bodyPr/>
          <a:lstStyle>
            <a:lvl1pPr>
              <a:defRPr/>
            </a:lvl1pPr>
          </a:lstStyle>
          <a:p>
            <a:pPr>
              <a:defRPr/>
            </a:pPr>
            <a:fld id="{B94F5B07-C3DF-4ED6-A8CB-076A9C4831AC}"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F99C7711-A852-4A4A-B533-D6324C78E1A6}" type="datetimeFigureOut">
              <a:rPr lang="de-DE"/>
              <a:pPr>
                <a:defRPr/>
              </a:pPr>
              <a:t>14.07.13</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DAF46D46-A650-46AA-8B4F-3ACB120C39C0}" type="slidenum">
              <a:rPr lang="de-DE"/>
              <a:pPr>
                <a:defRPr/>
              </a:pPr>
              <a:t>‹Nr.›</a:t>
            </a:fld>
            <a:endParaRPr lang="de-D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AE5797D6-CD64-47AA-A994-E0EF74082260}"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DA148241-7338-4D5A-92FD-DF2E8A62615A}" type="slidenum">
              <a:rPr lang="de-DE"/>
              <a:pPr>
                <a:defRPr/>
              </a:pPr>
              <a:t>‹Nr.›</a:t>
            </a:fld>
            <a:endParaRPr lang="de-D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4C9B07F4-B1DA-46A1-B922-777311651927}" type="datetimeFigureOut">
              <a:rPr lang="de-DE"/>
              <a:pPr>
                <a:defRPr/>
              </a:pPr>
              <a:t>14.07.13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ED4F8A27-55CC-49EC-8B3C-E97C13BC9BD0}" type="slidenum">
              <a:rPr lang="de-DE"/>
              <a:pPr>
                <a:defRPr/>
              </a:pPr>
              <a:t>‹Nr.›</a:t>
            </a:fld>
            <a:endParaRPr lang="de-D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1F48232B-058D-459C-9162-A259CFBDDDBD}"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FFB7670-8AE3-4CDC-9DCC-6CBC11BEDBF7}" type="slidenum">
              <a:rPr lang="de-DE"/>
              <a:pPr>
                <a:defRPr/>
              </a:pPr>
              <a:t>‹Nr.›</a:t>
            </a:fld>
            <a:endParaRPr lang="de-D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9BF02414-C6A4-4434-BA65-A9D71895486E}" type="datetimeFigureOut">
              <a:rPr lang="de-DE"/>
              <a:pPr>
                <a:defRPr/>
              </a:pPr>
              <a:t>14.07.13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7A3C22D-8030-45BE-84CC-BABB2F0A4E50}"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de-DE"/>
          </a:p>
        </p:txBody>
      </p:sp>
      <p:sp>
        <p:nvSpPr>
          <p:cNvPr id="8" name="Rectangle 6"/>
          <p:cNvSpPr>
            <a:spLocks noGrp="1" noChangeArrowheads="1"/>
          </p:cNvSpPr>
          <p:nvPr>
            <p:ph type="sldNum" sz="quarter" idx="11"/>
          </p:nvPr>
        </p:nvSpPr>
        <p:spPr/>
        <p:txBody>
          <a:bodyPr/>
          <a:lstStyle>
            <a:lvl1pPr>
              <a:defRPr/>
            </a:lvl1pPr>
          </a:lstStyle>
          <a:p>
            <a:pPr>
              <a:defRPr/>
            </a:pPr>
            <a:fld id="{25505F45-86B7-4922-B61F-214E8B5862BD}"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de-DE"/>
          </a:p>
        </p:txBody>
      </p:sp>
      <p:sp>
        <p:nvSpPr>
          <p:cNvPr id="4" name="Rectangle 6"/>
          <p:cNvSpPr>
            <a:spLocks noGrp="1" noChangeArrowheads="1"/>
          </p:cNvSpPr>
          <p:nvPr>
            <p:ph type="sldNum" sz="quarter" idx="11"/>
          </p:nvPr>
        </p:nvSpPr>
        <p:spPr/>
        <p:txBody>
          <a:bodyPr/>
          <a:lstStyle>
            <a:lvl1pPr>
              <a:defRPr/>
            </a:lvl1pPr>
          </a:lstStyle>
          <a:p>
            <a:pPr>
              <a:defRPr/>
            </a:pPr>
            <a:fld id="{D970848B-DF5A-4B44-A693-5CBC26B85122}"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de-DE"/>
          </a:p>
        </p:txBody>
      </p:sp>
      <p:sp>
        <p:nvSpPr>
          <p:cNvPr id="3" name="Rectangle 6"/>
          <p:cNvSpPr>
            <a:spLocks noGrp="1" noChangeArrowheads="1"/>
          </p:cNvSpPr>
          <p:nvPr>
            <p:ph type="sldNum" sz="quarter" idx="11"/>
          </p:nvPr>
        </p:nvSpPr>
        <p:spPr/>
        <p:txBody>
          <a:bodyPr/>
          <a:lstStyle>
            <a:lvl1pPr>
              <a:defRPr/>
            </a:lvl1pPr>
          </a:lstStyle>
          <a:p>
            <a:pPr>
              <a:defRPr/>
            </a:pPr>
            <a:fld id="{B6CDA399-DE23-4894-B84C-726C413F473B}"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de-DE"/>
          </a:p>
        </p:txBody>
      </p:sp>
      <p:sp>
        <p:nvSpPr>
          <p:cNvPr id="6" name="Rectangle 6"/>
          <p:cNvSpPr>
            <a:spLocks noGrp="1" noChangeArrowheads="1"/>
          </p:cNvSpPr>
          <p:nvPr>
            <p:ph type="sldNum" sz="quarter" idx="11"/>
          </p:nvPr>
        </p:nvSpPr>
        <p:spPr/>
        <p:txBody>
          <a:bodyPr/>
          <a:lstStyle>
            <a:lvl1pPr>
              <a:defRPr/>
            </a:lvl1pPr>
          </a:lstStyle>
          <a:p>
            <a:pPr>
              <a:defRPr/>
            </a:pPr>
            <a:fld id="{BDC7289B-8705-47B2-9E13-10CA4558ED7C}" type="slidenum">
              <a:rPr lang="de-DE"/>
              <a:pPr>
                <a:defRPr/>
              </a:pPr>
              <a:t>‹Nr.›</a:t>
            </a:fld>
            <a:endParaRPr lang="de-DE"/>
          </a:p>
        </p:txBody>
      </p:sp>
    </p:spTree>
  </p:cSld>
  <p:clrMapOvr>
    <a:masterClrMapping/>
  </p:clrMapOvr>
  <p:transition xmlns:p14="http://schemas.microsoft.com/office/powerpoint/2010/main">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de-DE"/>
          </a:p>
        </p:txBody>
      </p:sp>
      <p:sp>
        <p:nvSpPr>
          <p:cNvPr id="6" name="Rectangle 6"/>
          <p:cNvSpPr>
            <a:spLocks noGrp="1" noChangeArrowheads="1"/>
          </p:cNvSpPr>
          <p:nvPr>
            <p:ph type="sldNum" sz="quarter" idx="11"/>
          </p:nvPr>
        </p:nvSpPr>
        <p:spPr/>
        <p:txBody>
          <a:bodyPr/>
          <a:lstStyle>
            <a:lvl1pPr>
              <a:defRPr/>
            </a:lvl1pPr>
          </a:lstStyle>
          <a:p>
            <a:pPr>
              <a:defRPr/>
            </a:pPr>
            <a:fld id="{26A167C1-A480-4143-A771-80E1D5640219}" type="slidenum">
              <a:rPr lang="de-DE"/>
              <a:pPr>
                <a:defRPr/>
              </a:pPr>
              <a:t>‹Nr.›</a:t>
            </a:fld>
            <a:endParaRPr lang="de-DE"/>
          </a:p>
        </p:txBody>
      </p:sp>
    </p:spTree>
  </p:cSld>
  <p:clrMapOvr>
    <a:masterClrMapping/>
  </p:clrMapOvr>
  <p:transition xmlns:p14="http://schemas.microsoft.com/office/powerpoint/2010/main">
    <p:pull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5"/>
        </a:solidFill>
        <a:effectLst/>
      </p:bgPr>
    </p:bg>
    <p:spTree>
      <p:nvGrpSpPr>
        <p:cNvPr id="1" name=""/>
        <p:cNvGrpSpPr/>
        <p:nvPr/>
      </p:nvGrpSpPr>
      <p:grpSpPr>
        <a:xfrm>
          <a:off x="0" y="0"/>
          <a:ext cx="0" cy="0"/>
          <a:chOff x="0" y="0"/>
          <a:chExt cx="0" cy="0"/>
        </a:xfrm>
      </p:grpSpPr>
      <p:pic>
        <p:nvPicPr>
          <p:cNvPr id="1026" name="Picture 8" descr="R:\Gestaltungsrichtlinien\Logo RP mit Hintergrund.jpg"/>
          <p:cNvPicPr>
            <a:picLocks noChangeAspect="1" noChangeArrowheads="1"/>
          </p:cNvPicPr>
          <p:nvPr/>
        </p:nvPicPr>
        <p:blipFill>
          <a:blip r:embed="rId13" cstate="print"/>
          <a:srcRect/>
          <a:stretch>
            <a:fillRect/>
          </a:stretch>
        </p:blipFill>
        <p:spPr bwMode="auto">
          <a:xfrm>
            <a:off x="7285038" y="6053138"/>
            <a:ext cx="1173162" cy="576262"/>
          </a:xfrm>
          <a:prstGeom prst="rect">
            <a:avLst/>
          </a:prstGeom>
          <a:noFill/>
          <a:ln w="9525">
            <a:noFill/>
            <a:miter lim="800000"/>
            <a:headEnd/>
            <a:tailEnd/>
          </a:ln>
        </p:spPr>
      </p:pic>
      <p:sp>
        <p:nvSpPr>
          <p:cNvPr id="7" name="Fußzeilenplatzhalter 3"/>
          <p:cNvSpPr txBox="1">
            <a:spLocks/>
          </p:cNvSpPr>
          <p:nvPr/>
        </p:nvSpPr>
        <p:spPr bwMode="auto">
          <a:xfrm>
            <a:off x="684213" y="6243638"/>
            <a:ext cx="6600825" cy="385762"/>
          </a:xfrm>
          <a:prstGeom prst="rect">
            <a:avLst/>
          </a:prstGeom>
          <a:noFill/>
          <a:ln w="9525">
            <a:noFill/>
            <a:miter lim="800000"/>
            <a:headEnd/>
            <a:tailEnd/>
          </a:ln>
          <a:effectLst/>
        </p:spPr>
        <p:txBody>
          <a:bodyPr lIns="0" tIns="0" rIns="0" bIns="0">
            <a:spAutoFit/>
          </a:bodyPr>
          <a:lstStyle>
            <a:defPPr>
              <a:defRPr lang="en-GB"/>
            </a:defPPr>
            <a:lvl1pPr algn="r" defTabSz="449263" rtl="0" fontAlgn="base" hangingPunct="0">
              <a:lnSpc>
                <a:spcPct val="93000"/>
              </a:lnSpc>
              <a:spcBef>
                <a:spcPct val="0"/>
              </a:spcBef>
              <a:spcAft>
                <a:spcPct val="0"/>
              </a:spcAft>
              <a:buClr>
                <a:srgbClr val="000000"/>
              </a:buClr>
              <a:buSzPct val="100000"/>
              <a:buFont typeface="Times New Roman" pitchFamily="18" charset="0"/>
              <a:defRPr sz="1100" b="1" kern="1200">
                <a:solidFill>
                  <a:schemeClr val="tx1"/>
                </a:solidFill>
                <a:latin typeface="Arial" charset="0"/>
                <a:ea typeface="Lucida Sans Unicode" pitchFamily="34" charset="0"/>
                <a:cs typeface="Lucida Sans Unicode" pitchFamily="34"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Lucida Sans Unicode" pitchFamily="34" charset="0"/>
                <a:cs typeface="Lucida Sans Unicode" pitchFamily="34"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Lucida Sans Unicode" pitchFamily="34" charset="0"/>
                <a:cs typeface="Lucida Sans Unicode" pitchFamily="34"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Lucida Sans Unicode" pitchFamily="34" charset="0"/>
                <a:cs typeface="Lucida Sans Unicode" pitchFamily="34"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Lucida Sans Unicode" pitchFamily="34" charset="0"/>
                <a:cs typeface="Lucida Sans Unicode" pitchFamily="34" charset="0"/>
              </a:defRPr>
            </a:lvl5pPr>
            <a:lvl6pPr marL="2286000" algn="l" defTabSz="914400" rtl="0" eaLnBrk="1" latinLnBrk="0" hangingPunct="1">
              <a:defRPr kern="1200">
                <a:solidFill>
                  <a:schemeClr val="tx1"/>
                </a:solidFill>
                <a:latin typeface="Arial" charset="0"/>
                <a:ea typeface="Lucida Sans Unicode" pitchFamily="34" charset="0"/>
                <a:cs typeface="Lucida Sans Unicode" pitchFamily="34" charset="0"/>
              </a:defRPr>
            </a:lvl6pPr>
            <a:lvl7pPr marL="2743200" algn="l" defTabSz="914400" rtl="0" eaLnBrk="1" latinLnBrk="0" hangingPunct="1">
              <a:defRPr kern="1200">
                <a:solidFill>
                  <a:schemeClr val="tx1"/>
                </a:solidFill>
                <a:latin typeface="Arial" charset="0"/>
                <a:ea typeface="Lucida Sans Unicode" pitchFamily="34" charset="0"/>
                <a:cs typeface="Lucida Sans Unicode" pitchFamily="34" charset="0"/>
              </a:defRPr>
            </a:lvl7pPr>
            <a:lvl8pPr marL="3200400" algn="l" defTabSz="914400" rtl="0" eaLnBrk="1" latinLnBrk="0" hangingPunct="1">
              <a:defRPr kern="1200">
                <a:solidFill>
                  <a:schemeClr val="tx1"/>
                </a:solidFill>
                <a:latin typeface="Arial" charset="0"/>
                <a:ea typeface="Lucida Sans Unicode" pitchFamily="34" charset="0"/>
                <a:cs typeface="Lucida Sans Unicode" pitchFamily="34" charset="0"/>
              </a:defRPr>
            </a:lvl8pPr>
            <a:lvl9pPr marL="3657600" algn="l" defTabSz="914400" rtl="0" eaLnBrk="1" latinLnBrk="0" hangingPunct="1">
              <a:defRPr kern="1200">
                <a:solidFill>
                  <a:schemeClr val="tx1"/>
                </a:solidFill>
                <a:latin typeface="Arial" charset="0"/>
                <a:ea typeface="Lucida Sans Unicode" pitchFamily="34" charset="0"/>
                <a:cs typeface="Lucida Sans Unicode" pitchFamily="34" charset="0"/>
              </a:defRPr>
            </a:lvl9pPr>
          </a:lstStyle>
          <a:p>
            <a:pPr algn="l">
              <a:defRPr/>
            </a:pPr>
            <a:r>
              <a:rPr lang="de-DE" sz="900" dirty="0" smtClean="0"/>
              <a:t>ZPG Geographie: Neue Schwerpunktthemen Abitur 2014</a:t>
            </a:r>
          </a:p>
          <a:p>
            <a:pPr algn="l">
              <a:defRPr/>
            </a:pPr>
            <a:r>
              <a:rPr lang="de-DE" sz="900" dirty="0" smtClean="0"/>
              <a:t>Kathleen Renz</a:t>
            </a:r>
          </a:p>
          <a:p>
            <a:pPr algn="l">
              <a:defRPr/>
            </a:pPr>
            <a:r>
              <a:rPr lang="de-DE" sz="900" dirty="0" smtClean="0"/>
              <a:t>Analyse von Projekten für eine ausgleichsorientierte Entwicklung und Strategien der Entwicklungszusammenarbeit</a:t>
            </a:r>
          </a:p>
        </p:txBody>
      </p:sp>
      <p:sp>
        <p:nvSpPr>
          <p:cNvPr id="1028" name="Rectangle 2"/>
          <p:cNvSpPr>
            <a:spLocks noGrp="1" noChangeArrowheads="1"/>
          </p:cNvSpPr>
          <p:nvPr>
            <p:ph type="title"/>
          </p:nvPr>
        </p:nvSpPr>
        <p:spPr bwMode="auto">
          <a:xfrm>
            <a:off x="685800" y="533400"/>
            <a:ext cx="7772400" cy="12192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e-DE" smtClean="0"/>
              <a:t>Klicken Sie, zum Bearbeiten.</a:t>
            </a:r>
          </a:p>
        </p:txBody>
      </p:sp>
      <p:sp>
        <p:nvSpPr>
          <p:cNvPr id="1029" name="Rectangle 3"/>
          <p:cNvSpPr>
            <a:spLocks noGrp="1" noChangeArrowheads="1"/>
          </p:cNvSpPr>
          <p:nvPr>
            <p:ph type="body" idx="1"/>
          </p:nvPr>
        </p:nvSpPr>
        <p:spPr bwMode="auto">
          <a:xfrm>
            <a:off x="685800" y="2133600"/>
            <a:ext cx="7772400" cy="3962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8" name="Rectangle 5"/>
          <p:cNvSpPr>
            <a:spLocks noGrp="1" noChangeArrowheads="1"/>
          </p:cNvSpPr>
          <p:nvPr>
            <p:ph type="ftr" sz="quarter" idx="3"/>
          </p:nvPr>
        </p:nvSpPr>
        <p:spPr bwMode="auto">
          <a:xfrm>
            <a:off x="2392363" y="381000"/>
            <a:ext cx="6065837" cy="142875"/>
          </a:xfrm>
          <a:prstGeom prst="rect">
            <a:avLst/>
          </a:prstGeom>
          <a:ln>
            <a:miter lim="800000"/>
            <a:headEnd/>
            <a:tailEnd/>
          </a:ln>
        </p:spPr>
        <p:txBody>
          <a:bodyPr vert="horz" wrap="none" lIns="0" tIns="0" rIns="0" bIns="0" numCol="1" anchor="t" anchorCtr="0" compatLnSpc="1">
            <a:prstTxWarp prst="textNoShape">
              <a:avLst/>
            </a:prstTxWarp>
            <a:spAutoFit/>
          </a:bodyPr>
          <a:lstStyle>
            <a:lvl1pPr fontAlgn="auto">
              <a:spcBef>
                <a:spcPts val="0"/>
              </a:spcBef>
              <a:spcAft>
                <a:spcPts val="0"/>
              </a:spcAft>
              <a:defRPr sz="1000">
                <a:latin typeface="Times New Roman" charset="0"/>
                <a:cs typeface="+mn-cs"/>
              </a:defRPr>
            </a:lvl1pPr>
          </a:lstStyle>
          <a:p>
            <a:pPr>
              <a:defRPr/>
            </a:pPr>
            <a:endParaRPr lang="de-DE"/>
          </a:p>
        </p:txBody>
      </p:sp>
      <p:sp>
        <p:nvSpPr>
          <p:cNvPr id="9" name="Rectangle 6"/>
          <p:cNvSpPr>
            <a:spLocks noGrp="1" noChangeArrowheads="1"/>
          </p:cNvSpPr>
          <p:nvPr>
            <p:ph type="sldNum" sz="quarter" idx="4"/>
          </p:nvPr>
        </p:nvSpPr>
        <p:spPr>
          <a:xfrm>
            <a:off x="7239000" y="6553200"/>
            <a:ext cx="1905000" cy="304800"/>
          </a:xfrm>
          <a:prstGeom prst="rect">
            <a:avLst/>
          </a:prstGeom>
        </p:spPr>
        <p:txBody>
          <a:bodyPr lIns="82945" tIns="41473" rIns="82945" bIns="41473"/>
          <a:lstStyle>
            <a:lvl1pPr fontAlgn="auto">
              <a:spcBef>
                <a:spcPts val="0"/>
              </a:spcBef>
              <a:spcAft>
                <a:spcPts val="0"/>
              </a:spcAft>
              <a:defRPr>
                <a:latin typeface="Times New Roman" charset="0"/>
                <a:cs typeface="+mn-cs"/>
              </a:defRPr>
            </a:lvl1pPr>
          </a:lstStyle>
          <a:p>
            <a:pPr>
              <a:defRPr/>
            </a:pPr>
            <a:fld id="{C6149F21-96C9-48A5-B6F4-DD5DDDD24ABA}"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xmlns:p14="http://schemas.microsoft.com/office/powerpoint/2010/main">
    <p:pull dir="r"/>
  </p:transition>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imes" pitchFamily="18" charset="0"/>
        </a:defRPr>
      </a:lvl2pPr>
      <a:lvl3pPr algn="l" rtl="0" eaLnBrk="0" fontAlgn="base" hangingPunct="0">
        <a:spcBef>
          <a:spcPct val="0"/>
        </a:spcBef>
        <a:spcAft>
          <a:spcPct val="0"/>
        </a:spcAft>
        <a:defRPr sz="4000">
          <a:solidFill>
            <a:schemeClr val="tx2"/>
          </a:solidFill>
          <a:latin typeface="Times" pitchFamily="18" charset="0"/>
        </a:defRPr>
      </a:lvl3pPr>
      <a:lvl4pPr algn="l" rtl="0" eaLnBrk="0" fontAlgn="base" hangingPunct="0">
        <a:spcBef>
          <a:spcPct val="0"/>
        </a:spcBef>
        <a:spcAft>
          <a:spcPct val="0"/>
        </a:spcAft>
        <a:defRPr sz="4000">
          <a:solidFill>
            <a:schemeClr val="tx2"/>
          </a:solidFill>
          <a:latin typeface="Times" pitchFamily="18" charset="0"/>
        </a:defRPr>
      </a:lvl4pPr>
      <a:lvl5pPr algn="l" rtl="0" eaLnBrk="0" fontAlgn="base" hangingPunct="0">
        <a:spcBef>
          <a:spcPct val="0"/>
        </a:spcBef>
        <a:spcAft>
          <a:spcPct val="0"/>
        </a:spcAft>
        <a:defRPr sz="4000">
          <a:solidFill>
            <a:schemeClr val="tx2"/>
          </a:solidFill>
          <a:latin typeface="Times" pitchFamily="18" charset="0"/>
        </a:defRPr>
      </a:lvl5pPr>
      <a:lvl6pPr marL="457200" algn="l" rtl="0" eaLnBrk="1" fontAlgn="base" hangingPunct="1">
        <a:spcBef>
          <a:spcPct val="0"/>
        </a:spcBef>
        <a:spcAft>
          <a:spcPct val="0"/>
        </a:spcAft>
        <a:defRPr sz="4000">
          <a:solidFill>
            <a:schemeClr val="tx2"/>
          </a:solidFill>
          <a:latin typeface="Times" pitchFamily="18" charset="0"/>
        </a:defRPr>
      </a:lvl6pPr>
      <a:lvl7pPr marL="914400" algn="l" rtl="0" eaLnBrk="1" fontAlgn="base" hangingPunct="1">
        <a:spcBef>
          <a:spcPct val="0"/>
        </a:spcBef>
        <a:spcAft>
          <a:spcPct val="0"/>
        </a:spcAft>
        <a:defRPr sz="4000">
          <a:solidFill>
            <a:schemeClr val="tx2"/>
          </a:solidFill>
          <a:latin typeface="Times" pitchFamily="18" charset="0"/>
        </a:defRPr>
      </a:lvl7pPr>
      <a:lvl8pPr marL="1371600" algn="l" rtl="0" eaLnBrk="1" fontAlgn="base" hangingPunct="1">
        <a:spcBef>
          <a:spcPct val="0"/>
        </a:spcBef>
        <a:spcAft>
          <a:spcPct val="0"/>
        </a:spcAft>
        <a:defRPr sz="4000">
          <a:solidFill>
            <a:schemeClr val="tx2"/>
          </a:solidFill>
          <a:latin typeface="Times" pitchFamily="18" charset="0"/>
        </a:defRPr>
      </a:lvl8pPr>
      <a:lvl9pPr marL="1828800" algn="l" rtl="0" eaLnBrk="1" fontAlgn="base" hangingPunct="1">
        <a:spcBef>
          <a:spcPct val="0"/>
        </a:spcBef>
        <a:spcAft>
          <a:spcPct val="0"/>
        </a:spcAft>
        <a:defRPr sz="4000">
          <a:solidFill>
            <a:schemeClr val="tx2"/>
          </a:solidFill>
          <a:latin typeface="Times" pitchFamily="18" charset="0"/>
        </a:defRPr>
      </a:lvl9pPr>
    </p:titleStyle>
    <p:bodyStyle>
      <a:lvl1pPr marL="279400" indent="-279400" algn="l" rtl="0" eaLnBrk="0" fontAlgn="base" hangingPunct="0">
        <a:spcBef>
          <a:spcPct val="30000"/>
        </a:spcBef>
        <a:spcAft>
          <a:spcPct val="0"/>
        </a:spcAft>
        <a:buSzPct val="90000"/>
        <a:buChar char="•"/>
        <a:defRPr sz="2400">
          <a:solidFill>
            <a:schemeClr val="tx1"/>
          </a:solidFill>
          <a:latin typeface="+mn-lt"/>
          <a:ea typeface="+mn-ea"/>
          <a:cs typeface="+mn-cs"/>
        </a:defRPr>
      </a:lvl1pPr>
      <a:lvl2pPr marL="755650" indent="-284163" algn="l" rtl="0" eaLnBrk="0" fontAlgn="base" hangingPunct="0">
        <a:spcBef>
          <a:spcPct val="0"/>
        </a:spcBef>
        <a:spcAft>
          <a:spcPct val="0"/>
        </a:spcAft>
        <a:buChar char="–"/>
        <a:defRPr sz="2400">
          <a:solidFill>
            <a:schemeClr val="tx1"/>
          </a:solidFill>
          <a:latin typeface="+mn-lt"/>
        </a:defRPr>
      </a:lvl2pPr>
      <a:lvl3pPr marL="1174750" indent="-227013" algn="l" rtl="0" eaLnBrk="0" fontAlgn="base" hangingPunct="0">
        <a:spcBef>
          <a:spcPct val="30000"/>
        </a:spcBef>
        <a:spcAft>
          <a:spcPct val="0"/>
        </a:spcAft>
        <a:buSzPct val="90000"/>
        <a:buChar char="•"/>
        <a:defRPr sz="2000">
          <a:solidFill>
            <a:schemeClr val="tx1"/>
          </a:solidFill>
          <a:latin typeface="+mn-lt"/>
        </a:defRPr>
      </a:lvl3pPr>
      <a:lvl4pPr marL="1593850" indent="-227013" algn="l" rtl="0" eaLnBrk="0" fontAlgn="base" hangingPunct="0">
        <a:spcBef>
          <a:spcPct val="30000"/>
        </a:spcBef>
        <a:spcAft>
          <a:spcPct val="0"/>
        </a:spcAft>
        <a:buSzPct val="90000"/>
        <a:buChar char="•"/>
        <a:defRPr sz="2000">
          <a:solidFill>
            <a:schemeClr val="tx1"/>
          </a:solidFill>
          <a:latin typeface="+mn-lt"/>
        </a:defRPr>
      </a:lvl4pPr>
      <a:lvl5pPr marL="2012950" indent="-227013" algn="l" rtl="0" eaLnBrk="0" fontAlgn="base" hangingPunct="0">
        <a:spcBef>
          <a:spcPct val="30000"/>
        </a:spcBef>
        <a:spcAft>
          <a:spcPct val="0"/>
        </a:spcAft>
        <a:buSzPct val="90000"/>
        <a:buChar char="•"/>
        <a:defRPr sz="2000">
          <a:solidFill>
            <a:schemeClr val="tx1"/>
          </a:solidFill>
          <a:latin typeface="+mn-lt"/>
        </a:defRPr>
      </a:lvl5pPr>
      <a:lvl6pPr marL="2470150" indent="-227013" algn="l" rtl="0" eaLnBrk="1" fontAlgn="base" hangingPunct="1">
        <a:spcBef>
          <a:spcPct val="30000"/>
        </a:spcBef>
        <a:spcAft>
          <a:spcPct val="0"/>
        </a:spcAft>
        <a:buSzPct val="90000"/>
        <a:buChar char="•"/>
        <a:defRPr sz="2000">
          <a:solidFill>
            <a:schemeClr val="tx1"/>
          </a:solidFill>
          <a:latin typeface="+mn-lt"/>
        </a:defRPr>
      </a:lvl6pPr>
      <a:lvl7pPr marL="2927350" indent="-227013" algn="l" rtl="0" eaLnBrk="1" fontAlgn="base" hangingPunct="1">
        <a:spcBef>
          <a:spcPct val="30000"/>
        </a:spcBef>
        <a:spcAft>
          <a:spcPct val="0"/>
        </a:spcAft>
        <a:buSzPct val="90000"/>
        <a:buChar char="•"/>
        <a:defRPr sz="2000">
          <a:solidFill>
            <a:schemeClr val="tx1"/>
          </a:solidFill>
          <a:latin typeface="+mn-lt"/>
        </a:defRPr>
      </a:lvl7pPr>
      <a:lvl8pPr marL="3384550" indent="-227013" algn="l" rtl="0" eaLnBrk="1" fontAlgn="base" hangingPunct="1">
        <a:spcBef>
          <a:spcPct val="30000"/>
        </a:spcBef>
        <a:spcAft>
          <a:spcPct val="0"/>
        </a:spcAft>
        <a:buSzPct val="90000"/>
        <a:buChar char="•"/>
        <a:defRPr sz="2000">
          <a:solidFill>
            <a:schemeClr val="tx1"/>
          </a:solidFill>
          <a:latin typeface="+mn-lt"/>
        </a:defRPr>
      </a:lvl8pPr>
      <a:lvl9pPr marL="3841750" indent="-227013" algn="l" rtl="0" eaLnBrk="1" fontAlgn="base" hangingPunct="1">
        <a:spcBef>
          <a:spcPct val="30000"/>
        </a:spcBef>
        <a:spcAft>
          <a:spcPct val="0"/>
        </a:spcAft>
        <a:buSzPct val="9000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2051"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2720D74-C554-4AB4-89AF-D91B2A6A60DF}" type="datetimeFigureOut">
              <a:rPr lang="de-DE"/>
              <a:pPr>
                <a:defRPr/>
              </a:pPr>
              <a:t>14.07.13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35670BD-86D2-4306-B659-ABEB970C36D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3075"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B22492E-5B4A-48B8-A001-F44E135925A2}" type="datetimeFigureOut">
              <a:rPr lang="de-DE"/>
              <a:pPr>
                <a:defRPr/>
              </a:pPr>
              <a:t>14.07.13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DCDF6B4-124C-41F5-9E99-D2B7ABBCC327}"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4099"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B9BF919-CF93-4E31-B6CA-CECBBA21ACFE}" type="datetimeFigureOut">
              <a:rPr lang="de-DE"/>
              <a:pPr>
                <a:defRPr/>
              </a:pPr>
              <a:t>14.07.13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EDC04C9-9D0C-461A-8CCC-95FC09344B5F}"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gif"/></Relationships>
</file>

<file path=ppt/slides/_rels/slide14.xml.rels><?xml version="1.0" encoding="UTF-8" standalone="yes"?>
<Relationships xmlns="http://schemas.openxmlformats.org/package/2006/relationships"><Relationship Id="rId11" Type="http://schemas.openxmlformats.org/officeDocument/2006/relationships/diagramColors" Target="../diagrams/colors3.xml"/><Relationship Id="rId12" Type="http://schemas.microsoft.com/office/2007/relationships/diagramDrawing" Target="../diagrams/drawing3.xml"/><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diagramData" Target="../diagrams/data3.xml"/><Relationship Id="rId9" Type="http://schemas.openxmlformats.org/officeDocument/2006/relationships/diagramLayout" Target="../diagrams/layout3.xml"/><Relationship Id="rId10"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gif"/></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1.bin"/><Relationship Id="rId5" Type="http://schemas.openxmlformats.org/officeDocument/2006/relationships/package" Target="../embeddings/Microsoft_Word-Dokument1.docx"/><Relationship Id="rId6"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ctrTitle"/>
          </p:nvPr>
        </p:nvSpPr>
        <p:spPr>
          <a:xfrm>
            <a:off x="611560" y="3212976"/>
            <a:ext cx="7772400" cy="2478088"/>
          </a:xfrm>
          <a:solidFill>
            <a:schemeClr val="accent1"/>
          </a:solidFill>
        </p:spPr>
        <p:txBody>
          <a:bodyPr/>
          <a:lstStyle/>
          <a:p>
            <a:r>
              <a:rPr b="1">
                <a:solidFill>
                  <a:schemeClr val="bg1"/>
                </a:solidFill>
              </a:rPr>
              <a:t/>
            </a:r>
            <a:br>
              <a:rPr b="1">
                <a:solidFill>
                  <a:schemeClr val="bg1"/>
                </a:solidFill>
              </a:rPr>
            </a:br>
            <a:r>
              <a:rPr lang="de-DE" b="1" smtClean="0">
                <a:solidFill>
                  <a:schemeClr val="bg1"/>
                </a:solidFill>
              </a:rPr>
              <a:t>Themenfeld 6</a:t>
            </a:r>
            <a:r>
              <a:rPr b="1" dirty="0">
                <a:solidFill>
                  <a:schemeClr val="bg1"/>
                </a:solidFill>
              </a:rPr>
              <a:t> </a:t>
            </a:r>
            <a:br>
              <a:rPr b="1" dirty="0">
                <a:solidFill>
                  <a:schemeClr val="bg1"/>
                </a:solidFill>
              </a:rPr>
            </a:br>
            <a:r>
              <a:rPr b="1" dirty="0" smtClean="0">
                <a:solidFill>
                  <a:schemeClr val="bg1"/>
                </a:solidFill>
              </a:rPr>
              <a:t> </a:t>
            </a:r>
            <a:r>
              <a:rPr sz="4400" b="1" dirty="0" err="1">
                <a:solidFill>
                  <a:schemeClr val="bg1"/>
                </a:solidFill>
              </a:rPr>
              <a:t>Entwicklungszusammenarbeit</a:t>
            </a:r>
            <a:r>
              <a:rPr sz="4400" dirty="0"/>
              <a:t/>
            </a:r>
            <a:br>
              <a:rPr sz="4400" dirty="0"/>
            </a:br>
            <a:endParaRPr sz="4400"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5800" y="533400"/>
            <a:ext cx="7772400" cy="519113"/>
          </a:xfrm>
        </p:spPr>
        <p:txBody>
          <a:bodyPr/>
          <a:lstStyle/>
          <a:p>
            <a:r>
              <a:rPr lang="de-DE" sz="2800" dirty="0" smtClean="0"/>
              <a:t>Überblick über die Unterrichtseinheit          Stunde 1/2</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5" name="Inhaltsplatzhalter 4"/>
          <p:cNvSpPr>
            <a:spLocks noGrp="1"/>
          </p:cNvSpPr>
          <p:nvPr>
            <p:ph idx="1"/>
          </p:nvPr>
        </p:nvSpPr>
        <p:spPr/>
        <p:txBody>
          <a:bodyPr/>
          <a:lstStyle/>
          <a:p>
            <a:endParaRPr lang="de-DE" dirty="0"/>
          </a:p>
        </p:txBody>
      </p:sp>
      <p:sp>
        <p:nvSpPr>
          <p:cNvPr id="7" name="Abgerundetes Rechteck 6"/>
          <p:cNvSpPr/>
          <p:nvPr/>
        </p:nvSpPr>
        <p:spPr bwMode="auto">
          <a:xfrm>
            <a:off x="3203848" y="2708920"/>
            <a:ext cx="2592288" cy="504056"/>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Entwicklung</a:t>
            </a:r>
          </a:p>
        </p:txBody>
      </p:sp>
      <p:sp>
        <p:nvSpPr>
          <p:cNvPr id="9" name="Abgerundetes Rechteck 8"/>
          <p:cNvSpPr/>
          <p:nvPr/>
        </p:nvSpPr>
        <p:spPr bwMode="auto">
          <a:xfrm>
            <a:off x="971600" y="4221088"/>
            <a:ext cx="2592288" cy="504056"/>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Entwicklungshilfe</a:t>
            </a:r>
          </a:p>
        </p:txBody>
      </p:sp>
      <p:sp>
        <p:nvSpPr>
          <p:cNvPr id="11" name="Abgerundetes Rechteck 10"/>
          <p:cNvSpPr/>
          <p:nvPr/>
        </p:nvSpPr>
        <p:spPr bwMode="auto">
          <a:xfrm>
            <a:off x="5148064" y="4221088"/>
            <a:ext cx="3672408" cy="504056"/>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Entwicklungszusammenarbeit</a:t>
            </a:r>
          </a:p>
        </p:txBody>
      </p:sp>
      <p:cxnSp>
        <p:nvCxnSpPr>
          <p:cNvPr id="13" name="Gerade Verbindung 12"/>
          <p:cNvCxnSpPr/>
          <p:nvPr/>
        </p:nvCxnSpPr>
        <p:spPr bwMode="auto">
          <a:xfrm flipV="1">
            <a:off x="3275856" y="3356992"/>
            <a:ext cx="504056" cy="7200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Gerade Verbindung 14"/>
          <p:cNvCxnSpPr/>
          <p:nvPr/>
        </p:nvCxnSpPr>
        <p:spPr bwMode="auto">
          <a:xfrm>
            <a:off x="5220072" y="3356992"/>
            <a:ext cx="432048" cy="7200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Gerade Verbindung 16"/>
          <p:cNvCxnSpPr/>
          <p:nvPr/>
        </p:nvCxnSpPr>
        <p:spPr bwMode="auto">
          <a:xfrm>
            <a:off x="3851920" y="4581128"/>
            <a:ext cx="10801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3568" y="548680"/>
            <a:ext cx="7772400" cy="447328"/>
          </a:xfrm>
        </p:spPr>
        <p:txBody>
          <a:bodyPr/>
          <a:lstStyle/>
          <a:p>
            <a:r>
              <a:rPr lang="de-DE" sz="2800" dirty="0" smtClean="0"/>
              <a:t>Überblick über die Unterrichtseinheit          Stunde 1/2</a:t>
            </a:r>
          </a:p>
        </p:txBody>
      </p:sp>
      <p:cxnSp>
        <p:nvCxnSpPr>
          <p:cNvPr id="6" name="Gerade Verbindung 5"/>
          <p:cNvCxnSpPr/>
          <p:nvPr/>
        </p:nvCxnSpPr>
        <p:spPr bwMode="auto">
          <a:xfrm>
            <a:off x="0" y="980728"/>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7" name="Abgerundetes Rechteck 6"/>
          <p:cNvSpPr/>
          <p:nvPr/>
        </p:nvSpPr>
        <p:spPr bwMode="auto">
          <a:xfrm>
            <a:off x="3131840" y="1628800"/>
            <a:ext cx="2592288" cy="504056"/>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Entwicklung</a:t>
            </a:r>
          </a:p>
        </p:txBody>
      </p:sp>
      <p:sp>
        <p:nvSpPr>
          <p:cNvPr id="9" name="Abgerundetes Rechteck 8"/>
          <p:cNvSpPr/>
          <p:nvPr/>
        </p:nvSpPr>
        <p:spPr bwMode="auto">
          <a:xfrm>
            <a:off x="971600" y="3068960"/>
            <a:ext cx="2592288" cy="504056"/>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Entwicklungs</a:t>
            </a:r>
            <a:r>
              <a:rPr kumimoji="0" lang="de-DE" sz="2000" b="1" i="0" u="none" strike="noStrike" cap="none" normalizeH="0" baseline="0" dirty="0" smtClean="0">
                <a:ln>
                  <a:noFill/>
                </a:ln>
                <a:solidFill>
                  <a:srgbClr val="FF0000"/>
                </a:solidFill>
                <a:effectLst/>
                <a:latin typeface="Times New Roman" pitchFamily="18" charset="0"/>
              </a:rPr>
              <a:t>hilfe</a:t>
            </a:r>
          </a:p>
        </p:txBody>
      </p:sp>
      <p:sp>
        <p:nvSpPr>
          <p:cNvPr id="11" name="Abgerundetes Rechteck 10"/>
          <p:cNvSpPr/>
          <p:nvPr/>
        </p:nvSpPr>
        <p:spPr bwMode="auto">
          <a:xfrm>
            <a:off x="5220072" y="3068960"/>
            <a:ext cx="3672408" cy="504056"/>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Entwicklungs</a:t>
            </a:r>
            <a:r>
              <a:rPr kumimoji="0" lang="de-DE" sz="2000" b="1" i="0" u="none" strike="noStrike" cap="none" normalizeH="0" baseline="0" dirty="0" smtClean="0">
                <a:ln>
                  <a:noFill/>
                </a:ln>
                <a:solidFill>
                  <a:srgbClr val="FF0000"/>
                </a:solidFill>
                <a:effectLst/>
                <a:latin typeface="Times New Roman" pitchFamily="18" charset="0"/>
              </a:rPr>
              <a:t>zusammenarbeit</a:t>
            </a:r>
          </a:p>
        </p:txBody>
      </p:sp>
      <p:cxnSp>
        <p:nvCxnSpPr>
          <p:cNvPr id="13" name="Gerade Verbindung 12"/>
          <p:cNvCxnSpPr/>
          <p:nvPr/>
        </p:nvCxnSpPr>
        <p:spPr bwMode="auto">
          <a:xfrm flipV="1">
            <a:off x="3419872" y="2276872"/>
            <a:ext cx="504056" cy="7200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Gerade Verbindung 14"/>
          <p:cNvCxnSpPr/>
          <p:nvPr/>
        </p:nvCxnSpPr>
        <p:spPr bwMode="auto">
          <a:xfrm>
            <a:off x="4932040" y="2276872"/>
            <a:ext cx="432048" cy="7200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Gerade Verbindung mit Pfeil 18"/>
          <p:cNvCxnSpPr/>
          <p:nvPr/>
        </p:nvCxnSpPr>
        <p:spPr bwMode="auto">
          <a:xfrm>
            <a:off x="3851920" y="3429000"/>
            <a:ext cx="1224136" cy="0"/>
          </a:xfrm>
          <a:prstGeom prst="straightConnector1">
            <a:avLst/>
          </a:prstGeom>
          <a:solidFill>
            <a:schemeClr val="accent1"/>
          </a:solidFill>
          <a:ln w="28575" cap="flat" cmpd="sng" algn="ctr">
            <a:solidFill>
              <a:schemeClr val="tx1"/>
            </a:solidFill>
            <a:prstDash val="solid"/>
            <a:round/>
            <a:headEnd type="arrow"/>
            <a:tailEnd type="arrow"/>
          </a:ln>
          <a:effectLst/>
        </p:spPr>
      </p:cxnSp>
      <p:sp>
        <p:nvSpPr>
          <p:cNvPr id="21" name="Rechteck 20"/>
          <p:cNvSpPr/>
          <p:nvPr/>
        </p:nvSpPr>
        <p:spPr bwMode="auto">
          <a:xfrm>
            <a:off x="179512" y="3717032"/>
            <a:ext cx="4248472" cy="2376264"/>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lang="de-DE" sz="2400" b="1" dirty="0">
                <a:latin typeface="Times New Roman" pitchFamily="18" charset="0"/>
              </a:rPr>
              <a:t> </a:t>
            </a:r>
            <a:r>
              <a:rPr kumimoji="0" lang="de-DE" i="0" u="none" strike="noStrike" cap="none" normalizeH="0" baseline="0" dirty="0" smtClean="0">
                <a:ln>
                  <a:noFill/>
                </a:ln>
                <a:solidFill>
                  <a:schemeClr val="tx1"/>
                </a:solidFill>
                <a:effectLst/>
                <a:latin typeface="Times New Roman" pitchFamily="18" charset="0"/>
              </a:rPr>
              <a:t>Bezeichnung</a:t>
            </a:r>
            <a:r>
              <a:rPr kumimoji="0" lang="de-DE" i="0" u="none" strike="noStrike" cap="none" normalizeH="0" dirty="0" smtClean="0">
                <a:ln>
                  <a:noFill/>
                </a:ln>
                <a:solidFill>
                  <a:schemeClr val="tx1"/>
                </a:solidFill>
                <a:effectLst/>
                <a:latin typeface="Times New Roman" pitchFamily="18" charset="0"/>
              </a:rPr>
              <a:t> bis Mitte der1980er Jahre</a:t>
            </a:r>
          </a:p>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lang="de-DE" baseline="0" dirty="0" smtClean="0">
                <a:latin typeface="Times New Roman" pitchFamily="18" charset="0"/>
              </a:rPr>
              <a:t> Hilfe durch die Industriestaaten</a:t>
            </a:r>
          </a:p>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kumimoji="0" lang="de-DE" i="0" u="none" strike="noStrike" cap="none" normalizeH="0" dirty="0">
                <a:ln>
                  <a:noFill/>
                </a:ln>
                <a:solidFill>
                  <a:schemeClr val="tx1"/>
                </a:solidFill>
                <a:effectLst/>
                <a:latin typeface="Times New Roman" pitchFamily="18" charset="0"/>
              </a:rPr>
              <a:t> </a:t>
            </a:r>
            <a:r>
              <a:rPr lang="de-DE" dirty="0" smtClean="0">
                <a:latin typeface="Times New Roman" pitchFamily="18" charset="0"/>
              </a:rPr>
              <a:t>westliches überlegenes Selbstverständnis</a:t>
            </a:r>
          </a:p>
          <a:p>
            <a:pPr>
              <a:buFont typeface="Symbol" pitchFamily="18" charset="2"/>
              <a:buChar char="-"/>
            </a:pPr>
            <a:r>
              <a:rPr kumimoji="0" lang="de-DE" i="0" u="none" strike="noStrike" cap="none" normalizeH="0" baseline="0" dirty="0" smtClean="0">
                <a:ln>
                  <a:noFill/>
                </a:ln>
                <a:solidFill>
                  <a:schemeClr val="tx1"/>
                </a:solidFill>
                <a:effectLst/>
                <a:latin typeface="Times New Roman" pitchFamily="18" charset="0"/>
              </a:rPr>
              <a:t> Strategien</a:t>
            </a:r>
            <a:r>
              <a:rPr kumimoji="0" lang="de-DE" i="0" u="none" strike="noStrike" cap="none" normalizeH="0" dirty="0" smtClean="0">
                <a:ln>
                  <a:noFill/>
                </a:ln>
                <a:solidFill>
                  <a:schemeClr val="tx1"/>
                </a:solidFill>
                <a:effectLst/>
                <a:latin typeface="Times New Roman" pitchFamily="18" charset="0"/>
              </a:rPr>
              <a:t>: Nachholende </a:t>
            </a:r>
            <a:r>
              <a:rPr kumimoji="0" lang="de-DE" i="0" u="none" strike="noStrike" cap="none" normalizeH="0" dirty="0" err="1" smtClean="0">
                <a:ln>
                  <a:noFill/>
                </a:ln>
                <a:solidFill>
                  <a:schemeClr val="tx1"/>
                </a:solidFill>
                <a:effectLst/>
                <a:latin typeface="Times New Roman" pitchFamily="18" charset="0"/>
              </a:rPr>
              <a:t>Moderni-nisierung</a:t>
            </a:r>
            <a:r>
              <a:rPr kumimoji="0" lang="de-DE" i="0" u="none" strike="noStrike" cap="none" normalizeH="0" dirty="0" smtClean="0">
                <a:ln>
                  <a:noFill/>
                </a:ln>
                <a:solidFill>
                  <a:schemeClr val="tx1"/>
                </a:solidFill>
                <a:effectLst/>
                <a:latin typeface="Times New Roman" pitchFamily="18" charset="0"/>
              </a:rPr>
              <a:t>,  autozentrierte Entwicklung oder Dissoziationsstrategie, </a:t>
            </a:r>
            <a:r>
              <a:rPr lang="de-DE" dirty="0" smtClean="0">
                <a:latin typeface="Times New Roman" pitchFamily="18" charset="0"/>
              </a:rPr>
              <a:t>z</a:t>
            </a:r>
            <a:r>
              <a:rPr lang="de-DE" baseline="0" dirty="0" smtClean="0">
                <a:latin typeface="Times New Roman" pitchFamily="18" charset="0"/>
              </a:rPr>
              <a:t>.T.  </a:t>
            </a:r>
            <a:r>
              <a:rPr lang="de-DE" baseline="0" dirty="0" err="1" smtClean="0">
                <a:latin typeface="Times New Roman" pitchFamily="18" charset="0"/>
              </a:rPr>
              <a:t>Grundbedürf-nisstrategie</a:t>
            </a:r>
            <a:endParaRPr kumimoji="0" lang="de-DE" i="0" u="none" strike="noStrike" cap="none" normalizeH="0" baseline="0" dirty="0" smtClean="0">
              <a:ln>
                <a:noFill/>
              </a:ln>
              <a:solidFill>
                <a:schemeClr val="tx1"/>
              </a:solidFill>
              <a:effectLst/>
              <a:latin typeface="Times New Roman" pitchFamily="18" charset="0"/>
            </a:endParaRPr>
          </a:p>
        </p:txBody>
      </p:sp>
      <p:sp>
        <p:nvSpPr>
          <p:cNvPr id="22" name="Rechteck 21"/>
          <p:cNvSpPr/>
          <p:nvPr/>
        </p:nvSpPr>
        <p:spPr bwMode="auto">
          <a:xfrm>
            <a:off x="4716016" y="3717032"/>
            <a:ext cx="4176464" cy="2376264"/>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lang="de-DE" sz="2400" b="1" dirty="0">
                <a:latin typeface="Times New Roman" pitchFamily="18" charset="0"/>
              </a:rPr>
              <a:t> </a:t>
            </a:r>
            <a:r>
              <a:rPr kumimoji="0" lang="de-DE" i="0" u="none" strike="noStrike" cap="none" normalizeH="0" baseline="0" dirty="0" smtClean="0">
                <a:ln>
                  <a:noFill/>
                </a:ln>
                <a:solidFill>
                  <a:schemeClr val="tx1"/>
                </a:solidFill>
                <a:effectLst/>
                <a:latin typeface="Times New Roman" pitchFamily="18" charset="0"/>
              </a:rPr>
              <a:t>Bezeichnung</a:t>
            </a:r>
            <a:r>
              <a:rPr kumimoji="0" lang="de-DE" i="0" u="none" strike="noStrike" cap="none" normalizeH="0" dirty="0" smtClean="0">
                <a:ln>
                  <a:noFill/>
                </a:ln>
                <a:solidFill>
                  <a:schemeClr val="tx1"/>
                </a:solidFill>
                <a:effectLst/>
                <a:latin typeface="Times New Roman" pitchFamily="18" charset="0"/>
              </a:rPr>
              <a:t> ab Mitte der1970er Jahre</a:t>
            </a:r>
          </a:p>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lang="de-DE" baseline="0" dirty="0" smtClean="0">
                <a:latin typeface="Times New Roman" pitchFamily="18" charset="0"/>
              </a:rPr>
              <a:t> Begleitung</a:t>
            </a:r>
            <a:r>
              <a:rPr lang="de-DE" dirty="0" smtClean="0">
                <a:latin typeface="Times New Roman" pitchFamily="18" charset="0"/>
              </a:rPr>
              <a:t> der Eigenentwicklung</a:t>
            </a:r>
            <a:endParaRPr lang="de-DE" baseline="0" dirty="0" smtClean="0">
              <a:latin typeface="Times New Roman" pitchFamily="18" charset="0"/>
            </a:endParaRPr>
          </a:p>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kumimoji="0" lang="de-DE" i="0" u="none" strike="noStrike" cap="none" normalizeH="0" dirty="0">
                <a:ln>
                  <a:noFill/>
                </a:ln>
                <a:solidFill>
                  <a:schemeClr val="tx1"/>
                </a:solidFill>
                <a:effectLst/>
                <a:latin typeface="Times New Roman" pitchFamily="18" charset="0"/>
              </a:rPr>
              <a:t> </a:t>
            </a:r>
            <a:r>
              <a:rPr lang="de-DE" dirty="0" smtClean="0">
                <a:latin typeface="Times New Roman" pitchFamily="18" charset="0"/>
              </a:rPr>
              <a:t>Zusammenarbeit auf Augenhöhe</a:t>
            </a:r>
          </a:p>
          <a:p>
            <a:pPr marL="0" marR="0" indent="0" defTabSz="914400" rtl="0" eaLnBrk="1" fontAlgn="base" latinLnBrk="0" hangingPunct="1">
              <a:lnSpc>
                <a:spcPct val="100000"/>
              </a:lnSpc>
              <a:spcBef>
                <a:spcPct val="0"/>
              </a:spcBef>
              <a:spcAft>
                <a:spcPct val="0"/>
              </a:spcAft>
              <a:buClrTx/>
              <a:buSzTx/>
              <a:buFont typeface="Symbol" pitchFamily="18" charset="2"/>
              <a:buChar char="-"/>
              <a:tabLst/>
            </a:pPr>
            <a:r>
              <a:rPr kumimoji="0" lang="de-DE" i="0" u="none" strike="noStrike" cap="none" normalizeH="0" baseline="0" dirty="0" smtClean="0">
                <a:ln>
                  <a:noFill/>
                </a:ln>
                <a:solidFill>
                  <a:schemeClr val="tx1"/>
                </a:solidFill>
                <a:effectLst/>
                <a:latin typeface="Times New Roman" pitchFamily="18" charset="0"/>
              </a:rPr>
              <a:t> Strategien</a:t>
            </a:r>
            <a:r>
              <a:rPr kumimoji="0" lang="de-DE" i="0" u="none" strike="noStrike" cap="none" normalizeH="0" dirty="0" smtClean="0">
                <a:ln>
                  <a:noFill/>
                </a:ln>
                <a:solidFill>
                  <a:schemeClr val="tx1"/>
                </a:solidFill>
                <a:effectLst/>
                <a:latin typeface="Times New Roman" pitchFamily="18" charset="0"/>
              </a:rPr>
              <a:t>:</a:t>
            </a:r>
            <a:r>
              <a:rPr lang="de-DE" dirty="0">
                <a:latin typeface="Times New Roman" pitchFamily="18" charset="0"/>
              </a:rPr>
              <a:t> </a:t>
            </a:r>
            <a:r>
              <a:rPr lang="de-DE" dirty="0" smtClean="0">
                <a:latin typeface="Times New Roman" pitchFamily="18" charset="0"/>
              </a:rPr>
              <a:t>z</a:t>
            </a:r>
            <a:r>
              <a:rPr lang="de-DE" baseline="0" dirty="0" smtClean="0">
                <a:latin typeface="Times New Roman" pitchFamily="18" charset="0"/>
              </a:rPr>
              <a:t>.T. Grundbedürfnisstrategie,</a:t>
            </a:r>
          </a:p>
          <a:p>
            <a:pPr marL="0" marR="0" indent="0" defTabSz="914400" rtl="0" eaLnBrk="1" fontAlgn="base" latinLnBrk="0" hangingPunct="1">
              <a:lnSpc>
                <a:spcPct val="100000"/>
              </a:lnSpc>
              <a:spcBef>
                <a:spcPct val="0"/>
              </a:spcBef>
              <a:spcAft>
                <a:spcPct val="0"/>
              </a:spcAft>
              <a:buClrTx/>
              <a:buSzTx/>
              <a:tabLst/>
            </a:pPr>
            <a:r>
              <a:rPr lang="de-DE" dirty="0" smtClean="0">
                <a:latin typeface="Times New Roman" pitchFamily="18" charset="0"/>
              </a:rPr>
              <a:t>a</a:t>
            </a:r>
            <a:r>
              <a:rPr kumimoji="0" lang="de-DE" i="0" u="none" strike="noStrike" cap="none" normalizeH="0" dirty="0" smtClean="0">
                <a:ln>
                  <a:noFill/>
                </a:ln>
                <a:solidFill>
                  <a:schemeClr val="tx1"/>
                </a:solidFill>
                <a:effectLst/>
                <a:latin typeface="Times New Roman" pitchFamily="18" charset="0"/>
              </a:rPr>
              <a:t>ngepasste Entwicklung , </a:t>
            </a:r>
            <a:r>
              <a:rPr kumimoji="0" lang="de-DE" i="0" u="none" strike="noStrike" cap="none" normalizeH="0" dirty="0" err="1" smtClean="0">
                <a:ln>
                  <a:noFill/>
                </a:ln>
                <a:solidFill>
                  <a:schemeClr val="tx1"/>
                </a:solidFill>
                <a:effectLst/>
                <a:latin typeface="Times New Roman" pitchFamily="18" charset="0"/>
              </a:rPr>
              <a:t>ausgleichs</a:t>
            </a:r>
            <a:r>
              <a:rPr kumimoji="0" lang="de-DE" i="0" u="none" strike="noStrike" cap="none" normalizeH="0" dirty="0" smtClean="0">
                <a:ln>
                  <a:noFill/>
                </a:ln>
                <a:solidFill>
                  <a:schemeClr val="tx1"/>
                </a:solidFill>
                <a:effectLst/>
                <a:latin typeface="Times New Roman" pitchFamily="18" charset="0"/>
              </a:rPr>
              <a:t>-  </a:t>
            </a:r>
          </a:p>
          <a:p>
            <a:pPr marL="0" marR="0" indent="0" defTabSz="914400" rtl="0" eaLnBrk="1" fontAlgn="base" latinLnBrk="0" hangingPunct="1">
              <a:lnSpc>
                <a:spcPct val="100000"/>
              </a:lnSpc>
              <a:spcBef>
                <a:spcPct val="0"/>
              </a:spcBef>
              <a:spcAft>
                <a:spcPct val="0"/>
              </a:spcAft>
              <a:buClrTx/>
              <a:buSzTx/>
              <a:tabLst/>
            </a:pPr>
            <a:r>
              <a:rPr kumimoji="0" lang="de-DE" i="0" u="none" strike="noStrike" cap="none" normalizeH="0" dirty="0" smtClean="0">
                <a:ln>
                  <a:noFill/>
                </a:ln>
                <a:solidFill>
                  <a:schemeClr val="tx1"/>
                </a:solidFill>
                <a:effectLst/>
                <a:latin typeface="Times New Roman" pitchFamily="18" charset="0"/>
              </a:rPr>
              <a:t>orientierte Entwicklung, </a:t>
            </a:r>
          </a:p>
          <a:p>
            <a:pPr marL="0" marR="0" indent="0" defTabSz="914400" rtl="0" eaLnBrk="1" fontAlgn="base" latinLnBrk="0" hangingPunct="1">
              <a:lnSpc>
                <a:spcPct val="100000"/>
              </a:lnSpc>
              <a:spcBef>
                <a:spcPct val="0"/>
              </a:spcBef>
              <a:spcAft>
                <a:spcPct val="0"/>
              </a:spcAft>
              <a:buClrTx/>
              <a:buSzTx/>
              <a:tabLst/>
            </a:pPr>
            <a:r>
              <a:rPr kumimoji="0" lang="de-DE" b="1" i="0" u="sng" strike="noStrike" cap="none" normalizeH="0" dirty="0" smtClean="0">
                <a:ln>
                  <a:noFill/>
                </a:ln>
                <a:solidFill>
                  <a:schemeClr val="tx1"/>
                </a:solidFill>
                <a:effectLst/>
                <a:latin typeface="Times New Roman" pitchFamily="18" charset="0"/>
              </a:rPr>
              <a:t>Entwicklungsleitbild nachhaltige Entwicklung (</a:t>
            </a:r>
            <a:r>
              <a:rPr lang="de-DE" b="1" u="sng" dirty="0">
                <a:latin typeface="Times New Roman" pitchFamily="18" charset="0"/>
              </a:rPr>
              <a:t>a</a:t>
            </a:r>
            <a:r>
              <a:rPr kumimoji="0" lang="de-DE" b="1" i="0" u="sng" strike="noStrike" cap="none" normalizeH="0" dirty="0" smtClean="0">
                <a:ln>
                  <a:noFill/>
                </a:ln>
                <a:solidFill>
                  <a:schemeClr val="tx1"/>
                </a:solidFill>
                <a:effectLst/>
                <a:latin typeface="Times New Roman" pitchFamily="18" charset="0"/>
              </a:rPr>
              <a:t>b Rio 92)</a:t>
            </a:r>
            <a:endParaRPr kumimoji="0" lang="de-DE" b="1" i="0" u="sng" strike="noStrike" cap="none" normalizeH="0" baseline="0" dirty="0" smtClean="0">
              <a:ln>
                <a:noFill/>
              </a:ln>
              <a:solidFill>
                <a:schemeClr val="tx1"/>
              </a:solidFill>
              <a:effectLst/>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3568" y="548680"/>
            <a:ext cx="7772400" cy="447328"/>
          </a:xfrm>
        </p:spPr>
        <p:txBody>
          <a:bodyPr/>
          <a:lstStyle/>
          <a:p>
            <a:r>
              <a:rPr lang="de-DE" sz="2800" dirty="0" smtClean="0"/>
              <a:t>Überblick über die Unterrichtseinheit          Stunde 1/2</a:t>
            </a:r>
          </a:p>
        </p:txBody>
      </p:sp>
      <p:cxnSp>
        <p:nvCxnSpPr>
          <p:cNvPr id="6" name="Gerade Verbindung 5"/>
          <p:cNvCxnSpPr/>
          <p:nvPr/>
        </p:nvCxnSpPr>
        <p:spPr bwMode="auto">
          <a:xfrm>
            <a:off x="0" y="980728"/>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7" name="Abgerundetes Rechteck 6"/>
          <p:cNvSpPr/>
          <p:nvPr/>
        </p:nvSpPr>
        <p:spPr bwMode="auto">
          <a:xfrm>
            <a:off x="251520" y="1196752"/>
            <a:ext cx="3528392" cy="1080120"/>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Leitbild nachhaltige Entwicklung</a:t>
            </a:r>
          </a:p>
        </p:txBody>
      </p:sp>
      <p:graphicFrame>
        <p:nvGraphicFramePr>
          <p:cNvPr id="12" name="Diagramm 11"/>
          <p:cNvGraphicFramePr/>
          <p:nvPr/>
        </p:nvGraphicFramePr>
        <p:xfrm>
          <a:off x="2303240" y="908720"/>
          <a:ext cx="6840760"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5800" y="533400"/>
            <a:ext cx="7772400" cy="519113"/>
          </a:xfrm>
        </p:spPr>
        <p:txBody>
          <a:bodyPr/>
          <a:lstStyle/>
          <a:p>
            <a:r>
              <a:rPr lang="de-DE" sz="2800" dirty="0" smtClean="0"/>
              <a:t>Überblick über die Unterrichtseinheit</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82250115"/>
              </p:ext>
            </p:extLst>
          </p:nvPr>
        </p:nvGraphicFramePr>
        <p:xfrm>
          <a:off x="250825" y="1125538"/>
          <a:ext cx="8568952" cy="4851400"/>
        </p:xfrm>
        <a:graphic>
          <a:graphicData uri="http://schemas.openxmlformats.org/drawingml/2006/table">
            <a:tbl>
              <a:tblPr firstRow="1" bandRow="1">
                <a:tableStyleId>{5C22544A-7EE6-4342-B048-85BDC9FD1C3A}</a:tableStyleId>
              </a:tblPr>
              <a:tblGrid>
                <a:gridCol w="936104"/>
                <a:gridCol w="3030821"/>
                <a:gridCol w="4602027"/>
              </a:tblGrid>
              <a:tr h="370840">
                <a:tc>
                  <a:txBody>
                    <a:bodyPr/>
                    <a:lstStyle/>
                    <a:p>
                      <a:r>
                        <a:rPr lang="de-DE" dirty="0" smtClean="0"/>
                        <a:t>Stunde</a:t>
                      </a:r>
                      <a:endParaRPr lang="de-DE" dirty="0"/>
                    </a:p>
                  </a:txBody>
                  <a:tcPr/>
                </a:tc>
                <a:tc>
                  <a:txBody>
                    <a:bodyPr/>
                    <a:lstStyle/>
                    <a:p>
                      <a:r>
                        <a:rPr lang="de-DE" dirty="0" smtClean="0"/>
                        <a:t>Thema</a:t>
                      </a:r>
                      <a:endParaRPr lang="de-DE" dirty="0"/>
                    </a:p>
                  </a:txBody>
                  <a:tcPr/>
                </a:tc>
                <a:tc>
                  <a:txBody>
                    <a:bodyPr/>
                    <a:lstStyle/>
                    <a:p>
                      <a:r>
                        <a:rPr lang="de-DE" dirty="0" smtClean="0"/>
                        <a:t>Leitfrage</a:t>
                      </a:r>
                      <a:endParaRPr lang="de-DE" dirty="0"/>
                    </a:p>
                  </a:txBody>
                  <a:tcPr/>
                </a:tc>
              </a:tr>
              <a:tr h="370840">
                <a:tc>
                  <a:txBody>
                    <a:bodyPr/>
                    <a:lstStyle/>
                    <a:p>
                      <a:r>
                        <a:rPr lang="de-DE" dirty="0" smtClean="0">
                          <a:solidFill>
                            <a:schemeClr val="accent1">
                              <a:lumMod val="60000"/>
                              <a:lumOff val="40000"/>
                            </a:schemeClr>
                          </a:solidFill>
                        </a:rPr>
                        <a:t>1 / 2</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Entwicklungszusammenarbeit im 21. Jahrhundert</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Was versteht man heute unter Entwicklung und Entwicklungszusammenarbeit ?</a:t>
                      </a:r>
                    </a:p>
                    <a:p>
                      <a:pPr>
                        <a:buFontTx/>
                        <a:buBlip>
                          <a:blip r:embed="rId3"/>
                        </a:buBlip>
                      </a:pPr>
                      <a:r>
                        <a:rPr lang="de-DE" dirty="0" smtClean="0">
                          <a:solidFill>
                            <a:schemeClr val="accent1">
                              <a:lumMod val="60000"/>
                              <a:lumOff val="40000"/>
                            </a:schemeClr>
                          </a:solidFill>
                        </a:rPr>
                        <a:t>Wer</a:t>
                      </a:r>
                      <a:r>
                        <a:rPr lang="de-DE" baseline="0" dirty="0" smtClean="0">
                          <a:solidFill>
                            <a:schemeClr val="accent1">
                              <a:lumMod val="60000"/>
                              <a:lumOff val="40000"/>
                            </a:schemeClr>
                          </a:solidFill>
                        </a:rPr>
                        <a:t> sind die Akteure ?</a:t>
                      </a:r>
                    </a:p>
                    <a:p>
                      <a:pPr>
                        <a:buFontTx/>
                        <a:buBlip>
                          <a:blip r:embed="rId3"/>
                        </a:buBlip>
                      </a:pPr>
                      <a:r>
                        <a:rPr lang="de-DE" baseline="0" dirty="0" smtClean="0">
                          <a:solidFill>
                            <a:schemeClr val="accent1">
                              <a:lumMod val="60000"/>
                              <a:lumOff val="40000"/>
                            </a:schemeClr>
                          </a:solidFill>
                        </a:rPr>
                        <a:t>Ist Entwicklungszusammenarbeit erfolgreich?</a:t>
                      </a:r>
                    </a:p>
                  </a:txBody>
                  <a:tcPr/>
                </a:tc>
              </a:tr>
              <a:tr h="370840">
                <a:tc>
                  <a:txBody>
                    <a:bodyPr/>
                    <a:lstStyle/>
                    <a:p>
                      <a:r>
                        <a:rPr lang="de-DE" dirty="0" smtClean="0">
                          <a:solidFill>
                            <a:schemeClr val="tx1"/>
                          </a:solidFill>
                        </a:rPr>
                        <a:t>3 / 4</a:t>
                      </a:r>
                      <a:endParaRPr lang="de-DE" dirty="0">
                        <a:solidFill>
                          <a:schemeClr val="tx1"/>
                        </a:solidFill>
                      </a:endParaRPr>
                    </a:p>
                  </a:txBody>
                  <a:tcPr/>
                </a:tc>
                <a:tc>
                  <a:txBody>
                    <a:bodyPr/>
                    <a:lstStyle/>
                    <a:p>
                      <a:r>
                        <a:rPr lang="de-DE" dirty="0" smtClean="0">
                          <a:solidFill>
                            <a:schemeClr val="tx1"/>
                          </a:solidFill>
                        </a:rPr>
                        <a:t>Raumanalyse Tschad</a:t>
                      </a:r>
                    </a:p>
                    <a:p>
                      <a:r>
                        <a:rPr lang="de-DE" sz="1600" dirty="0" smtClean="0">
                          <a:solidFill>
                            <a:schemeClr val="tx1"/>
                          </a:solidFill>
                        </a:rPr>
                        <a:t>Eine Raumanalyse nach den vier Raumkonzepten</a:t>
                      </a:r>
                    </a:p>
                    <a:p>
                      <a:endParaRPr lang="de-DE" dirty="0">
                        <a:solidFill>
                          <a:schemeClr val="tx1"/>
                        </a:solidFill>
                      </a:endParaRPr>
                    </a:p>
                  </a:txBody>
                  <a:tcPr/>
                </a:tc>
                <a:tc>
                  <a:txBody>
                    <a:bodyPr/>
                    <a:lstStyle/>
                    <a:p>
                      <a:pPr>
                        <a:buFontTx/>
                        <a:buBlip>
                          <a:blip r:embed="rId3"/>
                        </a:buBlip>
                      </a:pPr>
                      <a:r>
                        <a:rPr lang="de-DE" dirty="0" smtClean="0">
                          <a:solidFill>
                            <a:schemeClr val="tx1"/>
                          </a:solidFill>
                        </a:rPr>
                        <a:t>Wie</a:t>
                      </a:r>
                      <a:r>
                        <a:rPr lang="de-DE" baseline="0" dirty="0" smtClean="0">
                          <a:solidFill>
                            <a:schemeClr val="tx1"/>
                          </a:solidFill>
                        </a:rPr>
                        <a:t> ist der reale Raum ?</a:t>
                      </a:r>
                    </a:p>
                    <a:p>
                      <a:pPr>
                        <a:buFontTx/>
                        <a:buBlip>
                          <a:blip r:embed="rId3"/>
                        </a:buBlip>
                      </a:pPr>
                      <a:r>
                        <a:rPr lang="de-DE" baseline="0" dirty="0" smtClean="0">
                          <a:solidFill>
                            <a:schemeClr val="tx1"/>
                          </a:solidFill>
                        </a:rPr>
                        <a:t>Wie ist der Beziehungsraum ?</a:t>
                      </a:r>
                    </a:p>
                    <a:p>
                      <a:pPr>
                        <a:buFontTx/>
                        <a:buBlip>
                          <a:blip r:embed="rId3"/>
                        </a:buBlip>
                      </a:pPr>
                      <a:r>
                        <a:rPr lang="de-DE" baseline="0" dirty="0" smtClean="0">
                          <a:solidFill>
                            <a:schemeClr val="tx1"/>
                          </a:solidFill>
                        </a:rPr>
                        <a:t>Wie ist </a:t>
                      </a:r>
                      <a:r>
                        <a:rPr lang="de-DE" baseline="0" smtClean="0">
                          <a:solidFill>
                            <a:schemeClr val="tx1"/>
                          </a:solidFill>
                        </a:rPr>
                        <a:t>der wahrgenommene </a:t>
                      </a:r>
                      <a:r>
                        <a:rPr lang="de-DE" baseline="0" dirty="0" smtClean="0">
                          <a:solidFill>
                            <a:schemeClr val="tx1"/>
                          </a:solidFill>
                        </a:rPr>
                        <a:t>Raum ?</a:t>
                      </a:r>
                    </a:p>
                    <a:p>
                      <a:pPr>
                        <a:buFontTx/>
                        <a:buBlip>
                          <a:blip r:embed="rId3"/>
                        </a:buBlip>
                      </a:pPr>
                      <a:r>
                        <a:rPr lang="de-DE" baseline="0" dirty="0" smtClean="0">
                          <a:solidFill>
                            <a:schemeClr val="tx1"/>
                          </a:solidFill>
                        </a:rPr>
                        <a:t>Wie ist der gemachte Raum ?</a:t>
                      </a:r>
                      <a:endParaRPr lang="de-DE" dirty="0">
                        <a:solidFill>
                          <a:schemeClr val="tx1"/>
                        </a:solidFill>
                      </a:endParaRPr>
                    </a:p>
                  </a:txBody>
                  <a:tcPr/>
                </a:tc>
              </a:tr>
              <a:tr h="370840">
                <a:tc>
                  <a:txBody>
                    <a:bodyPr/>
                    <a:lstStyle/>
                    <a:p>
                      <a:r>
                        <a:rPr lang="de-DE" dirty="0" smtClean="0">
                          <a:solidFill>
                            <a:schemeClr val="accent1">
                              <a:lumMod val="60000"/>
                              <a:lumOff val="40000"/>
                            </a:schemeClr>
                          </a:solidFill>
                        </a:rPr>
                        <a:t>5 /</a:t>
                      </a:r>
                      <a:r>
                        <a:rPr lang="de-DE" baseline="0" dirty="0" smtClean="0">
                          <a:solidFill>
                            <a:schemeClr val="accent1">
                              <a:lumMod val="60000"/>
                              <a:lumOff val="40000"/>
                            </a:schemeClr>
                          </a:solidFill>
                        </a:rPr>
                        <a:t> 6</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Problemfelder Im Tschad</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Welche Problemfelder ergeben sich  aus der Raumanalyse ?</a:t>
                      </a:r>
                    </a:p>
                    <a:p>
                      <a:pPr>
                        <a:buFontTx/>
                        <a:buBlip>
                          <a:blip r:embed="rId3"/>
                        </a:buBlip>
                      </a:pPr>
                      <a:r>
                        <a:rPr lang="de-DE" dirty="0" smtClean="0">
                          <a:solidFill>
                            <a:schemeClr val="accent1">
                              <a:lumMod val="60000"/>
                              <a:lumOff val="40000"/>
                            </a:schemeClr>
                          </a:solidFill>
                        </a:rPr>
                        <a:t>Welche  Möglichkeiten der Entwicklungszusammenarbeit sehe Sie ?</a:t>
                      </a:r>
                      <a:endParaRPr lang="de-DE" dirty="0">
                        <a:solidFill>
                          <a:schemeClr val="accent1">
                            <a:lumMod val="60000"/>
                            <a:lumOff val="40000"/>
                          </a:schemeClr>
                        </a:solidFill>
                      </a:endParaRPr>
                    </a:p>
                  </a:txBody>
                  <a:tcPr/>
                </a:tc>
              </a:tr>
              <a:tr h="370840">
                <a:tc>
                  <a:txBody>
                    <a:bodyPr/>
                    <a:lstStyle/>
                    <a:p>
                      <a:r>
                        <a:rPr lang="de-DE" dirty="0" smtClean="0">
                          <a:solidFill>
                            <a:schemeClr val="accent1">
                              <a:lumMod val="60000"/>
                              <a:lumOff val="40000"/>
                            </a:schemeClr>
                          </a:solidFill>
                        </a:rPr>
                        <a:t>7 / 8 / 9</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Maßnahmen der Entwicklungszusammenarbeit</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Wie wird Entwicklungszusammenarbeit im Tschad umgesetzt ?</a:t>
                      </a:r>
                    </a:p>
                    <a:p>
                      <a:pPr>
                        <a:buFontTx/>
                        <a:buBlip>
                          <a:blip r:embed="rId3"/>
                        </a:buBlip>
                      </a:pPr>
                      <a:r>
                        <a:rPr lang="de-DE" dirty="0" smtClean="0">
                          <a:solidFill>
                            <a:schemeClr val="accent1">
                              <a:lumMod val="60000"/>
                              <a:lumOff val="40000"/>
                            </a:schemeClr>
                          </a:solidFill>
                        </a:rPr>
                        <a:t>Wie bewerten Sie</a:t>
                      </a:r>
                      <a:r>
                        <a:rPr lang="de-DE" baseline="0" dirty="0" smtClean="0">
                          <a:solidFill>
                            <a:schemeClr val="accent1">
                              <a:lumMod val="60000"/>
                              <a:lumOff val="40000"/>
                            </a:schemeClr>
                          </a:solidFill>
                        </a:rPr>
                        <a:t> die Maßnahmen ?</a:t>
                      </a:r>
                      <a:endParaRPr lang="de-DE" dirty="0">
                        <a:solidFill>
                          <a:schemeClr val="accent1">
                            <a:lumMod val="60000"/>
                            <a:lumOff val="40000"/>
                          </a:schemeClr>
                        </a:solidFill>
                      </a:endParaRPr>
                    </a:p>
                  </a:txBody>
                  <a:tcPr/>
                </a:tc>
              </a:tr>
            </a:tbl>
          </a:graphicData>
        </a:graphic>
      </p:graphicFrame>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3568" y="548680"/>
            <a:ext cx="7772400" cy="447328"/>
          </a:xfrm>
        </p:spPr>
        <p:txBody>
          <a:bodyPr/>
          <a:lstStyle/>
          <a:p>
            <a:r>
              <a:rPr lang="de-DE" sz="2800" dirty="0" smtClean="0"/>
              <a:t>Überblick über die Unterrichtseinheit          Stunde 3/4</a:t>
            </a:r>
          </a:p>
        </p:txBody>
      </p:sp>
      <p:cxnSp>
        <p:nvCxnSpPr>
          <p:cNvPr id="6" name="Gerade Verbindung 5"/>
          <p:cNvCxnSpPr/>
          <p:nvPr/>
        </p:nvCxnSpPr>
        <p:spPr bwMode="auto">
          <a:xfrm>
            <a:off x="0" y="980728"/>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8" name="Diagramm 7"/>
          <p:cNvGraphicFramePr/>
          <p:nvPr/>
        </p:nvGraphicFramePr>
        <p:xfrm>
          <a:off x="251520" y="1916832"/>
          <a:ext cx="6096000" cy="203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bgerundetes Rechteck 8"/>
          <p:cNvSpPr/>
          <p:nvPr/>
        </p:nvSpPr>
        <p:spPr bwMode="auto">
          <a:xfrm>
            <a:off x="251520" y="1124744"/>
            <a:ext cx="4752528" cy="648072"/>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Times New Roman" pitchFamily="18" charset="0"/>
              </a:rPr>
              <a:t>Raumanalyse</a:t>
            </a:r>
            <a:r>
              <a:rPr kumimoji="0" lang="de-DE" sz="2000" b="1" i="0" u="none" strike="noStrike" cap="none" normalizeH="0" dirty="0" smtClean="0">
                <a:ln>
                  <a:noFill/>
                </a:ln>
                <a:solidFill>
                  <a:schemeClr val="tx1"/>
                </a:solidFill>
                <a:effectLst/>
                <a:latin typeface="Times New Roman" pitchFamily="18" charset="0"/>
              </a:rPr>
              <a:t> nach vier Raumkonzepten</a:t>
            </a:r>
            <a:endParaRPr kumimoji="0" lang="de-DE" sz="2000" b="1" i="0" u="none" strike="noStrike" cap="none" normalizeH="0" baseline="0" dirty="0" smtClean="0">
              <a:ln>
                <a:noFill/>
              </a:ln>
              <a:solidFill>
                <a:schemeClr val="tx1"/>
              </a:solidFill>
              <a:effectLst/>
              <a:latin typeface="Times New Roman" pitchFamily="18" charset="0"/>
            </a:endParaRPr>
          </a:p>
        </p:txBody>
      </p:sp>
      <p:graphicFrame>
        <p:nvGraphicFramePr>
          <p:cNvPr id="10" name="Diagramm 9"/>
          <p:cNvGraphicFramePr/>
          <p:nvPr/>
        </p:nvGraphicFramePr>
        <p:xfrm>
          <a:off x="251520" y="4005064"/>
          <a:ext cx="6096000" cy="203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Abgerundetes Rechteck 10"/>
          <p:cNvSpPr/>
          <p:nvPr/>
        </p:nvSpPr>
        <p:spPr bwMode="auto">
          <a:xfrm>
            <a:off x="6732240" y="1844824"/>
            <a:ext cx="2195736" cy="4176464"/>
          </a:xfrm>
          <a:prstGeom prst="round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1"/>
                </a:solidFill>
                <a:effectLst/>
                <a:latin typeface="Times New Roman" pitchFamily="18" charset="0"/>
              </a:rPr>
              <a:t>1. Vernetzung</a:t>
            </a:r>
            <a:r>
              <a:rPr kumimoji="0" lang="de-DE" sz="2400" b="1" i="0" u="none" strike="noStrike" cap="none" normalizeH="0" dirty="0" smtClean="0">
                <a:ln>
                  <a:noFill/>
                </a:ln>
                <a:solidFill>
                  <a:schemeClr val="tx1"/>
                </a:solidFill>
                <a:effectLst/>
                <a:latin typeface="Times New Roman" pitchFamily="18" charset="0"/>
              </a:rPr>
              <a:t> der Erkenntnisse</a:t>
            </a:r>
          </a:p>
          <a:p>
            <a:pPr marL="0" marR="0" indent="0" algn="ctr" defTabSz="914400" rtl="0" eaLnBrk="1" fontAlgn="base" latinLnBrk="0" hangingPunct="1">
              <a:lnSpc>
                <a:spcPct val="100000"/>
              </a:lnSpc>
              <a:spcBef>
                <a:spcPct val="0"/>
              </a:spcBef>
              <a:spcAft>
                <a:spcPct val="0"/>
              </a:spcAft>
              <a:buClrTx/>
              <a:buSzTx/>
              <a:buFontTx/>
              <a:buNone/>
              <a:tabLst/>
            </a:pPr>
            <a:r>
              <a:rPr lang="de-DE" sz="2400" b="1" dirty="0" smtClean="0">
                <a:latin typeface="Times New Roman" pitchFamily="18" charset="0"/>
              </a:rPr>
              <a:t>aus der Analyse</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dirty="0" smtClean="0">
                <a:ln>
                  <a:noFill/>
                </a:ln>
                <a:solidFill>
                  <a:schemeClr val="tx1"/>
                </a:solidFill>
                <a:effectLst/>
                <a:latin typeface="Times New Roman" pitchFamily="18" charset="0"/>
              </a:rPr>
              <a:t> </a:t>
            </a:r>
          </a:p>
          <a:p>
            <a:pPr marL="0" marR="0" indent="0" algn="ctr" defTabSz="914400" rtl="0" eaLnBrk="1" fontAlgn="base" latinLnBrk="0" hangingPunct="1">
              <a:lnSpc>
                <a:spcPct val="100000"/>
              </a:lnSpc>
              <a:spcBef>
                <a:spcPct val="0"/>
              </a:spcBef>
              <a:spcAft>
                <a:spcPct val="0"/>
              </a:spcAft>
              <a:buClrTx/>
              <a:buSzTx/>
              <a:buFontTx/>
              <a:buNone/>
              <a:tabLst/>
            </a:pPr>
            <a:r>
              <a:rPr lang="de-DE" sz="2400" b="1" dirty="0" smtClean="0">
                <a:latin typeface="Times New Roman" pitchFamily="18" charset="0"/>
              </a:rPr>
              <a:t>2.</a:t>
            </a:r>
            <a:r>
              <a:rPr kumimoji="0" lang="de-DE" sz="2400" b="1" i="0" u="none" strike="noStrike" cap="none" normalizeH="0" dirty="0" smtClean="0">
                <a:ln>
                  <a:noFill/>
                </a:ln>
                <a:solidFill>
                  <a:schemeClr val="tx1"/>
                </a:solidFill>
                <a:effectLst/>
                <a:latin typeface="Times New Roman" pitchFamily="18" charset="0"/>
              </a:rPr>
              <a:t> Erkennen der Probleme des Landes und der Region </a:t>
            </a:r>
            <a:r>
              <a:rPr kumimoji="0" lang="de-DE" sz="2400" b="1" i="0" u="none" strike="noStrike" cap="none" normalizeH="0" dirty="0" err="1" smtClean="0">
                <a:ln>
                  <a:noFill/>
                </a:ln>
                <a:solidFill>
                  <a:schemeClr val="tx1"/>
                </a:solidFill>
                <a:effectLst/>
                <a:latin typeface="Times New Roman" pitchFamily="18" charset="0"/>
              </a:rPr>
              <a:t>Doba</a:t>
            </a:r>
            <a:endParaRPr kumimoji="0" lang="de-DE" sz="2400" b="1" i="0" u="none" strike="noStrike" cap="none" normalizeH="0" baseline="0" dirty="0" smtClean="0">
              <a:ln>
                <a:noFill/>
              </a:ln>
              <a:solidFill>
                <a:schemeClr val="tx1"/>
              </a:solidFill>
              <a:effectLst/>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0" y="-559415"/>
            <a:ext cx="9144000" cy="74174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lvl="0" eaLnBrk="0" hangingPunct="0"/>
            <a:endParaRPr kumimoji="0" lang="de-DE"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lvl="0" eaLnBrk="0" hangingPunct="0"/>
            <a:endParaRPr lang="de-DE" sz="2400" b="1" dirty="0">
              <a:latin typeface="Calibri" pitchFamily="34" charset="0"/>
              <a:ea typeface="Calibri" pitchFamily="34" charset="0"/>
              <a:cs typeface="Arial" pitchFamily="34" charset="0"/>
            </a:endParaRPr>
          </a:p>
          <a:p>
            <a:pPr lvl="0" eaLnBrk="0" hangingPunct="0"/>
            <a:r>
              <a:rPr kumimoji="0" lang="de-DE"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Eine Raumanalyse nach vier Raumkonzepten </a:t>
            </a:r>
            <a:endParaRPr lang="de-DE" sz="1200" dirty="0">
              <a:cs typeface="Arial" pitchFamily="34" charset="0"/>
            </a:endParaRPr>
          </a:p>
          <a:p>
            <a:pPr lvl="0" eaLnBrk="0" hangingPunct="0"/>
            <a:endParaRPr kumimoji="0" lang="de-DE"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lvl="0" eaLnBrk="0" hangingPunct="0"/>
            <a:r>
              <a:rPr kumimoji="0" lang="de-DE"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Raumkonzept 3: </a:t>
            </a:r>
            <a:endParaRPr lang="de-DE" sz="1200" dirty="0">
              <a:cs typeface="Arial" pitchFamily="34" charset="0"/>
            </a:endParaRPr>
          </a:p>
          <a:p>
            <a:pPr lvl="0" eaLnBrk="0" hangingPunct="0"/>
            <a:r>
              <a:rPr kumimoji="0" lang="de-DE"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Der wahrgenommene Raum  -  </a:t>
            </a:r>
          </a:p>
          <a:p>
            <a:pPr lvl="0" eaLnBrk="0" hangingPunct="0"/>
            <a:r>
              <a:rPr kumimoji="0" lang="de-DE"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Der Raum in der Wahrnehmung verschiedener Personen</a:t>
            </a:r>
            <a:endParaRPr lang="de-DE" sz="1200" dirty="0">
              <a:cs typeface="Arial" pitchFamily="34" charset="0"/>
            </a:endParaRPr>
          </a:p>
          <a:p>
            <a:pPr lvl="0" eaLnBrk="0" hangingPunct="0"/>
            <a:r>
              <a:rPr kumimoji="0" lang="de-DE" b="1" i="0" u="none" strike="noStrike" cap="none" normalizeH="0" baseline="0" dirty="0" smtClean="0">
                <a:ln>
                  <a:noFill/>
                </a:ln>
                <a:solidFill>
                  <a:schemeClr val="tx1"/>
                </a:solidFill>
                <a:effectLst/>
                <a:latin typeface="Calibri" pitchFamily="34" charset="0"/>
                <a:ea typeface="Calibri" pitchFamily="34" charset="0"/>
                <a:cs typeface="Arial" pitchFamily="34" charset="0"/>
              </a:rPr>
              <a:t>Ziel:</a:t>
            </a:r>
            <a:endParaRPr lang="de-DE" sz="1200" dirty="0">
              <a:cs typeface="Arial" pitchFamily="34" charset="0"/>
            </a:endParaRPr>
          </a:p>
          <a:p>
            <a:pPr lvl="1" eaLnBrk="0" hangingPunct="0">
              <a:buFont typeface="Wingdings" pitchFamily="2" charset="2"/>
              <a:buChar char="Ø"/>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Verschaffen Sie sich eine Übersicht zur Wahrnehmung des Tschads durch die Bewohner der Region.</a:t>
            </a:r>
          </a:p>
          <a:p>
            <a:pPr lvl="1" eaLnBrk="0" hangingPunct="0">
              <a:buFont typeface="Wingdings" pitchFamily="2" charset="2"/>
              <a:buChar char="Ø"/>
            </a:pPr>
            <a:r>
              <a:rPr lang="de-DE" dirty="0"/>
              <a:t>Verschaffen Sie sich einen Überblick zur Wahrnehmung des Raums durch den Konzern Esso.</a:t>
            </a:r>
          </a:p>
          <a:p>
            <a:pPr lvl="1" eaLnBrk="0" hangingPunct="0">
              <a:buFont typeface="Wingdings" pitchFamily="2" charset="2"/>
              <a:buChar char="Ø"/>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Stellen Sie Ihre Untersuchungsergebnisse auf einem Plakat dar, z. B. </a:t>
            </a:r>
            <a:r>
              <a:rPr kumimoji="0" lang="de-DE"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Mind</a:t>
            </a:r>
            <a:r>
              <a:rPr lang="de-DE" dirty="0" err="1" smtClean="0">
                <a:latin typeface="Calibri" pitchFamily="34" charset="0"/>
                <a:ea typeface="Calibri" pitchFamily="34" charset="0"/>
                <a:cs typeface="Arial" pitchFamily="34" charset="0"/>
              </a:rPr>
              <a:t>m</a:t>
            </a:r>
            <a:r>
              <a:rPr kumimoji="0" lang="de-DE"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ap</a:t>
            </a: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Tabelle… .</a:t>
            </a:r>
            <a:endParaRPr lang="de-DE" sz="1200" dirty="0">
              <a:cs typeface="Arial" pitchFamily="34" charset="0"/>
            </a:endParaRPr>
          </a:p>
          <a:p>
            <a:pPr lvl="0" eaLnBrk="0" hangingPunct="0"/>
            <a:r>
              <a:rPr kumimoji="0" lang="de-DE"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Arbeitsaufgaben:</a:t>
            </a:r>
            <a:endParaRPr lang="de-DE" sz="1200" dirty="0">
              <a:cs typeface="Arial" pitchFamily="34" charset="0"/>
            </a:endParaRPr>
          </a:p>
          <a:p>
            <a:pPr lvl="0" eaLnBrk="0" hangingPunct="0"/>
            <a:r>
              <a:rPr kumimoji="0" lang="de-DE" b="1" i="0" u="none" strike="noStrike" cap="none" normalizeH="0" baseline="0" dirty="0" smtClean="0">
                <a:ln>
                  <a:noFill/>
                </a:ln>
                <a:solidFill>
                  <a:schemeClr val="tx1"/>
                </a:solidFill>
                <a:effectLst/>
                <a:latin typeface="Calibri" pitchFamily="34" charset="0"/>
                <a:ea typeface="Calibri" pitchFamily="34" charset="0"/>
                <a:cs typeface="Arial" pitchFamily="34" charset="0"/>
              </a:rPr>
              <a:t>Teilen Sie die Untersuchungsaspekte in Ihrer Gruppe auf:</a:t>
            </a:r>
            <a:endParaRPr lang="de-DE" sz="1200" dirty="0">
              <a:cs typeface="Arial" pitchFamily="34" charset="0"/>
            </a:endParaRPr>
          </a:p>
          <a:p>
            <a:pPr marL="800100" lvl="1" indent="-342900" eaLnBrk="0" hangingPunct="0">
              <a:buFont typeface="+mj-lt"/>
              <a:buAutoNum type="alphaLcParen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Untersuchen Sie die Berichte der Bewohner der Erdölregion</a:t>
            </a:r>
            <a:r>
              <a:rPr kumimoji="0" lang="de-DE"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um </a:t>
            </a:r>
            <a:r>
              <a:rPr kumimoji="0" lang="de-DE"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Doba</a:t>
            </a: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auf die Auswirkungen in ihrem persönlichen Umfeld / in ihrer Region.</a:t>
            </a:r>
            <a:endParaRPr lang="de-DE" sz="1200" dirty="0">
              <a:cs typeface="Arial" pitchFamily="34" charset="0"/>
            </a:endParaRPr>
          </a:p>
          <a:p>
            <a:pPr marL="800100" lvl="1" indent="-342900" eaLnBrk="0" hangingPunct="0">
              <a:buFont typeface="+mj-lt"/>
              <a:buAutoNum type="alphaLcParen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Erklären Sie die Auswirkungen auf die landwirtschaftliche Produktion.</a:t>
            </a:r>
            <a:endParaRPr lang="de-DE" sz="1200" dirty="0">
              <a:cs typeface="Arial" pitchFamily="34" charset="0"/>
            </a:endParaRPr>
          </a:p>
          <a:p>
            <a:pPr marL="800100" lvl="1" indent="-342900" eaLnBrk="0" hangingPunct="0">
              <a:buFont typeface="+mj-lt"/>
              <a:buAutoNum type="alphaLcParen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Analysieren Sie die Darstellung der Situation zum Landbesitz und zur Entschädigung aus der Sicht von Esso.</a:t>
            </a:r>
            <a:endParaRPr lang="de-DE" sz="1200" dirty="0">
              <a:cs typeface="Arial" pitchFamily="34" charset="0"/>
            </a:endParaRPr>
          </a:p>
          <a:p>
            <a:pPr lvl="0" eaLnBrk="0" hangingPunct="0"/>
            <a:r>
              <a:rPr kumimoji="0" lang="de-DE" b="1" i="0" u="none" strike="noStrike" cap="none" normalizeH="0" baseline="0" dirty="0" smtClean="0">
                <a:ln>
                  <a:noFill/>
                </a:ln>
                <a:solidFill>
                  <a:schemeClr val="tx1"/>
                </a:solidFill>
                <a:effectLst/>
                <a:latin typeface="Calibri" pitchFamily="34" charset="0"/>
                <a:ea typeface="Calibri" pitchFamily="34" charset="0"/>
                <a:cs typeface="Arial" pitchFamily="34" charset="0"/>
              </a:rPr>
              <a:t>Material:</a:t>
            </a: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lang="de-DE" sz="1200" dirty="0">
              <a:cs typeface="Arial" pitchFamily="34" charset="0"/>
            </a:endParaRPr>
          </a:p>
          <a:p>
            <a:pPr lvl="1" eaLnBrk="0" hangingPunct="0">
              <a:buFontTx/>
              <a:buChar cha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1_ Esso: </a:t>
            </a:r>
            <a:r>
              <a:rPr kumimoji="0" lang="de-DE"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Maïkeri</a:t>
            </a: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Region</a:t>
            </a:r>
            <a:endParaRPr lang="de-DE" sz="1200" dirty="0">
              <a:cs typeface="Arial" pitchFamily="34" charset="0"/>
            </a:endParaRPr>
          </a:p>
          <a:p>
            <a:pPr lvl="1" eaLnBrk="0" hangingPunct="0">
              <a:buFontTx/>
              <a:buChar cha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2_ Bericht aus der Erdölregion</a:t>
            </a:r>
            <a:endParaRPr lang="de-DE" sz="1200" dirty="0">
              <a:cs typeface="Arial" pitchFamily="34" charset="0"/>
            </a:endParaRPr>
          </a:p>
          <a:p>
            <a:pPr lvl="1" eaLnBrk="0" hangingPunct="0">
              <a:buFontTx/>
              <a:buChar cha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Schulbuch: Nutzung </a:t>
            </a:r>
            <a:r>
              <a:rPr kumimoji="0" lang="de-DE" b="0" i="0" u="none" strike="noStrike" cap="none" normalizeH="0" baseline="0" smtClean="0">
                <a:ln>
                  <a:noFill/>
                </a:ln>
                <a:solidFill>
                  <a:schemeClr val="tx1"/>
                </a:solidFill>
                <a:effectLst/>
                <a:latin typeface="Calibri" pitchFamily="34" charset="0"/>
                <a:ea typeface="Calibri" pitchFamily="34" charset="0"/>
                <a:cs typeface="Arial" pitchFamily="34" charset="0"/>
              </a:rPr>
              <a:t>Savanne und 12_Landwirtschaft</a:t>
            </a:r>
            <a:endParaRPr lang="de-DE" sz="1200" dirty="0">
              <a:cs typeface="Arial" pitchFamily="34" charset="0"/>
            </a:endParaRPr>
          </a:p>
          <a:p>
            <a:pPr lvl="1" eaLnBrk="0" hangingPunct="0">
              <a:buFontTx/>
              <a:buChar char="•"/>
            </a:pPr>
            <a:r>
              <a:rPr kumimoji="0" lang="de-DE"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Atlas</a:t>
            </a:r>
          </a:p>
        </p:txBody>
      </p:sp>
      <p:pic>
        <p:nvPicPr>
          <p:cNvPr id="5" name="Bild 4"/>
          <p:cNvPicPr>
            <a:picLocks noChangeAspect="1" noChangeArrowheads="1"/>
          </p:cNvPicPr>
          <p:nvPr/>
        </p:nvPicPr>
        <p:blipFill>
          <a:blip r:embed="rId3" cstate="print"/>
          <a:srcRect/>
          <a:stretch>
            <a:fillRect/>
          </a:stretch>
        </p:blipFill>
        <p:spPr bwMode="auto">
          <a:xfrm>
            <a:off x="7308304" y="0"/>
            <a:ext cx="1352550" cy="164782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5800" y="533400"/>
            <a:ext cx="7772400" cy="519113"/>
          </a:xfrm>
        </p:spPr>
        <p:txBody>
          <a:bodyPr/>
          <a:lstStyle/>
          <a:p>
            <a:r>
              <a:rPr lang="de-DE" sz="2800" dirty="0" smtClean="0"/>
              <a:t>Überblick über die Unterrichtseinheit</a:t>
            </a:r>
          </a:p>
        </p:txBody>
      </p:sp>
      <p:graphicFrame>
        <p:nvGraphicFramePr>
          <p:cNvPr id="4" name="Inhaltsplatzhalter 3"/>
          <p:cNvGraphicFramePr>
            <a:graphicFrameLocks noGrp="1"/>
          </p:cNvGraphicFramePr>
          <p:nvPr>
            <p:ph idx="1"/>
          </p:nvPr>
        </p:nvGraphicFramePr>
        <p:xfrm>
          <a:off x="250825" y="1125538"/>
          <a:ext cx="8568952" cy="4851400"/>
        </p:xfrm>
        <a:graphic>
          <a:graphicData uri="http://schemas.openxmlformats.org/drawingml/2006/table">
            <a:tbl>
              <a:tblPr firstRow="1" bandRow="1">
                <a:tableStyleId>{5C22544A-7EE6-4342-B048-85BDC9FD1C3A}</a:tableStyleId>
              </a:tblPr>
              <a:tblGrid>
                <a:gridCol w="936104"/>
                <a:gridCol w="3030821"/>
                <a:gridCol w="4602027"/>
              </a:tblGrid>
              <a:tr h="370840">
                <a:tc>
                  <a:txBody>
                    <a:bodyPr/>
                    <a:lstStyle/>
                    <a:p>
                      <a:r>
                        <a:rPr lang="de-DE" dirty="0" smtClean="0"/>
                        <a:t>Stunde</a:t>
                      </a:r>
                      <a:endParaRPr lang="de-DE" dirty="0"/>
                    </a:p>
                  </a:txBody>
                  <a:tcPr/>
                </a:tc>
                <a:tc>
                  <a:txBody>
                    <a:bodyPr/>
                    <a:lstStyle/>
                    <a:p>
                      <a:r>
                        <a:rPr lang="de-DE" dirty="0" smtClean="0"/>
                        <a:t>Thema</a:t>
                      </a:r>
                      <a:endParaRPr lang="de-DE" dirty="0"/>
                    </a:p>
                  </a:txBody>
                  <a:tcPr/>
                </a:tc>
                <a:tc>
                  <a:txBody>
                    <a:bodyPr/>
                    <a:lstStyle/>
                    <a:p>
                      <a:r>
                        <a:rPr lang="de-DE" dirty="0" smtClean="0"/>
                        <a:t>Leitfrage</a:t>
                      </a:r>
                      <a:endParaRPr lang="de-DE" dirty="0"/>
                    </a:p>
                  </a:txBody>
                  <a:tcPr/>
                </a:tc>
              </a:tr>
              <a:tr h="370840">
                <a:tc>
                  <a:txBody>
                    <a:bodyPr/>
                    <a:lstStyle/>
                    <a:p>
                      <a:r>
                        <a:rPr lang="de-DE" dirty="0" smtClean="0">
                          <a:solidFill>
                            <a:schemeClr val="accent1">
                              <a:lumMod val="60000"/>
                              <a:lumOff val="40000"/>
                            </a:schemeClr>
                          </a:solidFill>
                        </a:rPr>
                        <a:t>1 / 2</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Entwicklungszusammenarbeit im 21. Jahrhundert</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Was versteht man heute unter Entwicklung und Entwicklungszusammenarbeit ?</a:t>
                      </a:r>
                    </a:p>
                    <a:p>
                      <a:pPr>
                        <a:buFontTx/>
                        <a:buBlip>
                          <a:blip r:embed="rId3"/>
                        </a:buBlip>
                      </a:pPr>
                      <a:r>
                        <a:rPr lang="de-DE" dirty="0" smtClean="0">
                          <a:solidFill>
                            <a:schemeClr val="accent1">
                              <a:lumMod val="60000"/>
                              <a:lumOff val="40000"/>
                            </a:schemeClr>
                          </a:solidFill>
                        </a:rPr>
                        <a:t>Wer</a:t>
                      </a:r>
                      <a:r>
                        <a:rPr lang="de-DE" baseline="0" dirty="0" smtClean="0">
                          <a:solidFill>
                            <a:schemeClr val="accent1">
                              <a:lumMod val="60000"/>
                              <a:lumOff val="40000"/>
                            </a:schemeClr>
                          </a:solidFill>
                        </a:rPr>
                        <a:t> sind die Akteure ?</a:t>
                      </a:r>
                    </a:p>
                    <a:p>
                      <a:pPr>
                        <a:buFontTx/>
                        <a:buBlip>
                          <a:blip r:embed="rId3"/>
                        </a:buBlip>
                      </a:pPr>
                      <a:r>
                        <a:rPr lang="de-DE" baseline="0" dirty="0" smtClean="0">
                          <a:solidFill>
                            <a:schemeClr val="accent1">
                              <a:lumMod val="60000"/>
                              <a:lumOff val="40000"/>
                            </a:schemeClr>
                          </a:solidFill>
                        </a:rPr>
                        <a:t>Ist Entwicklungszusammenarbeit erfolgreich?</a:t>
                      </a:r>
                    </a:p>
                  </a:txBody>
                  <a:tcPr/>
                </a:tc>
              </a:tr>
              <a:tr h="370840">
                <a:tc>
                  <a:txBody>
                    <a:bodyPr/>
                    <a:lstStyle/>
                    <a:p>
                      <a:r>
                        <a:rPr lang="de-DE" dirty="0" smtClean="0">
                          <a:solidFill>
                            <a:schemeClr val="accent1">
                              <a:lumMod val="60000"/>
                              <a:lumOff val="40000"/>
                            </a:schemeClr>
                          </a:solidFill>
                        </a:rPr>
                        <a:t>3 / 4</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Raumanalyse Tschad</a:t>
                      </a:r>
                    </a:p>
                    <a:p>
                      <a:r>
                        <a:rPr lang="de-DE" sz="1600" dirty="0" smtClean="0">
                          <a:solidFill>
                            <a:schemeClr val="accent1">
                              <a:lumMod val="60000"/>
                              <a:lumOff val="40000"/>
                            </a:schemeClr>
                          </a:solidFill>
                        </a:rPr>
                        <a:t>Eine Raumanalyse nach den vier Raumkonzepten</a:t>
                      </a:r>
                    </a:p>
                    <a:p>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Wie</a:t>
                      </a:r>
                      <a:r>
                        <a:rPr lang="de-DE" baseline="0" dirty="0" smtClean="0">
                          <a:solidFill>
                            <a:schemeClr val="accent1">
                              <a:lumMod val="60000"/>
                              <a:lumOff val="40000"/>
                            </a:schemeClr>
                          </a:solidFill>
                        </a:rPr>
                        <a:t> ist der reale Raum ?</a:t>
                      </a:r>
                    </a:p>
                    <a:p>
                      <a:pPr>
                        <a:buFontTx/>
                        <a:buBlip>
                          <a:blip r:embed="rId3"/>
                        </a:buBlip>
                      </a:pPr>
                      <a:r>
                        <a:rPr lang="de-DE" baseline="0" dirty="0" smtClean="0">
                          <a:solidFill>
                            <a:schemeClr val="accent1">
                              <a:lumMod val="60000"/>
                              <a:lumOff val="40000"/>
                            </a:schemeClr>
                          </a:solidFill>
                        </a:rPr>
                        <a:t>Wie ist der Beziehungsraum ?</a:t>
                      </a:r>
                    </a:p>
                    <a:p>
                      <a:pPr>
                        <a:buFontTx/>
                        <a:buBlip>
                          <a:blip r:embed="rId3"/>
                        </a:buBlip>
                      </a:pPr>
                      <a:r>
                        <a:rPr lang="de-DE" baseline="0" dirty="0" smtClean="0">
                          <a:solidFill>
                            <a:schemeClr val="accent1">
                              <a:lumMod val="60000"/>
                              <a:lumOff val="40000"/>
                            </a:schemeClr>
                          </a:solidFill>
                        </a:rPr>
                        <a:t>Wie ist der wahrgenommenen Raum ?</a:t>
                      </a:r>
                    </a:p>
                    <a:p>
                      <a:pPr>
                        <a:buFontTx/>
                        <a:buBlip>
                          <a:blip r:embed="rId3"/>
                        </a:buBlip>
                      </a:pPr>
                      <a:r>
                        <a:rPr lang="de-DE" baseline="0" dirty="0" smtClean="0">
                          <a:solidFill>
                            <a:schemeClr val="accent1">
                              <a:lumMod val="60000"/>
                              <a:lumOff val="40000"/>
                            </a:schemeClr>
                          </a:solidFill>
                        </a:rPr>
                        <a:t>Wie ist der gemachte Raum ?</a:t>
                      </a:r>
                      <a:endParaRPr lang="de-DE" dirty="0">
                        <a:solidFill>
                          <a:schemeClr val="accent1">
                            <a:lumMod val="60000"/>
                            <a:lumOff val="40000"/>
                          </a:schemeClr>
                        </a:solidFill>
                      </a:endParaRPr>
                    </a:p>
                  </a:txBody>
                  <a:tcPr/>
                </a:tc>
              </a:tr>
              <a:tr h="370840">
                <a:tc>
                  <a:txBody>
                    <a:bodyPr/>
                    <a:lstStyle/>
                    <a:p>
                      <a:r>
                        <a:rPr lang="de-DE" dirty="0" smtClean="0">
                          <a:solidFill>
                            <a:schemeClr val="accent1">
                              <a:lumMod val="60000"/>
                              <a:lumOff val="40000"/>
                            </a:schemeClr>
                          </a:solidFill>
                        </a:rPr>
                        <a:t>5 /</a:t>
                      </a:r>
                      <a:r>
                        <a:rPr lang="de-DE" baseline="0" dirty="0" smtClean="0">
                          <a:solidFill>
                            <a:schemeClr val="accent1">
                              <a:lumMod val="60000"/>
                              <a:lumOff val="40000"/>
                            </a:schemeClr>
                          </a:solidFill>
                        </a:rPr>
                        <a:t> 6</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Problemfelder Im Tschad</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Welche Problemfelder ergeben sich  aus der Raumanalyse ?</a:t>
                      </a:r>
                    </a:p>
                    <a:p>
                      <a:pPr>
                        <a:buFontTx/>
                        <a:buBlip>
                          <a:blip r:embed="rId3"/>
                        </a:buBlip>
                      </a:pPr>
                      <a:r>
                        <a:rPr lang="de-DE" dirty="0" smtClean="0">
                          <a:solidFill>
                            <a:schemeClr val="accent1">
                              <a:lumMod val="60000"/>
                              <a:lumOff val="40000"/>
                            </a:schemeClr>
                          </a:solidFill>
                        </a:rPr>
                        <a:t>Welche  Möglichkeiten der Entwicklungszusammenarbeit sehe Sie ?</a:t>
                      </a:r>
                      <a:endParaRPr lang="de-DE" dirty="0">
                        <a:solidFill>
                          <a:schemeClr val="accent1">
                            <a:lumMod val="60000"/>
                            <a:lumOff val="40000"/>
                          </a:schemeClr>
                        </a:solidFill>
                      </a:endParaRPr>
                    </a:p>
                  </a:txBody>
                  <a:tcPr/>
                </a:tc>
              </a:tr>
              <a:tr h="370840">
                <a:tc>
                  <a:txBody>
                    <a:bodyPr/>
                    <a:lstStyle/>
                    <a:p>
                      <a:r>
                        <a:rPr lang="de-DE" dirty="0" smtClean="0">
                          <a:solidFill>
                            <a:schemeClr val="tx1"/>
                          </a:solidFill>
                        </a:rPr>
                        <a:t>7 / 8 / 9</a:t>
                      </a:r>
                      <a:endParaRPr lang="de-DE" dirty="0">
                        <a:solidFill>
                          <a:schemeClr val="tx1"/>
                        </a:solidFill>
                      </a:endParaRPr>
                    </a:p>
                  </a:txBody>
                  <a:tcPr/>
                </a:tc>
                <a:tc>
                  <a:txBody>
                    <a:bodyPr/>
                    <a:lstStyle/>
                    <a:p>
                      <a:r>
                        <a:rPr lang="de-DE" dirty="0" smtClean="0">
                          <a:solidFill>
                            <a:schemeClr val="tx1"/>
                          </a:solidFill>
                        </a:rPr>
                        <a:t>Maßnahmen der Entwicklungszusammenarbeit</a:t>
                      </a:r>
                      <a:endParaRPr lang="de-DE" dirty="0">
                        <a:solidFill>
                          <a:schemeClr val="tx1"/>
                        </a:solidFill>
                      </a:endParaRPr>
                    </a:p>
                  </a:txBody>
                  <a:tcPr/>
                </a:tc>
                <a:tc>
                  <a:txBody>
                    <a:bodyPr/>
                    <a:lstStyle/>
                    <a:p>
                      <a:pPr>
                        <a:buFontTx/>
                        <a:buBlip>
                          <a:blip r:embed="rId3"/>
                        </a:buBlip>
                      </a:pPr>
                      <a:r>
                        <a:rPr lang="de-DE" dirty="0" smtClean="0">
                          <a:solidFill>
                            <a:schemeClr val="tx1"/>
                          </a:solidFill>
                        </a:rPr>
                        <a:t>Wie wird Entwicklungszusammenarbeit im Tschad umgesetzt ?</a:t>
                      </a:r>
                    </a:p>
                    <a:p>
                      <a:pPr>
                        <a:buFontTx/>
                        <a:buBlip>
                          <a:blip r:embed="rId3"/>
                        </a:buBlip>
                      </a:pPr>
                      <a:r>
                        <a:rPr lang="de-DE" dirty="0" smtClean="0">
                          <a:solidFill>
                            <a:schemeClr val="tx1"/>
                          </a:solidFill>
                        </a:rPr>
                        <a:t>Wie bewerten Sie</a:t>
                      </a:r>
                      <a:r>
                        <a:rPr lang="de-DE" baseline="0" dirty="0" smtClean="0">
                          <a:solidFill>
                            <a:schemeClr val="tx1"/>
                          </a:solidFill>
                        </a:rPr>
                        <a:t> die Maßnahmen ?</a:t>
                      </a:r>
                      <a:endParaRPr lang="de-DE" dirty="0">
                        <a:solidFill>
                          <a:schemeClr val="tx1"/>
                        </a:solidFill>
                      </a:endParaRPr>
                    </a:p>
                  </a:txBody>
                  <a:tcPr/>
                </a:tc>
              </a:tr>
            </a:tbl>
          </a:graphicData>
        </a:graphic>
      </p:graphicFrame>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9" name="Inhaltsplatzhalter 8"/>
          <p:cNvGraphicFramePr>
            <a:graphicFrameLocks noGrp="1"/>
          </p:cNvGraphicFramePr>
          <p:nvPr>
            <p:ph idx="1"/>
          </p:nvPr>
        </p:nvGraphicFramePr>
        <p:xfrm>
          <a:off x="611560" y="1268760"/>
          <a:ext cx="77724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Abgerundetes Rechteck 9"/>
          <p:cNvSpPr/>
          <p:nvPr/>
        </p:nvSpPr>
        <p:spPr bwMode="auto">
          <a:xfrm>
            <a:off x="539552" y="5301208"/>
            <a:ext cx="8064896" cy="720080"/>
          </a:xfrm>
          <a:prstGeom prst="round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solidFill>
                <a:effectLst/>
                <a:latin typeface="Times New Roman" pitchFamily="18" charset="0"/>
              </a:rPr>
              <a:t>Fundierte</a:t>
            </a:r>
            <a:r>
              <a:rPr kumimoji="0" lang="de-DE" sz="2400" b="1" i="0" u="none" strike="noStrike" cap="none" normalizeH="0" dirty="0" smtClean="0">
                <a:ln>
                  <a:noFill/>
                </a:ln>
                <a:solidFill>
                  <a:schemeClr val="bg1"/>
                </a:solidFill>
                <a:effectLst/>
                <a:latin typeface="Times New Roman" pitchFamily="18" charset="0"/>
              </a:rPr>
              <a:t> </a:t>
            </a:r>
            <a:r>
              <a:rPr kumimoji="0" lang="de-DE" sz="2400" b="1" i="0" u="none" strike="noStrike" cap="none" normalizeH="0" baseline="0" dirty="0" smtClean="0">
                <a:ln>
                  <a:noFill/>
                </a:ln>
                <a:solidFill>
                  <a:schemeClr val="bg1"/>
                </a:solidFill>
                <a:effectLst/>
                <a:latin typeface="Times New Roman" pitchFamily="18" charset="0"/>
              </a:rPr>
              <a:t>persönliche </a:t>
            </a:r>
            <a:r>
              <a:rPr lang="de-DE" sz="2400" b="1" dirty="0" smtClean="0">
                <a:solidFill>
                  <a:schemeClr val="bg1"/>
                </a:solidFill>
                <a:latin typeface="Times New Roman" pitchFamily="18" charset="0"/>
              </a:rPr>
              <a:t>W</a:t>
            </a:r>
            <a:r>
              <a:rPr kumimoji="0" lang="de-DE" sz="2400" b="1" i="0" u="none" strike="noStrike" cap="none" normalizeH="0" baseline="0" dirty="0" smtClean="0">
                <a:ln>
                  <a:noFill/>
                </a:ln>
                <a:solidFill>
                  <a:schemeClr val="bg1"/>
                </a:solidFill>
                <a:effectLst/>
                <a:latin typeface="Times New Roman" pitchFamily="18" charset="0"/>
              </a:rPr>
              <a:t>ertung und schriftliche Darstellung</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Inhaltsplatzhalter 7"/>
          <p:cNvSpPr>
            <a:spLocks noGrp="1"/>
          </p:cNvSpPr>
          <p:nvPr>
            <p:ph idx="1"/>
          </p:nvPr>
        </p:nvSpPr>
        <p:spPr>
          <a:xfrm>
            <a:off x="4644008" y="5445224"/>
            <a:ext cx="4102224" cy="362744"/>
          </a:xfrm>
        </p:spPr>
        <p:txBody>
          <a:bodyPr/>
          <a:lstStyle/>
          <a:p>
            <a:r>
              <a:rPr lang="de-DE" dirty="0" smtClean="0"/>
              <a:t>Video: Interview</a:t>
            </a:r>
            <a:endParaRPr lang="de-DE" dirty="0"/>
          </a:p>
        </p:txBody>
      </p:sp>
      <p:sp>
        <p:nvSpPr>
          <p:cNvPr id="11" name="Flussdiagramm: Alternativer Prozess 10"/>
          <p:cNvSpPr/>
          <p:nvPr/>
        </p:nvSpPr>
        <p:spPr bwMode="auto">
          <a:xfrm>
            <a:off x="1547664" y="2060848"/>
            <a:ext cx="7272808" cy="2736304"/>
          </a:xfrm>
          <a:prstGeom prst="flowChartAlternateProcess">
            <a:avLst/>
          </a:prstGeom>
          <a:solidFill>
            <a:schemeClr val="bg1"/>
          </a:solidFill>
          <a:ln w="9525"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kumimoji="0" lang="de-DE" sz="2400" b="1" i="0" u="none" strike="noStrike" cap="none" normalizeH="0" baseline="0" dirty="0" smtClean="0">
                <a:ln>
                  <a:noFill/>
                </a:ln>
                <a:solidFill>
                  <a:schemeClr val="tx1"/>
                </a:solidFill>
                <a:effectLst/>
                <a:latin typeface="Times New Roman" pitchFamily="18" charset="0"/>
              </a:rPr>
              <a:t> </a:t>
            </a:r>
            <a:r>
              <a:rPr kumimoji="0" lang="de-DE" sz="2400" i="0" u="none" strike="noStrike" cap="none" normalizeH="0" baseline="0" dirty="0" smtClean="0">
                <a:ln>
                  <a:noFill/>
                </a:ln>
                <a:solidFill>
                  <a:schemeClr val="tx1"/>
                </a:solidFill>
                <a:effectLst/>
                <a:latin typeface="Times New Roman" pitchFamily="18" charset="0"/>
              </a:rPr>
              <a:t>Interview mit Herrn Axel Müller</a:t>
            </a:r>
          </a:p>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lang="de-DE" sz="2400" dirty="0" smtClean="0">
                <a:latin typeface="Times New Roman" pitchFamily="18" charset="0"/>
              </a:rPr>
              <a:t> Information aus der Arbeit für Misereor</a:t>
            </a:r>
          </a:p>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kumimoji="0" lang="de-DE" sz="2400" i="0" u="none" strike="noStrike" cap="none" normalizeH="0" baseline="0" dirty="0" smtClean="0">
                <a:ln>
                  <a:noFill/>
                </a:ln>
                <a:solidFill>
                  <a:schemeClr val="tx1"/>
                </a:solidFill>
                <a:effectLst/>
                <a:latin typeface="Times New Roman" pitchFamily="18" charset="0"/>
              </a:rPr>
              <a:t> Dimensionen</a:t>
            </a:r>
            <a:r>
              <a:rPr kumimoji="0" lang="de-DE" sz="2400" i="0" u="none" strike="noStrike" cap="none" normalizeH="0" dirty="0" smtClean="0">
                <a:ln>
                  <a:noFill/>
                </a:ln>
                <a:solidFill>
                  <a:schemeClr val="tx1"/>
                </a:solidFill>
                <a:effectLst/>
                <a:latin typeface="Times New Roman" pitchFamily="18" charset="0"/>
              </a:rPr>
              <a:t> auf </a:t>
            </a:r>
          </a:p>
          <a:p>
            <a:pPr lvl="1">
              <a:buFont typeface="Symbol" pitchFamily="18" charset="2"/>
              <a:buChar char="-"/>
            </a:pPr>
            <a:r>
              <a:rPr kumimoji="0" lang="de-DE" sz="2400" i="0" u="none" strike="noStrike" cap="none" normalizeH="0" dirty="0" smtClean="0">
                <a:ln>
                  <a:noFill/>
                </a:ln>
                <a:solidFill>
                  <a:schemeClr val="tx1"/>
                </a:solidFill>
                <a:effectLst/>
                <a:latin typeface="Times New Roman" pitchFamily="18" charset="0"/>
              </a:rPr>
              <a:t>lokaler Ebene in der Region </a:t>
            </a:r>
            <a:r>
              <a:rPr kumimoji="0" lang="de-DE" sz="2400" i="0" u="none" strike="noStrike" cap="none" normalizeH="0" dirty="0" err="1" smtClean="0">
                <a:ln>
                  <a:noFill/>
                </a:ln>
                <a:solidFill>
                  <a:schemeClr val="tx1"/>
                </a:solidFill>
                <a:effectLst/>
                <a:latin typeface="Times New Roman" pitchFamily="18" charset="0"/>
              </a:rPr>
              <a:t>Doba</a:t>
            </a:r>
            <a:r>
              <a:rPr kumimoji="0" lang="de-DE" sz="2400" i="0" u="none" strike="noStrike" cap="none" normalizeH="0" dirty="0" smtClean="0">
                <a:ln>
                  <a:noFill/>
                </a:ln>
                <a:solidFill>
                  <a:schemeClr val="tx1"/>
                </a:solidFill>
                <a:effectLst/>
                <a:latin typeface="Times New Roman" pitchFamily="18" charset="0"/>
              </a:rPr>
              <a:t>, </a:t>
            </a:r>
          </a:p>
          <a:p>
            <a:pPr lvl="1">
              <a:buFont typeface="Symbol" pitchFamily="18" charset="2"/>
              <a:buChar char="-"/>
            </a:pPr>
            <a:r>
              <a:rPr lang="de-DE" sz="2400" dirty="0">
                <a:latin typeface="Times New Roman" pitchFamily="18" charset="0"/>
              </a:rPr>
              <a:t>a</a:t>
            </a:r>
            <a:r>
              <a:rPr lang="de-DE" sz="2400" dirty="0" smtClean="0">
                <a:latin typeface="Times New Roman" pitchFamily="18" charset="0"/>
              </a:rPr>
              <a:t>uf </a:t>
            </a:r>
            <a:r>
              <a:rPr kumimoji="0" lang="de-DE" sz="2400" i="0" u="none" strike="noStrike" cap="none" normalizeH="0" dirty="0" smtClean="0">
                <a:ln>
                  <a:noFill/>
                </a:ln>
                <a:solidFill>
                  <a:schemeClr val="tx1"/>
                </a:solidFill>
                <a:effectLst/>
                <a:latin typeface="Times New Roman" pitchFamily="18" charset="0"/>
              </a:rPr>
              <a:t>nationaler Ebene des Tschads</a:t>
            </a:r>
          </a:p>
          <a:p>
            <a:pPr lvl="1">
              <a:buFont typeface="Symbol" pitchFamily="18" charset="2"/>
              <a:buChar char="-"/>
            </a:pPr>
            <a:r>
              <a:rPr kumimoji="0" lang="de-DE" sz="2400" i="0" u="none" strike="noStrike" cap="none" normalizeH="0" dirty="0" smtClean="0">
                <a:ln>
                  <a:noFill/>
                </a:ln>
                <a:solidFill>
                  <a:schemeClr val="tx1"/>
                </a:solidFill>
                <a:effectLst/>
                <a:latin typeface="Times New Roman" pitchFamily="18" charset="0"/>
              </a:rPr>
              <a:t>und internationaler Ebene – </a:t>
            </a:r>
            <a:r>
              <a:rPr lang="de-DE" sz="2400" dirty="0" smtClean="0">
                <a:latin typeface="Times New Roman" pitchFamily="18" charset="0"/>
              </a:rPr>
              <a:t>i</a:t>
            </a:r>
            <a:r>
              <a:rPr kumimoji="0" lang="de-DE" sz="2400" i="0" u="none" strike="noStrike" cap="none" normalizeH="0" dirty="0" smtClean="0">
                <a:ln>
                  <a:noFill/>
                </a:ln>
                <a:solidFill>
                  <a:schemeClr val="tx1"/>
                </a:solidFill>
                <a:effectLst/>
                <a:latin typeface="Times New Roman" pitchFamily="18" charset="0"/>
              </a:rPr>
              <a:t>nsbesondere Deutschland und EU</a:t>
            </a:r>
            <a:endParaRPr kumimoji="0" lang="de-DE" sz="2400" i="0" u="none" strike="noStrike" cap="none" normalizeH="0" baseline="0" dirty="0" smtClean="0">
              <a:ln>
                <a:noFill/>
              </a:ln>
              <a:solidFill>
                <a:schemeClr val="tx1"/>
              </a:solidFill>
              <a:effectLst/>
              <a:latin typeface="Times New Roman" pitchFamily="18" charset="0"/>
            </a:endParaRPr>
          </a:p>
        </p:txBody>
      </p:sp>
      <p:sp>
        <p:nvSpPr>
          <p:cNvPr id="13" name="Eingekerbter Richtungspfeil 12"/>
          <p:cNvSpPr/>
          <p:nvPr/>
        </p:nvSpPr>
        <p:spPr bwMode="auto">
          <a:xfrm rot="5400000">
            <a:off x="-360548" y="2888940"/>
            <a:ext cx="2232248" cy="1152128"/>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vert270"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2400" b="1" i="0" u="none" strike="noStrike" cap="none" normalizeH="0" baseline="0" dirty="0" smtClean="0">
              <a:ln>
                <a:noFill/>
              </a:ln>
              <a:solidFill>
                <a:schemeClr val="bg1">
                  <a:lumMod val="90000"/>
                </a:schemeClr>
              </a:solidFill>
              <a:effectLst/>
              <a:latin typeface="Times New Roman" pitchFamily="18" charset="0"/>
            </a:endParaRPr>
          </a:p>
          <a:p>
            <a:pPr marL="0" marR="0" indent="0" algn="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lumMod val="90000"/>
                  </a:schemeClr>
                </a:solidFill>
                <a:effectLst/>
                <a:latin typeface="Times New Roman" pitchFamily="18" charset="0"/>
              </a:rPr>
              <a:t>Phase 1</a:t>
            </a:r>
          </a:p>
        </p:txBody>
      </p:sp>
      <p:sp>
        <p:nvSpPr>
          <p:cNvPr id="15" name="Rechteck 14"/>
          <p:cNvSpPr/>
          <p:nvPr/>
        </p:nvSpPr>
        <p:spPr>
          <a:xfrm>
            <a:off x="2438400" y="2981236"/>
            <a:ext cx="4572000" cy="369332"/>
          </a:xfrm>
          <a:prstGeom prst="rect">
            <a:avLst/>
          </a:prstGeom>
        </p:spPr>
        <p:txBody>
          <a:bodyPr>
            <a:spAutoFit/>
          </a:bodyPr>
          <a:lstStyle/>
          <a:p>
            <a:pPr lvl="0"/>
            <a:endParaRPr lang="de-DE"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9" name="Inhaltsplatzhalter 8"/>
          <p:cNvGraphicFramePr>
            <a:graphicFrameLocks noGrp="1"/>
          </p:cNvGraphicFramePr>
          <p:nvPr>
            <p:ph idx="1"/>
          </p:nvPr>
        </p:nvGraphicFramePr>
        <p:xfrm>
          <a:off x="611560" y="1268760"/>
          <a:ext cx="77724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Abgerundetes Rechteck 6"/>
          <p:cNvSpPr/>
          <p:nvPr/>
        </p:nvSpPr>
        <p:spPr bwMode="auto">
          <a:xfrm>
            <a:off x="539552" y="5301208"/>
            <a:ext cx="8064896" cy="720080"/>
          </a:xfrm>
          <a:prstGeom prst="round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solidFill>
                <a:effectLst/>
                <a:latin typeface="Times New Roman" pitchFamily="18" charset="0"/>
              </a:rPr>
              <a:t>Fundierte</a:t>
            </a:r>
            <a:r>
              <a:rPr kumimoji="0" lang="de-DE" sz="2400" b="1" i="0" u="none" strike="noStrike" cap="none" normalizeH="0" dirty="0" smtClean="0">
                <a:ln>
                  <a:noFill/>
                </a:ln>
                <a:solidFill>
                  <a:schemeClr val="bg1"/>
                </a:solidFill>
                <a:effectLst/>
                <a:latin typeface="Times New Roman" pitchFamily="18" charset="0"/>
              </a:rPr>
              <a:t> </a:t>
            </a:r>
            <a:r>
              <a:rPr kumimoji="0" lang="de-DE" sz="2400" b="1" i="0" u="none" strike="noStrike" cap="none" normalizeH="0" baseline="0" dirty="0" smtClean="0">
                <a:ln>
                  <a:noFill/>
                </a:ln>
                <a:solidFill>
                  <a:schemeClr val="bg1"/>
                </a:solidFill>
                <a:effectLst/>
                <a:latin typeface="Times New Roman" pitchFamily="18" charset="0"/>
              </a:rPr>
              <a:t>persönliche </a:t>
            </a:r>
            <a:r>
              <a:rPr lang="de-DE" sz="2400" b="1" dirty="0" smtClean="0">
                <a:solidFill>
                  <a:schemeClr val="bg1"/>
                </a:solidFill>
                <a:latin typeface="Times New Roman" pitchFamily="18" charset="0"/>
              </a:rPr>
              <a:t>W</a:t>
            </a:r>
            <a:r>
              <a:rPr kumimoji="0" lang="de-DE" sz="2400" b="1" i="0" u="none" strike="noStrike" cap="none" normalizeH="0" baseline="0" dirty="0" smtClean="0">
                <a:ln>
                  <a:noFill/>
                </a:ln>
                <a:solidFill>
                  <a:schemeClr val="bg1"/>
                </a:solidFill>
                <a:effectLst/>
                <a:latin typeface="Times New Roman" pitchFamily="18" charset="0"/>
              </a:rPr>
              <a:t>ertung und schriftliche Darstellung</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683568" y="404664"/>
            <a:ext cx="7772400" cy="592138"/>
          </a:xfrm>
        </p:spPr>
        <p:txBody>
          <a:bodyPr/>
          <a:lstStyle/>
          <a:p>
            <a:r>
              <a:rPr lang="de-DE" sz="2800" dirty="0" smtClean="0"/>
              <a:t>Bezug zu den Bildungsstandards</a:t>
            </a:r>
          </a:p>
        </p:txBody>
      </p:sp>
      <p:sp>
        <p:nvSpPr>
          <p:cNvPr id="3" name="Inhaltsplatzhalter 2"/>
          <p:cNvSpPr>
            <a:spLocks noGrp="1"/>
          </p:cNvSpPr>
          <p:nvPr>
            <p:ph idx="1"/>
          </p:nvPr>
        </p:nvSpPr>
        <p:spPr>
          <a:xfrm>
            <a:off x="683568" y="1412776"/>
            <a:ext cx="7772400" cy="3962400"/>
          </a:xfrm>
        </p:spPr>
        <p:txBody>
          <a:bodyPr/>
          <a:lstStyle/>
          <a:p>
            <a:pPr>
              <a:buFontTx/>
              <a:buNone/>
              <a:defRPr/>
            </a:pPr>
            <a:r>
              <a:rPr lang="de-DE" i="1" dirty="0" smtClean="0"/>
              <a:t>Themenfeld : Wirtschaftsstrukturen und Wirtschaftsprozesse auf regionaler und globaler Ebene</a:t>
            </a:r>
          </a:p>
          <a:p>
            <a:pPr>
              <a:buFontTx/>
              <a:buNone/>
              <a:defRPr/>
            </a:pPr>
            <a:endParaRPr lang="de-DE" dirty="0" smtClean="0"/>
          </a:p>
          <a:p>
            <a:pPr lvl="1">
              <a:buFontTx/>
              <a:buNone/>
              <a:defRPr/>
            </a:pPr>
            <a:r>
              <a:rPr lang="de-DE" dirty="0" smtClean="0">
                <a:ea typeface="+mn-ea"/>
                <a:cs typeface="+mn-cs"/>
              </a:rPr>
              <a:t>-Räume unterschiedlichen Entwicklungsstandes im </a:t>
            </a:r>
          </a:p>
          <a:p>
            <a:pPr lvl="1">
              <a:buFontTx/>
              <a:buNone/>
              <a:defRPr/>
            </a:pPr>
            <a:r>
              <a:rPr lang="de-DE" dirty="0" smtClean="0">
                <a:ea typeface="+mn-ea"/>
                <a:cs typeface="+mn-cs"/>
              </a:rPr>
              <a:t>Globalisierungsprozess von Wirtschaft und Gesellschaft in </a:t>
            </a:r>
          </a:p>
          <a:p>
            <a:pPr lvl="1">
              <a:buFontTx/>
              <a:buNone/>
              <a:defRPr/>
            </a:pPr>
            <a:r>
              <a:rPr lang="de-DE" dirty="0" smtClean="0">
                <a:ea typeface="+mn-ea"/>
                <a:cs typeface="+mn-cs"/>
              </a:rPr>
              <a:t>ihren Grundzügen analysieren </a:t>
            </a:r>
          </a:p>
          <a:p>
            <a:pPr lvl="1">
              <a:buFontTx/>
              <a:buNone/>
              <a:defRPr/>
            </a:pPr>
            <a:endParaRPr lang="de-DE" dirty="0" smtClean="0">
              <a:ea typeface="+mn-ea"/>
              <a:cs typeface="+mn-cs"/>
            </a:endParaRPr>
          </a:p>
          <a:p>
            <a:pPr lvl="1">
              <a:buFontTx/>
              <a:buNone/>
              <a:defRPr/>
            </a:pPr>
            <a:r>
              <a:rPr lang="de-DE" dirty="0" smtClean="0">
                <a:ea typeface="+mn-ea"/>
                <a:cs typeface="+mn-cs"/>
              </a:rPr>
              <a:t>-</a:t>
            </a:r>
            <a:r>
              <a:rPr lang="de-DE" u="sng" dirty="0" smtClean="0">
                <a:ea typeface="+mn-ea"/>
                <a:cs typeface="+mn-cs"/>
              </a:rPr>
              <a:t>Projekte für eine ausgleichsorientierte Entwicklung und </a:t>
            </a:r>
          </a:p>
          <a:p>
            <a:pPr lvl="1">
              <a:buFontTx/>
              <a:buNone/>
              <a:defRPr/>
            </a:pPr>
            <a:r>
              <a:rPr lang="de-DE" u="sng" dirty="0" smtClean="0">
                <a:ea typeface="+mn-ea"/>
                <a:cs typeface="+mn-cs"/>
              </a:rPr>
              <a:t>Strategien der Entwicklungszusammenarbeit analysieren</a:t>
            </a:r>
          </a:p>
          <a:p>
            <a:pPr lvl="1">
              <a:buFontTx/>
              <a:buNone/>
              <a:defRPr/>
            </a:pPr>
            <a:r>
              <a:rPr lang="de-DE" u="sng" dirty="0" smtClean="0">
                <a:ea typeface="+mn-ea"/>
                <a:cs typeface="+mn-cs"/>
              </a:rPr>
              <a:t>(diskutieren) und bewerten </a:t>
            </a:r>
          </a:p>
          <a:p>
            <a:pPr>
              <a:defRPr/>
            </a:pPr>
            <a:endParaRPr lang="de-DE" dirty="0"/>
          </a:p>
        </p:txBody>
      </p:sp>
      <p:cxnSp>
        <p:nvCxnSpPr>
          <p:cNvPr id="5" name="Gerade Verbindung 4"/>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1" name="Flussdiagramm: Alternativer Prozess 10"/>
          <p:cNvSpPr/>
          <p:nvPr/>
        </p:nvSpPr>
        <p:spPr bwMode="auto">
          <a:xfrm>
            <a:off x="1547664" y="2060848"/>
            <a:ext cx="7272808" cy="2736304"/>
          </a:xfrm>
          <a:prstGeom prst="flowChartAlternateProcess">
            <a:avLst/>
          </a:prstGeom>
          <a:solidFill>
            <a:schemeClr val="bg1"/>
          </a:solidFill>
          <a:ln w="9525"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kumimoji="0" lang="de-DE" sz="2400" b="1" i="0" u="none" strike="noStrike" cap="none" normalizeH="0" baseline="0" dirty="0" smtClean="0">
                <a:ln>
                  <a:noFill/>
                </a:ln>
                <a:solidFill>
                  <a:schemeClr val="tx1"/>
                </a:solidFill>
                <a:effectLst/>
                <a:latin typeface="Times New Roman" pitchFamily="18" charset="0"/>
              </a:rPr>
              <a:t> </a:t>
            </a:r>
            <a:r>
              <a:rPr lang="de-DE" sz="2400" dirty="0" smtClean="0">
                <a:latin typeface="Times New Roman" pitchFamily="18" charset="0"/>
              </a:rPr>
              <a:t>Auswertung des Interviews und Visualisierung der Sachverhalte durch</a:t>
            </a:r>
          </a:p>
          <a:p>
            <a:pPr lvl="1">
              <a:buClr>
                <a:schemeClr val="accent1"/>
              </a:buClr>
              <a:buFont typeface="Symbol" pitchFamily="18" charset="2"/>
              <a:buChar char="-"/>
            </a:pPr>
            <a:r>
              <a:rPr lang="de-DE" sz="2400" dirty="0">
                <a:latin typeface="Times New Roman" pitchFamily="18" charset="0"/>
              </a:rPr>
              <a:t> </a:t>
            </a:r>
            <a:r>
              <a:rPr lang="de-DE" sz="2400" dirty="0" smtClean="0">
                <a:latin typeface="Times New Roman" pitchFamily="18" charset="0"/>
              </a:rPr>
              <a:t>Wirkungsgefüge, </a:t>
            </a:r>
            <a:r>
              <a:rPr lang="de-DE" sz="2400" dirty="0" err="1" smtClean="0">
                <a:latin typeface="Times New Roman" pitchFamily="18" charset="0"/>
              </a:rPr>
              <a:t>Mindmap</a:t>
            </a:r>
            <a:r>
              <a:rPr lang="de-DE" sz="2400" dirty="0" smtClean="0">
                <a:latin typeface="Times New Roman" pitchFamily="18" charset="0"/>
              </a:rPr>
              <a:t>, Tabelle, Liste</a:t>
            </a:r>
          </a:p>
          <a:p>
            <a:pPr>
              <a:buClr>
                <a:schemeClr val="accent1"/>
              </a:buClr>
              <a:buFont typeface="Wingdings" pitchFamily="2" charset="2"/>
              <a:buChar char="§"/>
            </a:pPr>
            <a:r>
              <a:rPr lang="de-DE" sz="2400" dirty="0" smtClean="0">
                <a:latin typeface="Times New Roman" pitchFamily="18" charset="0"/>
              </a:rPr>
              <a:t> Beurteilung an Hand verschiedener Kriterien</a:t>
            </a:r>
          </a:p>
          <a:p>
            <a:pPr lvl="1">
              <a:buClr>
                <a:schemeClr val="accent1"/>
              </a:buClr>
              <a:buFont typeface="Symbol" pitchFamily="18" charset="2"/>
              <a:buChar char="-"/>
            </a:pPr>
            <a:r>
              <a:rPr kumimoji="0" lang="de-DE" sz="2400" i="0" u="none" strike="noStrike" cap="none" normalizeH="0" baseline="0" dirty="0" smtClean="0">
                <a:ln>
                  <a:noFill/>
                </a:ln>
                <a:solidFill>
                  <a:schemeClr val="tx1"/>
                </a:solidFill>
                <a:effectLst/>
                <a:latin typeface="Times New Roman" pitchFamily="18" charset="0"/>
              </a:rPr>
              <a:t>Leitbild nachhaltige Entwicklung, </a:t>
            </a:r>
            <a:r>
              <a:rPr kumimoji="0" lang="de-DE" sz="2400" i="0" u="none" strike="noStrike" cap="none" normalizeH="0" baseline="0" dirty="0" err="1" smtClean="0">
                <a:ln>
                  <a:noFill/>
                </a:ln>
                <a:solidFill>
                  <a:schemeClr val="tx1"/>
                </a:solidFill>
                <a:effectLst/>
                <a:latin typeface="Times New Roman" pitchFamily="18" charset="0"/>
              </a:rPr>
              <a:t>Milleniums</a:t>
            </a:r>
            <a:r>
              <a:rPr kumimoji="0" lang="de-DE" sz="2400" i="0" u="none" strike="noStrike" cap="none" normalizeH="0" baseline="0" dirty="0" smtClean="0">
                <a:ln>
                  <a:noFill/>
                </a:ln>
                <a:solidFill>
                  <a:schemeClr val="tx1"/>
                </a:solidFill>
                <a:effectLst/>
                <a:latin typeface="Times New Roman" pitchFamily="18" charset="0"/>
              </a:rPr>
              <a:t>-ziele,</a:t>
            </a:r>
            <a:r>
              <a:rPr kumimoji="0" lang="de-DE" sz="2400" i="0" u="none" strike="noStrike" cap="none" normalizeH="0" dirty="0" smtClean="0">
                <a:ln>
                  <a:noFill/>
                </a:ln>
                <a:solidFill>
                  <a:schemeClr val="tx1"/>
                </a:solidFill>
                <a:effectLst/>
                <a:latin typeface="Times New Roman" pitchFamily="18" charset="0"/>
              </a:rPr>
              <a:t> BMZ, NGOs</a:t>
            </a:r>
            <a:endParaRPr kumimoji="0" lang="de-DE" sz="2400" i="0" u="none" strike="noStrike" cap="none" normalizeH="0" baseline="0" dirty="0" smtClean="0">
              <a:ln>
                <a:noFill/>
              </a:ln>
              <a:solidFill>
                <a:schemeClr val="tx1"/>
              </a:solidFill>
              <a:effectLst/>
              <a:latin typeface="Times New Roman" pitchFamily="18" charset="0"/>
            </a:endParaRPr>
          </a:p>
        </p:txBody>
      </p:sp>
      <p:sp>
        <p:nvSpPr>
          <p:cNvPr id="13" name="Eingekerbter Richtungspfeil 12"/>
          <p:cNvSpPr/>
          <p:nvPr/>
        </p:nvSpPr>
        <p:spPr bwMode="auto">
          <a:xfrm rot="5400000">
            <a:off x="-360548" y="2888940"/>
            <a:ext cx="2232248" cy="1152128"/>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vert270"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2400" b="1" i="0" u="none" strike="noStrike" cap="none" normalizeH="0" baseline="0" dirty="0" smtClean="0">
              <a:ln>
                <a:noFill/>
              </a:ln>
              <a:solidFill>
                <a:schemeClr val="bg1">
                  <a:lumMod val="90000"/>
                </a:schemeClr>
              </a:solidFill>
              <a:effectLst/>
              <a:latin typeface="Times New Roman" pitchFamily="18" charset="0"/>
            </a:endParaRPr>
          </a:p>
          <a:p>
            <a:pPr marL="0" marR="0" indent="0" algn="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lumMod val="90000"/>
                  </a:schemeClr>
                </a:solidFill>
                <a:effectLst/>
                <a:latin typeface="Times New Roman" pitchFamily="18" charset="0"/>
              </a:rPr>
              <a:t>Phase 2</a:t>
            </a:r>
          </a:p>
        </p:txBody>
      </p:sp>
      <p:sp>
        <p:nvSpPr>
          <p:cNvPr id="15" name="Rechteck 14"/>
          <p:cNvSpPr/>
          <p:nvPr/>
        </p:nvSpPr>
        <p:spPr>
          <a:xfrm>
            <a:off x="2438400" y="2981236"/>
            <a:ext cx="4572000" cy="369332"/>
          </a:xfrm>
          <a:prstGeom prst="rect">
            <a:avLst/>
          </a:prstGeom>
        </p:spPr>
        <p:txBody>
          <a:bodyPr>
            <a:spAutoFit/>
          </a:bodyPr>
          <a:lstStyle/>
          <a:p>
            <a:pPr lvl="0"/>
            <a:endParaRPr lang="de-DE"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5" name="Rechteck 14"/>
          <p:cNvSpPr/>
          <p:nvPr/>
        </p:nvSpPr>
        <p:spPr>
          <a:xfrm>
            <a:off x="2438400" y="2981236"/>
            <a:ext cx="4572000" cy="369332"/>
          </a:xfrm>
          <a:prstGeom prst="rect">
            <a:avLst/>
          </a:prstGeom>
        </p:spPr>
        <p:txBody>
          <a:bodyPr>
            <a:spAutoFit/>
          </a:bodyPr>
          <a:lstStyle/>
          <a:p>
            <a:pPr lvl="0"/>
            <a:endParaRPr lang="de-DE" dirty="0"/>
          </a:p>
        </p:txBody>
      </p:sp>
      <p:pic>
        <p:nvPicPr>
          <p:cNvPr id="7" name="Picture 4" descr="H:\DCIM\101MSDCF\DSC03414.JPG"/>
          <p:cNvPicPr>
            <a:picLocks noChangeAspect="1" noChangeArrowheads="1"/>
          </p:cNvPicPr>
          <p:nvPr/>
        </p:nvPicPr>
        <p:blipFill>
          <a:blip r:embed="rId3" cstate="print"/>
          <a:srcRect/>
          <a:stretch>
            <a:fillRect/>
          </a:stretch>
        </p:blipFill>
        <p:spPr bwMode="auto">
          <a:xfrm>
            <a:off x="969301" y="1412776"/>
            <a:ext cx="6244299" cy="4683224"/>
          </a:xfrm>
          <a:prstGeom prst="rect">
            <a:avLst/>
          </a:prstGeom>
          <a:noFill/>
          <a:ln w="9525">
            <a:noFill/>
            <a:miter lim="800000"/>
            <a:headEnd/>
            <a:tailEnd/>
          </a:ln>
        </p:spPr>
      </p:pic>
      <p:sp>
        <p:nvSpPr>
          <p:cNvPr id="8" name="Inhaltsplatzhalter 7"/>
          <p:cNvSpPr>
            <a:spLocks noGrp="1"/>
          </p:cNvSpPr>
          <p:nvPr>
            <p:ph idx="1"/>
          </p:nvPr>
        </p:nvSpPr>
        <p:spPr/>
        <p:txBody>
          <a:body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9" name="Inhaltsplatzhalter 8"/>
          <p:cNvGraphicFramePr>
            <a:graphicFrameLocks noGrp="1"/>
          </p:cNvGraphicFramePr>
          <p:nvPr>
            <p:ph idx="1"/>
          </p:nvPr>
        </p:nvGraphicFramePr>
        <p:xfrm>
          <a:off x="611560" y="1268760"/>
          <a:ext cx="77724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Abgerundetes Rechteck 6"/>
          <p:cNvSpPr/>
          <p:nvPr/>
        </p:nvSpPr>
        <p:spPr bwMode="auto">
          <a:xfrm>
            <a:off x="539552" y="5301208"/>
            <a:ext cx="8064896" cy="720080"/>
          </a:xfrm>
          <a:prstGeom prst="round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solidFill>
                <a:effectLst/>
                <a:latin typeface="Times New Roman" pitchFamily="18" charset="0"/>
              </a:rPr>
              <a:t>Fundierte</a:t>
            </a:r>
            <a:r>
              <a:rPr kumimoji="0" lang="de-DE" sz="2400" b="1" i="0" u="none" strike="noStrike" cap="none" normalizeH="0" dirty="0" smtClean="0">
                <a:ln>
                  <a:noFill/>
                </a:ln>
                <a:solidFill>
                  <a:schemeClr val="bg1"/>
                </a:solidFill>
                <a:effectLst/>
                <a:latin typeface="Times New Roman" pitchFamily="18" charset="0"/>
              </a:rPr>
              <a:t> </a:t>
            </a:r>
            <a:r>
              <a:rPr kumimoji="0" lang="de-DE" sz="2400" b="1" i="0" u="none" strike="noStrike" cap="none" normalizeH="0" baseline="0" dirty="0" smtClean="0">
                <a:ln>
                  <a:noFill/>
                </a:ln>
                <a:solidFill>
                  <a:schemeClr val="bg1"/>
                </a:solidFill>
                <a:effectLst/>
                <a:latin typeface="Times New Roman" pitchFamily="18" charset="0"/>
              </a:rPr>
              <a:t>persönliche </a:t>
            </a:r>
            <a:r>
              <a:rPr lang="de-DE" sz="2400" b="1" dirty="0" smtClean="0">
                <a:solidFill>
                  <a:schemeClr val="bg1"/>
                </a:solidFill>
                <a:latin typeface="Times New Roman" pitchFamily="18" charset="0"/>
              </a:rPr>
              <a:t>W</a:t>
            </a:r>
            <a:r>
              <a:rPr kumimoji="0" lang="de-DE" sz="2400" b="1" i="0" u="none" strike="noStrike" cap="none" normalizeH="0" baseline="0" dirty="0" smtClean="0">
                <a:ln>
                  <a:noFill/>
                </a:ln>
                <a:solidFill>
                  <a:schemeClr val="bg1"/>
                </a:solidFill>
                <a:effectLst/>
                <a:latin typeface="Times New Roman" pitchFamily="18" charset="0"/>
              </a:rPr>
              <a:t>ertung und schriftliche Darstellung</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39552" y="533400"/>
            <a:ext cx="8280920" cy="519113"/>
          </a:xfrm>
        </p:spPr>
        <p:txBody>
          <a:bodyPr/>
          <a:lstStyle/>
          <a:p>
            <a:r>
              <a:rPr lang="de-DE" sz="2800" dirty="0" smtClean="0"/>
              <a:t>Überblick über die Unterrichtseinheit      Stunde 7 /8 /9</a:t>
            </a:r>
          </a:p>
        </p:txBody>
      </p:sp>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1" name="Flussdiagramm: Alternativer Prozess 10"/>
          <p:cNvSpPr/>
          <p:nvPr/>
        </p:nvSpPr>
        <p:spPr bwMode="auto">
          <a:xfrm>
            <a:off x="1547664" y="2060848"/>
            <a:ext cx="7272808" cy="2736304"/>
          </a:xfrm>
          <a:prstGeom prst="flowChartAlternateProcess">
            <a:avLst/>
          </a:prstGeom>
          <a:solidFill>
            <a:schemeClr val="bg1"/>
          </a:solidFill>
          <a:ln w="9525"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tabLst/>
            </a:pPr>
            <a:r>
              <a:rPr lang="de-DE" sz="2400" b="1" dirty="0">
                <a:latin typeface="Times New Roman" pitchFamily="18" charset="0"/>
              </a:rPr>
              <a:t> </a:t>
            </a:r>
            <a:endParaRPr lang="de-DE" sz="2400" b="1" dirty="0" smtClean="0">
              <a:latin typeface="Times New Roman" pitchFamily="18" charset="0"/>
            </a:endParaRPr>
          </a:p>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lang="de-DE" sz="2400" dirty="0" smtClean="0">
                <a:latin typeface="Times New Roman" pitchFamily="18" charset="0"/>
              </a:rPr>
              <a:t>eigene Wertmaßstäbe entwickeln</a:t>
            </a:r>
          </a:p>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lang="de-DE" sz="2400" dirty="0" smtClean="0">
                <a:latin typeface="Times New Roman" pitchFamily="18" charset="0"/>
              </a:rPr>
              <a:t> diese schriftlich fixieren</a:t>
            </a:r>
          </a:p>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lang="de-DE" sz="2400" dirty="0" smtClean="0">
                <a:latin typeface="Times New Roman" pitchFamily="18" charset="0"/>
              </a:rPr>
              <a:t> debattieren</a:t>
            </a:r>
          </a:p>
          <a:p>
            <a:pPr marL="0" marR="0" indent="0" defTabSz="914400" rtl="0" eaLnBrk="1" fontAlgn="base" latinLnBrk="0" hangingPunct="1">
              <a:lnSpc>
                <a:spcPct val="100000"/>
              </a:lnSpc>
              <a:spcBef>
                <a:spcPct val="0"/>
              </a:spcBef>
              <a:spcAft>
                <a:spcPct val="0"/>
              </a:spcAft>
              <a:buClr>
                <a:schemeClr val="accent1"/>
              </a:buClr>
              <a:buSzTx/>
              <a:buFont typeface="Wingdings" pitchFamily="2" charset="2"/>
              <a:buChar char="§"/>
              <a:tabLst/>
            </a:pPr>
            <a:r>
              <a:rPr lang="de-DE" sz="2400" dirty="0" smtClean="0">
                <a:latin typeface="Times New Roman" pitchFamily="18" charset="0"/>
              </a:rPr>
              <a:t> eigene Einstellung / Haltung festlegen</a:t>
            </a:r>
          </a:p>
        </p:txBody>
      </p:sp>
      <p:sp>
        <p:nvSpPr>
          <p:cNvPr id="13" name="Eingekerbter Richtungspfeil 12"/>
          <p:cNvSpPr/>
          <p:nvPr/>
        </p:nvSpPr>
        <p:spPr bwMode="auto">
          <a:xfrm rot="5400000">
            <a:off x="-360548" y="2888940"/>
            <a:ext cx="2232248" cy="1152128"/>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vert270"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2400" b="1" i="0" u="none" strike="noStrike" cap="none" normalizeH="0" baseline="0" dirty="0" smtClean="0">
              <a:ln>
                <a:noFill/>
              </a:ln>
              <a:solidFill>
                <a:schemeClr val="bg1">
                  <a:lumMod val="90000"/>
                </a:schemeClr>
              </a:solidFill>
              <a:effectLst/>
              <a:latin typeface="Times New Roman" pitchFamily="18" charset="0"/>
            </a:endParaRPr>
          </a:p>
          <a:p>
            <a:pPr marL="0" marR="0" indent="0" algn="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lumMod val="90000"/>
                  </a:schemeClr>
                </a:solidFill>
                <a:effectLst/>
                <a:latin typeface="Times New Roman" pitchFamily="18" charset="0"/>
              </a:rPr>
              <a:t>Phase 3</a:t>
            </a:r>
          </a:p>
        </p:txBody>
      </p:sp>
      <p:sp>
        <p:nvSpPr>
          <p:cNvPr id="15" name="Rechteck 14"/>
          <p:cNvSpPr/>
          <p:nvPr/>
        </p:nvSpPr>
        <p:spPr>
          <a:xfrm>
            <a:off x="2438400" y="2981236"/>
            <a:ext cx="4572000" cy="369332"/>
          </a:xfrm>
          <a:prstGeom prst="rect">
            <a:avLst/>
          </a:prstGeom>
        </p:spPr>
        <p:txBody>
          <a:bodyPr>
            <a:spAutoFit/>
          </a:bodyPr>
          <a:lstStyle/>
          <a:p>
            <a:pPr lvl="0"/>
            <a:endParaRPr lang="de-DE"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a:xfrm>
            <a:off x="395536" y="260648"/>
            <a:ext cx="8229600" cy="777875"/>
          </a:xfrm>
        </p:spPr>
        <p:txBody>
          <a:bodyPr/>
          <a:lstStyle/>
          <a:p>
            <a:r>
              <a:rPr lang="de-DE" sz="2800" dirty="0" smtClean="0"/>
              <a:t>Bewertung</a:t>
            </a:r>
          </a:p>
        </p:txBody>
      </p:sp>
      <p:sp>
        <p:nvSpPr>
          <p:cNvPr id="20483" name="Textplatzhalter 18"/>
          <p:cNvSpPr>
            <a:spLocks noGrp="1"/>
          </p:cNvSpPr>
          <p:nvPr>
            <p:ph type="body" idx="1"/>
          </p:nvPr>
        </p:nvSpPr>
        <p:spPr/>
        <p:txBody>
          <a:bodyPr/>
          <a:lstStyle/>
          <a:p>
            <a:r>
              <a:rPr lang="de-DE" dirty="0" smtClean="0"/>
              <a:t>Bewertungskriterien</a:t>
            </a:r>
          </a:p>
        </p:txBody>
      </p:sp>
      <p:sp>
        <p:nvSpPr>
          <p:cNvPr id="20484" name="Inhaltsplatzhalter 2"/>
          <p:cNvSpPr>
            <a:spLocks noGrp="1"/>
          </p:cNvSpPr>
          <p:nvPr>
            <p:ph sz="half" idx="2"/>
          </p:nvPr>
        </p:nvSpPr>
        <p:spPr>
          <a:xfrm>
            <a:off x="611560" y="2852936"/>
            <a:ext cx="2088232" cy="1584176"/>
          </a:xfrm>
        </p:spPr>
        <p:txBody>
          <a:bodyPr/>
          <a:lstStyle/>
          <a:p>
            <a:pPr lvl="1">
              <a:buFontTx/>
              <a:buNone/>
            </a:pPr>
            <a:r>
              <a:rPr lang="de-DE" sz="9600" dirty="0" smtClean="0"/>
              <a:t>  ?</a:t>
            </a:r>
          </a:p>
        </p:txBody>
      </p:sp>
      <p:sp>
        <p:nvSpPr>
          <p:cNvPr id="20485" name="Textplatzhalter 19"/>
          <p:cNvSpPr>
            <a:spLocks noGrp="1"/>
          </p:cNvSpPr>
          <p:nvPr>
            <p:ph type="body" sz="quarter" idx="3"/>
          </p:nvPr>
        </p:nvSpPr>
        <p:spPr/>
        <p:txBody>
          <a:bodyPr/>
          <a:lstStyle/>
          <a:p>
            <a:r>
              <a:rPr lang="de-DE" dirty="0" smtClean="0"/>
              <a:t>Schriftliche Darstellung </a:t>
            </a:r>
          </a:p>
        </p:txBody>
      </p:sp>
      <p:sp>
        <p:nvSpPr>
          <p:cNvPr id="20486" name="Inhaltsplatzhalter 20"/>
          <p:cNvSpPr>
            <a:spLocks noGrp="1"/>
          </p:cNvSpPr>
          <p:nvPr>
            <p:ph sz="quarter" idx="4"/>
          </p:nvPr>
        </p:nvSpPr>
        <p:spPr>
          <a:xfrm>
            <a:off x="5076056" y="2852936"/>
            <a:ext cx="1953543" cy="1647032"/>
          </a:xfrm>
        </p:spPr>
        <p:txBody>
          <a:bodyPr/>
          <a:lstStyle/>
          <a:p>
            <a:pPr marL="279400" lvl="1" indent="-279400" algn="ctr">
              <a:spcBef>
                <a:spcPct val="30000"/>
              </a:spcBef>
              <a:buSzPct val="90000"/>
              <a:buFontTx/>
              <a:buNone/>
            </a:pPr>
            <a:r>
              <a:rPr lang="de-DE" sz="9600" dirty="0" smtClean="0"/>
              <a:t>?</a:t>
            </a:r>
          </a:p>
          <a:p>
            <a:endParaRPr lang="de-DE" dirty="0" smtClean="0"/>
          </a:p>
        </p:txBody>
      </p:sp>
      <p:cxnSp>
        <p:nvCxnSpPr>
          <p:cNvPr id="7" name="Gerade Verbindung 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a:xfrm>
            <a:off x="395536" y="548680"/>
            <a:ext cx="7772400" cy="447675"/>
          </a:xfrm>
        </p:spPr>
        <p:txBody>
          <a:bodyPr/>
          <a:lstStyle/>
          <a:p>
            <a:r>
              <a:rPr lang="de-DE" sz="2800" dirty="0" smtClean="0"/>
              <a:t>Bewertung  -  Beurteilungskriterien</a:t>
            </a:r>
          </a:p>
        </p:txBody>
      </p:sp>
      <p:sp>
        <p:nvSpPr>
          <p:cNvPr id="8" name="Textfeld 7"/>
          <p:cNvSpPr txBox="1"/>
          <p:nvPr/>
        </p:nvSpPr>
        <p:spPr>
          <a:xfrm>
            <a:off x="539750" y="1773238"/>
            <a:ext cx="3887788" cy="646112"/>
          </a:xfrm>
          <a:prstGeom prst="rect">
            <a:avLst/>
          </a:prstGeom>
          <a:solidFill>
            <a:schemeClr val="bg2">
              <a:lumMod val="40000"/>
              <a:lumOff val="60000"/>
            </a:schemeClr>
          </a:solidFill>
          <a:ln w="28575">
            <a:solidFill>
              <a:schemeClr val="bg1"/>
            </a:solidFill>
          </a:ln>
        </p:spPr>
        <p:txBody>
          <a:bodyPr>
            <a:spAutoFit/>
          </a:bodyPr>
          <a:lstStyle/>
          <a:p>
            <a:pPr algn="ctr">
              <a:defRPr/>
            </a:pPr>
            <a:r>
              <a:rPr lang="de-DE" dirty="0"/>
              <a:t>Entwicklungsleitbild nachhaltige Entwicklung</a:t>
            </a:r>
          </a:p>
        </p:txBody>
      </p:sp>
      <p:sp>
        <p:nvSpPr>
          <p:cNvPr id="9" name="Textfeld 8"/>
          <p:cNvSpPr txBox="1"/>
          <p:nvPr/>
        </p:nvSpPr>
        <p:spPr>
          <a:xfrm>
            <a:off x="900113" y="2924175"/>
            <a:ext cx="3384550" cy="369888"/>
          </a:xfrm>
          <a:prstGeom prst="rect">
            <a:avLst/>
          </a:prstGeom>
          <a:solidFill>
            <a:schemeClr val="bg2">
              <a:lumMod val="40000"/>
              <a:lumOff val="60000"/>
            </a:schemeClr>
          </a:solidFill>
          <a:ln w="28575">
            <a:solidFill>
              <a:schemeClr val="bg1"/>
            </a:solidFill>
          </a:ln>
        </p:spPr>
        <p:txBody>
          <a:bodyPr>
            <a:spAutoFit/>
          </a:bodyPr>
          <a:lstStyle/>
          <a:p>
            <a:pPr algn="ctr">
              <a:defRPr/>
            </a:pPr>
            <a:r>
              <a:rPr lang="de-DE" dirty="0" err="1"/>
              <a:t>Milleniumsziele</a:t>
            </a:r>
            <a:endParaRPr lang="de-DE" dirty="0"/>
          </a:p>
        </p:txBody>
      </p:sp>
      <p:sp>
        <p:nvSpPr>
          <p:cNvPr id="13" name="Textfeld 12"/>
          <p:cNvSpPr txBox="1"/>
          <p:nvPr/>
        </p:nvSpPr>
        <p:spPr>
          <a:xfrm>
            <a:off x="1331913" y="3789363"/>
            <a:ext cx="2808287" cy="368300"/>
          </a:xfrm>
          <a:prstGeom prst="rect">
            <a:avLst/>
          </a:prstGeom>
          <a:solidFill>
            <a:schemeClr val="bg2">
              <a:lumMod val="40000"/>
              <a:lumOff val="60000"/>
            </a:schemeClr>
          </a:solidFill>
          <a:ln w="28575">
            <a:solidFill>
              <a:schemeClr val="bg1"/>
            </a:solidFill>
          </a:ln>
        </p:spPr>
        <p:txBody>
          <a:bodyPr>
            <a:spAutoFit/>
          </a:bodyPr>
          <a:lstStyle/>
          <a:p>
            <a:pPr algn="ctr">
              <a:defRPr/>
            </a:pPr>
            <a:r>
              <a:rPr lang="de-DE" dirty="0"/>
              <a:t>BMZ: Entwicklungsziele</a:t>
            </a:r>
          </a:p>
        </p:txBody>
      </p:sp>
      <p:sp>
        <p:nvSpPr>
          <p:cNvPr id="15" name="Textfeld 14"/>
          <p:cNvSpPr txBox="1"/>
          <p:nvPr/>
        </p:nvSpPr>
        <p:spPr>
          <a:xfrm>
            <a:off x="1476375" y="4652963"/>
            <a:ext cx="2232025" cy="1108075"/>
          </a:xfrm>
          <a:prstGeom prst="rect">
            <a:avLst/>
          </a:prstGeom>
          <a:solidFill>
            <a:schemeClr val="bg2">
              <a:lumMod val="40000"/>
              <a:lumOff val="60000"/>
            </a:schemeClr>
          </a:solidFill>
          <a:ln w="28575">
            <a:solidFill>
              <a:schemeClr val="bg1"/>
            </a:solidFill>
          </a:ln>
        </p:spPr>
        <p:txBody>
          <a:bodyPr>
            <a:spAutoFit/>
          </a:bodyPr>
          <a:lstStyle/>
          <a:p>
            <a:pPr algn="ctr">
              <a:defRPr/>
            </a:pPr>
            <a:r>
              <a:rPr lang="de-DE" dirty="0"/>
              <a:t>NGOs</a:t>
            </a:r>
          </a:p>
          <a:p>
            <a:pPr algn="ctr">
              <a:buFont typeface="Arial" pitchFamily="34" charset="0"/>
              <a:buChar char="•"/>
              <a:defRPr/>
            </a:pPr>
            <a:r>
              <a:rPr lang="de-DE" sz="1600" dirty="0"/>
              <a:t>Misereor</a:t>
            </a:r>
          </a:p>
          <a:p>
            <a:pPr algn="ctr">
              <a:buFont typeface="Arial" pitchFamily="34" charset="0"/>
              <a:buChar char="•"/>
              <a:defRPr/>
            </a:pPr>
            <a:r>
              <a:rPr lang="de-DE" sz="1600" dirty="0"/>
              <a:t>Brot für die Welt</a:t>
            </a:r>
          </a:p>
          <a:p>
            <a:pPr algn="ctr">
              <a:buFont typeface="Arial" pitchFamily="34" charset="0"/>
              <a:buChar char="•"/>
              <a:defRPr/>
            </a:pPr>
            <a:r>
              <a:rPr lang="de-DE" sz="1600" dirty="0"/>
              <a:t>………………...</a:t>
            </a:r>
          </a:p>
        </p:txBody>
      </p:sp>
      <p:sp>
        <p:nvSpPr>
          <p:cNvPr id="17" name="Pfeil nach unten 16"/>
          <p:cNvSpPr/>
          <p:nvPr/>
        </p:nvSpPr>
        <p:spPr bwMode="auto">
          <a:xfrm>
            <a:off x="2339975" y="3284538"/>
            <a:ext cx="360363" cy="504825"/>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r">
              <a:defRPr/>
            </a:pPr>
            <a:endParaRPr lang="de-DE" sz="2400" b="1" dirty="0">
              <a:solidFill>
                <a:schemeClr val="accent1">
                  <a:lumMod val="60000"/>
                  <a:lumOff val="40000"/>
                </a:schemeClr>
              </a:solidFill>
              <a:latin typeface="Times New Roman" pitchFamily="18" charset="0"/>
            </a:endParaRPr>
          </a:p>
        </p:txBody>
      </p:sp>
      <p:sp>
        <p:nvSpPr>
          <p:cNvPr id="25" name="Pfeil nach unten 24"/>
          <p:cNvSpPr/>
          <p:nvPr/>
        </p:nvSpPr>
        <p:spPr bwMode="auto">
          <a:xfrm>
            <a:off x="2339752" y="4149080"/>
            <a:ext cx="360362" cy="503238"/>
          </a:xfrm>
          <a:prstGeom prst="downArrow">
            <a:avLst/>
          </a:prstGeom>
          <a:ln>
            <a:solidFill>
              <a:schemeClr val="accent1"/>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r">
              <a:defRPr/>
            </a:pPr>
            <a:endParaRPr lang="de-DE" sz="2400" b="1" dirty="0">
              <a:solidFill>
                <a:schemeClr val="accent1">
                  <a:lumMod val="60000"/>
                  <a:lumOff val="40000"/>
                </a:schemeClr>
              </a:solidFill>
              <a:latin typeface="Times New Roman" pitchFamily="18" charset="0"/>
            </a:endParaRPr>
          </a:p>
        </p:txBody>
      </p:sp>
      <p:sp>
        <p:nvSpPr>
          <p:cNvPr id="26" name="Pfeil nach unten 25"/>
          <p:cNvSpPr/>
          <p:nvPr/>
        </p:nvSpPr>
        <p:spPr bwMode="auto">
          <a:xfrm>
            <a:off x="2339975" y="2420938"/>
            <a:ext cx="360363" cy="503237"/>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r">
              <a:defRPr/>
            </a:pPr>
            <a:endParaRPr lang="de-DE" sz="2400" b="1" dirty="0">
              <a:solidFill>
                <a:schemeClr val="accent1">
                  <a:lumMod val="60000"/>
                  <a:lumOff val="40000"/>
                </a:schemeClr>
              </a:solidFill>
              <a:latin typeface="Times New Roman" pitchFamily="18" charset="0"/>
            </a:endParaRPr>
          </a:p>
        </p:txBody>
      </p:sp>
      <p:sp>
        <p:nvSpPr>
          <p:cNvPr id="29" name="Richtungspfeil 28"/>
          <p:cNvSpPr/>
          <p:nvPr/>
        </p:nvSpPr>
        <p:spPr bwMode="auto">
          <a:xfrm>
            <a:off x="250825" y="2997200"/>
            <a:ext cx="649288" cy="215900"/>
          </a:xfrm>
          <a:prstGeom prst="homePlate">
            <a:avLst/>
          </a:prstGeom>
          <a:solidFill>
            <a:schemeClr val="accent1"/>
          </a:solidFill>
          <a:ln w="9525" cap="flat" cmpd="sng" algn="ctr">
            <a:solidFill>
              <a:schemeClr val="accent1">
                <a:lumMod val="40000"/>
                <a:lumOff val="60000"/>
              </a:schemeClr>
            </a:solidFill>
            <a:prstDash val="solid"/>
            <a:round/>
            <a:headEnd type="none" w="med" len="med"/>
            <a:tailEnd type="none" w="med" len="med"/>
          </a:ln>
          <a:effectLst/>
        </p:spPr>
        <p:txBody>
          <a:bodyPr/>
          <a:lstStyle/>
          <a:p>
            <a:pPr algn="r">
              <a:defRPr/>
            </a:pPr>
            <a:endParaRPr lang="de-DE" sz="2400" b="1">
              <a:latin typeface="Times New Roman" pitchFamily="18" charset="0"/>
            </a:endParaRPr>
          </a:p>
        </p:txBody>
      </p:sp>
      <p:sp>
        <p:nvSpPr>
          <p:cNvPr id="30" name="Richtungspfeil 29"/>
          <p:cNvSpPr/>
          <p:nvPr/>
        </p:nvSpPr>
        <p:spPr bwMode="auto">
          <a:xfrm>
            <a:off x="684213" y="3860800"/>
            <a:ext cx="647700" cy="215900"/>
          </a:xfrm>
          <a:prstGeom prst="homePlate">
            <a:avLst/>
          </a:prstGeom>
          <a:solidFill>
            <a:schemeClr val="accent1"/>
          </a:solidFill>
          <a:ln w="9525" cap="flat" cmpd="sng" algn="ctr">
            <a:solidFill>
              <a:schemeClr val="accent1">
                <a:lumMod val="40000"/>
                <a:lumOff val="60000"/>
              </a:schemeClr>
            </a:solidFill>
            <a:prstDash val="solid"/>
            <a:round/>
            <a:headEnd type="none" w="med" len="med"/>
            <a:tailEnd type="none" w="med" len="med"/>
          </a:ln>
          <a:effectLst/>
        </p:spPr>
        <p:txBody>
          <a:bodyPr/>
          <a:lstStyle/>
          <a:p>
            <a:pPr algn="r">
              <a:defRPr/>
            </a:pPr>
            <a:endParaRPr lang="de-DE" sz="2400" b="1">
              <a:latin typeface="Times New Roman" pitchFamily="18" charset="0"/>
            </a:endParaRPr>
          </a:p>
        </p:txBody>
      </p:sp>
      <p:sp>
        <p:nvSpPr>
          <p:cNvPr id="31" name="Richtungspfeil 30"/>
          <p:cNvSpPr/>
          <p:nvPr/>
        </p:nvSpPr>
        <p:spPr bwMode="auto">
          <a:xfrm>
            <a:off x="827088" y="5084763"/>
            <a:ext cx="649287" cy="215900"/>
          </a:xfrm>
          <a:prstGeom prst="homePlate">
            <a:avLst/>
          </a:prstGeom>
          <a:solidFill>
            <a:schemeClr val="accent1"/>
          </a:solidFill>
          <a:ln w="9525" cap="flat" cmpd="sng" algn="ctr">
            <a:solidFill>
              <a:schemeClr val="accent1">
                <a:lumMod val="40000"/>
                <a:lumOff val="60000"/>
              </a:schemeClr>
            </a:solidFill>
            <a:prstDash val="solid"/>
            <a:round/>
            <a:headEnd type="none" w="med" len="med"/>
            <a:tailEnd type="none" w="med" len="med"/>
          </a:ln>
          <a:effectLst/>
        </p:spPr>
        <p:txBody>
          <a:bodyPr/>
          <a:lstStyle/>
          <a:p>
            <a:pPr algn="r">
              <a:defRPr/>
            </a:pPr>
            <a:endParaRPr lang="de-DE" sz="2400" b="1">
              <a:latin typeface="Times New Roman" pitchFamily="18" charset="0"/>
            </a:endParaRPr>
          </a:p>
        </p:txBody>
      </p:sp>
      <p:sp>
        <p:nvSpPr>
          <p:cNvPr id="21517" name="Textfeld 32"/>
          <p:cNvSpPr txBox="1">
            <a:spLocks noChangeArrowheads="1"/>
          </p:cNvSpPr>
          <p:nvPr/>
        </p:nvSpPr>
        <p:spPr bwMode="auto">
          <a:xfrm>
            <a:off x="4859338" y="2276475"/>
            <a:ext cx="3313112" cy="2308225"/>
          </a:xfrm>
          <a:prstGeom prst="rect">
            <a:avLst/>
          </a:prstGeom>
          <a:noFill/>
          <a:ln w="9525">
            <a:noFill/>
            <a:miter lim="800000"/>
            <a:headEnd/>
            <a:tailEnd/>
          </a:ln>
        </p:spPr>
        <p:txBody>
          <a:bodyPr>
            <a:spAutoFit/>
          </a:bodyPr>
          <a:lstStyle/>
          <a:p>
            <a:pPr>
              <a:buFont typeface="Arial" charset="0"/>
              <a:buChar char="•"/>
            </a:pPr>
            <a:endParaRPr lang="de-DE" dirty="0"/>
          </a:p>
          <a:p>
            <a:pPr>
              <a:buFont typeface="Arial" charset="0"/>
              <a:buChar char="•"/>
            </a:pPr>
            <a:endParaRPr lang="de-DE" dirty="0"/>
          </a:p>
          <a:p>
            <a:r>
              <a:rPr lang="de-DE" dirty="0"/>
              <a:t>Wie viele Kriterien müssen die Schülerinnen und Schüler auswendig kennen?</a:t>
            </a:r>
          </a:p>
          <a:p>
            <a:endParaRPr lang="de-DE" dirty="0"/>
          </a:p>
          <a:p>
            <a:r>
              <a:rPr lang="de-DE" dirty="0"/>
              <a:t>Sind die Kriterien immer als Kopie beizulegen?</a:t>
            </a:r>
          </a:p>
        </p:txBody>
      </p:sp>
      <p:cxnSp>
        <p:nvCxnSpPr>
          <p:cNvPr id="14" name="Gerade Verbindung 13"/>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a:xfrm>
            <a:off x="395536" y="548680"/>
            <a:ext cx="7772400" cy="447675"/>
          </a:xfrm>
        </p:spPr>
        <p:txBody>
          <a:bodyPr/>
          <a:lstStyle/>
          <a:p>
            <a:r>
              <a:rPr lang="de-DE" sz="2800" dirty="0" smtClean="0"/>
              <a:t>Bewertung – Stellungnahme</a:t>
            </a:r>
          </a:p>
        </p:txBody>
      </p:sp>
      <p:sp>
        <p:nvSpPr>
          <p:cNvPr id="9" name="Textfeld 8"/>
          <p:cNvSpPr txBox="1"/>
          <p:nvPr/>
        </p:nvSpPr>
        <p:spPr>
          <a:xfrm>
            <a:off x="3635896" y="1196752"/>
            <a:ext cx="5255567" cy="1415772"/>
          </a:xfrm>
          <a:prstGeom prst="rect">
            <a:avLst/>
          </a:prstGeom>
          <a:solidFill>
            <a:schemeClr val="bg2">
              <a:lumMod val="40000"/>
              <a:lumOff val="60000"/>
            </a:schemeClr>
          </a:solidFill>
          <a:ln w="28575">
            <a:solidFill>
              <a:schemeClr val="bg1"/>
            </a:solidFill>
          </a:ln>
        </p:spPr>
        <p:txBody>
          <a:bodyPr wrap="square">
            <a:spAutoFit/>
          </a:bodyPr>
          <a:lstStyle/>
          <a:p>
            <a:pPr algn="ctr">
              <a:spcAft>
                <a:spcPts val="600"/>
              </a:spcAft>
              <a:defRPr/>
            </a:pPr>
            <a:r>
              <a:rPr lang="de-DE" sz="1600" dirty="0"/>
              <a:t>Einleitung</a:t>
            </a:r>
          </a:p>
          <a:p>
            <a:pPr>
              <a:spcAft>
                <a:spcPts val="600"/>
              </a:spcAft>
              <a:defRPr/>
            </a:pPr>
            <a:r>
              <a:rPr lang="de-DE" sz="1400" dirty="0" smtClean="0"/>
              <a:t>-  kurze </a:t>
            </a:r>
            <a:r>
              <a:rPr lang="de-DE" sz="1400" dirty="0"/>
              <a:t>Umschreibung und Benennung  des zu bewertenden Projektes.</a:t>
            </a:r>
          </a:p>
          <a:p>
            <a:pPr>
              <a:buFontTx/>
              <a:buChar char="-"/>
              <a:defRPr/>
            </a:pPr>
            <a:endParaRPr lang="de-DE" sz="1400" dirty="0" smtClean="0"/>
          </a:p>
          <a:p>
            <a:pPr>
              <a:buFontTx/>
              <a:buChar char="-"/>
              <a:defRPr/>
            </a:pPr>
            <a:r>
              <a:rPr lang="de-DE" sz="1400" dirty="0" smtClean="0"/>
              <a:t> Benennung der </a:t>
            </a:r>
            <a:r>
              <a:rPr lang="de-DE" sz="1400" dirty="0"/>
              <a:t>sachlichen </a:t>
            </a:r>
            <a:r>
              <a:rPr lang="de-DE" sz="1400" dirty="0" smtClean="0"/>
              <a:t>Beurteilungskriterien</a:t>
            </a:r>
            <a:endParaRPr lang="de-DE" sz="1400" dirty="0"/>
          </a:p>
          <a:p>
            <a:pPr algn="ctr">
              <a:defRPr/>
            </a:pPr>
            <a:endParaRPr lang="de-DE" dirty="0"/>
          </a:p>
        </p:txBody>
      </p:sp>
      <p:sp>
        <p:nvSpPr>
          <p:cNvPr id="13" name="Textfeld 12"/>
          <p:cNvSpPr txBox="1"/>
          <p:nvPr/>
        </p:nvSpPr>
        <p:spPr>
          <a:xfrm>
            <a:off x="3635896" y="5085184"/>
            <a:ext cx="5256584" cy="922337"/>
          </a:xfrm>
          <a:prstGeom prst="rect">
            <a:avLst/>
          </a:prstGeom>
          <a:solidFill>
            <a:schemeClr val="bg2">
              <a:lumMod val="40000"/>
              <a:lumOff val="60000"/>
            </a:schemeClr>
          </a:solidFill>
          <a:ln w="28575">
            <a:solidFill>
              <a:schemeClr val="bg1"/>
            </a:solidFill>
          </a:ln>
        </p:spPr>
        <p:txBody>
          <a:bodyPr wrap="square">
            <a:spAutoFit/>
          </a:bodyPr>
          <a:lstStyle/>
          <a:p>
            <a:pPr algn="ctr">
              <a:defRPr/>
            </a:pPr>
            <a:r>
              <a:rPr lang="de-DE" sz="1600" dirty="0"/>
              <a:t>Schluss</a:t>
            </a:r>
          </a:p>
          <a:p>
            <a:pPr>
              <a:buFont typeface="Symbol" pitchFamily="18" charset="2"/>
              <a:buChar char="-"/>
              <a:defRPr/>
            </a:pPr>
            <a:r>
              <a:rPr lang="de-DE" sz="1400" dirty="0" smtClean="0"/>
              <a:t> Abschließende </a:t>
            </a:r>
            <a:r>
              <a:rPr lang="de-DE" sz="1400" dirty="0"/>
              <a:t>zusammenfassende  Gesamtbewertung</a:t>
            </a:r>
            <a:r>
              <a:rPr lang="de-DE" dirty="0"/>
              <a:t>.</a:t>
            </a:r>
          </a:p>
          <a:p>
            <a:pPr algn="ctr">
              <a:defRPr/>
            </a:pPr>
            <a:endParaRPr lang="de-DE" dirty="0"/>
          </a:p>
        </p:txBody>
      </p:sp>
      <p:sp>
        <p:nvSpPr>
          <p:cNvPr id="15" name="Textfeld 14"/>
          <p:cNvSpPr txBox="1"/>
          <p:nvPr/>
        </p:nvSpPr>
        <p:spPr>
          <a:xfrm>
            <a:off x="3635896" y="2708920"/>
            <a:ext cx="5255567" cy="2246769"/>
          </a:xfrm>
          <a:prstGeom prst="rect">
            <a:avLst/>
          </a:prstGeom>
          <a:solidFill>
            <a:schemeClr val="bg2">
              <a:lumMod val="40000"/>
              <a:lumOff val="60000"/>
            </a:schemeClr>
          </a:solidFill>
          <a:ln w="28575">
            <a:solidFill>
              <a:schemeClr val="bg1"/>
            </a:solidFill>
          </a:ln>
        </p:spPr>
        <p:txBody>
          <a:bodyPr wrap="square">
            <a:spAutoFit/>
          </a:bodyPr>
          <a:lstStyle/>
          <a:p>
            <a:pPr algn="ctr">
              <a:spcAft>
                <a:spcPts val="600"/>
              </a:spcAft>
              <a:defRPr/>
            </a:pPr>
            <a:r>
              <a:rPr lang="de-DE" sz="1600" dirty="0"/>
              <a:t>Hauptteil </a:t>
            </a:r>
          </a:p>
          <a:p>
            <a:pPr>
              <a:spcAft>
                <a:spcPts val="600"/>
              </a:spcAft>
              <a:defRPr/>
            </a:pPr>
            <a:r>
              <a:rPr lang="de-DE" sz="1400" dirty="0" smtClean="0"/>
              <a:t>- Analyse wesentlicher </a:t>
            </a:r>
            <a:r>
              <a:rPr lang="de-DE" sz="1400" dirty="0"/>
              <a:t>und zentraler Merkmale des </a:t>
            </a:r>
            <a:r>
              <a:rPr lang="de-DE" sz="1400" dirty="0" smtClean="0"/>
              <a:t>Projektes</a:t>
            </a:r>
          </a:p>
          <a:p>
            <a:pPr>
              <a:defRPr/>
            </a:pPr>
            <a:endParaRPr lang="de-DE" sz="1400" dirty="0"/>
          </a:p>
          <a:p>
            <a:pPr>
              <a:defRPr/>
            </a:pPr>
            <a:r>
              <a:rPr lang="de-DE" sz="1400" dirty="0" smtClean="0"/>
              <a:t>- Beurteilung </a:t>
            </a:r>
            <a:r>
              <a:rPr lang="de-DE" sz="1400" dirty="0"/>
              <a:t>des Projektes an Hand der </a:t>
            </a:r>
            <a:r>
              <a:rPr lang="de-DE" sz="1400" dirty="0" smtClean="0"/>
              <a:t>durch die Aufgabestellung vorgegebenen sachlichen Beurteilungskriterien</a:t>
            </a:r>
          </a:p>
          <a:p>
            <a:pPr>
              <a:defRPr/>
            </a:pPr>
            <a:endParaRPr lang="de-DE" sz="1400" dirty="0"/>
          </a:p>
          <a:p>
            <a:pPr>
              <a:defRPr/>
            </a:pPr>
            <a:r>
              <a:rPr lang="de-DE" sz="1400" dirty="0" smtClean="0"/>
              <a:t>- persönliche </a:t>
            </a:r>
            <a:r>
              <a:rPr lang="de-DE" sz="1400" dirty="0"/>
              <a:t>wertende Stellungnahme unter </a:t>
            </a:r>
            <a:r>
              <a:rPr lang="de-DE" sz="1400" dirty="0" smtClean="0"/>
              <a:t>Offenlegung </a:t>
            </a:r>
            <a:r>
              <a:rPr lang="de-DE" sz="1400" dirty="0"/>
              <a:t>der angelegten eigenen </a:t>
            </a:r>
            <a:r>
              <a:rPr lang="de-DE" sz="1400" dirty="0" smtClean="0"/>
              <a:t>Wertmaßstäbe</a:t>
            </a:r>
            <a:endParaRPr lang="de-DE" sz="1400" dirty="0"/>
          </a:p>
          <a:p>
            <a:pPr algn="ctr">
              <a:defRPr/>
            </a:pPr>
            <a:endParaRPr lang="de-DE" sz="1600" dirty="0"/>
          </a:p>
        </p:txBody>
      </p:sp>
      <p:sp>
        <p:nvSpPr>
          <p:cNvPr id="22535" name="Textfeld 32"/>
          <p:cNvSpPr txBox="1">
            <a:spLocks noChangeArrowheads="1"/>
          </p:cNvSpPr>
          <p:nvPr/>
        </p:nvSpPr>
        <p:spPr bwMode="auto">
          <a:xfrm>
            <a:off x="251520" y="2564904"/>
            <a:ext cx="3311525" cy="2032000"/>
          </a:xfrm>
          <a:prstGeom prst="rect">
            <a:avLst/>
          </a:prstGeom>
          <a:noFill/>
          <a:ln w="9525">
            <a:noFill/>
            <a:miter lim="800000"/>
            <a:headEnd/>
            <a:tailEnd/>
          </a:ln>
        </p:spPr>
        <p:txBody>
          <a:bodyPr>
            <a:spAutoFit/>
          </a:bodyPr>
          <a:lstStyle/>
          <a:p>
            <a:pPr>
              <a:buFont typeface="Arial" charset="0"/>
              <a:buChar char="•"/>
            </a:pPr>
            <a:endParaRPr lang="de-DE" dirty="0"/>
          </a:p>
          <a:p>
            <a:pPr>
              <a:buFont typeface="Arial" charset="0"/>
              <a:buChar char="•"/>
            </a:pPr>
            <a:endParaRPr lang="de-DE" dirty="0"/>
          </a:p>
          <a:p>
            <a:r>
              <a:rPr lang="de-DE" dirty="0"/>
              <a:t>Wie soll eine schriftliche Bewertung aufgebaut sein?</a:t>
            </a:r>
          </a:p>
          <a:p>
            <a:endParaRPr lang="de-DE" dirty="0"/>
          </a:p>
          <a:p>
            <a:r>
              <a:rPr lang="de-DE" dirty="0"/>
              <a:t>Welche Textform entspricht dem Operator Bewerten?</a:t>
            </a:r>
          </a:p>
        </p:txBody>
      </p:sp>
      <p:sp>
        <p:nvSpPr>
          <p:cNvPr id="14" name="Plus 13"/>
          <p:cNvSpPr/>
          <p:nvPr/>
        </p:nvSpPr>
        <p:spPr bwMode="auto">
          <a:xfrm>
            <a:off x="6084168" y="4797152"/>
            <a:ext cx="288925" cy="288925"/>
          </a:xfrm>
          <a:prstGeom prst="mathPlus">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r">
              <a:defRPr/>
            </a:pPr>
            <a:endParaRPr lang="de-DE" sz="2400" b="1">
              <a:latin typeface="Times New Roman" pitchFamily="18" charset="0"/>
            </a:endParaRPr>
          </a:p>
        </p:txBody>
      </p:sp>
      <p:sp>
        <p:nvSpPr>
          <p:cNvPr id="18" name="Plus 17"/>
          <p:cNvSpPr/>
          <p:nvPr/>
        </p:nvSpPr>
        <p:spPr bwMode="auto">
          <a:xfrm>
            <a:off x="6084168" y="2420888"/>
            <a:ext cx="287338" cy="288925"/>
          </a:xfrm>
          <a:prstGeom prst="mathPlus">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r">
              <a:defRPr/>
            </a:pPr>
            <a:endParaRPr lang="de-DE" sz="2400" b="1">
              <a:latin typeface="Times New Roman" pitchFamily="18" charset="0"/>
            </a:endParaRPr>
          </a:p>
        </p:txBody>
      </p:sp>
      <p:cxnSp>
        <p:nvCxnSpPr>
          <p:cNvPr id="10" name="Gerade Verbindung 9"/>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a:xfrm>
            <a:off x="683568" y="476672"/>
            <a:ext cx="7772400" cy="592138"/>
          </a:xfrm>
        </p:spPr>
        <p:txBody>
          <a:bodyPr/>
          <a:lstStyle/>
          <a:p>
            <a:r>
              <a:rPr lang="de-DE" sz="2800" dirty="0" smtClean="0"/>
              <a:t>Struktur I - Langversion</a:t>
            </a:r>
          </a:p>
        </p:txBody>
      </p:sp>
      <p:sp>
        <p:nvSpPr>
          <p:cNvPr id="14339" name="Inhaltsplatzhalter 2"/>
          <p:cNvSpPr>
            <a:spLocks noGrp="1"/>
          </p:cNvSpPr>
          <p:nvPr>
            <p:ph idx="1"/>
          </p:nvPr>
        </p:nvSpPr>
        <p:spPr>
          <a:xfrm>
            <a:off x="611188" y="1484313"/>
            <a:ext cx="7848600" cy="4752975"/>
          </a:xfrm>
        </p:spPr>
        <p:txBody>
          <a:bodyPr/>
          <a:lstStyle/>
          <a:p>
            <a:pPr>
              <a:buFontTx/>
              <a:buNone/>
            </a:pPr>
            <a:endParaRPr lang="de-DE" dirty="0" smtClean="0">
              <a:solidFill>
                <a:srgbClr val="FF0000"/>
              </a:solidFill>
            </a:endParaRPr>
          </a:p>
          <a:p>
            <a:pPr lvl="1"/>
            <a:endParaRPr lang="de-DE" dirty="0" smtClean="0"/>
          </a:p>
          <a:p>
            <a:pPr lvl="1">
              <a:buFontTx/>
              <a:buNone/>
            </a:pPr>
            <a:endParaRPr lang="de-DE" dirty="0" smtClean="0"/>
          </a:p>
        </p:txBody>
      </p:sp>
      <p:sp>
        <p:nvSpPr>
          <p:cNvPr id="8" name="Textfeld 7"/>
          <p:cNvSpPr txBox="1"/>
          <p:nvPr/>
        </p:nvSpPr>
        <p:spPr>
          <a:xfrm>
            <a:off x="971550" y="1989138"/>
            <a:ext cx="1512888"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1 / 2 </a:t>
            </a:r>
          </a:p>
        </p:txBody>
      </p:sp>
      <p:sp>
        <p:nvSpPr>
          <p:cNvPr id="9" name="Textfeld 8"/>
          <p:cNvSpPr txBox="1"/>
          <p:nvPr/>
        </p:nvSpPr>
        <p:spPr>
          <a:xfrm>
            <a:off x="971550" y="3068638"/>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3 / 4 </a:t>
            </a:r>
          </a:p>
        </p:txBody>
      </p:sp>
      <p:sp>
        <p:nvSpPr>
          <p:cNvPr id="10" name="Textfeld 9"/>
          <p:cNvSpPr txBox="1"/>
          <p:nvPr/>
        </p:nvSpPr>
        <p:spPr>
          <a:xfrm>
            <a:off x="971550" y="3789363"/>
            <a:ext cx="1584325"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5 / 6 </a:t>
            </a:r>
          </a:p>
        </p:txBody>
      </p:sp>
      <p:sp>
        <p:nvSpPr>
          <p:cNvPr id="11" name="Textfeld 10"/>
          <p:cNvSpPr txBox="1"/>
          <p:nvPr/>
        </p:nvSpPr>
        <p:spPr>
          <a:xfrm>
            <a:off x="971550" y="4868863"/>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7 /8 / 9 </a:t>
            </a:r>
          </a:p>
        </p:txBody>
      </p:sp>
      <p:sp>
        <p:nvSpPr>
          <p:cNvPr id="12" name="Textfeld 11"/>
          <p:cNvSpPr txBox="1"/>
          <p:nvPr/>
        </p:nvSpPr>
        <p:spPr>
          <a:xfrm>
            <a:off x="2987675" y="1844675"/>
            <a:ext cx="2520950" cy="646113"/>
          </a:xfrm>
          <a:prstGeom prst="rect">
            <a:avLst/>
          </a:prstGeom>
          <a:solidFill>
            <a:schemeClr val="bg2">
              <a:lumMod val="40000"/>
              <a:lumOff val="60000"/>
            </a:schemeClr>
          </a:solidFill>
          <a:ln w="28575">
            <a:solidFill>
              <a:schemeClr val="bg1"/>
            </a:solidFill>
          </a:ln>
        </p:spPr>
        <p:txBody>
          <a:bodyPr>
            <a:spAutoFit/>
          </a:bodyPr>
          <a:lstStyle/>
          <a:p>
            <a:pPr>
              <a:defRPr/>
            </a:pPr>
            <a:r>
              <a:rPr lang="de-DE" dirty="0" smtClean="0"/>
              <a:t>Entwicklungszusammen-</a:t>
            </a:r>
            <a:r>
              <a:rPr lang="de-DE" dirty="0" err="1" smtClean="0"/>
              <a:t>arbeit</a:t>
            </a:r>
            <a:endParaRPr lang="de-DE" dirty="0"/>
          </a:p>
        </p:txBody>
      </p:sp>
      <p:sp>
        <p:nvSpPr>
          <p:cNvPr id="13" name="Textfeld 12"/>
          <p:cNvSpPr txBox="1"/>
          <p:nvPr/>
        </p:nvSpPr>
        <p:spPr>
          <a:xfrm>
            <a:off x="2987675" y="2924175"/>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Raumanalyse nach den vier Raumkonzepten</a:t>
            </a:r>
          </a:p>
        </p:txBody>
      </p:sp>
      <p:sp>
        <p:nvSpPr>
          <p:cNvPr id="14" name="Textfeld 13"/>
          <p:cNvSpPr txBox="1"/>
          <p:nvPr/>
        </p:nvSpPr>
        <p:spPr>
          <a:xfrm>
            <a:off x="2987675" y="3716338"/>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Auswertung </a:t>
            </a:r>
          </a:p>
          <a:p>
            <a:pPr>
              <a:defRPr/>
            </a:pPr>
            <a:r>
              <a:rPr lang="de-DE" dirty="0"/>
              <a:t>Vorschläge zur EZ</a:t>
            </a:r>
          </a:p>
        </p:txBody>
      </p:sp>
      <p:sp>
        <p:nvSpPr>
          <p:cNvPr id="15" name="Textfeld 14"/>
          <p:cNvSpPr txBox="1"/>
          <p:nvPr/>
        </p:nvSpPr>
        <p:spPr>
          <a:xfrm>
            <a:off x="2987675" y="4724400"/>
            <a:ext cx="2520950" cy="923925"/>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Entwicklungszusammen-</a:t>
            </a:r>
            <a:r>
              <a:rPr lang="de-DE" dirty="0" err="1"/>
              <a:t>arbeit</a:t>
            </a:r>
            <a:r>
              <a:rPr lang="de-DE" dirty="0"/>
              <a:t> im Tschad Beispiel: Misereor</a:t>
            </a:r>
          </a:p>
        </p:txBody>
      </p:sp>
      <p:cxnSp>
        <p:nvCxnSpPr>
          <p:cNvPr id="16" name="Gerade Verbindung 1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a:xfrm>
            <a:off x="683568" y="476672"/>
            <a:ext cx="7772400" cy="592138"/>
          </a:xfrm>
        </p:spPr>
        <p:txBody>
          <a:bodyPr/>
          <a:lstStyle/>
          <a:p>
            <a:r>
              <a:rPr lang="de-DE" sz="2800" dirty="0" smtClean="0"/>
              <a:t>Struktur II - Kurzversion</a:t>
            </a:r>
          </a:p>
        </p:txBody>
      </p:sp>
      <p:sp>
        <p:nvSpPr>
          <p:cNvPr id="15363" name="Inhaltsplatzhalter 2"/>
          <p:cNvSpPr>
            <a:spLocks noGrp="1"/>
          </p:cNvSpPr>
          <p:nvPr>
            <p:ph idx="1"/>
          </p:nvPr>
        </p:nvSpPr>
        <p:spPr>
          <a:xfrm>
            <a:off x="611188" y="1484313"/>
            <a:ext cx="7848600" cy="4752975"/>
          </a:xfrm>
        </p:spPr>
        <p:txBody>
          <a:bodyPr/>
          <a:lstStyle/>
          <a:p>
            <a:pPr>
              <a:buFontTx/>
              <a:buNone/>
            </a:pPr>
            <a:endParaRPr lang="de-DE" smtClean="0">
              <a:solidFill>
                <a:srgbClr val="FF0000"/>
              </a:solidFill>
            </a:endParaRPr>
          </a:p>
          <a:p>
            <a:pPr lvl="1"/>
            <a:endParaRPr lang="de-DE" smtClean="0"/>
          </a:p>
          <a:p>
            <a:pPr lvl="1">
              <a:buFontTx/>
              <a:buNone/>
            </a:pPr>
            <a:endParaRPr lang="de-DE" smtClean="0"/>
          </a:p>
        </p:txBody>
      </p:sp>
      <p:sp>
        <p:nvSpPr>
          <p:cNvPr id="8" name="Textfeld 7"/>
          <p:cNvSpPr txBox="1"/>
          <p:nvPr/>
        </p:nvSpPr>
        <p:spPr>
          <a:xfrm>
            <a:off x="971550" y="1989138"/>
            <a:ext cx="1512888"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1 / 2 </a:t>
            </a:r>
          </a:p>
        </p:txBody>
      </p:sp>
      <p:sp>
        <p:nvSpPr>
          <p:cNvPr id="9" name="Textfeld 8"/>
          <p:cNvSpPr txBox="1"/>
          <p:nvPr/>
        </p:nvSpPr>
        <p:spPr>
          <a:xfrm>
            <a:off x="971550" y="3068638"/>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3 / 4 </a:t>
            </a:r>
          </a:p>
        </p:txBody>
      </p:sp>
      <p:sp>
        <p:nvSpPr>
          <p:cNvPr id="10" name="Textfeld 9"/>
          <p:cNvSpPr txBox="1"/>
          <p:nvPr/>
        </p:nvSpPr>
        <p:spPr>
          <a:xfrm>
            <a:off x="971550" y="3789363"/>
            <a:ext cx="1584325"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5 / 6 </a:t>
            </a:r>
          </a:p>
        </p:txBody>
      </p:sp>
      <p:sp>
        <p:nvSpPr>
          <p:cNvPr id="11" name="Textfeld 10"/>
          <p:cNvSpPr txBox="1"/>
          <p:nvPr/>
        </p:nvSpPr>
        <p:spPr>
          <a:xfrm>
            <a:off x="971550" y="4868863"/>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7 /8 / 9 </a:t>
            </a:r>
          </a:p>
        </p:txBody>
      </p:sp>
      <p:sp>
        <p:nvSpPr>
          <p:cNvPr id="12" name="Textfeld 11"/>
          <p:cNvSpPr txBox="1"/>
          <p:nvPr/>
        </p:nvSpPr>
        <p:spPr>
          <a:xfrm>
            <a:off x="2987675" y="1844675"/>
            <a:ext cx="2520950" cy="646113"/>
          </a:xfrm>
          <a:prstGeom prst="rect">
            <a:avLst/>
          </a:prstGeom>
          <a:solidFill>
            <a:schemeClr val="bg2">
              <a:lumMod val="40000"/>
              <a:lumOff val="60000"/>
            </a:schemeClr>
          </a:solidFill>
          <a:ln w="28575">
            <a:solidFill>
              <a:schemeClr val="bg1"/>
            </a:solidFill>
          </a:ln>
        </p:spPr>
        <p:txBody>
          <a:bodyPr>
            <a:spAutoFit/>
          </a:bodyPr>
          <a:lstStyle/>
          <a:p>
            <a:pPr>
              <a:defRPr/>
            </a:pPr>
            <a:r>
              <a:rPr lang="de-DE" dirty="0" smtClean="0"/>
              <a:t>Entwicklungszusammen-</a:t>
            </a:r>
            <a:r>
              <a:rPr lang="de-DE" dirty="0" err="1" smtClean="0"/>
              <a:t>arbeit</a:t>
            </a:r>
            <a:endParaRPr lang="de-DE" dirty="0"/>
          </a:p>
        </p:txBody>
      </p:sp>
      <p:sp>
        <p:nvSpPr>
          <p:cNvPr id="13" name="Textfeld 12"/>
          <p:cNvSpPr txBox="1"/>
          <p:nvPr/>
        </p:nvSpPr>
        <p:spPr>
          <a:xfrm>
            <a:off x="2987675" y="2924175"/>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Raumanalyse nach den vier Raumkonzepten</a:t>
            </a:r>
          </a:p>
        </p:txBody>
      </p:sp>
      <p:sp>
        <p:nvSpPr>
          <p:cNvPr id="14" name="Textfeld 13"/>
          <p:cNvSpPr txBox="1"/>
          <p:nvPr/>
        </p:nvSpPr>
        <p:spPr>
          <a:xfrm>
            <a:off x="2987675" y="3716338"/>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Auswertung </a:t>
            </a:r>
          </a:p>
          <a:p>
            <a:pPr>
              <a:defRPr/>
            </a:pPr>
            <a:r>
              <a:rPr lang="de-DE" dirty="0">
                <a:solidFill>
                  <a:schemeClr val="accent1">
                    <a:lumMod val="60000"/>
                    <a:lumOff val="40000"/>
                  </a:schemeClr>
                </a:solidFill>
              </a:rPr>
              <a:t>Vorschläge zur EZ</a:t>
            </a:r>
          </a:p>
        </p:txBody>
      </p:sp>
      <p:sp>
        <p:nvSpPr>
          <p:cNvPr id="15" name="Textfeld 14"/>
          <p:cNvSpPr txBox="1"/>
          <p:nvPr/>
        </p:nvSpPr>
        <p:spPr>
          <a:xfrm>
            <a:off x="2987675" y="4724400"/>
            <a:ext cx="2520950" cy="923925"/>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Entwicklungszusammen-</a:t>
            </a:r>
            <a:r>
              <a:rPr lang="de-DE" dirty="0" err="1"/>
              <a:t>arbeit</a:t>
            </a:r>
            <a:r>
              <a:rPr lang="de-DE" dirty="0"/>
              <a:t> im Tschad Beispiel: Misereor</a:t>
            </a:r>
          </a:p>
        </p:txBody>
      </p:sp>
      <p:cxnSp>
        <p:nvCxnSpPr>
          <p:cNvPr id="17" name="Gerade Verbindung 16"/>
          <p:cNvCxnSpPr/>
          <p:nvPr/>
        </p:nvCxnSpPr>
        <p:spPr bwMode="auto">
          <a:xfrm flipH="1">
            <a:off x="684213" y="2133600"/>
            <a:ext cx="287337" cy="0"/>
          </a:xfrm>
          <a:prstGeom prst="line">
            <a:avLst/>
          </a:prstGeom>
          <a:solidFill>
            <a:schemeClr val="accent1"/>
          </a:solidFill>
          <a:ln w="38100" cap="flat" cmpd="sng" algn="ctr">
            <a:solidFill>
              <a:schemeClr val="bg2">
                <a:lumMod val="60000"/>
                <a:lumOff val="40000"/>
              </a:schemeClr>
            </a:solidFill>
            <a:prstDash val="solid"/>
            <a:round/>
            <a:headEnd type="none" w="med" len="med"/>
            <a:tailEnd type="none" w="med" len="med"/>
          </a:ln>
          <a:effectLst/>
        </p:spPr>
      </p:cxnSp>
      <p:cxnSp>
        <p:nvCxnSpPr>
          <p:cNvPr id="19" name="Gerade Verbindung 18"/>
          <p:cNvCxnSpPr/>
          <p:nvPr/>
        </p:nvCxnSpPr>
        <p:spPr bwMode="auto">
          <a:xfrm>
            <a:off x="684213" y="2133600"/>
            <a:ext cx="0" cy="2808288"/>
          </a:xfrm>
          <a:prstGeom prst="line">
            <a:avLst/>
          </a:prstGeom>
          <a:solidFill>
            <a:schemeClr val="accent1"/>
          </a:solidFill>
          <a:ln w="38100" cap="flat" cmpd="sng" algn="ctr">
            <a:solidFill>
              <a:schemeClr val="bg2">
                <a:lumMod val="60000"/>
                <a:lumOff val="40000"/>
              </a:schemeClr>
            </a:solidFill>
            <a:prstDash val="solid"/>
            <a:round/>
            <a:headEnd type="none" w="med" len="med"/>
            <a:tailEnd type="none" w="med" len="med"/>
          </a:ln>
          <a:effectLst/>
        </p:spPr>
      </p:cxnSp>
      <p:cxnSp>
        <p:nvCxnSpPr>
          <p:cNvPr id="21" name="Gerade Verbindung mit Pfeil 20"/>
          <p:cNvCxnSpPr/>
          <p:nvPr/>
        </p:nvCxnSpPr>
        <p:spPr bwMode="auto">
          <a:xfrm>
            <a:off x="684213" y="4941888"/>
            <a:ext cx="287337" cy="0"/>
          </a:xfrm>
          <a:prstGeom prst="straightConnector1">
            <a:avLst/>
          </a:prstGeom>
          <a:solidFill>
            <a:schemeClr val="accent1"/>
          </a:solidFill>
          <a:ln w="38100" cap="flat" cmpd="sng" algn="ctr">
            <a:solidFill>
              <a:schemeClr val="bg2">
                <a:lumMod val="60000"/>
                <a:lumOff val="40000"/>
              </a:schemeClr>
            </a:solidFill>
            <a:prstDash val="solid"/>
            <a:round/>
            <a:headEnd type="none" w="med" len="med"/>
            <a:tailEnd type="arrow"/>
          </a:ln>
          <a:effectLst/>
        </p:spPr>
      </p:cxnSp>
      <p:cxnSp>
        <p:nvCxnSpPr>
          <p:cNvPr id="16" name="Gerade Verbindung 1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683568" y="476672"/>
            <a:ext cx="7772400" cy="592138"/>
          </a:xfrm>
        </p:spPr>
        <p:txBody>
          <a:bodyPr/>
          <a:lstStyle/>
          <a:p>
            <a:r>
              <a:rPr lang="de-DE" sz="2800" dirty="0" smtClean="0"/>
              <a:t>Struktur – Varianten und Differenzierung</a:t>
            </a:r>
          </a:p>
        </p:txBody>
      </p:sp>
      <p:sp>
        <p:nvSpPr>
          <p:cNvPr id="16387" name="Inhaltsplatzhalter 2"/>
          <p:cNvSpPr>
            <a:spLocks noGrp="1"/>
          </p:cNvSpPr>
          <p:nvPr>
            <p:ph idx="1"/>
          </p:nvPr>
        </p:nvSpPr>
        <p:spPr>
          <a:xfrm>
            <a:off x="611188" y="1484313"/>
            <a:ext cx="7848600" cy="4752975"/>
          </a:xfrm>
        </p:spPr>
        <p:txBody>
          <a:bodyPr/>
          <a:lstStyle/>
          <a:p>
            <a:pPr>
              <a:buFontTx/>
              <a:buNone/>
            </a:pPr>
            <a:endParaRPr lang="de-DE" dirty="0" smtClean="0">
              <a:solidFill>
                <a:srgbClr val="FF0000"/>
              </a:solidFill>
            </a:endParaRPr>
          </a:p>
          <a:p>
            <a:pPr lvl="1"/>
            <a:endParaRPr lang="de-DE" dirty="0" smtClean="0"/>
          </a:p>
          <a:p>
            <a:pPr lvl="1">
              <a:buFontTx/>
              <a:buNone/>
            </a:pPr>
            <a:endParaRPr lang="de-DE" dirty="0" smtClean="0"/>
          </a:p>
        </p:txBody>
      </p:sp>
      <p:sp>
        <p:nvSpPr>
          <p:cNvPr id="8" name="Textfeld 7"/>
          <p:cNvSpPr txBox="1"/>
          <p:nvPr/>
        </p:nvSpPr>
        <p:spPr>
          <a:xfrm>
            <a:off x="971550" y="1989138"/>
            <a:ext cx="1512888" cy="368300"/>
          </a:xfrm>
          <a:prstGeom prst="rect">
            <a:avLst/>
          </a:prstGeom>
          <a:solidFill>
            <a:schemeClr val="bg2">
              <a:lumMod val="40000"/>
              <a:lumOff val="60000"/>
            </a:schemeClr>
          </a:solidFill>
        </p:spPr>
        <p:txBody>
          <a:bodyPr>
            <a:spAutoFit/>
          </a:bodyPr>
          <a:lstStyle/>
          <a:p>
            <a:pPr>
              <a:defRPr/>
            </a:pPr>
            <a:r>
              <a:rPr lang="de-DE" dirty="0"/>
              <a:t>Stunde 1 / 2 </a:t>
            </a:r>
          </a:p>
        </p:txBody>
      </p:sp>
      <p:sp>
        <p:nvSpPr>
          <p:cNvPr id="9" name="Textfeld 8"/>
          <p:cNvSpPr txBox="1"/>
          <p:nvPr/>
        </p:nvSpPr>
        <p:spPr>
          <a:xfrm>
            <a:off x="971550" y="3068638"/>
            <a:ext cx="1584325" cy="369887"/>
          </a:xfrm>
          <a:prstGeom prst="rect">
            <a:avLst/>
          </a:prstGeom>
          <a:solidFill>
            <a:schemeClr val="bg2">
              <a:lumMod val="40000"/>
              <a:lumOff val="60000"/>
            </a:schemeClr>
          </a:solidFill>
        </p:spPr>
        <p:txBody>
          <a:bodyPr>
            <a:spAutoFit/>
          </a:bodyPr>
          <a:lstStyle/>
          <a:p>
            <a:pPr>
              <a:defRPr/>
            </a:pPr>
            <a:r>
              <a:rPr lang="de-DE" dirty="0">
                <a:solidFill>
                  <a:schemeClr val="accent1">
                    <a:lumMod val="60000"/>
                    <a:lumOff val="40000"/>
                  </a:schemeClr>
                </a:solidFill>
              </a:rPr>
              <a:t>Stunde 3 / 4 </a:t>
            </a:r>
          </a:p>
        </p:txBody>
      </p:sp>
      <p:sp>
        <p:nvSpPr>
          <p:cNvPr id="10" name="Textfeld 9"/>
          <p:cNvSpPr txBox="1"/>
          <p:nvPr/>
        </p:nvSpPr>
        <p:spPr>
          <a:xfrm>
            <a:off x="971550" y="3789363"/>
            <a:ext cx="1584325" cy="368300"/>
          </a:xfrm>
          <a:prstGeom prst="rect">
            <a:avLst/>
          </a:prstGeom>
          <a:solidFill>
            <a:schemeClr val="bg2">
              <a:lumMod val="40000"/>
              <a:lumOff val="60000"/>
            </a:schemeClr>
          </a:solidFill>
        </p:spPr>
        <p:txBody>
          <a:bodyPr>
            <a:spAutoFit/>
          </a:bodyPr>
          <a:lstStyle/>
          <a:p>
            <a:pPr>
              <a:defRPr/>
            </a:pPr>
            <a:r>
              <a:rPr lang="de-DE" dirty="0">
                <a:solidFill>
                  <a:schemeClr val="accent1">
                    <a:lumMod val="60000"/>
                    <a:lumOff val="40000"/>
                  </a:schemeClr>
                </a:solidFill>
              </a:rPr>
              <a:t>Stunde 5 / 6 </a:t>
            </a:r>
          </a:p>
        </p:txBody>
      </p:sp>
      <p:sp>
        <p:nvSpPr>
          <p:cNvPr id="11" name="Textfeld 10"/>
          <p:cNvSpPr txBox="1"/>
          <p:nvPr/>
        </p:nvSpPr>
        <p:spPr>
          <a:xfrm>
            <a:off x="971550" y="4868863"/>
            <a:ext cx="1584325" cy="369887"/>
          </a:xfrm>
          <a:prstGeom prst="rect">
            <a:avLst/>
          </a:prstGeom>
          <a:solidFill>
            <a:schemeClr val="bg2">
              <a:lumMod val="40000"/>
              <a:lumOff val="60000"/>
            </a:schemeClr>
          </a:solidFill>
        </p:spPr>
        <p:txBody>
          <a:bodyPr>
            <a:spAutoFit/>
          </a:bodyPr>
          <a:lstStyle/>
          <a:p>
            <a:pPr>
              <a:defRPr/>
            </a:pPr>
            <a:r>
              <a:rPr lang="de-DE" dirty="0">
                <a:solidFill>
                  <a:schemeClr val="accent1">
                    <a:lumMod val="60000"/>
                    <a:lumOff val="40000"/>
                  </a:schemeClr>
                </a:solidFill>
              </a:rPr>
              <a:t>Stunde 7 /8 / 9 </a:t>
            </a:r>
          </a:p>
        </p:txBody>
      </p:sp>
      <p:sp>
        <p:nvSpPr>
          <p:cNvPr id="12" name="Textfeld 11"/>
          <p:cNvSpPr txBox="1"/>
          <p:nvPr/>
        </p:nvSpPr>
        <p:spPr>
          <a:xfrm>
            <a:off x="2987675" y="1844675"/>
            <a:ext cx="2520950" cy="646113"/>
          </a:xfrm>
          <a:prstGeom prst="rect">
            <a:avLst/>
          </a:prstGeom>
          <a:solidFill>
            <a:schemeClr val="bg2">
              <a:lumMod val="40000"/>
              <a:lumOff val="60000"/>
            </a:schemeClr>
          </a:solidFill>
          <a:ln w="28575">
            <a:solidFill>
              <a:schemeClr val="bg1"/>
            </a:solidFill>
          </a:ln>
        </p:spPr>
        <p:txBody>
          <a:bodyPr>
            <a:spAutoFit/>
          </a:bodyPr>
          <a:lstStyle/>
          <a:p>
            <a:pPr>
              <a:defRPr/>
            </a:pPr>
            <a:r>
              <a:rPr lang="de-DE" dirty="0" smtClean="0"/>
              <a:t>Entwicklungszusammen-</a:t>
            </a:r>
            <a:r>
              <a:rPr lang="de-DE" dirty="0" err="1" smtClean="0"/>
              <a:t>arbeit</a:t>
            </a:r>
            <a:endParaRPr lang="de-DE" dirty="0"/>
          </a:p>
        </p:txBody>
      </p:sp>
      <p:sp>
        <p:nvSpPr>
          <p:cNvPr id="13" name="Textfeld 12"/>
          <p:cNvSpPr txBox="1"/>
          <p:nvPr/>
        </p:nvSpPr>
        <p:spPr>
          <a:xfrm>
            <a:off x="2987675" y="2924175"/>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Raumanalyse nach den vier Raumkonzepten</a:t>
            </a:r>
          </a:p>
        </p:txBody>
      </p:sp>
      <p:sp>
        <p:nvSpPr>
          <p:cNvPr id="14" name="Textfeld 13"/>
          <p:cNvSpPr txBox="1"/>
          <p:nvPr/>
        </p:nvSpPr>
        <p:spPr>
          <a:xfrm>
            <a:off x="2987675" y="3716338"/>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Auswertung </a:t>
            </a:r>
          </a:p>
          <a:p>
            <a:pPr>
              <a:defRPr/>
            </a:pPr>
            <a:r>
              <a:rPr lang="de-DE" dirty="0">
                <a:solidFill>
                  <a:schemeClr val="accent1">
                    <a:lumMod val="60000"/>
                    <a:lumOff val="40000"/>
                  </a:schemeClr>
                </a:solidFill>
              </a:rPr>
              <a:t>Vorschläge zur EZ</a:t>
            </a:r>
          </a:p>
        </p:txBody>
      </p:sp>
      <p:sp>
        <p:nvSpPr>
          <p:cNvPr id="15" name="Textfeld 14"/>
          <p:cNvSpPr txBox="1"/>
          <p:nvPr/>
        </p:nvSpPr>
        <p:spPr>
          <a:xfrm>
            <a:off x="2987675" y="4724400"/>
            <a:ext cx="2520950" cy="923925"/>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Entwicklungszusammen-</a:t>
            </a:r>
            <a:r>
              <a:rPr lang="de-DE" dirty="0" err="1">
                <a:solidFill>
                  <a:schemeClr val="accent1">
                    <a:lumMod val="60000"/>
                    <a:lumOff val="40000"/>
                  </a:schemeClr>
                </a:solidFill>
              </a:rPr>
              <a:t>arbeit</a:t>
            </a:r>
            <a:r>
              <a:rPr lang="de-DE" dirty="0">
                <a:solidFill>
                  <a:schemeClr val="accent1">
                    <a:lumMod val="60000"/>
                    <a:lumOff val="40000"/>
                  </a:schemeClr>
                </a:solidFill>
              </a:rPr>
              <a:t> im Tschad Beispiel: Misereor</a:t>
            </a:r>
          </a:p>
        </p:txBody>
      </p:sp>
      <p:sp>
        <p:nvSpPr>
          <p:cNvPr id="16" name="Textfeld 15"/>
          <p:cNvSpPr txBox="1"/>
          <p:nvPr/>
        </p:nvSpPr>
        <p:spPr>
          <a:xfrm>
            <a:off x="5867400" y="1341438"/>
            <a:ext cx="2952750" cy="860425"/>
          </a:xfrm>
          <a:prstGeom prst="rect">
            <a:avLst/>
          </a:prstGeom>
          <a:solidFill>
            <a:schemeClr val="bg2">
              <a:lumMod val="40000"/>
              <a:lumOff val="60000"/>
            </a:schemeClr>
          </a:solidFill>
          <a:ln w="28575">
            <a:solidFill>
              <a:schemeClr val="bg1"/>
            </a:solidFill>
          </a:ln>
        </p:spPr>
        <p:txBody>
          <a:bodyPr>
            <a:spAutoFit/>
          </a:bodyPr>
          <a:lstStyle/>
          <a:p>
            <a:pPr>
              <a:buBlip>
                <a:blip r:embed="rId2"/>
              </a:buBlip>
              <a:defRPr/>
            </a:pPr>
            <a:r>
              <a:rPr lang="de-DE" dirty="0"/>
              <a:t> </a:t>
            </a:r>
            <a:r>
              <a:rPr lang="de-DE" sz="1600" dirty="0"/>
              <a:t>Wiederholung /Festigung:</a:t>
            </a:r>
          </a:p>
          <a:p>
            <a:pPr lvl="1">
              <a:buBlip>
                <a:blip r:embed="rId2"/>
              </a:buBlip>
              <a:defRPr/>
            </a:pPr>
            <a:r>
              <a:rPr lang="de-DE" sz="1600" dirty="0"/>
              <a:t> Leitbild </a:t>
            </a:r>
            <a:r>
              <a:rPr lang="de-DE" sz="1600" dirty="0" smtClean="0"/>
              <a:t>nachhaltige </a:t>
            </a:r>
            <a:r>
              <a:rPr lang="de-DE" sz="1600" dirty="0"/>
              <a:t>EW</a:t>
            </a:r>
          </a:p>
          <a:p>
            <a:pPr lvl="1">
              <a:buBlip>
                <a:blip r:embed="rId2"/>
              </a:buBlip>
              <a:defRPr/>
            </a:pPr>
            <a:r>
              <a:rPr lang="de-DE" sz="1600" dirty="0"/>
              <a:t> </a:t>
            </a:r>
            <a:r>
              <a:rPr lang="de-DE" sz="1600" dirty="0" err="1"/>
              <a:t>Milleniumsziele</a:t>
            </a:r>
            <a:endParaRPr lang="de-DE" sz="1600" dirty="0"/>
          </a:p>
        </p:txBody>
      </p:sp>
      <p:sp>
        <p:nvSpPr>
          <p:cNvPr id="17" name="Textfeld 16"/>
          <p:cNvSpPr txBox="1"/>
          <p:nvPr/>
        </p:nvSpPr>
        <p:spPr>
          <a:xfrm>
            <a:off x="5867400" y="2349500"/>
            <a:ext cx="2952750" cy="830263"/>
          </a:xfrm>
          <a:prstGeom prst="rect">
            <a:avLst/>
          </a:prstGeom>
          <a:solidFill>
            <a:schemeClr val="bg2">
              <a:lumMod val="40000"/>
              <a:lumOff val="60000"/>
            </a:schemeClr>
          </a:solidFill>
          <a:ln w="28575">
            <a:solidFill>
              <a:schemeClr val="bg1"/>
            </a:solidFill>
          </a:ln>
        </p:spPr>
        <p:txBody>
          <a:bodyPr>
            <a:spAutoFit/>
          </a:bodyPr>
          <a:lstStyle/>
          <a:p>
            <a:pPr>
              <a:buBlip>
                <a:blip r:embed="rId2"/>
              </a:buBlip>
              <a:defRPr/>
            </a:pPr>
            <a:r>
              <a:rPr lang="de-DE" sz="1600" dirty="0"/>
              <a:t>Variante / Differenzierung:</a:t>
            </a:r>
          </a:p>
          <a:p>
            <a:pPr lvl="1">
              <a:buBlip>
                <a:blip r:embed="rId2"/>
              </a:buBlip>
              <a:defRPr/>
            </a:pPr>
            <a:r>
              <a:rPr lang="de-DE" sz="1600" dirty="0"/>
              <a:t> Gegenposition </a:t>
            </a:r>
            <a:r>
              <a:rPr lang="de-DE" sz="1600" dirty="0" err="1"/>
              <a:t>Dambisa</a:t>
            </a:r>
            <a:r>
              <a:rPr lang="de-DE" sz="1600" dirty="0"/>
              <a:t> </a:t>
            </a:r>
            <a:r>
              <a:rPr lang="de-DE" sz="1600" dirty="0" err="1"/>
              <a:t>Moyo</a:t>
            </a:r>
            <a:r>
              <a:rPr lang="de-DE" sz="1600" dirty="0"/>
              <a:t>: </a:t>
            </a:r>
            <a:r>
              <a:rPr lang="de-DE" sz="1600" dirty="0" err="1" smtClean="0"/>
              <a:t>EWhilfe</a:t>
            </a:r>
            <a:r>
              <a:rPr lang="de-DE" sz="1600" dirty="0" smtClean="0"/>
              <a:t> </a:t>
            </a:r>
            <a:r>
              <a:rPr lang="de-DE" sz="1600" dirty="0"/>
              <a:t>ist tödlich</a:t>
            </a:r>
          </a:p>
        </p:txBody>
      </p:sp>
      <p:sp>
        <p:nvSpPr>
          <p:cNvPr id="18" name="Textfeld 17"/>
          <p:cNvSpPr txBox="1"/>
          <p:nvPr/>
        </p:nvSpPr>
        <p:spPr>
          <a:xfrm>
            <a:off x="5867400" y="3429000"/>
            <a:ext cx="2952750" cy="830263"/>
          </a:xfrm>
          <a:prstGeom prst="rect">
            <a:avLst/>
          </a:prstGeom>
          <a:solidFill>
            <a:schemeClr val="bg2">
              <a:lumMod val="40000"/>
              <a:lumOff val="60000"/>
            </a:schemeClr>
          </a:solidFill>
          <a:ln w="28575">
            <a:solidFill>
              <a:schemeClr val="bg1"/>
            </a:solidFill>
          </a:ln>
        </p:spPr>
        <p:txBody>
          <a:bodyPr>
            <a:spAutoFit/>
          </a:bodyPr>
          <a:lstStyle/>
          <a:p>
            <a:pPr>
              <a:buBlip>
                <a:blip r:embed="rId2"/>
              </a:buBlip>
              <a:defRPr/>
            </a:pPr>
            <a:r>
              <a:rPr lang="de-DE" sz="1600" dirty="0"/>
              <a:t>Variante / Differenzierung:</a:t>
            </a:r>
          </a:p>
          <a:p>
            <a:pPr lvl="1">
              <a:buBlip>
                <a:blip r:embed="rId2"/>
              </a:buBlip>
              <a:defRPr/>
            </a:pPr>
            <a:r>
              <a:rPr lang="de-DE" sz="1600" dirty="0"/>
              <a:t> Die wahren Hindernisse der Entwicklung</a:t>
            </a:r>
          </a:p>
        </p:txBody>
      </p:sp>
      <p:cxnSp>
        <p:nvCxnSpPr>
          <p:cNvPr id="16399" name="Gerade Verbindung 19"/>
          <p:cNvCxnSpPr>
            <a:cxnSpLocks noChangeShapeType="1"/>
            <a:stCxn id="12" idx="3"/>
          </p:cNvCxnSpPr>
          <p:nvPr/>
        </p:nvCxnSpPr>
        <p:spPr bwMode="auto">
          <a:xfrm flipV="1">
            <a:off x="5508625" y="1341438"/>
            <a:ext cx="431800" cy="827087"/>
          </a:xfrm>
          <a:prstGeom prst="line">
            <a:avLst/>
          </a:prstGeom>
          <a:noFill/>
          <a:ln w="9525" algn="ctr">
            <a:solidFill>
              <a:schemeClr val="tx1"/>
            </a:solidFill>
            <a:round/>
            <a:headEnd/>
            <a:tailEnd/>
          </a:ln>
        </p:spPr>
      </p:cxnSp>
      <p:cxnSp>
        <p:nvCxnSpPr>
          <p:cNvPr id="16400" name="Gerade Verbindung 21"/>
          <p:cNvCxnSpPr>
            <a:cxnSpLocks noChangeShapeType="1"/>
            <a:stCxn id="12" idx="3"/>
          </p:cNvCxnSpPr>
          <p:nvPr/>
        </p:nvCxnSpPr>
        <p:spPr bwMode="auto">
          <a:xfrm>
            <a:off x="5508625" y="2168525"/>
            <a:ext cx="358775" cy="180975"/>
          </a:xfrm>
          <a:prstGeom prst="line">
            <a:avLst/>
          </a:prstGeom>
          <a:noFill/>
          <a:ln w="9525" algn="ctr">
            <a:solidFill>
              <a:schemeClr val="tx1"/>
            </a:solidFill>
            <a:round/>
            <a:headEnd/>
            <a:tailEnd/>
          </a:ln>
        </p:spPr>
      </p:cxnSp>
      <p:cxnSp>
        <p:nvCxnSpPr>
          <p:cNvPr id="16401" name="Gerade Verbindung 23"/>
          <p:cNvCxnSpPr>
            <a:cxnSpLocks noChangeShapeType="1"/>
            <a:stCxn id="12" idx="3"/>
          </p:cNvCxnSpPr>
          <p:nvPr/>
        </p:nvCxnSpPr>
        <p:spPr bwMode="auto">
          <a:xfrm>
            <a:off x="5508625" y="2168525"/>
            <a:ext cx="358775" cy="1260475"/>
          </a:xfrm>
          <a:prstGeom prst="line">
            <a:avLst/>
          </a:prstGeom>
          <a:noFill/>
          <a:ln w="9525" algn="ctr">
            <a:solidFill>
              <a:schemeClr val="tx1"/>
            </a:solidFill>
            <a:round/>
            <a:headEnd/>
            <a:tailEnd/>
          </a:ln>
        </p:spPr>
      </p:cxnSp>
      <p:cxnSp>
        <p:nvCxnSpPr>
          <p:cNvPr id="19" name="Gerade Verbindung 18"/>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0" name="Textfeld 19"/>
          <p:cNvSpPr txBox="1"/>
          <p:nvPr/>
        </p:nvSpPr>
        <p:spPr>
          <a:xfrm>
            <a:off x="971600" y="1989435"/>
            <a:ext cx="1512888"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1 / 2 </a:t>
            </a:r>
          </a:p>
        </p:txBody>
      </p:sp>
      <p:sp>
        <p:nvSpPr>
          <p:cNvPr id="21" name="Textfeld 20"/>
          <p:cNvSpPr txBox="1"/>
          <p:nvPr/>
        </p:nvSpPr>
        <p:spPr>
          <a:xfrm>
            <a:off x="971600" y="3068935"/>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3 / 4 </a:t>
            </a:r>
          </a:p>
        </p:txBody>
      </p:sp>
      <p:sp>
        <p:nvSpPr>
          <p:cNvPr id="22" name="Textfeld 21"/>
          <p:cNvSpPr txBox="1"/>
          <p:nvPr/>
        </p:nvSpPr>
        <p:spPr>
          <a:xfrm>
            <a:off x="971600" y="3789660"/>
            <a:ext cx="1584325"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5 / 6 </a:t>
            </a:r>
          </a:p>
        </p:txBody>
      </p:sp>
      <p:sp>
        <p:nvSpPr>
          <p:cNvPr id="23" name="Textfeld 22"/>
          <p:cNvSpPr txBox="1"/>
          <p:nvPr/>
        </p:nvSpPr>
        <p:spPr>
          <a:xfrm>
            <a:off x="971600" y="4869160"/>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7 /8 / 9 </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683568" y="404664"/>
            <a:ext cx="7772400" cy="592138"/>
          </a:xfrm>
        </p:spPr>
        <p:txBody>
          <a:bodyPr/>
          <a:lstStyle/>
          <a:p>
            <a:r>
              <a:rPr lang="de-DE" sz="2800" dirty="0" smtClean="0"/>
              <a:t>Bezug zu den Bildungsstandards</a:t>
            </a:r>
          </a:p>
        </p:txBody>
      </p:sp>
      <p:sp>
        <p:nvSpPr>
          <p:cNvPr id="3" name="Inhaltsplatzhalter 2"/>
          <p:cNvSpPr>
            <a:spLocks noGrp="1"/>
          </p:cNvSpPr>
          <p:nvPr>
            <p:ph idx="1"/>
          </p:nvPr>
        </p:nvSpPr>
        <p:spPr>
          <a:xfrm>
            <a:off x="683568" y="1412776"/>
            <a:ext cx="7772400" cy="4608512"/>
          </a:xfrm>
        </p:spPr>
        <p:txBody>
          <a:bodyPr/>
          <a:lstStyle/>
          <a:p>
            <a:pPr>
              <a:buFontTx/>
              <a:buNone/>
              <a:defRPr/>
            </a:pPr>
            <a:r>
              <a:rPr lang="de-DE" i="1" dirty="0" smtClean="0"/>
              <a:t>Themenfeld : Wirtschaftsstrukturen und Wirtschaftsprozesse auf regionaler und globaler Ebene</a:t>
            </a:r>
          </a:p>
          <a:p>
            <a:pPr>
              <a:buFontTx/>
              <a:buNone/>
              <a:defRPr/>
            </a:pPr>
            <a:endParaRPr lang="de-DE" dirty="0" smtClean="0"/>
          </a:p>
          <a:p>
            <a:pPr lvl="1">
              <a:buFontTx/>
              <a:buNone/>
              <a:defRPr/>
            </a:pPr>
            <a:r>
              <a:rPr lang="de-DE" dirty="0" smtClean="0">
                <a:ea typeface="+mn-ea"/>
                <a:cs typeface="+mn-cs"/>
              </a:rPr>
              <a:t>-</a:t>
            </a:r>
            <a:r>
              <a:rPr lang="de-DE" u="sng" dirty="0" smtClean="0">
                <a:ea typeface="+mn-ea"/>
                <a:cs typeface="+mn-cs"/>
              </a:rPr>
              <a:t>Räume unterschiedlichen Entwicklungsstandes im </a:t>
            </a:r>
          </a:p>
          <a:p>
            <a:pPr lvl="1">
              <a:buFontTx/>
              <a:buNone/>
              <a:defRPr/>
            </a:pPr>
            <a:r>
              <a:rPr lang="de-DE" u="sng" dirty="0" smtClean="0">
                <a:ea typeface="+mn-ea"/>
                <a:cs typeface="+mn-cs"/>
              </a:rPr>
              <a:t>Globalisierungsprozess von Wirtschaft und Gesellschaft in </a:t>
            </a:r>
          </a:p>
          <a:p>
            <a:pPr lvl="1">
              <a:buFontTx/>
              <a:buNone/>
              <a:defRPr/>
            </a:pPr>
            <a:r>
              <a:rPr lang="de-DE" u="sng" dirty="0" smtClean="0">
                <a:ea typeface="+mn-ea"/>
                <a:cs typeface="+mn-cs"/>
              </a:rPr>
              <a:t>ihren Grundzügen analysieren </a:t>
            </a:r>
          </a:p>
          <a:p>
            <a:pPr lvl="1">
              <a:buFontTx/>
              <a:buNone/>
              <a:defRPr/>
            </a:pPr>
            <a:endParaRPr lang="de-DE" dirty="0" smtClean="0">
              <a:ea typeface="+mn-ea"/>
              <a:cs typeface="+mn-cs"/>
            </a:endParaRPr>
          </a:p>
          <a:p>
            <a:pPr lvl="1">
              <a:buFontTx/>
              <a:buNone/>
              <a:defRPr/>
            </a:pPr>
            <a:r>
              <a:rPr lang="de-DE" dirty="0" smtClean="0">
                <a:ea typeface="+mn-ea"/>
                <a:cs typeface="+mn-cs"/>
              </a:rPr>
              <a:t>-Projekte für eine ausgleichsorientierte Entwicklung und </a:t>
            </a:r>
          </a:p>
          <a:p>
            <a:pPr lvl="1">
              <a:buFontTx/>
              <a:buNone/>
              <a:defRPr/>
            </a:pPr>
            <a:r>
              <a:rPr lang="de-DE" dirty="0" smtClean="0">
                <a:ea typeface="+mn-ea"/>
                <a:cs typeface="+mn-cs"/>
              </a:rPr>
              <a:t>Strategien der Entwicklungszusammenarbeit analysieren</a:t>
            </a:r>
          </a:p>
          <a:p>
            <a:pPr lvl="1">
              <a:buFontTx/>
              <a:buNone/>
              <a:defRPr/>
            </a:pPr>
            <a:r>
              <a:rPr lang="de-DE" dirty="0" smtClean="0">
                <a:ea typeface="+mn-ea"/>
                <a:cs typeface="+mn-cs"/>
              </a:rPr>
              <a:t>(diskutieren) und bewerten</a:t>
            </a:r>
          </a:p>
          <a:p>
            <a:pPr lvl="1">
              <a:buFontTx/>
              <a:buNone/>
              <a:defRPr/>
            </a:pPr>
            <a:r>
              <a:rPr lang="de-DE" dirty="0" smtClean="0">
                <a:ea typeface="+mn-ea"/>
                <a:cs typeface="+mn-cs"/>
              </a:rPr>
              <a:t> </a:t>
            </a:r>
          </a:p>
          <a:p>
            <a:pPr lvl="1">
              <a:buNone/>
              <a:defRPr/>
            </a:pPr>
            <a:r>
              <a:rPr lang="de-DE" dirty="0" smtClean="0">
                <a:sym typeface="Symbol"/>
              </a:rPr>
              <a:t> ZPG II, 2010: </a:t>
            </a:r>
            <a:r>
              <a:rPr lang="de-DE" u="sng" dirty="0" smtClean="0">
                <a:sym typeface="Symbol"/>
              </a:rPr>
              <a:t>Weltweite Disparitäten</a:t>
            </a:r>
            <a:endParaRPr lang="de-DE" u="sng" dirty="0" smtClean="0"/>
          </a:p>
          <a:p>
            <a:pPr lvl="1">
              <a:buFontTx/>
              <a:buNone/>
              <a:defRPr/>
            </a:pPr>
            <a:endParaRPr lang="de-DE" dirty="0" smtClean="0">
              <a:ea typeface="+mn-ea"/>
              <a:cs typeface="+mn-cs"/>
            </a:endParaRPr>
          </a:p>
          <a:p>
            <a:pPr>
              <a:defRPr/>
            </a:pPr>
            <a:endParaRPr lang="de-DE" dirty="0"/>
          </a:p>
        </p:txBody>
      </p:sp>
      <p:cxnSp>
        <p:nvCxnSpPr>
          <p:cNvPr id="4" name="Gerade Verbindung 3"/>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a:xfrm>
            <a:off x="683568" y="476672"/>
            <a:ext cx="7772400" cy="592138"/>
          </a:xfrm>
        </p:spPr>
        <p:txBody>
          <a:bodyPr/>
          <a:lstStyle/>
          <a:p>
            <a:r>
              <a:rPr lang="de-DE" sz="2800" dirty="0" smtClean="0"/>
              <a:t>Struktur – Varianten und Differenzierung</a:t>
            </a:r>
          </a:p>
        </p:txBody>
      </p:sp>
      <p:sp>
        <p:nvSpPr>
          <p:cNvPr id="17411" name="Inhaltsplatzhalter 2"/>
          <p:cNvSpPr>
            <a:spLocks noGrp="1"/>
          </p:cNvSpPr>
          <p:nvPr>
            <p:ph idx="1"/>
          </p:nvPr>
        </p:nvSpPr>
        <p:spPr>
          <a:xfrm>
            <a:off x="611188" y="1484313"/>
            <a:ext cx="7848600" cy="4752975"/>
          </a:xfrm>
        </p:spPr>
        <p:txBody>
          <a:bodyPr/>
          <a:lstStyle/>
          <a:p>
            <a:pPr>
              <a:buFontTx/>
              <a:buNone/>
            </a:pPr>
            <a:endParaRPr lang="de-DE" dirty="0" smtClean="0">
              <a:solidFill>
                <a:srgbClr val="FF0000"/>
              </a:solidFill>
            </a:endParaRPr>
          </a:p>
          <a:p>
            <a:pPr lvl="1"/>
            <a:endParaRPr lang="de-DE" dirty="0" smtClean="0"/>
          </a:p>
          <a:p>
            <a:pPr lvl="1">
              <a:buFontTx/>
              <a:buNone/>
            </a:pPr>
            <a:endParaRPr lang="de-DE" dirty="0" smtClean="0"/>
          </a:p>
        </p:txBody>
      </p:sp>
      <p:sp>
        <p:nvSpPr>
          <p:cNvPr id="11" name="Textfeld 10"/>
          <p:cNvSpPr txBox="1"/>
          <p:nvPr/>
        </p:nvSpPr>
        <p:spPr>
          <a:xfrm>
            <a:off x="971600" y="4869160"/>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7 /8 / 9 </a:t>
            </a:r>
          </a:p>
        </p:txBody>
      </p:sp>
      <p:sp>
        <p:nvSpPr>
          <p:cNvPr id="12" name="Textfeld 11"/>
          <p:cNvSpPr txBox="1"/>
          <p:nvPr/>
        </p:nvSpPr>
        <p:spPr>
          <a:xfrm>
            <a:off x="2987675" y="1844675"/>
            <a:ext cx="2520950" cy="646113"/>
          </a:xfrm>
          <a:prstGeom prst="rect">
            <a:avLst/>
          </a:prstGeom>
          <a:solidFill>
            <a:schemeClr val="bg2">
              <a:lumMod val="40000"/>
              <a:lumOff val="60000"/>
            </a:schemeClr>
          </a:solidFill>
          <a:ln w="28575">
            <a:solidFill>
              <a:schemeClr val="bg1"/>
            </a:solidFill>
          </a:ln>
        </p:spPr>
        <p:txBody>
          <a:bodyPr>
            <a:spAutoFit/>
          </a:bodyPr>
          <a:lstStyle/>
          <a:p>
            <a:pPr>
              <a:defRPr/>
            </a:pPr>
            <a:r>
              <a:rPr lang="de-DE" dirty="0" smtClean="0">
                <a:solidFill>
                  <a:schemeClr val="accent1">
                    <a:lumMod val="60000"/>
                    <a:lumOff val="40000"/>
                  </a:schemeClr>
                </a:solidFill>
              </a:rPr>
              <a:t>Entwicklungszusammen-</a:t>
            </a:r>
            <a:r>
              <a:rPr lang="de-DE" dirty="0" err="1" smtClean="0">
                <a:solidFill>
                  <a:schemeClr val="accent1">
                    <a:lumMod val="60000"/>
                    <a:lumOff val="40000"/>
                  </a:schemeClr>
                </a:solidFill>
              </a:rPr>
              <a:t>arbeit</a:t>
            </a:r>
            <a:endParaRPr lang="de-DE" dirty="0">
              <a:solidFill>
                <a:schemeClr val="accent1">
                  <a:lumMod val="60000"/>
                  <a:lumOff val="40000"/>
                </a:schemeClr>
              </a:solidFill>
            </a:endParaRPr>
          </a:p>
        </p:txBody>
      </p:sp>
      <p:sp>
        <p:nvSpPr>
          <p:cNvPr id="13" name="Textfeld 12"/>
          <p:cNvSpPr txBox="1"/>
          <p:nvPr/>
        </p:nvSpPr>
        <p:spPr>
          <a:xfrm>
            <a:off x="2987675" y="2924175"/>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Raumanalyse nach den vier Raumkonzepten</a:t>
            </a:r>
          </a:p>
        </p:txBody>
      </p:sp>
      <p:sp>
        <p:nvSpPr>
          <p:cNvPr id="14" name="Textfeld 13"/>
          <p:cNvSpPr txBox="1"/>
          <p:nvPr/>
        </p:nvSpPr>
        <p:spPr>
          <a:xfrm>
            <a:off x="2987675" y="3716338"/>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Auswertung </a:t>
            </a:r>
          </a:p>
          <a:p>
            <a:pPr>
              <a:defRPr/>
            </a:pPr>
            <a:r>
              <a:rPr lang="de-DE" dirty="0">
                <a:solidFill>
                  <a:schemeClr val="accent1">
                    <a:lumMod val="60000"/>
                    <a:lumOff val="40000"/>
                  </a:schemeClr>
                </a:solidFill>
              </a:rPr>
              <a:t>Vorschläge zur EZ</a:t>
            </a:r>
          </a:p>
        </p:txBody>
      </p:sp>
      <p:sp>
        <p:nvSpPr>
          <p:cNvPr id="15" name="Textfeld 14"/>
          <p:cNvSpPr txBox="1"/>
          <p:nvPr/>
        </p:nvSpPr>
        <p:spPr>
          <a:xfrm>
            <a:off x="2987675" y="4724400"/>
            <a:ext cx="2520950" cy="923925"/>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Entwicklungszusammen-</a:t>
            </a:r>
            <a:r>
              <a:rPr lang="de-DE" dirty="0" err="1">
                <a:solidFill>
                  <a:schemeClr val="accent1">
                    <a:lumMod val="60000"/>
                    <a:lumOff val="40000"/>
                  </a:schemeClr>
                </a:solidFill>
              </a:rPr>
              <a:t>arbeit</a:t>
            </a:r>
            <a:r>
              <a:rPr lang="de-DE" dirty="0">
                <a:solidFill>
                  <a:schemeClr val="accent1">
                    <a:lumMod val="60000"/>
                    <a:lumOff val="40000"/>
                  </a:schemeClr>
                </a:solidFill>
              </a:rPr>
              <a:t> im Tschad Beispiel: Misereor</a:t>
            </a:r>
          </a:p>
        </p:txBody>
      </p:sp>
      <p:sp>
        <p:nvSpPr>
          <p:cNvPr id="16" name="Textfeld 15"/>
          <p:cNvSpPr txBox="1"/>
          <p:nvPr/>
        </p:nvSpPr>
        <p:spPr>
          <a:xfrm>
            <a:off x="5867400" y="1773238"/>
            <a:ext cx="3025775" cy="1322387"/>
          </a:xfrm>
          <a:prstGeom prst="rect">
            <a:avLst/>
          </a:prstGeom>
          <a:solidFill>
            <a:schemeClr val="bg2">
              <a:lumMod val="40000"/>
              <a:lumOff val="60000"/>
            </a:schemeClr>
          </a:solidFill>
          <a:ln w="28575">
            <a:solidFill>
              <a:schemeClr val="bg1"/>
            </a:solidFill>
          </a:ln>
        </p:spPr>
        <p:txBody>
          <a:bodyPr>
            <a:spAutoFit/>
          </a:bodyPr>
          <a:lstStyle/>
          <a:p>
            <a:pPr>
              <a:defRPr/>
            </a:pPr>
            <a:r>
              <a:rPr lang="de-DE" sz="1600" dirty="0"/>
              <a:t>Differenzierung:</a:t>
            </a:r>
          </a:p>
          <a:p>
            <a:pPr>
              <a:buBlip>
                <a:blip r:embed="rId2"/>
              </a:buBlip>
              <a:defRPr/>
            </a:pPr>
            <a:r>
              <a:rPr lang="de-DE" sz="1600" dirty="0"/>
              <a:t> Schwierigkeitsgrad des Materials:</a:t>
            </a:r>
          </a:p>
          <a:p>
            <a:pPr lvl="1">
              <a:buBlip>
                <a:blip r:embed="rId2"/>
              </a:buBlip>
              <a:defRPr/>
            </a:pPr>
            <a:r>
              <a:rPr lang="de-DE" sz="1600" dirty="0"/>
              <a:t>Englische Texte</a:t>
            </a:r>
          </a:p>
          <a:p>
            <a:pPr lvl="1">
              <a:buBlip>
                <a:blip r:embed="rId2"/>
              </a:buBlip>
              <a:defRPr/>
            </a:pPr>
            <a:r>
              <a:rPr lang="de-DE" sz="1600" dirty="0"/>
              <a:t>Fachpresse</a:t>
            </a:r>
          </a:p>
        </p:txBody>
      </p:sp>
      <p:sp>
        <p:nvSpPr>
          <p:cNvPr id="17" name="Textfeld 16"/>
          <p:cNvSpPr txBox="1"/>
          <p:nvPr/>
        </p:nvSpPr>
        <p:spPr>
          <a:xfrm>
            <a:off x="5867400" y="3429000"/>
            <a:ext cx="3025775" cy="2032000"/>
          </a:xfrm>
          <a:prstGeom prst="rect">
            <a:avLst/>
          </a:prstGeom>
          <a:solidFill>
            <a:schemeClr val="bg2">
              <a:lumMod val="40000"/>
              <a:lumOff val="60000"/>
            </a:schemeClr>
          </a:solidFill>
          <a:ln w="28575">
            <a:solidFill>
              <a:schemeClr val="bg1"/>
            </a:solidFill>
          </a:ln>
        </p:spPr>
        <p:txBody>
          <a:bodyPr>
            <a:spAutoFit/>
          </a:bodyPr>
          <a:lstStyle/>
          <a:p>
            <a:pPr>
              <a:defRPr/>
            </a:pPr>
            <a:r>
              <a:rPr lang="de-DE" sz="1600" dirty="0"/>
              <a:t>Differenzierung:</a:t>
            </a:r>
          </a:p>
          <a:p>
            <a:pPr>
              <a:buBlip>
                <a:blip r:embed="rId2"/>
              </a:buBlip>
              <a:defRPr/>
            </a:pPr>
            <a:r>
              <a:rPr lang="de-DE" sz="1600" dirty="0"/>
              <a:t>Fachinhalte:</a:t>
            </a:r>
          </a:p>
          <a:p>
            <a:pPr lvl="1">
              <a:buBlip>
                <a:blip r:embed="rId2"/>
              </a:buBlip>
              <a:defRPr/>
            </a:pPr>
            <a:r>
              <a:rPr lang="de-DE" sz="1600" dirty="0"/>
              <a:t>Wiederholend: z.B. Naturraum, LW</a:t>
            </a:r>
          </a:p>
          <a:p>
            <a:pPr lvl="1">
              <a:buBlip>
                <a:blip r:embed="rId2"/>
              </a:buBlip>
              <a:defRPr/>
            </a:pPr>
            <a:r>
              <a:rPr lang="de-DE" sz="1600" dirty="0"/>
              <a:t>Neu: Information zum Projekt</a:t>
            </a:r>
          </a:p>
          <a:p>
            <a:pPr lvl="2">
              <a:buBlip>
                <a:blip r:embed="rId2"/>
              </a:buBlip>
              <a:defRPr/>
            </a:pPr>
            <a:r>
              <a:rPr lang="de-DE" sz="1600" dirty="0"/>
              <a:t> </a:t>
            </a:r>
            <a:r>
              <a:rPr lang="de-DE" sz="1400" dirty="0"/>
              <a:t>Lebensberichte</a:t>
            </a:r>
          </a:p>
          <a:p>
            <a:pPr lvl="2">
              <a:buBlip>
                <a:blip r:embed="rId2"/>
              </a:buBlip>
              <a:defRPr/>
            </a:pPr>
            <a:r>
              <a:rPr lang="de-DE" sz="1400" dirty="0"/>
              <a:t> Fachinformation</a:t>
            </a:r>
          </a:p>
        </p:txBody>
      </p:sp>
      <p:cxnSp>
        <p:nvCxnSpPr>
          <p:cNvPr id="17422" name="Gerade Verbindung 18"/>
          <p:cNvCxnSpPr>
            <a:cxnSpLocks noChangeShapeType="1"/>
            <a:stCxn id="13" idx="3"/>
          </p:cNvCxnSpPr>
          <p:nvPr/>
        </p:nvCxnSpPr>
        <p:spPr bwMode="auto">
          <a:xfrm flipV="1">
            <a:off x="5508625" y="1773238"/>
            <a:ext cx="358775" cy="1474787"/>
          </a:xfrm>
          <a:prstGeom prst="line">
            <a:avLst/>
          </a:prstGeom>
          <a:noFill/>
          <a:ln w="9525" algn="ctr">
            <a:solidFill>
              <a:schemeClr val="tx1"/>
            </a:solidFill>
            <a:round/>
            <a:headEnd/>
            <a:tailEnd/>
          </a:ln>
        </p:spPr>
      </p:cxnSp>
      <p:cxnSp>
        <p:nvCxnSpPr>
          <p:cNvPr id="17423" name="Gerade Verbindung 20"/>
          <p:cNvCxnSpPr>
            <a:cxnSpLocks noChangeShapeType="1"/>
            <a:stCxn id="13" idx="3"/>
          </p:cNvCxnSpPr>
          <p:nvPr/>
        </p:nvCxnSpPr>
        <p:spPr bwMode="auto">
          <a:xfrm>
            <a:off x="5508625" y="3248025"/>
            <a:ext cx="358775" cy="180975"/>
          </a:xfrm>
          <a:prstGeom prst="line">
            <a:avLst/>
          </a:prstGeom>
          <a:noFill/>
          <a:ln w="9525" algn="ctr">
            <a:solidFill>
              <a:schemeClr val="tx1"/>
            </a:solidFill>
            <a:round/>
            <a:headEnd/>
            <a:tailEnd/>
          </a:ln>
        </p:spPr>
      </p:cxnSp>
      <p:cxnSp>
        <p:nvCxnSpPr>
          <p:cNvPr id="18" name="Gerade Verbindung 17"/>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9" name="Textfeld 18"/>
          <p:cNvSpPr txBox="1"/>
          <p:nvPr/>
        </p:nvSpPr>
        <p:spPr>
          <a:xfrm>
            <a:off x="971600" y="1988840"/>
            <a:ext cx="1512888" cy="369332"/>
          </a:xfrm>
          <a:prstGeom prst="rect">
            <a:avLst/>
          </a:prstGeom>
          <a:solidFill>
            <a:schemeClr val="accent1">
              <a:lumMod val="20000"/>
              <a:lumOff val="80000"/>
            </a:schemeClr>
          </a:solidFill>
          <a:ln w="28575">
            <a:solidFill>
              <a:schemeClr val="bg1"/>
            </a:solidFill>
          </a:ln>
        </p:spPr>
        <p:txBody>
          <a:bodyPr wrap="square">
            <a:spAutoFit/>
          </a:bodyPr>
          <a:lstStyle/>
          <a:p>
            <a:pPr>
              <a:defRPr/>
            </a:pPr>
            <a:r>
              <a:rPr lang="de-DE" dirty="0">
                <a:solidFill>
                  <a:schemeClr val="accent1">
                    <a:lumMod val="60000"/>
                    <a:lumOff val="40000"/>
                  </a:schemeClr>
                </a:solidFill>
              </a:rPr>
              <a:t>Stunde 1 / 2 </a:t>
            </a:r>
          </a:p>
        </p:txBody>
      </p:sp>
      <p:sp>
        <p:nvSpPr>
          <p:cNvPr id="20" name="Textfeld 19"/>
          <p:cNvSpPr txBox="1"/>
          <p:nvPr/>
        </p:nvSpPr>
        <p:spPr>
          <a:xfrm>
            <a:off x="971600" y="3068960"/>
            <a:ext cx="1584325" cy="369332"/>
          </a:xfrm>
          <a:prstGeom prst="rect">
            <a:avLst/>
          </a:prstGeom>
          <a:solidFill>
            <a:schemeClr val="bg2">
              <a:lumMod val="40000"/>
              <a:lumOff val="60000"/>
            </a:schemeClr>
          </a:solidFill>
          <a:ln w="28575">
            <a:solidFill>
              <a:schemeClr val="bg1"/>
            </a:solidFill>
          </a:ln>
        </p:spPr>
        <p:txBody>
          <a:bodyPr wrap="square">
            <a:spAutoFit/>
          </a:bodyPr>
          <a:lstStyle/>
          <a:p>
            <a:pPr>
              <a:defRPr/>
            </a:pPr>
            <a:r>
              <a:rPr lang="de-DE" dirty="0"/>
              <a:t>Stunde 3 / 4 </a:t>
            </a:r>
          </a:p>
        </p:txBody>
      </p:sp>
      <p:sp>
        <p:nvSpPr>
          <p:cNvPr id="21" name="Textfeld 20"/>
          <p:cNvSpPr txBox="1"/>
          <p:nvPr/>
        </p:nvSpPr>
        <p:spPr>
          <a:xfrm>
            <a:off x="971600" y="3789040"/>
            <a:ext cx="1584325" cy="369332"/>
          </a:xfrm>
          <a:prstGeom prst="rect">
            <a:avLst/>
          </a:prstGeom>
          <a:solidFill>
            <a:schemeClr val="bg2">
              <a:lumMod val="40000"/>
              <a:lumOff val="60000"/>
            </a:schemeClr>
          </a:solidFill>
          <a:ln w="28575">
            <a:solidFill>
              <a:schemeClr val="bg1"/>
            </a:solidFill>
          </a:ln>
        </p:spPr>
        <p:txBody>
          <a:bodyPr wrap="square">
            <a:spAutoFit/>
          </a:bodyPr>
          <a:lstStyle/>
          <a:p>
            <a:pPr>
              <a:defRPr/>
            </a:pPr>
            <a:r>
              <a:rPr lang="de-DE" dirty="0">
                <a:solidFill>
                  <a:schemeClr val="accent1">
                    <a:lumMod val="60000"/>
                    <a:lumOff val="40000"/>
                  </a:schemeClr>
                </a:solidFill>
              </a:rPr>
              <a:t>Stunde 5 / 6 </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Inhaltsplatzhalter 2"/>
          <p:cNvSpPr>
            <a:spLocks noGrp="1"/>
          </p:cNvSpPr>
          <p:nvPr>
            <p:ph idx="1"/>
          </p:nvPr>
        </p:nvSpPr>
        <p:spPr>
          <a:xfrm>
            <a:off x="611188" y="1484313"/>
            <a:ext cx="7848600" cy="4752975"/>
          </a:xfrm>
          <a:ln w="28575">
            <a:solidFill>
              <a:srgbClr val="FFFFFF"/>
            </a:solidFill>
          </a:ln>
        </p:spPr>
        <p:txBody>
          <a:bodyPr/>
          <a:lstStyle/>
          <a:p>
            <a:pPr>
              <a:buFontTx/>
              <a:buNone/>
            </a:pPr>
            <a:endParaRPr lang="de-DE" dirty="0" smtClean="0">
              <a:solidFill>
                <a:srgbClr val="FF0000"/>
              </a:solidFill>
            </a:endParaRPr>
          </a:p>
          <a:p>
            <a:pPr lvl="1"/>
            <a:endParaRPr lang="de-DE" dirty="0" smtClean="0"/>
          </a:p>
          <a:p>
            <a:pPr lvl="1">
              <a:buFontTx/>
              <a:buNone/>
            </a:pPr>
            <a:endParaRPr lang="de-DE" dirty="0" smtClean="0"/>
          </a:p>
        </p:txBody>
      </p:sp>
      <p:sp>
        <p:nvSpPr>
          <p:cNvPr id="8" name="Textfeld 7"/>
          <p:cNvSpPr txBox="1"/>
          <p:nvPr/>
        </p:nvSpPr>
        <p:spPr>
          <a:xfrm>
            <a:off x="971550" y="1989138"/>
            <a:ext cx="1512888"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1 / 2 </a:t>
            </a:r>
          </a:p>
        </p:txBody>
      </p:sp>
      <p:sp>
        <p:nvSpPr>
          <p:cNvPr id="9" name="Textfeld 8"/>
          <p:cNvSpPr txBox="1"/>
          <p:nvPr/>
        </p:nvSpPr>
        <p:spPr>
          <a:xfrm>
            <a:off x="971550" y="3068638"/>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3 / 4 </a:t>
            </a:r>
          </a:p>
        </p:txBody>
      </p:sp>
      <p:sp>
        <p:nvSpPr>
          <p:cNvPr id="10" name="Textfeld 9"/>
          <p:cNvSpPr txBox="1"/>
          <p:nvPr/>
        </p:nvSpPr>
        <p:spPr>
          <a:xfrm>
            <a:off x="971550" y="3789363"/>
            <a:ext cx="1584325"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5 / 6 </a:t>
            </a:r>
          </a:p>
        </p:txBody>
      </p:sp>
      <p:sp>
        <p:nvSpPr>
          <p:cNvPr id="11" name="Textfeld 10"/>
          <p:cNvSpPr txBox="1"/>
          <p:nvPr/>
        </p:nvSpPr>
        <p:spPr>
          <a:xfrm>
            <a:off x="971550" y="4868863"/>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7 /8 / 9 </a:t>
            </a:r>
          </a:p>
        </p:txBody>
      </p:sp>
      <p:sp>
        <p:nvSpPr>
          <p:cNvPr id="12" name="Textfeld 11"/>
          <p:cNvSpPr txBox="1"/>
          <p:nvPr/>
        </p:nvSpPr>
        <p:spPr>
          <a:xfrm>
            <a:off x="2987675" y="1844675"/>
            <a:ext cx="2520950" cy="646113"/>
          </a:xfrm>
          <a:prstGeom prst="rect">
            <a:avLst/>
          </a:prstGeom>
          <a:solidFill>
            <a:schemeClr val="bg2">
              <a:lumMod val="40000"/>
              <a:lumOff val="60000"/>
            </a:schemeClr>
          </a:solidFill>
          <a:ln w="28575">
            <a:solidFill>
              <a:schemeClr val="bg1"/>
            </a:solidFill>
          </a:ln>
        </p:spPr>
        <p:txBody>
          <a:bodyPr>
            <a:spAutoFit/>
          </a:bodyPr>
          <a:lstStyle/>
          <a:p>
            <a:pPr>
              <a:defRPr/>
            </a:pPr>
            <a:r>
              <a:rPr lang="de-DE" dirty="0" smtClean="0">
                <a:solidFill>
                  <a:schemeClr val="accent1">
                    <a:lumMod val="60000"/>
                    <a:lumOff val="40000"/>
                  </a:schemeClr>
                </a:solidFill>
              </a:rPr>
              <a:t>Entwicklungszusammen- </a:t>
            </a:r>
            <a:r>
              <a:rPr lang="de-DE" dirty="0" err="1" smtClean="0">
                <a:solidFill>
                  <a:schemeClr val="accent1">
                    <a:lumMod val="60000"/>
                    <a:lumOff val="40000"/>
                  </a:schemeClr>
                </a:solidFill>
              </a:rPr>
              <a:t>arbeit</a:t>
            </a:r>
            <a:endParaRPr lang="de-DE" dirty="0">
              <a:solidFill>
                <a:schemeClr val="accent1">
                  <a:lumMod val="60000"/>
                  <a:lumOff val="40000"/>
                </a:schemeClr>
              </a:solidFill>
            </a:endParaRPr>
          </a:p>
        </p:txBody>
      </p:sp>
      <p:sp>
        <p:nvSpPr>
          <p:cNvPr id="13" name="Textfeld 12"/>
          <p:cNvSpPr txBox="1"/>
          <p:nvPr/>
        </p:nvSpPr>
        <p:spPr>
          <a:xfrm>
            <a:off x="2987675" y="2924175"/>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Raumanalyse nach den vier Raumkonzepten</a:t>
            </a:r>
          </a:p>
        </p:txBody>
      </p:sp>
      <p:sp>
        <p:nvSpPr>
          <p:cNvPr id="14" name="Textfeld 13"/>
          <p:cNvSpPr txBox="1"/>
          <p:nvPr/>
        </p:nvSpPr>
        <p:spPr>
          <a:xfrm>
            <a:off x="2987675" y="3716338"/>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Auswertung </a:t>
            </a:r>
          </a:p>
          <a:p>
            <a:pPr>
              <a:defRPr/>
            </a:pPr>
            <a:r>
              <a:rPr lang="de-DE" dirty="0"/>
              <a:t>Vorschläge zur EZ</a:t>
            </a:r>
          </a:p>
        </p:txBody>
      </p:sp>
      <p:sp>
        <p:nvSpPr>
          <p:cNvPr id="15" name="Textfeld 14"/>
          <p:cNvSpPr txBox="1"/>
          <p:nvPr/>
        </p:nvSpPr>
        <p:spPr>
          <a:xfrm>
            <a:off x="2987675" y="4724400"/>
            <a:ext cx="2520950" cy="923925"/>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Entwicklungszusammen-</a:t>
            </a:r>
            <a:r>
              <a:rPr lang="de-DE" dirty="0" err="1">
                <a:solidFill>
                  <a:schemeClr val="accent1">
                    <a:lumMod val="60000"/>
                    <a:lumOff val="40000"/>
                  </a:schemeClr>
                </a:solidFill>
              </a:rPr>
              <a:t>arbeit</a:t>
            </a:r>
            <a:r>
              <a:rPr lang="de-DE" dirty="0">
                <a:solidFill>
                  <a:schemeClr val="accent1">
                    <a:lumMod val="60000"/>
                    <a:lumOff val="40000"/>
                  </a:schemeClr>
                </a:solidFill>
              </a:rPr>
              <a:t> im Tschad Beispiel: Misereor</a:t>
            </a:r>
          </a:p>
        </p:txBody>
      </p:sp>
      <p:sp>
        <p:nvSpPr>
          <p:cNvPr id="16" name="Textfeld 15"/>
          <p:cNvSpPr txBox="1"/>
          <p:nvPr/>
        </p:nvSpPr>
        <p:spPr>
          <a:xfrm>
            <a:off x="5867400" y="1773238"/>
            <a:ext cx="3025775" cy="1322387"/>
          </a:xfrm>
          <a:prstGeom prst="rect">
            <a:avLst/>
          </a:prstGeom>
          <a:solidFill>
            <a:schemeClr val="bg2">
              <a:lumMod val="40000"/>
              <a:lumOff val="60000"/>
            </a:schemeClr>
          </a:solidFill>
          <a:ln w="28575">
            <a:solidFill>
              <a:schemeClr val="bg1"/>
            </a:solidFill>
          </a:ln>
        </p:spPr>
        <p:txBody>
          <a:bodyPr>
            <a:spAutoFit/>
          </a:bodyPr>
          <a:lstStyle/>
          <a:p>
            <a:pPr>
              <a:defRPr/>
            </a:pPr>
            <a:r>
              <a:rPr lang="de-DE" sz="1600" dirty="0"/>
              <a:t>Differenzierung:</a:t>
            </a:r>
          </a:p>
          <a:p>
            <a:pPr>
              <a:buBlip>
                <a:blip r:embed="rId2"/>
              </a:buBlip>
              <a:defRPr/>
            </a:pPr>
            <a:r>
              <a:rPr lang="de-DE" sz="1600" dirty="0"/>
              <a:t> Schwierigkeitsgrad des Materials:</a:t>
            </a:r>
          </a:p>
          <a:p>
            <a:pPr lvl="1">
              <a:buBlip>
                <a:blip r:embed="rId2"/>
              </a:buBlip>
              <a:defRPr/>
            </a:pPr>
            <a:r>
              <a:rPr lang="de-DE" sz="1600" dirty="0"/>
              <a:t>Englische Texte</a:t>
            </a:r>
          </a:p>
          <a:p>
            <a:pPr lvl="1">
              <a:buBlip>
                <a:blip r:embed="rId2"/>
              </a:buBlip>
              <a:defRPr/>
            </a:pPr>
            <a:r>
              <a:rPr lang="de-DE" sz="1600" dirty="0"/>
              <a:t>Fachpresse</a:t>
            </a:r>
          </a:p>
        </p:txBody>
      </p:sp>
      <p:sp>
        <p:nvSpPr>
          <p:cNvPr id="17" name="Textfeld 16"/>
          <p:cNvSpPr txBox="1"/>
          <p:nvPr/>
        </p:nvSpPr>
        <p:spPr>
          <a:xfrm>
            <a:off x="5867400" y="3429000"/>
            <a:ext cx="3025775" cy="2032000"/>
          </a:xfrm>
          <a:prstGeom prst="rect">
            <a:avLst/>
          </a:prstGeom>
          <a:solidFill>
            <a:schemeClr val="bg2">
              <a:lumMod val="40000"/>
              <a:lumOff val="60000"/>
            </a:schemeClr>
          </a:solidFill>
          <a:ln w="28575">
            <a:solidFill>
              <a:schemeClr val="bg1"/>
            </a:solidFill>
          </a:ln>
        </p:spPr>
        <p:txBody>
          <a:bodyPr>
            <a:spAutoFit/>
          </a:bodyPr>
          <a:lstStyle/>
          <a:p>
            <a:pPr>
              <a:defRPr/>
            </a:pPr>
            <a:r>
              <a:rPr lang="de-DE" sz="1600" dirty="0"/>
              <a:t>Differenzierung:</a:t>
            </a:r>
          </a:p>
          <a:p>
            <a:pPr>
              <a:buBlip>
                <a:blip r:embed="rId2"/>
              </a:buBlip>
              <a:defRPr/>
            </a:pPr>
            <a:r>
              <a:rPr lang="de-DE" sz="1600" dirty="0"/>
              <a:t>Fachinhalte:</a:t>
            </a:r>
          </a:p>
          <a:p>
            <a:pPr lvl="1">
              <a:buBlip>
                <a:blip r:embed="rId2"/>
              </a:buBlip>
              <a:defRPr/>
            </a:pPr>
            <a:r>
              <a:rPr lang="de-DE" sz="1600" dirty="0"/>
              <a:t>Wiederholend: z.B. Naturraum, LW</a:t>
            </a:r>
          </a:p>
          <a:p>
            <a:pPr lvl="1">
              <a:buBlip>
                <a:blip r:embed="rId2"/>
              </a:buBlip>
              <a:defRPr/>
            </a:pPr>
            <a:r>
              <a:rPr lang="de-DE" sz="1600" dirty="0"/>
              <a:t>Neu: Information zum Projekt</a:t>
            </a:r>
          </a:p>
          <a:p>
            <a:pPr lvl="2">
              <a:buBlip>
                <a:blip r:embed="rId2"/>
              </a:buBlip>
              <a:defRPr/>
            </a:pPr>
            <a:r>
              <a:rPr lang="de-DE" sz="1600" dirty="0"/>
              <a:t> </a:t>
            </a:r>
            <a:r>
              <a:rPr lang="de-DE" sz="1400" dirty="0"/>
              <a:t>Lebensberichte</a:t>
            </a:r>
          </a:p>
          <a:p>
            <a:pPr lvl="2">
              <a:buBlip>
                <a:blip r:embed="rId2"/>
              </a:buBlip>
              <a:defRPr/>
            </a:pPr>
            <a:r>
              <a:rPr lang="de-DE" sz="1400" dirty="0"/>
              <a:t> Fachinformation</a:t>
            </a:r>
          </a:p>
        </p:txBody>
      </p:sp>
      <p:cxnSp>
        <p:nvCxnSpPr>
          <p:cNvPr id="18446" name="Gerade Verbindung mit Pfeil 19"/>
          <p:cNvCxnSpPr>
            <a:cxnSpLocks noChangeShapeType="1"/>
            <a:endCxn id="14" idx="3"/>
          </p:cNvCxnSpPr>
          <p:nvPr/>
        </p:nvCxnSpPr>
        <p:spPr bwMode="auto">
          <a:xfrm flipH="1">
            <a:off x="5508625" y="1773238"/>
            <a:ext cx="358775" cy="2266950"/>
          </a:xfrm>
          <a:prstGeom prst="straightConnector1">
            <a:avLst/>
          </a:prstGeom>
          <a:noFill/>
          <a:ln w="9525" algn="ctr">
            <a:solidFill>
              <a:schemeClr val="tx1"/>
            </a:solidFill>
            <a:round/>
            <a:headEnd/>
            <a:tailEnd type="arrow" w="med" len="med"/>
          </a:ln>
        </p:spPr>
      </p:cxnSp>
      <p:cxnSp>
        <p:nvCxnSpPr>
          <p:cNvPr id="18447" name="Gerade Verbindung mit Pfeil 24"/>
          <p:cNvCxnSpPr>
            <a:cxnSpLocks noChangeShapeType="1"/>
            <a:endCxn id="14" idx="3"/>
          </p:cNvCxnSpPr>
          <p:nvPr/>
        </p:nvCxnSpPr>
        <p:spPr bwMode="auto">
          <a:xfrm flipH="1">
            <a:off x="5508625" y="3429000"/>
            <a:ext cx="358775" cy="611188"/>
          </a:xfrm>
          <a:prstGeom prst="straightConnector1">
            <a:avLst/>
          </a:prstGeom>
          <a:noFill/>
          <a:ln w="9525" algn="ctr">
            <a:solidFill>
              <a:schemeClr val="tx1"/>
            </a:solidFill>
            <a:round/>
            <a:headEnd/>
            <a:tailEnd type="arrow" w="med" len="med"/>
          </a:ln>
        </p:spPr>
      </p:cxnSp>
      <p:cxnSp>
        <p:nvCxnSpPr>
          <p:cNvPr id="18" name="Gerade Verbindung 17"/>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0" name="Titel 1"/>
          <p:cNvSpPr txBox="1">
            <a:spLocks/>
          </p:cNvSpPr>
          <p:nvPr/>
        </p:nvSpPr>
        <p:spPr bwMode="auto">
          <a:xfrm>
            <a:off x="683568" y="476672"/>
            <a:ext cx="7772400" cy="59213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eaLnBrk="0" hangingPunct="0"/>
            <a:r>
              <a:rPr kumimoji="0" lang="de-DE" sz="2800" b="0" i="0" u="none" strike="noStrike" kern="0" cap="none" spc="0" normalizeH="0" baseline="0" noProof="0" dirty="0" smtClean="0">
                <a:ln>
                  <a:noFill/>
                </a:ln>
                <a:solidFill>
                  <a:schemeClr val="tx2"/>
                </a:solidFill>
                <a:effectLst/>
                <a:uLnTx/>
                <a:uFillTx/>
                <a:latin typeface="+mj-lt"/>
                <a:ea typeface="+mj-ea"/>
                <a:cs typeface="+mj-cs"/>
              </a:rPr>
              <a:t>Struktur</a:t>
            </a:r>
            <a:r>
              <a:rPr lang="de-DE" sz="2800" dirty="0" smtClean="0"/>
              <a:t> – Varianten und Differenzierung</a:t>
            </a:r>
            <a:endParaRPr kumimoji="0" lang="de-DE" sz="2800" b="0"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Struktur</a:t>
            </a:r>
          </a:p>
        </p:txBody>
      </p:sp>
      <p:sp>
        <p:nvSpPr>
          <p:cNvPr id="8" name="Textfeld 7"/>
          <p:cNvSpPr txBox="1"/>
          <p:nvPr/>
        </p:nvSpPr>
        <p:spPr>
          <a:xfrm>
            <a:off x="971550" y="1989138"/>
            <a:ext cx="1512888"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1 / 2 </a:t>
            </a:r>
          </a:p>
        </p:txBody>
      </p:sp>
      <p:sp>
        <p:nvSpPr>
          <p:cNvPr id="9" name="Textfeld 8"/>
          <p:cNvSpPr txBox="1"/>
          <p:nvPr/>
        </p:nvSpPr>
        <p:spPr>
          <a:xfrm>
            <a:off x="971600" y="3068960"/>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3 / 4 </a:t>
            </a:r>
          </a:p>
        </p:txBody>
      </p:sp>
      <p:sp>
        <p:nvSpPr>
          <p:cNvPr id="10" name="Textfeld 9"/>
          <p:cNvSpPr txBox="1"/>
          <p:nvPr/>
        </p:nvSpPr>
        <p:spPr>
          <a:xfrm>
            <a:off x="971550" y="3789363"/>
            <a:ext cx="1584325" cy="3683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Stunde 5 / 6 </a:t>
            </a:r>
          </a:p>
        </p:txBody>
      </p:sp>
      <p:sp>
        <p:nvSpPr>
          <p:cNvPr id="11" name="Textfeld 10"/>
          <p:cNvSpPr txBox="1"/>
          <p:nvPr/>
        </p:nvSpPr>
        <p:spPr>
          <a:xfrm>
            <a:off x="971550" y="4868863"/>
            <a:ext cx="1584325" cy="369887"/>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Stunde 7 /8 / 9 </a:t>
            </a:r>
          </a:p>
        </p:txBody>
      </p:sp>
      <p:sp>
        <p:nvSpPr>
          <p:cNvPr id="12" name="Textfeld 11"/>
          <p:cNvSpPr txBox="1"/>
          <p:nvPr/>
        </p:nvSpPr>
        <p:spPr>
          <a:xfrm>
            <a:off x="2987675" y="1844675"/>
            <a:ext cx="2520950" cy="646113"/>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Entwicklungs-</a:t>
            </a:r>
            <a:r>
              <a:rPr lang="de-DE" dirty="0" err="1">
                <a:solidFill>
                  <a:schemeClr val="accent1">
                    <a:lumMod val="60000"/>
                    <a:lumOff val="40000"/>
                  </a:schemeClr>
                </a:solidFill>
              </a:rPr>
              <a:t>zusammenarbeit</a:t>
            </a:r>
            <a:endParaRPr lang="de-DE" dirty="0">
              <a:solidFill>
                <a:schemeClr val="accent1">
                  <a:lumMod val="60000"/>
                  <a:lumOff val="40000"/>
                </a:schemeClr>
              </a:solidFill>
            </a:endParaRPr>
          </a:p>
        </p:txBody>
      </p:sp>
      <p:sp>
        <p:nvSpPr>
          <p:cNvPr id="13" name="Textfeld 12"/>
          <p:cNvSpPr txBox="1"/>
          <p:nvPr/>
        </p:nvSpPr>
        <p:spPr>
          <a:xfrm>
            <a:off x="2987675" y="2924175"/>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Raumanalyse nach den vier Raumkonzepten</a:t>
            </a:r>
          </a:p>
        </p:txBody>
      </p:sp>
      <p:sp>
        <p:nvSpPr>
          <p:cNvPr id="14" name="Textfeld 13"/>
          <p:cNvSpPr txBox="1"/>
          <p:nvPr/>
        </p:nvSpPr>
        <p:spPr>
          <a:xfrm>
            <a:off x="2987675" y="3716338"/>
            <a:ext cx="2520950" cy="647700"/>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solidFill>
                  <a:schemeClr val="accent1">
                    <a:lumMod val="60000"/>
                    <a:lumOff val="40000"/>
                  </a:schemeClr>
                </a:solidFill>
              </a:rPr>
              <a:t>Auswertung </a:t>
            </a:r>
          </a:p>
          <a:p>
            <a:pPr>
              <a:defRPr/>
            </a:pPr>
            <a:r>
              <a:rPr lang="de-DE" dirty="0">
                <a:solidFill>
                  <a:schemeClr val="accent1">
                    <a:lumMod val="60000"/>
                    <a:lumOff val="40000"/>
                  </a:schemeClr>
                </a:solidFill>
              </a:rPr>
              <a:t>Vorschläge zur EZ</a:t>
            </a:r>
          </a:p>
        </p:txBody>
      </p:sp>
      <p:sp>
        <p:nvSpPr>
          <p:cNvPr id="15" name="Textfeld 14"/>
          <p:cNvSpPr txBox="1"/>
          <p:nvPr/>
        </p:nvSpPr>
        <p:spPr>
          <a:xfrm>
            <a:off x="2987675" y="4724400"/>
            <a:ext cx="2520950" cy="923925"/>
          </a:xfrm>
          <a:prstGeom prst="rect">
            <a:avLst/>
          </a:prstGeom>
          <a:solidFill>
            <a:schemeClr val="bg2">
              <a:lumMod val="40000"/>
              <a:lumOff val="60000"/>
            </a:schemeClr>
          </a:solidFill>
          <a:ln w="28575">
            <a:solidFill>
              <a:schemeClr val="bg1"/>
            </a:solidFill>
          </a:ln>
        </p:spPr>
        <p:txBody>
          <a:bodyPr>
            <a:spAutoFit/>
          </a:bodyPr>
          <a:lstStyle/>
          <a:p>
            <a:pPr>
              <a:defRPr/>
            </a:pPr>
            <a:r>
              <a:rPr lang="de-DE" dirty="0"/>
              <a:t>Entwicklungszusammen-</a:t>
            </a:r>
            <a:r>
              <a:rPr lang="de-DE" dirty="0" err="1"/>
              <a:t>arbeit</a:t>
            </a:r>
            <a:r>
              <a:rPr lang="de-DE" dirty="0"/>
              <a:t> im Tschad Beispiel: Misereor</a:t>
            </a:r>
          </a:p>
        </p:txBody>
      </p:sp>
      <p:sp>
        <p:nvSpPr>
          <p:cNvPr id="16" name="Textfeld 15"/>
          <p:cNvSpPr txBox="1"/>
          <p:nvPr/>
        </p:nvSpPr>
        <p:spPr>
          <a:xfrm>
            <a:off x="5867400" y="4292600"/>
            <a:ext cx="3025775" cy="1323975"/>
          </a:xfrm>
          <a:prstGeom prst="rect">
            <a:avLst/>
          </a:prstGeom>
          <a:solidFill>
            <a:schemeClr val="bg2">
              <a:lumMod val="40000"/>
              <a:lumOff val="60000"/>
            </a:schemeClr>
          </a:solidFill>
          <a:ln w="28575">
            <a:solidFill>
              <a:schemeClr val="bg1"/>
            </a:solidFill>
          </a:ln>
        </p:spPr>
        <p:txBody>
          <a:bodyPr>
            <a:spAutoFit/>
          </a:bodyPr>
          <a:lstStyle/>
          <a:p>
            <a:pPr>
              <a:defRPr/>
            </a:pPr>
            <a:r>
              <a:rPr lang="de-DE" sz="1600" dirty="0"/>
              <a:t>Differenzierung:</a:t>
            </a:r>
          </a:p>
          <a:p>
            <a:pPr marL="342900" indent="-342900">
              <a:defRPr/>
            </a:pPr>
            <a:r>
              <a:rPr lang="de-DE" sz="1600" dirty="0"/>
              <a:t>Bewertung:</a:t>
            </a:r>
          </a:p>
          <a:p>
            <a:pPr marL="800100" lvl="1" indent="-342900">
              <a:buBlip>
                <a:blip r:embed="rId2"/>
              </a:buBlip>
              <a:defRPr/>
            </a:pPr>
            <a:r>
              <a:rPr lang="de-DE" sz="1600" dirty="0"/>
              <a:t>Entwicklungsleitbild</a:t>
            </a:r>
          </a:p>
          <a:p>
            <a:pPr marL="800100" lvl="1" indent="-342900">
              <a:buBlip>
                <a:blip r:embed="rId2"/>
              </a:buBlip>
              <a:defRPr/>
            </a:pPr>
            <a:r>
              <a:rPr lang="de-DE" sz="1600" dirty="0" err="1"/>
              <a:t>Milleniumsziele</a:t>
            </a:r>
            <a:endParaRPr lang="de-DE" sz="1600" dirty="0"/>
          </a:p>
          <a:p>
            <a:pPr marL="800100" lvl="1" indent="-342900">
              <a:buBlip>
                <a:blip r:embed="rId2"/>
              </a:buBlip>
              <a:defRPr/>
            </a:pPr>
            <a:r>
              <a:rPr lang="de-DE" sz="1600" dirty="0"/>
              <a:t>Kriterien NGOs</a:t>
            </a:r>
          </a:p>
        </p:txBody>
      </p:sp>
      <p:cxnSp>
        <p:nvCxnSpPr>
          <p:cNvPr id="19469" name="Gerade Verbindung 17"/>
          <p:cNvCxnSpPr>
            <a:cxnSpLocks noChangeShapeType="1"/>
          </p:cNvCxnSpPr>
          <p:nvPr/>
        </p:nvCxnSpPr>
        <p:spPr bwMode="auto">
          <a:xfrm flipV="1">
            <a:off x="5508625" y="4292600"/>
            <a:ext cx="358775" cy="431800"/>
          </a:xfrm>
          <a:prstGeom prst="line">
            <a:avLst/>
          </a:prstGeom>
          <a:noFill/>
          <a:ln w="9525" algn="ctr">
            <a:solidFill>
              <a:schemeClr val="tx1"/>
            </a:solidFill>
            <a:round/>
            <a:headEnd/>
            <a:tailEnd/>
          </a:ln>
        </p:spPr>
      </p:cxn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Elemente kompetenzorientierten Unterrichts</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30" name="Tabelle 29"/>
          <p:cNvGraphicFramePr>
            <a:graphicFrameLocks noGrp="1"/>
          </p:cNvGraphicFramePr>
          <p:nvPr/>
        </p:nvGraphicFramePr>
        <p:xfrm>
          <a:off x="1524000" y="1397000"/>
          <a:ext cx="6096000" cy="384048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tx1"/>
                          </a:solidFill>
                          <a:effectLst>
                            <a:outerShdw blurRad="38100" dist="38100" dir="2700000" algn="tl">
                              <a:srgbClr val="FFFFFF"/>
                            </a:outerShdw>
                          </a:effectLst>
                        </a:rPr>
                        <a:t>Schülerorientierung</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tx1"/>
                          </a:solidFill>
                          <a:effectLst>
                            <a:outerShdw blurRad="38100" dist="38100" dir="2700000" algn="tl">
                              <a:srgbClr val="FFFFFF"/>
                            </a:outerShdw>
                          </a:effectLst>
                        </a:rPr>
                        <a:t>Problemorientierung</a:t>
                      </a:r>
                    </a:p>
                    <a:p>
                      <a:pPr algn="ctr"/>
                      <a:endParaRPr lang="de-DE" dirty="0">
                        <a:ln w="28575">
                          <a:solidFill>
                            <a:schemeClr val="tx1"/>
                          </a:solidFill>
                        </a:ln>
                        <a:solidFill>
                          <a:schemeClr val="tx1"/>
                        </a:solidFill>
                      </a:endParaRPr>
                    </a:p>
                  </a:txBody>
                  <a:tcPr>
                    <a:lnL w="38100" cap="flat" cmpd="sng" algn="ctr">
                      <a:solidFill>
                        <a:schemeClr val="bg1"/>
                      </a:solidFill>
                      <a:prstDash val="solid"/>
                      <a:round/>
                      <a:headEnd type="none" w="med" len="med"/>
                      <a:tailEnd type="none" w="med" len="med"/>
                    </a:lnL>
                    <a:solidFill>
                      <a:schemeClr val="bg2">
                        <a:lumMod val="20000"/>
                        <a:lumOff val="80000"/>
                      </a:schemeClr>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tx1"/>
                          </a:solidFill>
                          <a:effectLst>
                            <a:outerShdw blurRad="38100" dist="38100" dir="2700000" algn="tl">
                              <a:srgbClr val="FFFFFF"/>
                            </a:outerShdw>
                          </a:effectLst>
                        </a:rPr>
                        <a:t>Konstruktion</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smtClean="0">
                          <a:effectLst>
                            <a:outerShdw blurRad="38100" dist="38100" dir="2700000" algn="tl">
                              <a:srgbClr val="FFFFFF"/>
                            </a:outerShdw>
                          </a:effectLst>
                        </a:rPr>
                        <a:t>Selbstorganisation</a:t>
                      </a:r>
                      <a:endParaRPr lang="de-DE" sz="1600" dirty="0" smtClean="0"/>
                    </a:p>
                    <a:p>
                      <a:pPr algn="ctr"/>
                      <a:endParaRPr lang="de-DE" dirty="0">
                        <a:ln w="28575">
                          <a:solidFill>
                            <a:schemeClr val="tx1"/>
                          </a:solidFill>
                        </a:ln>
                        <a:solidFill>
                          <a:schemeClr val="tx1"/>
                        </a:solidFill>
                      </a:endParaRP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effectLst>
                            <a:outerShdw blurRad="38100" dist="38100" dir="2700000" algn="tl">
                              <a:srgbClr val="FFFFFF"/>
                            </a:outerShdw>
                          </a:effectLst>
                        </a:rPr>
                        <a:t>Differenzierung</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smtClean="0">
                          <a:effectLst>
                            <a:outerShdw blurRad="38100" dist="38100" dir="2700000" algn="tl">
                              <a:srgbClr val="FFFFFF"/>
                            </a:outerShdw>
                          </a:effectLst>
                        </a:rPr>
                        <a:t>Methodenorientierung</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effectLst>
                            <a:outerShdw blurRad="38100" dist="38100" dir="2700000" algn="tl">
                              <a:srgbClr val="FFFFFF"/>
                            </a:outerShdw>
                          </a:effectLst>
                        </a:rPr>
                        <a:t>Diagnose</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smtClean="0">
                          <a:effectLst>
                            <a:outerShdw blurRad="38100" dist="38100" dir="2700000" algn="tl">
                              <a:srgbClr val="FFFFFF"/>
                            </a:outerShdw>
                          </a:effectLst>
                        </a:rPr>
                        <a:t>Individualisierung</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effectLst>
                            <a:outerShdw blurRad="38100" dist="38100" dir="2700000" algn="tl">
                              <a:srgbClr val="FFFFFF"/>
                            </a:outerShdw>
                          </a:effectLst>
                        </a:rPr>
                        <a:t>Prozessorientierung</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err="1" smtClean="0">
                          <a:effectLst>
                            <a:outerShdw blurRad="38100" dist="38100" dir="2700000" algn="tl">
                              <a:srgbClr val="FFFFFF"/>
                            </a:outerShdw>
                          </a:effectLst>
                        </a:rPr>
                        <a:t>Performanzorientierung</a:t>
                      </a:r>
                      <a:endParaRPr lang="de-DE" sz="1800" b="1" dirty="0" smtClean="0">
                        <a:effectLst>
                          <a:outerShdw blurRad="38100" dist="38100" dir="2700000" algn="tl">
                            <a:srgbClr val="FFFFFF"/>
                          </a:outerShdw>
                        </a:effectLst>
                      </a:endParaRP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70840">
                <a:tc>
                  <a:txBody>
                    <a:bodyPr/>
                    <a:lstStyle/>
                    <a:p>
                      <a:pPr algn="ctr">
                        <a:spcBef>
                          <a:spcPct val="50000"/>
                        </a:spcBef>
                        <a:defRPr/>
                      </a:pPr>
                      <a:r>
                        <a:rPr lang="de-DE" sz="1800" b="1" dirty="0" smtClean="0">
                          <a:effectLst>
                            <a:outerShdw blurRad="38100" dist="38100" dir="2700000" algn="tl">
                              <a:srgbClr val="FFFFFF"/>
                            </a:outerShdw>
                          </a:effectLst>
                        </a:rPr>
                        <a:t>Lernproduktorientierung</a:t>
                      </a:r>
                      <a:endParaRPr lang="de-DE" sz="1600" dirty="0" smtClean="0"/>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effectLst>
                            <a:outerShdw blurRad="38100" dist="38100" dir="2700000" algn="tl">
                              <a:srgbClr val="FFFFFF"/>
                            </a:outerShdw>
                          </a:effectLst>
                        </a:rPr>
                        <a:t>Reflexionsorientierung</a:t>
                      </a:r>
                    </a:p>
                    <a:p>
                      <a:pPr algn="ctr"/>
                      <a:endParaRPr lang="de-DE" dirty="0">
                        <a:ln w="28575">
                          <a:solidFill>
                            <a:schemeClr val="tx1"/>
                          </a:solidFill>
                        </a:ln>
                        <a:solidFill>
                          <a:schemeClr val="tx1"/>
                        </a:solidFill>
                      </a:endParaRP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Elemente kompetenzorientierten Unterrichts</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30" name="Tabelle 29"/>
          <p:cNvGraphicFramePr>
            <a:graphicFrameLocks noGrp="1"/>
          </p:cNvGraphicFramePr>
          <p:nvPr/>
        </p:nvGraphicFramePr>
        <p:xfrm>
          <a:off x="1524000" y="1397000"/>
          <a:ext cx="6096000" cy="384048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tx1"/>
                          </a:solidFill>
                          <a:effectLst>
                            <a:outerShdw blurRad="38100" dist="38100" dir="2700000" algn="tl">
                              <a:srgbClr val="FFFFFF"/>
                            </a:outerShdw>
                          </a:effectLst>
                        </a:rPr>
                        <a:t>Schülerorientierung</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tx1"/>
                          </a:solidFill>
                          <a:effectLst>
                            <a:outerShdw blurRad="38100" dist="38100" dir="2700000" algn="tl">
                              <a:srgbClr val="FFFFFF"/>
                            </a:outerShdw>
                          </a:effectLst>
                        </a:rPr>
                        <a:t>Problemorientierung</a:t>
                      </a:r>
                    </a:p>
                    <a:p>
                      <a:pPr algn="ctr"/>
                      <a:endParaRPr lang="de-DE" dirty="0">
                        <a:ln w="28575">
                          <a:solidFill>
                            <a:schemeClr val="tx1"/>
                          </a:solidFill>
                        </a:ln>
                        <a:solidFill>
                          <a:schemeClr val="tx1"/>
                        </a:solidFill>
                      </a:endParaRPr>
                    </a:p>
                  </a:txBody>
                  <a:tcPr>
                    <a:lnL w="38100" cap="flat" cmpd="sng" algn="ctr">
                      <a:solidFill>
                        <a:schemeClr val="bg1"/>
                      </a:solidFill>
                      <a:prstDash val="solid"/>
                      <a:round/>
                      <a:headEnd type="none" w="med" len="med"/>
                      <a:tailEnd type="none" w="med" len="med"/>
                    </a:lnL>
                    <a:solidFill>
                      <a:schemeClr val="bg2">
                        <a:lumMod val="20000"/>
                        <a:lumOff val="80000"/>
                      </a:schemeClr>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accent1">
                              <a:lumMod val="60000"/>
                              <a:lumOff val="40000"/>
                            </a:schemeClr>
                          </a:solidFill>
                          <a:effectLst>
                            <a:outerShdw blurRad="38100" dist="38100" dir="2700000" algn="tl">
                              <a:srgbClr val="FFFFFF"/>
                            </a:outerShdw>
                          </a:effectLst>
                        </a:rPr>
                        <a:t>Konstruktion</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smtClean="0">
                          <a:effectLst>
                            <a:outerShdw blurRad="38100" dist="38100" dir="2700000" algn="tl">
                              <a:srgbClr val="FFFFFF"/>
                            </a:outerShdw>
                          </a:effectLst>
                        </a:rPr>
                        <a:t>Selbstorganisation</a:t>
                      </a:r>
                      <a:endParaRPr lang="de-DE" sz="1600" dirty="0" smtClean="0"/>
                    </a:p>
                    <a:p>
                      <a:pPr algn="ctr"/>
                      <a:endParaRPr lang="de-DE" dirty="0">
                        <a:ln w="28575">
                          <a:solidFill>
                            <a:schemeClr val="tx1"/>
                          </a:solidFill>
                        </a:ln>
                        <a:solidFill>
                          <a:schemeClr val="tx1"/>
                        </a:solidFill>
                      </a:endParaRP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effectLst>
                            <a:outerShdw blurRad="38100" dist="38100" dir="2700000" algn="tl">
                              <a:srgbClr val="FFFFFF"/>
                            </a:outerShdw>
                          </a:effectLst>
                        </a:rPr>
                        <a:t>Differenzierung</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smtClean="0">
                          <a:solidFill>
                            <a:schemeClr val="accent1">
                              <a:lumMod val="40000"/>
                              <a:lumOff val="60000"/>
                            </a:schemeClr>
                          </a:solidFill>
                          <a:effectLst>
                            <a:outerShdw blurRad="38100" dist="38100" dir="2700000" algn="tl">
                              <a:srgbClr val="FFFFFF"/>
                            </a:outerShdw>
                          </a:effectLst>
                        </a:rPr>
                        <a:t>Methodenorientierung</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accent1">
                              <a:lumMod val="75000"/>
                            </a:schemeClr>
                          </a:solidFill>
                          <a:effectLst>
                            <a:outerShdw blurRad="38100" dist="38100" dir="2700000" algn="tl">
                              <a:srgbClr val="FFFFFF"/>
                            </a:outerShdw>
                          </a:effectLst>
                        </a:rPr>
                        <a:t>Diagnose</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smtClean="0">
                          <a:solidFill>
                            <a:schemeClr val="accent1">
                              <a:lumMod val="40000"/>
                              <a:lumOff val="60000"/>
                            </a:schemeClr>
                          </a:solidFill>
                          <a:effectLst>
                            <a:outerShdw blurRad="38100" dist="38100" dir="2700000" algn="tl">
                              <a:srgbClr val="FFFFFF"/>
                            </a:outerShdw>
                          </a:effectLst>
                        </a:rPr>
                        <a:t>Individualisierung</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solidFill>
                            <a:schemeClr val="accent1">
                              <a:lumMod val="60000"/>
                              <a:lumOff val="40000"/>
                            </a:schemeClr>
                          </a:solidFill>
                          <a:effectLst>
                            <a:outerShdw blurRad="38100" dist="38100" dir="2700000" algn="tl">
                              <a:srgbClr val="FFFFFF"/>
                            </a:outerShdw>
                          </a:effectLst>
                        </a:rPr>
                        <a:t>Prozessorientierung</a:t>
                      </a:r>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Bef>
                          <a:spcPct val="50000"/>
                        </a:spcBef>
                        <a:defRPr/>
                      </a:pPr>
                      <a:r>
                        <a:rPr lang="de-DE" sz="1800" b="1" dirty="0" err="1" smtClean="0">
                          <a:effectLst>
                            <a:outerShdw blurRad="38100" dist="38100" dir="2700000" algn="tl">
                              <a:srgbClr val="FFFFFF"/>
                            </a:outerShdw>
                          </a:effectLst>
                        </a:rPr>
                        <a:t>Performanzorientierung</a:t>
                      </a:r>
                      <a:endParaRPr lang="de-DE" sz="1800" b="1" dirty="0" smtClean="0">
                        <a:effectLst>
                          <a:outerShdw blurRad="38100" dist="38100" dir="2700000" algn="tl">
                            <a:srgbClr val="FFFFFF"/>
                          </a:outerShdw>
                        </a:effectLst>
                      </a:endParaRP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70840">
                <a:tc>
                  <a:txBody>
                    <a:bodyPr/>
                    <a:lstStyle/>
                    <a:p>
                      <a:pPr algn="ctr">
                        <a:spcBef>
                          <a:spcPct val="50000"/>
                        </a:spcBef>
                        <a:defRPr/>
                      </a:pPr>
                      <a:r>
                        <a:rPr lang="de-DE" sz="1800" b="1" dirty="0" smtClean="0">
                          <a:effectLst>
                            <a:outerShdw blurRad="38100" dist="38100" dir="2700000" algn="tl">
                              <a:srgbClr val="FFFFFF"/>
                            </a:outerShdw>
                          </a:effectLst>
                        </a:rPr>
                        <a:t>Lernproduktorientierung</a:t>
                      </a:r>
                      <a:endParaRPr lang="de-DE" sz="1600" dirty="0" smtClean="0"/>
                    </a:p>
                    <a:p>
                      <a:pPr algn="ctr"/>
                      <a:endParaRPr lang="de-DE" dirty="0">
                        <a:ln w="28575">
                          <a:solidFill>
                            <a:schemeClr val="tx1"/>
                          </a:solidFill>
                        </a:ln>
                        <a:solidFill>
                          <a:schemeClr val="tx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800" b="1" dirty="0" smtClean="0">
                          <a:effectLst>
                            <a:outerShdw blurRad="38100" dist="38100" dir="2700000" algn="tl">
                              <a:srgbClr val="FFFFFF"/>
                            </a:outerShdw>
                          </a:effectLst>
                        </a:rPr>
                        <a:t>Reflexionsorientierung</a:t>
                      </a:r>
                    </a:p>
                    <a:p>
                      <a:pPr algn="ctr"/>
                      <a:endParaRPr lang="de-DE" dirty="0">
                        <a:ln w="28575">
                          <a:solidFill>
                            <a:schemeClr val="tx1"/>
                          </a:solidFill>
                        </a:ln>
                        <a:solidFill>
                          <a:schemeClr val="tx1"/>
                        </a:solidFill>
                      </a:endParaRP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r>
            </a:tbl>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683568" y="404664"/>
            <a:ext cx="7772400" cy="592138"/>
          </a:xfrm>
        </p:spPr>
        <p:txBody>
          <a:bodyPr/>
          <a:lstStyle/>
          <a:p>
            <a:r>
              <a:rPr lang="de-DE" sz="2800" dirty="0" smtClean="0"/>
              <a:t>Klausur  - Bezug zu den Bildungsstandards</a:t>
            </a:r>
          </a:p>
        </p:txBody>
      </p:sp>
      <p:sp>
        <p:nvSpPr>
          <p:cNvPr id="3" name="Inhaltsplatzhalter 2"/>
          <p:cNvSpPr>
            <a:spLocks noGrp="1"/>
          </p:cNvSpPr>
          <p:nvPr>
            <p:ph idx="1"/>
          </p:nvPr>
        </p:nvSpPr>
        <p:spPr>
          <a:xfrm>
            <a:off x="683568" y="1412776"/>
            <a:ext cx="7772400" cy="3962400"/>
          </a:xfrm>
        </p:spPr>
        <p:txBody>
          <a:bodyPr/>
          <a:lstStyle/>
          <a:p>
            <a:pPr>
              <a:buFontTx/>
              <a:buNone/>
              <a:defRPr/>
            </a:pPr>
            <a:r>
              <a:rPr lang="de-DE" i="1" dirty="0" smtClean="0"/>
              <a:t>Themenfeld : Wirtschaftsstrukturen und Wirtschaftsprozesse auf regionaler und globaler Ebene</a:t>
            </a:r>
          </a:p>
          <a:p>
            <a:pPr>
              <a:buFontTx/>
              <a:buNone/>
              <a:defRPr/>
            </a:pPr>
            <a:endParaRPr lang="de-DE" dirty="0" smtClean="0"/>
          </a:p>
          <a:p>
            <a:pPr lvl="1">
              <a:buFontTx/>
              <a:buNone/>
              <a:defRPr/>
            </a:pPr>
            <a:r>
              <a:rPr lang="de-DE" dirty="0" smtClean="0">
                <a:ea typeface="+mn-ea"/>
                <a:cs typeface="+mn-cs"/>
              </a:rPr>
              <a:t>-Räume unterschiedlichen Entwicklungsstandes im </a:t>
            </a:r>
          </a:p>
          <a:p>
            <a:pPr lvl="1">
              <a:buFontTx/>
              <a:buNone/>
              <a:defRPr/>
            </a:pPr>
            <a:r>
              <a:rPr lang="de-DE" dirty="0" smtClean="0">
                <a:ea typeface="+mn-ea"/>
                <a:cs typeface="+mn-cs"/>
              </a:rPr>
              <a:t>Globalisierungsprozess von Wirtschaft und Gesellschaft in </a:t>
            </a:r>
          </a:p>
          <a:p>
            <a:pPr lvl="1">
              <a:buFontTx/>
              <a:buNone/>
              <a:defRPr/>
            </a:pPr>
            <a:r>
              <a:rPr lang="de-DE" dirty="0" smtClean="0">
                <a:ea typeface="+mn-ea"/>
                <a:cs typeface="+mn-cs"/>
              </a:rPr>
              <a:t>ihren Grundzügen analysieren </a:t>
            </a:r>
          </a:p>
          <a:p>
            <a:pPr lvl="1">
              <a:buFontTx/>
              <a:buNone/>
              <a:defRPr/>
            </a:pPr>
            <a:endParaRPr lang="de-DE" dirty="0" smtClean="0">
              <a:ea typeface="+mn-ea"/>
              <a:cs typeface="+mn-cs"/>
            </a:endParaRPr>
          </a:p>
          <a:p>
            <a:pPr lvl="1">
              <a:buFontTx/>
              <a:buNone/>
              <a:defRPr/>
            </a:pPr>
            <a:r>
              <a:rPr lang="de-DE" dirty="0" smtClean="0">
                <a:ea typeface="+mn-ea"/>
                <a:cs typeface="+mn-cs"/>
              </a:rPr>
              <a:t>-</a:t>
            </a:r>
            <a:r>
              <a:rPr lang="de-DE" u="sng" dirty="0" smtClean="0">
                <a:ea typeface="+mn-ea"/>
                <a:cs typeface="+mn-cs"/>
              </a:rPr>
              <a:t>Projekte für eine ausgleichsorientierte Entwicklung und </a:t>
            </a:r>
          </a:p>
          <a:p>
            <a:pPr lvl="1">
              <a:buFontTx/>
              <a:buNone/>
              <a:defRPr/>
            </a:pPr>
            <a:r>
              <a:rPr lang="de-DE" u="sng" dirty="0" smtClean="0">
                <a:ea typeface="+mn-ea"/>
                <a:cs typeface="+mn-cs"/>
              </a:rPr>
              <a:t>Strategien der Entwicklungszusammenarbeit </a:t>
            </a:r>
            <a:r>
              <a:rPr lang="de-DE" b="1" u="sng" dirty="0" smtClean="0">
                <a:ea typeface="+mn-ea"/>
                <a:cs typeface="+mn-cs"/>
              </a:rPr>
              <a:t>analysieren</a:t>
            </a:r>
          </a:p>
          <a:p>
            <a:pPr lvl="1">
              <a:buFontTx/>
              <a:buNone/>
              <a:defRPr/>
            </a:pPr>
            <a:r>
              <a:rPr lang="de-DE" u="sng" dirty="0" smtClean="0">
                <a:ea typeface="+mn-ea"/>
                <a:cs typeface="+mn-cs"/>
              </a:rPr>
              <a:t>(diskutieren) und </a:t>
            </a:r>
            <a:r>
              <a:rPr lang="de-DE" b="1" u="sng" dirty="0" smtClean="0">
                <a:ea typeface="+mn-ea"/>
                <a:cs typeface="+mn-cs"/>
              </a:rPr>
              <a:t>bewerten </a:t>
            </a:r>
          </a:p>
          <a:p>
            <a:pPr>
              <a:defRPr/>
            </a:pPr>
            <a:endParaRPr lang="de-DE" dirty="0"/>
          </a:p>
        </p:txBody>
      </p:sp>
      <p:cxnSp>
        <p:nvCxnSpPr>
          <p:cNvPr id="5" name="Gerade Verbindung 4"/>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Operator BEWERTEN</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5" name="Flussdiagramm: Alternativer Prozess 4"/>
          <p:cNvSpPr/>
          <p:nvPr/>
        </p:nvSpPr>
        <p:spPr bwMode="auto">
          <a:xfrm>
            <a:off x="1835696" y="1556792"/>
            <a:ext cx="5400600" cy="2232248"/>
          </a:xfrm>
          <a:prstGeom prst="flowChartAlternateProcess">
            <a:avLst/>
          </a:prstGeom>
          <a:solidFill>
            <a:schemeClr val="bg2">
              <a:lumMod val="40000"/>
              <a:lumOff val="60000"/>
            </a:scheme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de-DE" sz="2000" b="1" i="0" u="none" strike="noStrike" cap="none" normalizeH="0" baseline="0" dirty="0" smtClean="0">
              <a:ln>
                <a:noFill/>
              </a:ln>
              <a:solidFill>
                <a:schemeClr val="tx1"/>
              </a:solidFill>
              <a:effectLst/>
              <a:latin typeface="Times New Roman" pitchFamily="18" charset="0"/>
            </a:endParaRPr>
          </a:p>
          <a:p>
            <a:pPr marL="0" marR="0" indent="0" defTabSz="914400" rtl="0" eaLnBrk="1" fontAlgn="base" latinLnBrk="0" hangingPunct="1">
              <a:lnSpc>
                <a:spcPct val="100000"/>
              </a:lnSpc>
              <a:spcBef>
                <a:spcPct val="0"/>
              </a:spcBef>
              <a:spcAft>
                <a:spcPct val="0"/>
              </a:spcAft>
              <a:buClrTx/>
              <a:buSzTx/>
              <a:buFontTx/>
              <a:buNone/>
              <a:tabLst/>
            </a:pPr>
            <a:r>
              <a:rPr kumimoji="0" lang="de-DE" sz="2000" i="0" u="none" strike="noStrike" cap="none" normalizeH="0" baseline="0" dirty="0" smtClean="0">
                <a:ln>
                  <a:noFill/>
                </a:ln>
                <a:solidFill>
                  <a:schemeClr val="tx1"/>
                </a:solidFill>
                <a:effectLst/>
                <a:latin typeface="Times New Roman" pitchFamily="18" charset="0"/>
              </a:rPr>
              <a:t>Operator BEWERTEN</a:t>
            </a:r>
            <a:r>
              <a:rPr kumimoji="0" lang="de-DE" sz="2000" i="0" u="none" strike="noStrike" cap="none" normalizeH="0" dirty="0" smtClean="0">
                <a:ln>
                  <a:noFill/>
                </a:ln>
                <a:solidFill>
                  <a:schemeClr val="tx1"/>
                </a:solidFill>
                <a:effectLst/>
                <a:latin typeface="Times New Roman" pitchFamily="18" charset="0"/>
              </a:rPr>
              <a:t> fordert:</a:t>
            </a:r>
          </a:p>
          <a:p>
            <a:pPr lvl="1" algn="just"/>
            <a:r>
              <a:rPr lang="de-DE" sz="2000" baseline="0" dirty="0" smtClean="0">
                <a:latin typeface="Times New Roman" pitchFamily="18" charset="0"/>
              </a:rPr>
              <a:t>Aussagen, Behauptungen, Vorschläge</a:t>
            </a:r>
            <a:r>
              <a:rPr lang="de-DE" sz="2000" dirty="0" smtClean="0">
                <a:latin typeface="Times New Roman" pitchFamily="18" charset="0"/>
              </a:rPr>
              <a:t> oder Maßnahmen beurteilen, eine persönliche Stellungnahme abgeben und dabei die eigenen Wertmaßstäbe offen legen.</a:t>
            </a:r>
            <a:endParaRPr kumimoji="0" lang="de-DE" sz="2000" i="0" u="none" strike="noStrike" cap="none" normalizeH="0" baseline="0" dirty="0" smtClean="0">
              <a:ln>
                <a:noFill/>
              </a:ln>
              <a:solidFill>
                <a:schemeClr val="tx1"/>
              </a:solidFill>
              <a:effectLst/>
              <a:latin typeface="Times New Roman" pitchFamily="18" charset="0"/>
            </a:endParaRPr>
          </a:p>
        </p:txBody>
      </p:sp>
      <p:sp>
        <p:nvSpPr>
          <p:cNvPr id="7" name="Pfeil nach unten 6"/>
          <p:cNvSpPr/>
          <p:nvPr/>
        </p:nvSpPr>
        <p:spPr bwMode="auto">
          <a:xfrm>
            <a:off x="4283968" y="4005064"/>
            <a:ext cx="360362" cy="503238"/>
          </a:xfrm>
          <a:prstGeom prst="downArrow">
            <a:avLst/>
          </a:prstGeom>
          <a:ln>
            <a:solidFill>
              <a:schemeClr val="accent1"/>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r">
              <a:defRPr/>
            </a:pPr>
            <a:endParaRPr lang="de-DE" sz="2400" b="1" dirty="0">
              <a:solidFill>
                <a:schemeClr val="accent1">
                  <a:lumMod val="60000"/>
                  <a:lumOff val="40000"/>
                </a:schemeClr>
              </a:solidFill>
              <a:latin typeface="Times New Roman" pitchFamily="18" charset="0"/>
            </a:endParaRPr>
          </a:p>
        </p:txBody>
      </p:sp>
      <p:sp>
        <p:nvSpPr>
          <p:cNvPr id="9" name="Textfeld 8"/>
          <p:cNvSpPr txBox="1"/>
          <p:nvPr/>
        </p:nvSpPr>
        <p:spPr>
          <a:xfrm>
            <a:off x="683568" y="4941168"/>
            <a:ext cx="7488832" cy="1015663"/>
          </a:xfrm>
          <a:prstGeom prst="rect">
            <a:avLst/>
          </a:prstGeom>
          <a:noFill/>
        </p:spPr>
        <p:txBody>
          <a:bodyPr wrap="square" rtlCol="0">
            <a:spAutoFit/>
          </a:bodyPr>
          <a:lstStyle/>
          <a:p>
            <a:pPr algn="ctr"/>
            <a:r>
              <a:rPr lang="de-DE" sz="2000" b="1" dirty="0" smtClean="0"/>
              <a:t>Der Operator  BEWERTEN setzt immer eine ANALYSE voraus. </a:t>
            </a:r>
          </a:p>
          <a:p>
            <a:pPr algn="ctr"/>
            <a:r>
              <a:rPr lang="de-DE" sz="2000" b="1" dirty="0" smtClean="0"/>
              <a:t>Ohne ANALYSE des Sachverhalts ist eine BEWERTUNG nicht möglich.</a:t>
            </a:r>
            <a:endParaRPr lang="de-DE" sz="2000" b="1"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Auswirkung auf eine Klausur</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Textfeld 7"/>
          <p:cNvSpPr txBox="1"/>
          <p:nvPr/>
        </p:nvSpPr>
        <p:spPr>
          <a:xfrm>
            <a:off x="683568" y="1412776"/>
            <a:ext cx="6912768" cy="4108817"/>
          </a:xfrm>
          <a:prstGeom prst="rect">
            <a:avLst/>
          </a:prstGeom>
          <a:noFill/>
        </p:spPr>
        <p:txBody>
          <a:bodyPr wrap="square" rtlCol="0">
            <a:spAutoFit/>
          </a:bodyPr>
          <a:lstStyle/>
          <a:p>
            <a:pPr marL="342900" indent="-342900">
              <a:lnSpc>
                <a:spcPct val="150000"/>
              </a:lnSpc>
              <a:buFont typeface="Symbol" pitchFamily="18" charset="2"/>
              <a:buChar char="-"/>
            </a:pPr>
            <a:r>
              <a:rPr lang="de-DE" dirty="0" smtClean="0"/>
              <a:t>Die Kompetenzbeschreibung fordert die Bewertung eines Projektes der Entwicklungszusammenarbeit.</a:t>
            </a:r>
          </a:p>
          <a:p>
            <a:pPr marL="342900" indent="-342900">
              <a:lnSpc>
                <a:spcPct val="150000"/>
              </a:lnSpc>
              <a:buFont typeface="Symbol" pitchFamily="18" charset="2"/>
              <a:buChar char="-"/>
            </a:pPr>
            <a:r>
              <a:rPr lang="de-DE" dirty="0" smtClean="0"/>
              <a:t>Dies erfordert eine Einarbeitung in das Projekt, eine Analyse.</a:t>
            </a:r>
          </a:p>
          <a:p>
            <a:pPr marL="342900" indent="-342900">
              <a:lnSpc>
                <a:spcPct val="150000"/>
              </a:lnSpc>
              <a:buFont typeface="Symbol" pitchFamily="18" charset="2"/>
              <a:buChar char="-"/>
            </a:pPr>
            <a:r>
              <a:rPr lang="de-DE" dirty="0" smtClean="0"/>
              <a:t>Die Analyse setzt umfangreiches Material voraus.</a:t>
            </a:r>
          </a:p>
          <a:p>
            <a:pPr marL="342900" indent="-342900">
              <a:lnSpc>
                <a:spcPct val="150000"/>
              </a:lnSpc>
              <a:buFont typeface="Symbol" pitchFamily="18" charset="2"/>
              <a:buChar char="-"/>
            </a:pPr>
            <a:r>
              <a:rPr lang="de-DE" dirty="0" smtClean="0"/>
              <a:t>Eine Klausur mit dem Operator bewerten fordert Zeit.</a:t>
            </a:r>
          </a:p>
          <a:p>
            <a:pPr marL="342900" indent="-342900">
              <a:lnSpc>
                <a:spcPct val="150000"/>
              </a:lnSpc>
              <a:buFont typeface="Symbol" pitchFamily="18" charset="2"/>
              <a:buChar char="-"/>
            </a:pPr>
            <a:r>
              <a:rPr lang="de-DE" dirty="0" smtClean="0"/>
              <a:t>Die Schülerinnen und Schüler müssen wissen, </a:t>
            </a:r>
          </a:p>
          <a:p>
            <a:pPr marL="800100" lvl="1" indent="-342900">
              <a:lnSpc>
                <a:spcPct val="150000"/>
              </a:lnSpc>
              <a:buFont typeface="Symbol" pitchFamily="18" charset="2"/>
              <a:buChar char="-"/>
            </a:pPr>
            <a:r>
              <a:rPr lang="de-DE" dirty="0" smtClean="0"/>
              <a:t>was bei diesem Operator von ihnen erwartet wird,</a:t>
            </a:r>
          </a:p>
          <a:p>
            <a:pPr marL="800100" lvl="1" indent="-342900">
              <a:lnSpc>
                <a:spcPct val="150000"/>
              </a:lnSpc>
              <a:buFont typeface="Symbol" pitchFamily="18" charset="2"/>
              <a:buChar char="-"/>
            </a:pPr>
            <a:r>
              <a:rPr lang="de-DE" dirty="0" smtClean="0"/>
              <a:t>wie bei diesem Operator vorzugehen ist,</a:t>
            </a:r>
          </a:p>
          <a:p>
            <a:pPr marL="800100" lvl="1" indent="-342900">
              <a:lnSpc>
                <a:spcPct val="150000"/>
              </a:lnSpc>
              <a:buFont typeface="Symbol" pitchFamily="18" charset="2"/>
              <a:buChar char="-"/>
            </a:pPr>
            <a:r>
              <a:rPr lang="de-DE" dirty="0" smtClean="0"/>
              <a:t>wie eine schriftlich Ausarbeitung aufgebaut sein soll. </a:t>
            </a:r>
          </a:p>
          <a:p>
            <a:pPr marL="342900" indent="-342900">
              <a:buFont typeface="Symbol" pitchFamily="18" charset="2"/>
              <a:buChar char="-"/>
            </a:pPr>
            <a:endParaRPr lang="de-DE"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geschlossene Aufgabe </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Textfeld 7"/>
          <p:cNvSpPr txBox="1"/>
          <p:nvPr/>
        </p:nvSpPr>
        <p:spPr>
          <a:xfrm>
            <a:off x="683568" y="1412776"/>
            <a:ext cx="8064896" cy="2308324"/>
          </a:xfrm>
          <a:prstGeom prst="rect">
            <a:avLst/>
          </a:prstGeom>
          <a:noFill/>
        </p:spPr>
        <p:txBody>
          <a:bodyPr wrap="square" rtlCol="0">
            <a:spAutoFit/>
          </a:bodyPr>
          <a:lstStyle/>
          <a:p>
            <a:pPr marL="342900" indent="-342900"/>
            <a:r>
              <a:rPr lang="de-DE" b="1" dirty="0" smtClean="0"/>
              <a:t>Thema: Gran </a:t>
            </a:r>
            <a:r>
              <a:rPr lang="de-DE" b="1" dirty="0" err="1" smtClean="0"/>
              <a:t>Chaco</a:t>
            </a:r>
            <a:r>
              <a:rPr lang="de-DE" b="1" dirty="0" smtClean="0"/>
              <a:t>  -  Sojaanbau oder Lebensraum</a:t>
            </a:r>
          </a:p>
          <a:p>
            <a:pPr marL="342900" indent="-342900"/>
            <a:endParaRPr lang="de-DE" dirty="0" smtClean="0"/>
          </a:p>
          <a:p>
            <a:pPr marL="342900" indent="-342900"/>
            <a:r>
              <a:rPr lang="de-DE" dirty="0" smtClean="0"/>
              <a:t>Der Gran </a:t>
            </a:r>
            <a:r>
              <a:rPr lang="de-DE" dirty="0" err="1" smtClean="0"/>
              <a:t>Chaco</a:t>
            </a:r>
            <a:r>
              <a:rPr lang="de-DE" dirty="0" smtClean="0"/>
              <a:t> ist ein Gebiet im Dreiländereck Bolivien, Paraguay und Argentinien, das bis vor 150 Jahren unberührter Lebensraum indigener Völker war. </a:t>
            </a:r>
          </a:p>
          <a:p>
            <a:pPr marL="342900" indent="-342900"/>
            <a:endParaRPr lang="de-DE" dirty="0" smtClean="0"/>
          </a:p>
          <a:p>
            <a:pPr marL="342900" indent="-342900"/>
            <a:r>
              <a:rPr lang="de-DE" dirty="0" smtClean="0"/>
              <a:t>Auf argentinischem Gebiet leben im Gran </a:t>
            </a:r>
            <a:r>
              <a:rPr lang="de-DE" dirty="0" err="1" smtClean="0"/>
              <a:t>Chaco</a:t>
            </a:r>
            <a:r>
              <a:rPr lang="de-DE" dirty="0" smtClean="0"/>
              <a:t> neben den indigenen Volksgruppen Kleinbauern. In den letzten Jahren ist der großflächige Sojaanbau in die Region vorgedrungen mit weitreichenden Folgen für die dort lebende Bevölkerung.</a:t>
            </a:r>
            <a:endParaRPr lang="de-DE"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geschlossene Aufgabe </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Textfeld 7"/>
          <p:cNvSpPr txBox="1"/>
          <p:nvPr/>
        </p:nvSpPr>
        <p:spPr>
          <a:xfrm>
            <a:off x="611560" y="1225689"/>
            <a:ext cx="8064896" cy="5632311"/>
          </a:xfrm>
          <a:prstGeom prst="rect">
            <a:avLst/>
          </a:prstGeom>
          <a:noFill/>
        </p:spPr>
        <p:txBody>
          <a:bodyPr wrap="square" rtlCol="0">
            <a:spAutoFit/>
          </a:bodyPr>
          <a:lstStyle/>
          <a:p>
            <a:pPr marL="342900" indent="-342900"/>
            <a:r>
              <a:rPr lang="de-DE" b="1" u="sng" dirty="0" smtClean="0"/>
              <a:t>Thema: Gran </a:t>
            </a:r>
            <a:r>
              <a:rPr lang="de-DE" b="1" u="sng" dirty="0" err="1" smtClean="0"/>
              <a:t>Chaco</a:t>
            </a:r>
            <a:r>
              <a:rPr lang="de-DE" b="1" u="sng" dirty="0" smtClean="0"/>
              <a:t>  -  Sojaanbau oder Lebensraum</a:t>
            </a:r>
          </a:p>
          <a:p>
            <a:pPr marL="342900" indent="-342900"/>
            <a:endParaRPr lang="de-DE" sz="1200" dirty="0" smtClean="0"/>
          </a:p>
          <a:p>
            <a:pPr marL="342900" indent="-342900"/>
            <a:r>
              <a:rPr lang="de-DE" sz="1200" dirty="0" smtClean="0"/>
              <a:t>Der Gran </a:t>
            </a:r>
            <a:r>
              <a:rPr lang="de-DE" sz="1200" dirty="0" err="1" smtClean="0"/>
              <a:t>Chaco</a:t>
            </a:r>
            <a:r>
              <a:rPr lang="de-DE" sz="1200" dirty="0" smtClean="0"/>
              <a:t> ist ein Gebiet im Dreiländereck Bolivien, Paraguay und Argentinien, das bis vor 150 Jahren unberührter Lebensraum indigener Völker war. </a:t>
            </a:r>
          </a:p>
          <a:p>
            <a:pPr marL="342900" indent="-342900"/>
            <a:endParaRPr lang="de-DE" sz="1200" dirty="0" smtClean="0"/>
          </a:p>
          <a:p>
            <a:pPr marL="342900" indent="-342900"/>
            <a:r>
              <a:rPr lang="de-DE" sz="1200" dirty="0" smtClean="0"/>
              <a:t>Auf argentinischem Gebiet leben im Gran </a:t>
            </a:r>
            <a:r>
              <a:rPr lang="de-DE" sz="1200" dirty="0" err="1" smtClean="0"/>
              <a:t>Chaco</a:t>
            </a:r>
            <a:r>
              <a:rPr lang="de-DE" sz="1200" dirty="0" smtClean="0"/>
              <a:t> neben den indigenen Volksgruppen Kleinbauern. In den letzten Jahre ist der großflächige Sojaanbau in die Region vorgedrungen mit weitreichenden Folgen für die dort lebende Bevölkerung.</a:t>
            </a:r>
          </a:p>
          <a:p>
            <a:pPr marL="342900" indent="-342900"/>
            <a:endParaRPr lang="de-DE" dirty="0" smtClean="0"/>
          </a:p>
          <a:p>
            <a:pPr marL="342900" indent="-342900"/>
            <a:r>
              <a:rPr lang="de-DE" b="1" dirty="0" smtClean="0"/>
              <a:t>Aufgaben</a:t>
            </a:r>
          </a:p>
          <a:p>
            <a:pPr marL="342900" indent="-342900">
              <a:buFont typeface="+mj-lt"/>
              <a:buAutoNum type="arabicPeriod"/>
            </a:pPr>
            <a:r>
              <a:rPr lang="de-DE" dirty="0" smtClean="0"/>
              <a:t>Stellen Sie die Bedeutung des Sojaanbaus für Argentinien und im globalen Zusammenhang dar.</a:t>
            </a:r>
          </a:p>
          <a:p>
            <a:pPr marL="342900" indent="-342900">
              <a:buFont typeface="+mj-lt"/>
              <a:buAutoNum type="arabicPeriod"/>
            </a:pPr>
            <a:r>
              <a:rPr lang="de-DE" dirty="0" smtClean="0"/>
              <a:t>Analysieren Sie die Situation für die </a:t>
            </a:r>
            <a:r>
              <a:rPr lang="de-DE" dirty="0" err="1" smtClean="0"/>
              <a:t>Wichí</a:t>
            </a:r>
            <a:r>
              <a:rPr lang="de-DE" dirty="0" smtClean="0"/>
              <a:t>-Indianer in Folge des Sojaanbaus im Gebiet des Gran </a:t>
            </a:r>
            <a:r>
              <a:rPr lang="de-DE" dirty="0" err="1" smtClean="0"/>
              <a:t>Chacos</a:t>
            </a:r>
            <a:r>
              <a:rPr lang="de-DE" dirty="0" smtClean="0"/>
              <a:t>.</a:t>
            </a:r>
          </a:p>
          <a:p>
            <a:pPr marL="342900" indent="-342900">
              <a:buFont typeface="+mj-lt"/>
              <a:buAutoNum type="arabicPeriod"/>
            </a:pPr>
            <a:r>
              <a:rPr lang="de-DE" dirty="0" smtClean="0"/>
              <a:t>Bewerten Sie die Maßnahmen der Entwicklungszusammenarbeit :</a:t>
            </a:r>
          </a:p>
          <a:p>
            <a:pPr marL="800100" lvl="1" indent="-342900">
              <a:buFont typeface="+mj-lt"/>
              <a:buAutoNum type="alphaLcPeriod"/>
            </a:pPr>
            <a:r>
              <a:rPr lang="de-DE" dirty="0" smtClean="0"/>
              <a:t>Analysieren Sie die Maßnahmen der Entwicklungszusammenarbeit.</a:t>
            </a:r>
          </a:p>
          <a:p>
            <a:pPr marL="800100" lvl="1" indent="-342900">
              <a:buFont typeface="+mj-lt"/>
              <a:buAutoNum type="alphaLcPeriod"/>
            </a:pPr>
            <a:r>
              <a:rPr lang="de-DE" dirty="0" smtClean="0"/>
              <a:t>Beurteilen Sie die Maßnahmen in Bezug auf Ihren Beitrag zur Problemlösung.</a:t>
            </a:r>
          </a:p>
          <a:p>
            <a:pPr marL="800100" lvl="1" indent="-342900">
              <a:buFont typeface="+mj-lt"/>
              <a:buAutoNum type="alphaLcPeriod"/>
            </a:pPr>
            <a:r>
              <a:rPr lang="de-DE" dirty="0" smtClean="0"/>
              <a:t>Nehmen Sie persönlich Stellung, in wie weit dieses Projekt dem Entwicklungsleitbild der nachhaltigen Entwicklung ( dem Leitbild kirchlicher EZ) entspricht.</a:t>
            </a:r>
          </a:p>
          <a:p>
            <a:pPr marL="800100" lvl="1" indent="-342900">
              <a:buFont typeface="+mj-lt"/>
              <a:buAutoNum type="alphaLcPeriod"/>
            </a:pPr>
            <a:endParaRPr lang="de-DE" b="1" dirty="0" smtClean="0"/>
          </a:p>
          <a:p>
            <a:pPr marL="800100" lvl="1" indent="-342900">
              <a:buFont typeface="+mj-lt"/>
              <a:buAutoNum type="alphaLcPeriod"/>
            </a:pPr>
            <a:endParaRPr lang="de-DE" b="1" dirty="0" smtClean="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a:xfrm>
            <a:off x="683568" y="476672"/>
            <a:ext cx="7772400" cy="592138"/>
          </a:xfrm>
        </p:spPr>
        <p:txBody>
          <a:bodyPr/>
          <a:lstStyle/>
          <a:p>
            <a:r>
              <a:rPr lang="de-DE" sz="2800" dirty="0" smtClean="0"/>
              <a:t>Fachkompetenzanalyse 2012</a:t>
            </a:r>
          </a:p>
        </p:txBody>
      </p:sp>
      <p:cxnSp>
        <p:nvCxnSpPr>
          <p:cNvPr id="4" name="Gerade Verbindung 3"/>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6" name="Inhaltsplatzhalter 5"/>
          <p:cNvGraphicFramePr>
            <a:graphicFrameLocks noGrp="1" noChangeAspect="1"/>
          </p:cNvGraphicFramePr>
          <p:nvPr>
            <p:ph idx="1"/>
          </p:nvPr>
        </p:nvGraphicFramePr>
        <p:xfrm>
          <a:off x="107504" y="1111805"/>
          <a:ext cx="9036496" cy="5413539"/>
        </p:xfrm>
        <a:graphic>
          <a:graphicData uri="http://schemas.openxmlformats.org/presentationml/2006/ole">
            <mc:AlternateContent xmlns:mc="http://schemas.openxmlformats.org/markup-compatibility/2006">
              <mc:Choice xmlns:v="urn:schemas-microsoft-com:vml" Requires="v">
                <p:oleObj spid="_x0000_s1030" name="Dokument" r:id="rId5" imgW="9243469" imgH="5265798" progId="Word.Document.12">
                  <p:embed/>
                </p:oleObj>
              </mc:Choice>
              <mc:Fallback>
                <p:oleObj name="Dokument" r:id="rId5" imgW="9243469" imgH="5265798" progId="Word.Document.12">
                  <p:embed/>
                  <p:pic>
                    <p:nvPicPr>
                      <p:cNvPr id="0" name="Inhaltsplatzhalter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1111805"/>
                        <a:ext cx="9036496" cy="54135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geschlossene Aufgabe </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Textfeld 7"/>
          <p:cNvSpPr txBox="1"/>
          <p:nvPr/>
        </p:nvSpPr>
        <p:spPr>
          <a:xfrm>
            <a:off x="611560" y="1225689"/>
            <a:ext cx="4320480" cy="4816703"/>
          </a:xfrm>
          <a:prstGeom prst="rect">
            <a:avLst/>
          </a:prstGeom>
          <a:noFill/>
          <a:ln>
            <a:solidFill>
              <a:schemeClr val="tx1"/>
            </a:solidFill>
          </a:ln>
        </p:spPr>
        <p:txBody>
          <a:bodyPr wrap="square" rtlCol="0">
            <a:spAutoFit/>
          </a:bodyPr>
          <a:lstStyle/>
          <a:p>
            <a:pPr marL="342900" indent="-342900"/>
            <a:r>
              <a:rPr lang="de-DE" b="1" dirty="0" smtClean="0"/>
              <a:t>Aufgaben:</a:t>
            </a:r>
          </a:p>
          <a:p>
            <a:pPr marL="342900" indent="-342900">
              <a:spcAft>
                <a:spcPts val="600"/>
              </a:spcAft>
              <a:buFont typeface="+mj-lt"/>
              <a:buAutoNum type="arabicPeriod"/>
            </a:pPr>
            <a:r>
              <a:rPr lang="de-DE" sz="1600" dirty="0" smtClean="0"/>
              <a:t>Stellen Sie die Bedeutung des Sojaanbaus für Argentinien und im globalen Zusammenhang dar.</a:t>
            </a:r>
          </a:p>
          <a:p>
            <a:pPr marL="342900" indent="-342900">
              <a:spcAft>
                <a:spcPts val="600"/>
              </a:spcAft>
              <a:buFont typeface="+mj-lt"/>
              <a:buAutoNum type="arabicPeriod"/>
            </a:pPr>
            <a:r>
              <a:rPr lang="de-DE" sz="1600" dirty="0" smtClean="0"/>
              <a:t>Analysieren Sie die Situation für die </a:t>
            </a:r>
            <a:r>
              <a:rPr lang="de-DE" sz="1600" dirty="0" err="1" smtClean="0"/>
              <a:t>Wichí</a:t>
            </a:r>
            <a:r>
              <a:rPr lang="de-DE" sz="1600" dirty="0" smtClean="0"/>
              <a:t>-Indianer in Folge des Sojaanbaus im Gebiet des Gran </a:t>
            </a:r>
            <a:r>
              <a:rPr lang="de-DE" sz="1600" dirty="0" err="1" smtClean="0"/>
              <a:t>Chacos</a:t>
            </a:r>
            <a:r>
              <a:rPr lang="de-DE" sz="1600" dirty="0" smtClean="0"/>
              <a:t>.</a:t>
            </a:r>
          </a:p>
          <a:p>
            <a:pPr marL="342900" indent="-342900">
              <a:spcAft>
                <a:spcPts val="600"/>
              </a:spcAft>
            </a:pPr>
            <a:endParaRPr lang="de-DE" sz="1600" dirty="0" smtClean="0"/>
          </a:p>
          <a:p>
            <a:pPr marL="342900" indent="-342900">
              <a:spcAft>
                <a:spcPts val="0"/>
              </a:spcAft>
              <a:buFont typeface="+mj-lt"/>
              <a:buAutoNum type="arabicPeriod" startAt="3"/>
            </a:pPr>
            <a:r>
              <a:rPr lang="de-DE" sz="1600" dirty="0" smtClean="0"/>
              <a:t>Bewerten Sie die Maßnahmen der Entwicklungszusammenarbeit :</a:t>
            </a:r>
          </a:p>
          <a:p>
            <a:pPr marL="800100" lvl="1" indent="-342900">
              <a:spcAft>
                <a:spcPts val="0"/>
              </a:spcAft>
              <a:buFont typeface="+mj-lt"/>
              <a:buAutoNum type="alphaLcPeriod"/>
            </a:pPr>
            <a:r>
              <a:rPr lang="de-DE" sz="1600" dirty="0" smtClean="0"/>
              <a:t>Analysieren Sie die Maßnahmen der Entwicklungszusammenarbeit.</a:t>
            </a:r>
          </a:p>
          <a:p>
            <a:pPr marL="800100" lvl="1" indent="-342900">
              <a:spcAft>
                <a:spcPts val="0"/>
              </a:spcAft>
              <a:buFont typeface="+mj-lt"/>
              <a:buAutoNum type="alphaLcPeriod"/>
            </a:pPr>
            <a:r>
              <a:rPr lang="de-DE" sz="1600" dirty="0" smtClean="0"/>
              <a:t>Beurteilen Sie die Maßnahmen in Bezug auf Ihren Beitrag zur Problemlösung.</a:t>
            </a:r>
          </a:p>
          <a:p>
            <a:pPr marL="800100" lvl="1" indent="-342900">
              <a:spcAft>
                <a:spcPts val="0"/>
              </a:spcAft>
              <a:buFont typeface="+mj-lt"/>
              <a:buAutoNum type="alphaLcPeriod"/>
            </a:pPr>
            <a:r>
              <a:rPr lang="de-DE" sz="1600" dirty="0" smtClean="0"/>
              <a:t>Nehmen Sie persönlich Stellung, in wie weit dieses Projekt dem EW-Leitbild der Nachhaltigen Entwicklung ( dem Leitbild kirchlicher EZ) entspricht</a:t>
            </a:r>
            <a:r>
              <a:rPr lang="de-DE" dirty="0" smtClean="0"/>
              <a:t>.</a:t>
            </a:r>
          </a:p>
        </p:txBody>
      </p:sp>
      <p:sp>
        <p:nvSpPr>
          <p:cNvPr id="6" name="Textfeld 5"/>
          <p:cNvSpPr txBox="1"/>
          <p:nvPr/>
        </p:nvSpPr>
        <p:spPr>
          <a:xfrm>
            <a:off x="5004048" y="1196752"/>
            <a:ext cx="3744416" cy="4816703"/>
          </a:xfrm>
          <a:prstGeom prst="rect">
            <a:avLst/>
          </a:prstGeom>
          <a:noFill/>
          <a:ln>
            <a:solidFill>
              <a:schemeClr val="tx1"/>
            </a:solidFill>
          </a:ln>
        </p:spPr>
        <p:txBody>
          <a:bodyPr wrap="square" rtlCol="0">
            <a:spAutoFit/>
          </a:bodyPr>
          <a:lstStyle/>
          <a:p>
            <a:pPr marL="342900" indent="-342900"/>
            <a:r>
              <a:rPr lang="de-DE" b="1" dirty="0" smtClean="0"/>
              <a:t>Material:</a:t>
            </a:r>
          </a:p>
          <a:p>
            <a:pPr marL="342900" indent="-342900">
              <a:buAutoNum type="arabicPeriod"/>
            </a:pPr>
            <a:r>
              <a:rPr lang="de-DE" sz="1600" dirty="0" smtClean="0"/>
              <a:t>M1a,b: LW Argentiniens</a:t>
            </a:r>
          </a:p>
          <a:p>
            <a:pPr marL="342900" indent="-342900">
              <a:spcAft>
                <a:spcPts val="600"/>
              </a:spcAft>
            </a:pPr>
            <a:r>
              <a:rPr lang="de-DE" sz="1600" dirty="0" smtClean="0"/>
              <a:t>	M2: Die 10 größten Sojaproduzenten weltweit(2010)</a:t>
            </a:r>
          </a:p>
          <a:p>
            <a:pPr marL="342900" indent="-342900">
              <a:spcAft>
                <a:spcPts val="600"/>
              </a:spcAft>
              <a:buFont typeface="+mj-lt"/>
              <a:buAutoNum type="arabicPeriod" startAt="2"/>
            </a:pPr>
            <a:r>
              <a:rPr lang="de-DE" sz="1600" dirty="0" smtClean="0"/>
              <a:t>M3: Sojaanbau </a:t>
            </a:r>
            <a:r>
              <a:rPr lang="de-DE" sz="1600" smtClean="0"/>
              <a:t>in Argentinien</a:t>
            </a:r>
            <a:endParaRPr lang="de-DE" sz="1600" dirty="0" smtClean="0"/>
          </a:p>
          <a:p>
            <a:pPr marL="342900" indent="-342900"/>
            <a:r>
              <a:rPr lang="de-DE" sz="1600" dirty="0" smtClean="0"/>
              <a:t>       M4: Die </a:t>
            </a:r>
            <a:r>
              <a:rPr lang="de-DE" sz="1600" dirty="0" err="1" smtClean="0"/>
              <a:t>Wichí</a:t>
            </a:r>
            <a:r>
              <a:rPr lang="de-DE" sz="1600" dirty="0" smtClean="0"/>
              <a:t>-Indianer</a:t>
            </a:r>
          </a:p>
          <a:p>
            <a:pPr marL="342900" indent="-342900"/>
            <a:r>
              <a:rPr lang="de-DE" sz="1600" dirty="0" smtClean="0"/>
              <a:t>       M5: Waldrodung im Gebiet der </a:t>
            </a:r>
            <a:r>
              <a:rPr lang="de-DE" sz="1600" dirty="0" err="1" smtClean="0"/>
              <a:t>Wichí</a:t>
            </a:r>
            <a:endParaRPr lang="de-DE" sz="1600" dirty="0" smtClean="0"/>
          </a:p>
          <a:p>
            <a:pPr marL="342900" indent="-342900">
              <a:spcAft>
                <a:spcPts val="600"/>
              </a:spcAft>
            </a:pPr>
            <a:r>
              <a:rPr lang="de-DE" sz="1600" dirty="0" smtClean="0"/>
              <a:t>       M6: Kleinbauern </a:t>
            </a:r>
          </a:p>
          <a:p>
            <a:pPr marL="342900" indent="-342900">
              <a:buFont typeface="+mj-lt"/>
              <a:buAutoNum type="arabicPeriod" startAt="3"/>
            </a:pPr>
            <a:r>
              <a:rPr lang="de-DE" sz="1600" dirty="0" smtClean="0"/>
              <a:t>M7: Maßnahmen vor Ort I</a:t>
            </a:r>
          </a:p>
          <a:p>
            <a:pPr marL="342900" indent="-342900"/>
            <a:r>
              <a:rPr lang="de-DE" sz="1600" dirty="0" smtClean="0"/>
              <a:t>       M8: Maßnahmen vor Ort II</a:t>
            </a:r>
          </a:p>
          <a:p>
            <a:pPr marL="342900" indent="-342900"/>
            <a:r>
              <a:rPr lang="de-DE" sz="1600" dirty="0" smtClean="0"/>
              <a:t>       M9: Brot für die Welt - Deutschland Kampagne</a:t>
            </a:r>
          </a:p>
          <a:p>
            <a:pPr marL="342900" indent="-342900"/>
            <a:endParaRPr lang="de-DE" sz="1600" dirty="0" smtClean="0"/>
          </a:p>
          <a:p>
            <a:pPr marL="342900" indent="-342900"/>
            <a:endParaRPr lang="de-DE" sz="1600" dirty="0" smtClean="0"/>
          </a:p>
          <a:p>
            <a:pPr marL="342900" indent="-342900"/>
            <a:endParaRPr lang="de-DE" sz="1600" dirty="0" smtClean="0"/>
          </a:p>
          <a:p>
            <a:pPr marL="342900" indent="-342900"/>
            <a:endParaRPr lang="de-DE" sz="1600" dirty="0" smtClean="0"/>
          </a:p>
          <a:p>
            <a:pPr marL="342900" indent="-342900"/>
            <a:r>
              <a:rPr lang="de-DE" sz="1600" dirty="0" smtClean="0"/>
              <a:t>	</a:t>
            </a:r>
          </a:p>
          <a:p>
            <a:pPr marL="800100" lvl="1" indent="-342900">
              <a:buFont typeface="+mj-lt"/>
              <a:buAutoNum type="alphaLcPeriod"/>
            </a:pPr>
            <a:endParaRPr lang="de-DE" b="1" dirty="0" smtClean="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offene Aufgabe </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Textfeld 7"/>
          <p:cNvSpPr txBox="1"/>
          <p:nvPr/>
        </p:nvSpPr>
        <p:spPr>
          <a:xfrm>
            <a:off x="611560" y="1225689"/>
            <a:ext cx="4320480" cy="4585871"/>
          </a:xfrm>
          <a:prstGeom prst="rect">
            <a:avLst/>
          </a:prstGeom>
          <a:noFill/>
          <a:ln>
            <a:solidFill>
              <a:schemeClr val="tx1"/>
            </a:solidFill>
          </a:ln>
        </p:spPr>
        <p:txBody>
          <a:bodyPr wrap="square" rtlCol="0">
            <a:spAutoFit/>
          </a:bodyPr>
          <a:lstStyle/>
          <a:p>
            <a:pPr marL="342900" indent="-342900"/>
            <a:r>
              <a:rPr lang="de-DE" b="1" dirty="0" smtClean="0"/>
              <a:t>Aufgaben</a:t>
            </a:r>
          </a:p>
          <a:p>
            <a:pPr marL="342900" indent="-342900">
              <a:spcAft>
                <a:spcPts val="600"/>
              </a:spcAft>
            </a:pPr>
            <a:r>
              <a:rPr lang="de-DE" sz="1600" dirty="0" smtClean="0"/>
              <a:t>Bewerten Sie das Projekt der Entwicklungs-</a:t>
            </a:r>
            <a:r>
              <a:rPr lang="de-DE" sz="1600" dirty="0" err="1" smtClean="0"/>
              <a:t>zusammenarbeit</a:t>
            </a:r>
            <a:r>
              <a:rPr lang="de-DE" sz="1600" dirty="0" smtClean="0"/>
              <a:t> im Gran </a:t>
            </a:r>
            <a:r>
              <a:rPr lang="de-DE" sz="1600" dirty="0" err="1" smtClean="0"/>
              <a:t>Chaco</a:t>
            </a:r>
            <a:r>
              <a:rPr lang="de-DE" sz="1600" dirty="0" smtClean="0"/>
              <a:t> an Hand des Entwicklungsleitbilds der nachhaltigen Entwicklung (dem Leitbild kirchlicher EZ).</a:t>
            </a:r>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a:p>
            <a:pPr marL="342900" indent="-342900">
              <a:spcAft>
                <a:spcPts val="600"/>
              </a:spcAft>
            </a:pPr>
            <a:endParaRPr lang="de-DE" sz="1600" dirty="0" smtClean="0"/>
          </a:p>
        </p:txBody>
      </p:sp>
      <p:sp>
        <p:nvSpPr>
          <p:cNvPr id="6" name="Textfeld 5"/>
          <p:cNvSpPr txBox="1"/>
          <p:nvPr/>
        </p:nvSpPr>
        <p:spPr>
          <a:xfrm>
            <a:off x="5004048" y="1196752"/>
            <a:ext cx="3744416" cy="4570482"/>
          </a:xfrm>
          <a:prstGeom prst="rect">
            <a:avLst/>
          </a:prstGeom>
          <a:noFill/>
          <a:ln>
            <a:solidFill>
              <a:schemeClr val="tx1"/>
            </a:solidFill>
          </a:ln>
        </p:spPr>
        <p:txBody>
          <a:bodyPr wrap="square" rtlCol="0">
            <a:spAutoFit/>
          </a:bodyPr>
          <a:lstStyle/>
          <a:p>
            <a:pPr marL="342900" indent="-342900"/>
            <a:r>
              <a:rPr lang="de-DE" b="1" dirty="0" smtClean="0"/>
              <a:t>Material:</a:t>
            </a:r>
          </a:p>
          <a:p>
            <a:pPr marL="342900" indent="-342900">
              <a:buAutoNum type="arabicPeriod"/>
            </a:pPr>
            <a:r>
              <a:rPr lang="de-DE" sz="1600" dirty="0" smtClean="0"/>
              <a:t>M1a,b: LW Argentiniens</a:t>
            </a:r>
          </a:p>
          <a:p>
            <a:pPr marL="342900" indent="-342900">
              <a:spcAft>
                <a:spcPts val="600"/>
              </a:spcAft>
            </a:pPr>
            <a:r>
              <a:rPr lang="de-DE" sz="1600" dirty="0" smtClean="0"/>
              <a:t>	M2: Die 10 größten Sojaproduzenten weltweit(2010)</a:t>
            </a:r>
          </a:p>
          <a:p>
            <a:pPr marL="342900" indent="-342900">
              <a:spcAft>
                <a:spcPts val="600"/>
              </a:spcAft>
              <a:buFont typeface="+mj-lt"/>
              <a:buAutoNum type="arabicPeriod" startAt="2"/>
            </a:pPr>
            <a:r>
              <a:rPr lang="de-DE" sz="1600" dirty="0" smtClean="0"/>
              <a:t>M3: Sojaanbau in Argentinien</a:t>
            </a:r>
          </a:p>
          <a:p>
            <a:pPr marL="342900" indent="-342900"/>
            <a:r>
              <a:rPr lang="de-DE" sz="1600" dirty="0" smtClean="0"/>
              <a:t>       M4: Die </a:t>
            </a:r>
            <a:r>
              <a:rPr lang="de-DE" sz="1600" dirty="0" err="1" smtClean="0"/>
              <a:t>Wichí</a:t>
            </a:r>
            <a:r>
              <a:rPr lang="de-DE" sz="1600" dirty="0" smtClean="0"/>
              <a:t>-Indianer</a:t>
            </a:r>
          </a:p>
          <a:p>
            <a:pPr marL="342900" indent="-342900"/>
            <a:r>
              <a:rPr lang="de-DE" sz="1600" dirty="0" smtClean="0"/>
              <a:t>       M5: Waldrodung im Gebiet der </a:t>
            </a:r>
            <a:r>
              <a:rPr lang="de-DE" sz="1600" dirty="0" err="1" smtClean="0"/>
              <a:t>Wichí</a:t>
            </a:r>
            <a:endParaRPr lang="de-DE" sz="1600" dirty="0" smtClean="0"/>
          </a:p>
          <a:p>
            <a:pPr marL="342900" indent="-342900">
              <a:spcAft>
                <a:spcPts val="600"/>
              </a:spcAft>
            </a:pPr>
            <a:r>
              <a:rPr lang="de-DE" sz="1600" dirty="0" smtClean="0"/>
              <a:t>       M6: Kleinbauern </a:t>
            </a:r>
          </a:p>
          <a:p>
            <a:pPr marL="342900" indent="-342900">
              <a:buFont typeface="+mj-lt"/>
              <a:buAutoNum type="arabicPeriod" startAt="3"/>
            </a:pPr>
            <a:r>
              <a:rPr lang="de-DE" sz="1600" dirty="0" smtClean="0"/>
              <a:t>M7: Maßnahmen vor Ort I</a:t>
            </a:r>
          </a:p>
          <a:p>
            <a:pPr marL="342900" indent="-342900"/>
            <a:r>
              <a:rPr lang="de-DE" sz="1600" dirty="0" smtClean="0"/>
              <a:t>       M8: Maßnahmen vor Ort II</a:t>
            </a:r>
          </a:p>
          <a:p>
            <a:pPr marL="342900" indent="-342900"/>
            <a:r>
              <a:rPr lang="de-DE" sz="1600" dirty="0" smtClean="0"/>
              <a:t>       M9: Brot für die Welt - Deutschland Kampagne</a:t>
            </a:r>
          </a:p>
          <a:p>
            <a:pPr marL="342900" indent="-342900"/>
            <a:r>
              <a:rPr lang="de-DE" sz="1600" dirty="0" smtClean="0"/>
              <a:t>	(M10: Leitbild Brot für die Welt)</a:t>
            </a:r>
          </a:p>
          <a:p>
            <a:pPr marL="342900" indent="-342900"/>
            <a:endParaRPr lang="de-DE" sz="1600" dirty="0" smtClean="0"/>
          </a:p>
          <a:p>
            <a:pPr marL="342900" indent="-342900"/>
            <a:endParaRPr lang="de-DE" sz="1600" dirty="0" smtClean="0"/>
          </a:p>
          <a:p>
            <a:pPr marL="342900" indent="-342900"/>
            <a:r>
              <a:rPr lang="de-DE" sz="1600" dirty="0" smtClean="0"/>
              <a:t>	</a:t>
            </a:r>
          </a:p>
          <a:p>
            <a:pPr marL="800100" lvl="1" indent="-342900">
              <a:buFont typeface="+mj-lt"/>
              <a:buAutoNum type="alphaLcPeriod"/>
            </a:pPr>
            <a:endParaRPr lang="de-DE" b="1" dirty="0" smtClean="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offene Aufgabe </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Textfeld 7"/>
          <p:cNvSpPr txBox="1"/>
          <p:nvPr/>
        </p:nvSpPr>
        <p:spPr>
          <a:xfrm>
            <a:off x="611560" y="1225689"/>
            <a:ext cx="4320480" cy="4524315"/>
          </a:xfrm>
          <a:prstGeom prst="rect">
            <a:avLst/>
          </a:prstGeom>
          <a:noFill/>
          <a:ln>
            <a:solidFill>
              <a:schemeClr val="tx1"/>
            </a:solidFill>
          </a:ln>
        </p:spPr>
        <p:txBody>
          <a:bodyPr wrap="square" rtlCol="0">
            <a:spAutoFit/>
          </a:bodyPr>
          <a:lstStyle/>
          <a:p>
            <a:pPr marL="342900" indent="-342900"/>
            <a:r>
              <a:rPr lang="de-DE" b="1" dirty="0" smtClean="0"/>
              <a:t>Aufgaben</a:t>
            </a:r>
          </a:p>
          <a:p>
            <a:pPr marL="342900" indent="-342900">
              <a:spcAft>
                <a:spcPts val="600"/>
              </a:spcAft>
              <a:buFont typeface="+mj-lt"/>
              <a:buAutoNum type="arabicPeriod"/>
            </a:pPr>
            <a:r>
              <a:rPr lang="de-DE" sz="1600" dirty="0" smtClean="0"/>
              <a:t>Bewerten Sie das Projekt der Entwicklungs-</a:t>
            </a:r>
            <a:r>
              <a:rPr lang="de-DE" sz="1600" dirty="0" err="1" smtClean="0"/>
              <a:t>zusammenarbeit</a:t>
            </a:r>
            <a:r>
              <a:rPr lang="de-DE" sz="1600" dirty="0" smtClean="0"/>
              <a:t> im Gran </a:t>
            </a:r>
            <a:r>
              <a:rPr lang="de-DE" sz="1600" dirty="0" err="1" smtClean="0"/>
              <a:t>Chaco</a:t>
            </a:r>
            <a:r>
              <a:rPr lang="de-DE" sz="1600" dirty="0" smtClean="0"/>
              <a:t> an Hand des Entwicklungsleitbilds der nachhaltigen Entwicklung (dem Leitbildkirchlicher EZ).</a:t>
            </a:r>
          </a:p>
          <a:p>
            <a:pPr marL="342900" indent="-342900">
              <a:spcAft>
                <a:spcPts val="600"/>
              </a:spcAft>
            </a:pPr>
            <a:r>
              <a:rPr lang="de-DE" sz="1600" b="1" dirty="0" smtClean="0"/>
              <a:t>Vorgehensweise:</a:t>
            </a:r>
          </a:p>
          <a:p>
            <a:pPr marL="342900" indent="-342900">
              <a:spcAft>
                <a:spcPts val="600"/>
              </a:spcAft>
              <a:buFont typeface="Symbol" pitchFamily="18" charset="2"/>
              <a:buChar char="-"/>
            </a:pPr>
            <a:r>
              <a:rPr lang="de-DE" sz="1600" b="1" dirty="0" smtClean="0"/>
              <a:t> </a:t>
            </a:r>
            <a:r>
              <a:rPr lang="de-DE" sz="1600" dirty="0" smtClean="0"/>
              <a:t>Analyse der Bedeutung des Sojaanbaus für Argentinien</a:t>
            </a:r>
          </a:p>
          <a:p>
            <a:pPr marL="342900" indent="-342900">
              <a:spcAft>
                <a:spcPts val="600"/>
              </a:spcAft>
              <a:buFont typeface="Symbol" pitchFamily="18" charset="2"/>
              <a:buChar char="-"/>
            </a:pPr>
            <a:r>
              <a:rPr lang="de-DE" sz="1600" dirty="0" smtClean="0"/>
              <a:t>Analyse der Situation und der Maßnahmen im Projektgebiet</a:t>
            </a:r>
          </a:p>
          <a:p>
            <a:pPr marL="342900" indent="-342900">
              <a:spcAft>
                <a:spcPts val="600"/>
              </a:spcAft>
              <a:buFont typeface="Symbol" pitchFamily="18" charset="2"/>
              <a:buChar char="-"/>
            </a:pPr>
            <a:r>
              <a:rPr lang="de-DE" sz="1600" dirty="0" smtClean="0"/>
              <a:t>Beurteilung nach den Kriterien des vergebenen Leitbilds</a:t>
            </a:r>
          </a:p>
          <a:p>
            <a:pPr marL="342900" indent="-342900">
              <a:spcAft>
                <a:spcPts val="600"/>
              </a:spcAft>
              <a:buFont typeface="Symbol" pitchFamily="18" charset="2"/>
              <a:buChar char="-"/>
            </a:pPr>
            <a:r>
              <a:rPr lang="de-DE" sz="1600" dirty="0" smtClean="0"/>
              <a:t>Persönliche Stellungnahme und Darlegung der eigenen Wertmaßstäbe ( ausgehend vom Leitbild)</a:t>
            </a:r>
          </a:p>
          <a:p>
            <a:pPr marL="342900" indent="-342900">
              <a:spcAft>
                <a:spcPts val="600"/>
              </a:spcAft>
            </a:pPr>
            <a:r>
              <a:rPr lang="de-DE" sz="1600" b="1" dirty="0" smtClean="0"/>
              <a:t>        </a:t>
            </a:r>
            <a:r>
              <a:rPr lang="de-DE" sz="1600" dirty="0" smtClean="0"/>
              <a:t>Schriftliche Darstellung</a:t>
            </a:r>
          </a:p>
        </p:txBody>
      </p:sp>
      <p:sp>
        <p:nvSpPr>
          <p:cNvPr id="6" name="Textfeld 5"/>
          <p:cNvSpPr txBox="1"/>
          <p:nvPr/>
        </p:nvSpPr>
        <p:spPr>
          <a:xfrm>
            <a:off x="5004048" y="1196752"/>
            <a:ext cx="3744416" cy="4570482"/>
          </a:xfrm>
          <a:prstGeom prst="rect">
            <a:avLst/>
          </a:prstGeom>
          <a:noFill/>
          <a:ln>
            <a:solidFill>
              <a:schemeClr val="tx1"/>
            </a:solidFill>
          </a:ln>
        </p:spPr>
        <p:txBody>
          <a:bodyPr wrap="square" rtlCol="0">
            <a:spAutoFit/>
          </a:bodyPr>
          <a:lstStyle/>
          <a:p>
            <a:pPr marL="342900" indent="-342900"/>
            <a:r>
              <a:rPr lang="de-DE" b="1" dirty="0" smtClean="0"/>
              <a:t>Material:</a:t>
            </a:r>
          </a:p>
          <a:p>
            <a:pPr marL="342900" indent="-342900">
              <a:buAutoNum type="arabicPeriod"/>
            </a:pPr>
            <a:r>
              <a:rPr lang="de-DE" sz="1600" dirty="0" smtClean="0"/>
              <a:t>M1a,b: LW Argentiniens</a:t>
            </a:r>
          </a:p>
          <a:p>
            <a:pPr marL="342900" indent="-342900">
              <a:spcAft>
                <a:spcPts val="600"/>
              </a:spcAft>
            </a:pPr>
            <a:r>
              <a:rPr lang="de-DE" sz="1600" dirty="0" smtClean="0"/>
              <a:t>	M2: Die 10 größten Sojaproduzenten weltweit(2010)</a:t>
            </a:r>
          </a:p>
          <a:p>
            <a:pPr marL="342900" indent="-342900">
              <a:spcAft>
                <a:spcPts val="600"/>
              </a:spcAft>
              <a:buFont typeface="+mj-lt"/>
              <a:buAutoNum type="arabicPeriod" startAt="2"/>
            </a:pPr>
            <a:r>
              <a:rPr lang="de-DE" sz="1600" dirty="0" smtClean="0"/>
              <a:t>M3: Sojaanbau in Argentinien</a:t>
            </a:r>
          </a:p>
          <a:p>
            <a:pPr marL="342900" indent="-342900"/>
            <a:r>
              <a:rPr lang="de-DE" sz="1600" dirty="0" smtClean="0"/>
              <a:t>       M4: Die </a:t>
            </a:r>
            <a:r>
              <a:rPr lang="de-DE" sz="1600" dirty="0" err="1" smtClean="0"/>
              <a:t>Wichí</a:t>
            </a:r>
            <a:r>
              <a:rPr lang="de-DE" sz="1600" dirty="0" smtClean="0"/>
              <a:t>-Indianer</a:t>
            </a:r>
          </a:p>
          <a:p>
            <a:pPr marL="342900" indent="-342900"/>
            <a:r>
              <a:rPr lang="de-DE" sz="1600" dirty="0" smtClean="0"/>
              <a:t>       M5: Waldrodung im Gebiet der </a:t>
            </a:r>
            <a:r>
              <a:rPr lang="de-DE" sz="1600" dirty="0" err="1" smtClean="0"/>
              <a:t>Wichí</a:t>
            </a:r>
            <a:endParaRPr lang="de-DE" sz="1600" dirty="0" smtClean="0"/>
          </a:p>
          <a:p>
            <a:pPr marL="342900" indent="-342900">
              <a:spcAft>
                <a:spcPts val="600"/>
              </a:spcAft>
            </a:pPr>
            <a:r>
              <a:rPr lang="de-DE" sz="1600" dirty="0" smtClean="0"/>
              <a:t>       M6: Kleinbauern </a:t>
            </a:r>
          </a:p>
          <a:p>
            <a:pPr marL="342900" indent="-342900">
              <a:buFont typeface="+mj-lt"/>
              <a:buAutoNum type="arabicPeriod" startAt="3"/>
            </a:pPr>
            <a:r>
              <a:rPr lang="de-DE" sz="1600" dirty="0" smtClean="0"/>
              <a:t>M7: Maßnahmen vor Ort I</a:t>
            </a:r>
          </a:p>
          <a:p>
            <a:pPr marL="342900" indent="-342900"/>
            <a:r>
              <a:rPr lang="de-DE" sz="1600" dirty="0" smtClean="0"/>
              <a:t>       M8: Maßnahmen vor Ort II</a:t>
            </a:r>
          </a:p>
          <a:p>
            <a:pPr marL="342900" indent="-342900"/>
            <a:r>
              <a:rPr lang="de-DE" sz="1600" dirty="0" smtClean="0"/>
              <a:t>       M9: Brot für die Welt - Deutschland Kampagne</a:t>
            </a:r>
          </a:p>
          <a:p>
            <a:pPr marL="342900" indent="-342900"/>
            <a:r>
              <a:rPr lang="de-DE" sz="1600" dirty="0" smtClean="0"/>
              <a:t>	(M10: Leitbild Brot für die Welt)</a:t>
            </a:r>
          </a:p>
          <a:p>
            <a:pPr marL="342900" indent="-342900"/>
            <a:endParaRPr lang="de-DE" sz="1600" dirty="0" smtClean="0"/>
          </a:p>
          <a:p>
            <a:pPr marL="342900" indent="-342900"/>
            <a:endParaRPr lang="de-DE" sz="1600" dirty="0" smtClean="0"/>
          </a:p>
          <a:p>
            <a:pPr marL="342900" indent="-342900"/>
            <a:r>
              <a:rPr lang="de-DE" sz="1600" dirty="0" smtClean="0"/>
              <a:t>	</a:t>
            </a:r>
          </a:p>
          <a:p>
            <a:pPr marL="800100" lvl="1" indent="-342900">
              <a:buFont typeface="+mj-lt"/>
              <a:buAutoNum type="alphaLcPeriod"/>
            </a:pPr>
            <a:endParaRPr lang="de-DE" b="1" dirty="0" smtClean="0"/>
          </a:p>
        </p:txBody>
      </p:sp>
      <p:sp>
        <p:nvSpPr>
          <p:cNvPr id="7" name="Pfeil nach rechts 6"/>
          <p:cNvSpPr/>
          <p:nvPr/>
        </p:nvSpPr>
        <p:spPr bwMode="auto">
          <a:xfrm>
            <a:off x="683568" y="5373216"/>
            <a:ext cx="288032" cy="288032"/>
          </a:xfrm>
          <a:prstGeom prst="rightArrow">
            <a:avLst>
              <a:gd name="adj1" fmla="val 50000"/>
              <a:gd name="adj2" fmla="val 50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2400" b="1" i="0" u="none" strike="noStrike" cap="none" normalizeH="0" baseline="0" smtClean="0">
              <a:ln>
                <a:noFill/>
              </a:ln>
              <a:solidFill>
                <a:schemeClr val="tx1"/>
              </a:solidFill>
              <a:effectLst/>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Klausur -  Operator BEWERTEN</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5" name="Flussdiagramm: Alternativer Prozess 4"/>
          <p:cNvSpPr/>
          <p:nvPr/>
        </p:nvSpPr>
        <p:spPr bwMode="auto">
          <a:xfrm>
            <a:off x="1835696" y="1556792"/>
            <a:ext cx="5400600" cy="2232248"/>
          </a:xfrm>
          <a:prstGeom prst="flowChartAlternateProcess">
            <a:avLst/>
          </a:prstGeom>
          <a:solidFill>
            <a:schemeClr val="bg2">
              <a:lumMod val="40000"/>
              <a:lumOff val="60000"/>
            </a:scheme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de-DE" sz="2000" b="1" i="0" u="none" strike="noStrike" cap="none" normalizeH="0" baseline="0" dirty="0" smtClean="0">
              <a:ln>
                <a:noFill/>
              </a:ln>
              <a:solidFill>
                <a:schemeClr val="tx1"/>
              </a:solidFill>
              <a:effectLst/>
              <a:latin typeface="Times New Roman" pitchFamily="18" charset="0"/>
            </a:endParaRPr>
          </a:p>
          <a:p>
            <a:pPr marL="0" marR="0" indent="0" defTabSz="914400" rtl="0" eaLnBrk="1" fontAlgn="base" latinLnBrk="0" hangingPunct="1">
              <a:lnSpc>
                <a:spcPct val="100000"/>
              </a:lnSpc>
              <a:spcBef>
                <a:spcPct val="0"/>
              </a:spcBef>
              <a:spcAft>
                <a:spcPct val="0"/>
              </a:spcAft>
              <a:buClrTx/>
              <a:buSzTx/>
              <a:buFontTx/>
              <a:buNone/>
              <a:tabLst/>
            </a:pPr>
            <a:r>
              <a:rPr kumimoji="0" lang="de-DE" sz="2000" i="0" u="none" strike="noStrike" cap="none" normalizeH="0" baseline="0" dirty="0" smtClean="0">
                <a:ln>
                  <a:noFill/>
                </a:ln>
                <a:solidFill>
                  <a:schemeClr val="tx1"/>
                </a:solidFill>
                <a:effectLst/>
                <a:latin typeface="Times New Roman" pitchFamily="18" charset="0"/>
              </a:rPr>
              <a:t>Operator BEWERTEN</a:t>
            </a:r>
            <a:r>
              <a:rPr kumimoji="0" lang="de-DE" sz="2000" i="0" u="none" strike="noStrike" cap="none" normalizeH="0" dirty="0" smtClean="0">
                <a:ln>
                  <a:noFill/>
                </a:ln>
                <a:solidFill>
                  <a:schemeClr val="tx1"/>
                </a:solidFill>
                <a:effectLst/>
                <a:latin typeface="Times New Roman" pitchFamily="18" charset="0"/>
              </a:rPr>
              <a:t> fordert:</a:t>
            </a:r>
          </a:p>
          <a:p>
            <a:pPr lvl="1" algn="just"/>
            <a:r>
              <a:rPr lang="de-DE" sz="2000" baseline="0" dirty="0" smtClean="0">
                <a:latin typeface="Times New Roman" pitchFamily="18" charset="0"/>
              </a:rPr>
              <a:t>Aussagen, Behauptungen, Vorschläge</a:t>
            </a:r>
            <a:r>
              <a:rPr lang="de-DE" sz="2000" dirty="0" smtClean="0">
                <a:latin typeface="Times New Roman" pitchFamily="18" charset="0"/>
              </a:rPr>
              <a:t> oder Maßnahmen beurteilen, eine persönliche Stellungnahme abgeben und dabei die eigenen Wertmaßstäbe offen legen.</a:t>
            </a:r>
            <a:endParaRPr kumimoji="0" lang="de-DE" sz="2000" i="0" u="none" strike="noStrike" cap="none" normalizeH="0" baseline="0" dirty="0" smtClean="0">
              <a:ln>
                <a:noFill/>
              </a:ln>
              <a:solidFill>
                <a:schemeClr val="tx1"/>
              </a:solidFill>
              <a:effectLst/>
              <a:latin typeface="Times New Roman" pitchFamily="18" charset="0"/>
            </a:endParaRPr>
          </a:p>
        </p:txBody>
      </p:sp>
      <p:sp>
        <p:nvSpPr>
          <p:cNvPr id="7" name="Pfeil nach unten 6"/>
          <p:cNvSpPr/>
          <p:nvPr/>
        </p:nvSpPr>
        <p:spPr bwMode="auto">
          <a:xfrm>
            <a:off x="4283968" y="4005064"/>
            <a:ext cx="360362" cy="503238"/>
          </a:xfrm>
          <a:prstGeom prst="downArrow">
            <a:avLst/>
          </a:prstGeom>
          <a:ln>
            <a:solidFill>
              <a:schemeClr val="accent1"/>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r">
              <a:defRPr/>
            </a:pPr>
            <a:endParaRPr lang="de-DE" sz="2400" b="1" dirty="0">
              <a:solidFill>
                <a:schemeClr val="accent1">
                  <a:lumMod val="60000"/>
                  <a:lumOff val="40000"/>
                </a:schemeClr>
              </a:solidFill>
              <a:latin typeface="Times New Roman" pitchFamily="18" charset="0"/>
            </a:endParaRPr>
          </a:p>
        </p:txBody>
      </p:sp>
      <p:sp>
        <p:nvSpPr>
          <p:cNvPr id="9" name="Textfeld 8"/>
          <p:cNvSpPr txBox="1"/>
          <p:nvPr/>
        </p:nvSpPr>
        <p:spPr>
          <a:xfrm>
            <a:off x="683568" y="4941168"/>
            <a:ext cx="7488832" cy="400110"/>
          </a:xfrm>
          <a:prstGeom prst="rect">
            <a:avLst/>
          </a:prstGeom>
          <a:noFill/>
        </p:spPr>
        <p:txBody>
          <a:bodyPr wrap="square" rtlCol="0">
            <a:spAutoFit/>
          </a:bodyPr>
          <a:lstStyle/>
          <a:p>
            <a:pPr algn="ctr"/>
            <a:r>
              <a:rPr lang="de-DE" sz="2000" b="1" dirty="0" smtClean="0"/>
              <a:t>Klausuren mit dem Operator sind komplex und benötigen Zeit.</a:t>
            </a:r>
            <a:endParaRPr lang="de-DE" sz="2000" b="1"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683568" y="476672"/>
            <a:ext cx="7772400" cy="592138"/>
          </a:xfrm>
        </p:spPr>
        <p:txBody>
          <a:bodyPr/>
          <a:lstStyle/>
          <a:p>
            <a:r>
              <a:rPr lang="de-DE" sz="2800" dirty="0" smtClean="0"/>
              <a:t>Ende der Präsentation</a:t>
            </a:r>
          </a:p>
        </p:txBody>
      </p:sp>
      <p:cxnSp>
        <p:nvCxnSpPr>
          <p:cNvPr id="17" name="Gerade Verbindung 16"/>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9" name="Flussdiagramm: Alternativer Prozess 18"/>
          <p:cNvSpPr/>
          <p:nvPr/>
        </p:nvSpPr>
        <p:spPr bwMode="auto">
          <a:xfrm>
            <a:off x="827584" y="2852936"/>
            <a:ext cx="7272808" cy="2736304"/>
          </a:xfrm>
          <a:prstGeom prst="flowChartAlternateProcess">
            <a:avLst/>
          </a:prstGeom>
          <a:solidFill>
            <a:schemeClr val="bg1"/>
          </a:solidFill>
          <a:ln w="9525"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tabLst/>
            </a:pPr>
            <a:r>
              <a:rPr kumimoji="0" lang="de-DE" sz="2400" i="0" u="none" strike="noStrike" cap="none" normalizeH="0" baseline="0" dirty="0" smtClean="0">
                <a:ln>
                  <a:noFill/>
                </a:ln>
                <a:solidFill>
                  <a:schemeClr val="tx1"/>
                </a:solidFill>
                <a:effectLst/>
                <a:latin typeface="Times New Roman" pitchFamily="18" charset="0"/>
              </a:rPr>
              <a:t>These 3</a:t>
            </a:r>
          </a:p>
          <a:p>
            <a:pPr marL="0" marR="0" indent="0" algn="ctr" defTabSz="914400" rtl="0" eaLnBrk="1" fontAlgn="base" latinLnBrk="0" hangingPunct="1">
              <a:lnSpc>
                <a:spcPct val="100000"/>
              </a:lnSpc>
              <a:spcBef>
                <a:spcPct val="0"/>
              </a:spcBef>
              <a:spcAft>
                <a:spcPct val="0"/>
              </a:spcAft>
              <a:buClrTx/>
              <a:buSzTx/>
              <a:tabLst/>
            </a:pPr>
            <a:r>
              <a:rPr kumimoji="0" lang="de-DE" sz="2400" i="0" u="none" strike="noStrike" cap="none" normalizeH="0" baseline="0" dirty="0" smtClean="0">
                <a:ln>
                  <a:noFill/>
                </a:ln>
                <a:solidFill>
                  <a:schemeClr val="tx1"/>
                </a:solidFill>
                <a:effectLst/>
                <a:latin typeface="Times New Roman" pitchFamily="18" charset="0"/>
              </a:rPr>
              <a:t>Die Ursachen für die Armut in den Entwicklungsländern liegen vor allem</a:t>
            </a:r>
            <a:r>
              <a:rPr kumimoji="0" lang="de-DE" sz="2400" i="0" u="none" strike="noStrike" cap="none" normalizeH="0" dirty="0" smtClean="0">
                <a:ln>
                  <a:noFill/>
                </a:ln>
                <a:solidFill>
                  <a:schemeClr val="tx1"/>
                </a:solidFill>
                <a:effectLst/>
                <a:latin typeface="Times New Roman" pitchFamily="18" charset="0"/>
              </a:rPr>
              <a:t> im Verhalten der Industriestaaten. Sie müssen zuerst ihr eigenes Verhalten ändern, bevor sie Reformen von den Entwicklungsländern fordern.</a:t>
            </a:r>
            <a:endParaRPr kumimoji="0" lang="de-DE" sz="2400" i="0" u="none" strike="noStrike" cap="none" normalizeH="0" baseline="0" dirty="0" smtClean="0">
              <a:ln>
                <a:noFill/>
              </a:ln>
              <a:solidFill>
                <a:schemeClr val="tx1"/>
              </a:solidFill>
              <a:effectLst/>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xfrm>
            <a:off x="683568" y="332656"/>
            <a:ext cx="7772400" cy="590550"/>
          </a:xfrm>
        </p:spPr>
        <p:txBody>
          <a:bodyPr/>
          <a:lstStyle/>
          <a:p>
            <a:r>
              <a:rPr lang="de-DE" sz="2800" dirty="0" smtClean="0"/>
              <a:t>UE-“Weltweite Disparitäten“</a:t>
            </a:r>
          </a:p>
        </p:txBody>
      </p:sp>
      <p:graphicFrame>
        <p:nvGraphicFramePr>
          <p:cNvPr id="4" name="Inhaltsplatzhalter 3"/>
          <p:cNvGraphicFramePr>
            <a:graphicFrameLocks noGrp="1"/>
          </p:cNvGraphicFramePr>
          <p:nvPr>
            <p:ph idx="1"/>
          </p:nvPr>
        </p:nvGraphicFramePr>
        <p:xfrm>
          <a:off x="287018" y="1113107"/>
          <a:ext cx="8856982" cy="5744892"/>
        </p:xfrm>
        <a:graphic>
          <a:graphicData uri="http://schemas.openxmlformats.org/drawingml/2006/table">
            <a:tbl>
              <a:tblPr firstRow="1" bandRow="1">
                <a:tableStyleId>{5C22544A-7EE6-4342-B048-85BDC9FD1C3A}</a:tableStyleId>
              </a:tblPr>
              <a:tblGrid>
                <a:gridCol w="936103"/>
                <a:gridCol w="2211420"/>
                <a:gridCol w="2342343"/>
                <a:gridCol w="1756757"/>
                <a:gridCol w="1610359"/>
              </a:tblGrid>
              <a:tr h="416989">
                <a:tc>
                  <a:txBody>
                    <a:bodyPr/>
                    <a:lstStyle/>
                    <a:p>
                      <a:pPr>
                        <a:lnSpc>
                          <a:spcPct val="115000"/>
                        </a:lnSpc>
                        <a:spcAft>
                          <a:spcPts val="0"/>
                        </a:spcAft>
                      </a:pPr>
                      <a:r>
                        <a:rPr lang="de-DE" sz="2000" b="1" dirty="0">
                          <a:latin typeface="Calibri"/>
                          <a:ea typeface="Calibri"/>
                          <a:cs typeface="Times New Roman"/>
                        </a:rPr>
                        <a:t>Stunde</a:t>
                      </a:r>
                      <a:endParaRPr lang="de-DE" sz="2000" dirty="0">
                        <a:latin typeface="Calibri"/>
                        <a:ea typeface="Calibri"/>
                        <a:cs typeface="Times New Roman"/>
                      </a:endParaRPr>
                    </a:p>
                  </a:txBody>
                  <a:tcPr marL="68580" marR="68580" marT="0" marB="0"/>
                </a:tc>
                <a:tc>
                  <a:txBody>
                    <a:bodyPr/>
                    <a:lstStyle/>
                    <a:p>
                      <a:pPr>
                        <a:lnSpc>
                          <a:spcPct val="115000"/>
                        </a:lnSpc>
                        <a:spcAft>
                          <a:spcPts val="0"/>
                        </a:spcAft>
                      </a:pPr>
                      <a:r>
                        <a:rPr lang="de-DE" sz="2000" b="1" dirty="0">
                          <a:latin typeface="Calibri"/>
                          <a:ea typeface="Calibri"/>
                          <a:cs typeface="Times New Roman"/>
                        </a:rPr>
                        <a:t>Thema</a:t>
                      </a:r>
                      <a:endParaRPr lang="de-DE" sz="2000" dirty="0">
                        <a:latin typeface="Calibri"/>
                        <a:ea typeface="Calibri"/>
                        <a:cs typeface="Times New Roman"/>
                      </a:endParaRPr>
                    </a:p>
                  </a:txBody>
                  <a:tcPr marL="68580" marR="68580" marT="0" marB="0"/>
                </a:tc>
                <a:tc>
                  <a:txBody>
                    <a:bodyPr/>
                    <a:lstStyle/>
                    <a:p>
                      <a:pPr>
                        <a:lnSpc>
                          <a:spcPct val="115000"/>
                        </a:lnSpc>
                        <a:spcAft>
                          <a:spcPts val="0"/>
                        </a:spcAft>
                      </a:pPr>
                      <a:r>
                        <a:rPr lang="de-DE" sz="2000" b="1" dirty="0">
                          <a:latin typeface="Calibri"/>
                          <a:ea typeface="Calibri"/>
                          <a:cs typeface="Times New Roman"/>
                        </a:rPr>
                        <a:t>Inhalte</a:t>
                      </a:r>
                      <a:endParaRPr lang="de-DE" sz="2000" dirty="0">
                        <a:latin typeface="Calibri"/>
                        <a:ea typeface="Calibri"/>
                        <a:cs typeface="Times New Roman"/>
                      </a:endParaRPr>
                    </a:p>
                  </a:txBody>
                  <a:tcPr marL="68580" marR="68580" marT="0" marB="0"/>
                </a:tc>
                <a:tc>
                  <a:txBody>
                    <a:bodyPr/>
                    <a:lstStyle/>
                    <a:p>
                      <a:pPr>
                        <a:lnSpc>
                          <a:spcPct val="115000"/>
                        </a:lnSpc>
                        <a:spcAft>
                          <a:spcPts val="0"/>
                        </a:spcAft>
                      </a:pPr>
                      <a:r>
                        <a:rPr lang="de-DE" sz="2000" b="1" dirty="0">
                          <a:latin typeface="Calibri"/>
                          <a:ea typeface="Calibri"/>
                          <a:cs typeface="Times New Roman"/>
                        </a:rPr>
                        <a:t>Fachmethoden</a:t>
                      </a:r>
                      <a:endParaRPr lang="de-DE" sz="2000" dirty="0">
                        <a:latin typeface="Calibri"/>
                        <a:ea typeface="Calibri"/>
                        <a:cs typeface="Times New Roman"/>
                      </a:endParaRPr>
                    </a:p>
                  </a:txBody>
                  <a:tcPr marL="68580" marR="68580" marT="0" marB="0"/>
                </a:tc>
                <a:tc>
                  <a:txBody>
                    <a:bodyPr/>
                    <a:lstStyle/>
                    <a:p>
                      <a:pPr>
                        <a:lnSpc>
                          <a:spcPct val="115000"/>
                        </a:lnSpc>
                        <a:spcAft>
                          <a:spcPts val="0"/>
                        </a:spcAft>
                      </a:pPr>
                      <a:r>
                        <a:rPr lang="de-DE" sz="2000" b="1" dirty="0">
                          <a:latin typeface="Calibri"/>
                          <a:ea typeface="Calibri"/>
                          <a:cs typeface="Times New Roman"/>
                        </a:rPr>
                        <a:t>Sozialformen</a:t>
                      </a:r>
                      <a:endParaRPr lang="de-DE" sz="2000" dirty="0">
                        <a:latin typeface="Calibri"/>
                        <a:ea typeface="Calibri"/>
                        <a:cs typeface="Times New Roman"/>
                      </a:endParaRPr>
                    </a:p>
                  </a:txBody>
                  <a:tcPr marL="68580" marR="68580" marT="0" marB="0"/>
                </a:tc>
              </a:tr>
              <a:tr h="433554">
                <a:tc>
                  <a:txBody>
                    <a:bodyPr/>
                    <a:lstStyle/>
                    <a:p>
                      <a:pPr>
                        <a:lnSpc>
                          <a:spcPct val="115000"/>
                        </a:lnSpc>
                        <a:spcAft>
                          <a:spcPts val="0"/>
                        </a:spcAft>
                      </a:pPr>
                      <a:r>
                        <a:rPr lang="de-DE" sz="1600" dirty="0">
                          <a:latin typeface="Calibri"/>
                          <a:ea typeface="Calibri"/>
                          <a:cs typeface="Times New Roman"/>
                        </a:rPr>
                        <a:t>1/2</a:t>
                      </a:r>
                    </a:p>
                  </a:txBody>
                  <a:tcPr marL="68580" marR="68580" marT="0" marB="0"/>
                </a:tc>
                <a:tc>
                  <a:txBody>
                    <a:bodyPr/>
                    <a:lstStyle/>
                    <a:p>
                      <a:pPr>
                        <a:lnSpc>
                          <a:spcPct val="115000"/>
                        </a:lnSpc>
                        <a:spcAft>
                          <a:spcPts val="0"/>
                        </a:spcAft>
                      </a:pPr>
                      <a:r>
                        <a:rPr lang="de-DE" sz="1600">
                          <a:latin typeface="Calibri"/>
                          <a:ea typeface="Calibri"/>
                          <a:cs typeface="Times New Roman"/>
                        </a:rPr>
                        <a:t>Der Durchschnittsmensch</a:t>
                      </a:r>
                    </a:p>
                  </a:txBody>
                  <a:tcPr marL="68580" marR="68580" marT="0" marB="0"/>
                </a:tc>
                <a:tc>
                  <a:txBody>
                    <a:bodyPr/>
                    <a:lstStyle/>
                    <a:p>
                      <a:pPr>
                        <a:lnSpc>
                          <a:spcPct val="115000"/>
                        </a:lnSpc>
                        <a:spcAft>
                          <a:spcPts val="0"/>
                        </a:spcAft>
                      </a:pPr>
                      <a:r>
                        <a:rPr lang="de-DE" sz="1600">
                          <a:latin typeface="Calibri"/>
                          <a:ea typeface="Calibri"/>
                          <a:cs typeface="Times New Roman"/>
                        </a:rPr>
                        <a:t>Eingangsdiagnose </a:t>
                      </a:r>
                    </a:p>
                    <a:p>
                      <a:pPr>
                        <a:lnSpc>
                          <a:spcPct val="115000"/>
                        </a:lnSpc>
                        <a:spcAft>
                          <a:spcPts val="0"/>
                        </a:spcAft>
                      </a:pPr>
                      <a:r>
                        <a:rPr lang="de-DE" sz="1600">
                          <a:latin typeface="Calibri"/>
                          <a:ea typeface="Calibri"/>
                          <a:cs typeface="Times New Roman"/>
                        </a:rPr>
                        <a:t>Leitfragen</a:t>
                      </a:r>
                    </a:p>
                  </a:txBody>
                  <a:tcPr marL="68580" marR="68580" marT="0" marB="0"/>
                </a:tc>
                <a:tc>
                  <a:txBody>
                    <a:bodyPr/>
                    <a:lstStyle/>
                    <a:p>
                      <a:pPr>
                        <a:lnSpc>
                          <a:spcPct val="115000"/>
                        </a:lnSpc>
                        <a:spcAft>
                          <a:spcPts val="0"/>
                        </a:spcAft>
                      </a:pPr>
                      <a:r>
                        <a:rPr lang="de-DE" sz="1600">
                          <a:latin typeface="Calibri"/>
                          <a:ea typeface="Calibri"/>
                          <a:cs typeface="Times New Roman"/>
                        </a:rPr>
                        <a:t>Sachtext</a:t>
                      </a:r>
                    </a:p>
                  </a:txBody>
                  <a:tcPr marL="68580" marR="68580" marT="0" marB="0"/>
                </a:tc>
                <a:tc>
                  <a:txBody>
                    <a:bodyPr/>
                    <a:lstStyle/>
                    <a:p>
                      <a:pPr>
                        <a:lnSpc>
                          <a:spcPct val="115000"/>
                        </a:lnSpc>
                        <a:spcAft>
                          <a:spcPts val="0"/>
                        </a:spcAft>
                      </a:pPr>
                      <a:r>
                        <a:rPr lang="de-DE" sz="1600">
                          <a:latin typeface="Calibri"/>
                          <a:ea typeface="Calibri"/>
                          <a:cs typeface="Times New Roman"/>
                        </a:rPr>
                        <a:t>PA</a:t>
                      </a:r>
                    </a:p>
                  </a:txBody>
                  <a:tcPr marL="68580" marR="68580" marT="0" marB="0"/>
                </a:tc>
              </a:tr>
              <a:tr h="867108">
                <a:tc>
                  <a:txBody>
                    <a:bodyPr/>
                    <a:lstStyle/>
                    <a:p>
                      <a:pPr>
                        <a:lnSpc>
                          <a:spcPct val="115000"/>
                        </a:lnSpc>
                        <a:spcAft>
                          <a:spcPts val="0"/>
                        </a:spcAft>
                      </a:pPr>
                      <a:r>
                        <a:rPr lang="de-DE" sz="1600" dirty="0">
                          <a:latin typeface="Calibri"/>
                          <a:ea typeface="Calibri"/>
                          <a:cs typeface="Times New Roman"/>
                        </a:rPr>
                        <a:t>3/4</a:t>
                      </a:r>
                    </a:p>
                  </a:txBody>
                  <a:tcPr marL="68580" marR="68580" marT="0" marB="0"/>
                </a:tc>
                <a:tc>
                  <a:txBody>
                    <a:bodyPr/>
                    <a:lstStyle/>
                    <a:p>
                      <a:pPr>
                        <a:lnSpc>
                          <a:spcPct val="115000"/>
                        </a:lnSpc>
                        <a:spcAft>
                          <a:spcPts val="0"/>
                        </a:spcAft>
                      </a:pPr>
                      <a:r>
                        <a:rPr lang="de-DE" sz="1600" dirty="0" smtClean="0">
                          <a:latin typeface="Calibri"/>
                          <a:ea typeface="Calibri"/>
                          <a:cs typeface="Times New Roman"/>
                        </a:rPr>
                        <a:t>Entwicklungs-unterschiede</a:t>
                      </a:r>
                      <a:endParaRPr lang="de-DE" sz="1600" dirty="0">
                        <a:latin typeface="Calibri"/>
                        <a:ea typeface="Calibri"/>
                        <a:cs typeface="Times New Roman"/>
                      </a:endParaRPr>
                    </a:p>
                  </a:txBody>
                  <a:tcPr marL="68580" marR="68580" marT="0" marB="0"/>
                </a:tc>
                <a:tc>
                  <a:txBody>
                    <a:bodyPr/>
                    <a:lstStyle/>
                    <a:p>
                      <a:pPr>
                        <a:lnSpc>
                          <a:spcPct val="115000"/>
                        </a:lnSpc>
                        <a:spcAft>
                          <a:spcPts val="0"/>
                        </a:spcAft>
                      </a:pPr>
                      <a:r>
                        <a:rPr lang="de-DE" sz="1600">
                          <a:latin typeface="Calibri"/>
                          <a:ea typeface="Calibri"/>
                          <a:cs typeface="Times New Roman"/>
                        </a:rPr>
                        <a:t>Analysespinne zu einzelnen Ländern</a:t>
                      </a:r>
                    </a:p>
                    <a:p>
                      <a:pPr>
                        <a:lnSpc>
                          <a:spcPct val="115000"/>
                        </a:lnSpc>
                        <a:spcAft>
                          <a:spcPts val="0"/>
                        </a:spcAft>
                      </a:pPr>
                      <a:r>
                        <a:rPr lang="de-DE" sz="1600">
                          <a:latin typeface="Calibri"/>
                          <a:ea typeface="Calibri"/>
                          <a:cs typeface="Times New Roman"/>
                        </a:rPr>
                        <a:t>DSW Länderreport</a:t>
                      </a:r>
                    </a:p>
                    <a:p>
                      <a:pPr>
                        <a:lnSpc>
                          <a:spcPct val="115000"/>
                        </a:lnSpc>
                        <a:spcAft>
                          <a:spcPts val="0"/>
                        </a:spcAft>
                      </a:pPr>
                      <a:r>
                        <a:rPr lang="de-DE" sz="1600">
                          <a:latin typeface="Calibri"/>
                          <a:ea typeface="Calibri"/>
                          <a:cs typeface="Times New Roman"/>
                        </a:rPr>
                        <a:t>Indikatoren</a:t>
                      </a:r>
                    </a:p>
                  </a:txBody>
                  <a:tcPr marL="68580" marR="68580" marT="0" marB="0"/>
                </a:tc>
                <a:tc>
                  <a:txBody>
                    <a:bodyPr/>
                    <a:lstStyle/>
                    <a:p>
                      <a:pPr>
                        <a:lnSpc>
                          <a:spcPct val="115000"/>
                        </a:lnSpc>
                        <a:spcAft>
                          <a:spcPts val="0"/>
                        </a:spcAft>
                      </a:pPr>
                      <a:r>
                        <a:rPr lang="de-DE" sz="1600">
                          <a:latin typeface="Calibri"/>
                          <a:ea typeface="Calibri"/>
                          <a:cs typeface="Times New Roman"/>
                        </a:rPr>
                        <a:t>Analysespinne</a:t>
                      </a:r>
                    </a:p>
                  </a:txBody>
                  <a:tcPr marL="68580" marR="68580" marT="0" marB="0"/>
                </a:tc>
                <a:tc>
                  <a:txBody>
                    <a:bodyPr/>
                    <a:lstStyle/>
                    <a:p>
                      <a:pPr>
                        <a:lnSpc>
                          <a:spcPct val="115000"/>
                        </a:lnSpc>
                        <a:spcAft>
                          <a:spcPts val="0"/>
                        </a:spcAft>
                      </a:pPr>
                      <a:r>
                        <a:rPr lang="de-DE" sz="1600" dirty="0">
                          <a:latin typeface="Calibri"/>
                          <a:ea typeface="Calibri"/>
                          <a:cs typeface="Times New Roman"/>
                        </a:rPr>
                        <a:t>EA,PA</a:t>
                      </a:r>
                    </a:p>
                  </a:txBody>
                  <a:tcPr marL="68580" marR="68580" marT="0" marB="0"/>
                </a:tc>
              </a:tr>
              <a:tr h="650330">
                <a:tc>
                  <a:txBody>
                    <a:bodyPr/>
                    <a:lstStyle/>
                    <a:p>
                      <a:pPr>
                        <a:lnSpc>
                          <a:spcPct val="115000"/>
                        </a:lnSpc>
                        <a:spcAft>
                          <a:spcPts val="0"/>
                        </a:spcAft>
                      </a:pPr>
                      <a:r>
                        <a:rPr lang="de-DE" sz="1600">
                          <a:latin typeface="Calibri"/>
                          <a:ea typeface="Calibri"/>
                          <a:cs typeface="Times New Roman"/>
                        </a:rPr>
                        <a:t>5/6</a:t>
                      </a:r>
                    </a:p>
                  </a:txBody>
                  <a:tcPr marL="68580" marR="68580" marT="0" marB="0"/>
                </a:tc>
                <a:tc>
                  <a:txBody>
                    <a:bodyPr/>
                    <a:lstStyle/>
                    <a:p>
                      <a:pPr>
                        <a:lnSpc>
                          <a:spcPct val="115000"/>
                        </a:lnSpc>
                        <a:spcAft>
                          <a:spcPts val="0"/>
                        </a:spcAft>
                      </a:pPr>
                      <a:r>
                        <a:rPr lang="de-DE" sz="1600" dirty="0">
                          <a:latin typeface="Calibri"/>
                          <a:ea typeface="Calibri"/>
                          <a:cs typeface="Times New Roman"/>
                        </a:rPr>
                        <a:t>Indikatoren -GIS</a:t>
                      </a:r>
                    </a:p>
                  </a:txBody>
                  <a:tcPr marL="68580" marR="68580" marT="0" marB="0"/>
                </a:tc>
                <a:tc>
                  <a:txBody>
                    <a:bodyPr/>
                    <a:lstStyle/>
                    <a:p>
                      <a:pPr>
                        <a:lnSpc>
                          <a:spcPct val="115000"/>
                        </a:lnSpc>
                        <a:spcAft>
                          <a:spcPts val="0"/>
                        </a:spcAft>
                      </a:pPr>
                      <a:r>
                        <a:rPr lang="de-DE" sz="1600" dirty="0">
                          <a:latin typeface="Calibri"/>
                          <a:ea typeface="Calibri"/>
                          <a:cs typeface="Times New Roman"/>
                        </a:rPr>
                        <a:t>HDI</a:t>
                      </a:r>
                    </a:p>
                    <a:p>
                      <a:pPr>
                        <a:lnSpc>
                          <a:spcPct val="115000"/>
                        </a:lnSpc>
                        <a:spcAft>
                          <a:spcPts val="0"/>
                        </a:spcAft>
                      </a:pPr>
                      <a:r>
                        <a:rPr lang="de-DE" sz="1600" dirty="0">
                          <a:latin typeface="Calibri"/>
                          <a:ea typeface="Calibri"/>
                          <a:cs typeface="Times New Roman"/>
                        </a:rPr>
                        <a:t>Entwicklungsstand analysieren</a:t>
                      </a:r>
                    </a:p>
                  </a:txBody>
                  <a:tcPr marL="68580" marR="68580" marT="0" marB="0"/>
                </a:tc>
                <a:tc>
                  <a:txBody>
                    <a:bodyPr/>
                    <a:lstStyle/>
                    <a:p>
                      <a:pPr>
                        <a:lnSpc>
                          <a:spcPct val="115000"/>
                        </a:lnSpc>
                        <a:spcAft>
                          <a:spcPts val="0"/>
                        </a:spcAft>
                      </a:pPr>
                      <a:r>
                        <a:rPr lang="de-DE" sz="1600">
                          <a:latin typeface="Calibri"/>
                          <a:ea typeface="Calibri"/>
                          <a:cs typeface="Times New Roman"/>
                        </a:rPr>
                        <a:t>GIS anwenden</a:t>
                      </a:r>
                    </a:p>
                  </a:txBody>
                  <a:tcPr marL="68580" marR="68580" marT="0" marB="0"/>
                </a:tc>
                <a:tc>
                  <a:txBody>
                    <a:bodyPr/>
                    <a:lstStyle/>
                    <a:p>
                      <a:pPr>
                        <a:lnSpc>
                          <a:spcPct val="115000"/>
                        </a:lnSpc>
                        <a:spcAft>
                          <a:spcPts val="0"/>
                        </a:spcAft>
                      </a:pPr>
                      <a:r>
                        <a:rPr lang="de-DE" sz="1600" dirty="0">
                          <a:latin typeface="Calibri"/>
                          <a:ea typeface="Calibri"/>
                          <a:cs typeface="Times New Roman"/>
                        </a:rPr>
                        <a:t>PA, EA</a:t>
                      </a:r>
                    </a:p>
                  </a:txBody>
                  <a:tcPr marL="68580" marR="68580" marT="0" marB="0"/>
                </a:tc>
              </a:tr>
              <a:tr h="433554">
                <a:tc>
                  <a:txBody>
                    <a:bodyPr/>
                    <a:lstStyle/>
                    <a:p>
                      <a:pPr>
                        <a:lnSpc>
                          <a:spcPct val="115000"/>
                        </a:lnSpc>
                        <a:spcAft>
                          <a:spcPts val="0"/>
                        </a:spcAft>
                      </a:pPr>
                      <a:r>
                        <a:rPr lang="de-DE" sz="1600">
                          <a:latin typeface="Calibri"/>
                          <a:ea typeface="Calibri"/>
                          <a:cs typeface="Times New Roman"/>
                        </a:rPr>
                        <a:t>Option</a:t>
                      </a:r>
                    </a:p>
                  </a:txBody>
                  <a:tcPr marL="68580" marR="68580" marT="0" marB="0"/>
                </a:tc>
                <a:tc>
                  <a:txBody>
                    <a:bodyPr/>
                    <a:lstStyle/>
                    <a:p>
                      <a:pPr>
                        <a:lnSpc>
                          <a:spcPct val="115000"/>
                        </a:lnSpc>
                        <a:spcAft>
                          <a:spcPts val="0"/>
                        </a:spcAft>
                      </a:pPr>
                      <a:r>
                        <a:rPr lang="de-DE" sz="1600">
                          <a:latin typeface="Calibri"/>
                          <a:ea typeface="Calibri"/>
                          <a:cs typeface="Times New Roman"/>
                        </a:rPr>
                        <a:t>Planen und entscheiden</a:t>
                      </a:r>
                    </a:p>
                  </a:txBody>
                  <a:tcPr marL="68580" marR="68580" marT="0" marB="0"/>
                </a:tc>
                <a:tc>
                  <a:txBody>
                    <a:bodyPr/>
                    <a:lstStyle/>
                    <a:p>
                      <a:pPr>
                        <a:lnSpc>
                          <a:spcPct val="115000"/>
                        </a:lnSpc>
                        <a:spcAft>
                          <a:spcPts val="0"/>
                        </a:spcAft>
                      </a:pPr>
                      <a:r>
                        <a:rPr lang="de-DE" sz="1600" dirty="0">
                          <a:latin typeface="Calibri"/>
                          <a:ea typeface="Calibri"/>
                          <a:cs typeface="Times New Roman"/>
                        </a:rPr>
                        <a:t>Planspiel Aruba</a:t>
                      </a:r>
                    </a:p>
                  </a:txBody>
                  <a:tcPr marL="68580" marR="68580" marT="0" marB="0"/>
                </a:tc>
                <a:tc>
                  <a:txBody>
                    <a:bodyPr/>
                    <a:lstStyle/>
                    <a:p>
                      <a:pPr>
                        <a:lnSpc>
                          <a:spcPct val="115000"/>
                        </a:lnSpc>
                        <a:spcAft>
                          <a:spcPts val="0"/>
                        </a:spcAft>
                      </a:pPr>
                      <a:r>
                        <a:rPr lang="de-DE" sz="1600">
                          <a:latin typeface="Calibri"/>
                          <a:ea typeface="Calibri"/>
                          <a:cs typeface="Times New Roman"/>
                        </a:rPr>
                        <a:t>Planspiel nach Diercke Methoden</a:t>
                      </a:r>
                    </a:p>
                  </a:txBody>
                  <a:tcPr marL="68580" marR="68580" marT="0" marB="0"/>
                </a:tc>
                <a:tc>
                  <a:txBody>
                    <a:bodyPr/>
                    <a:lstStyle/>
                    <a:p>
                      <a:pPr>
                        <a:lnSpc>
                          <a:spcPct val="115000"/>
                        </a:lnSpc>
                        <a:spcAft>
                          <a:spcPts val="0"/>
                        </a:spcAft>
                      </a:pPr>
                      <a:r>
                        <a:rPr lang="de-DE" sz="1600" dirty="0">
                          <a:latin typeface="Calibri"/>
                          <a:ea typeface="Calibri"/>
                          <a:cs typeface="Times New Roman"/>
                        </a:rPr>
                        <a:t>Gruppe</a:t>
                      </a:r>
                    </a:p>
                  </a:txBody>
                  <a:tcPr marL="68580" marR="68580" marT="0" marB="0"/>
                </a:tc>
              </a:tr>
              <a:tr h="1950992">
                <a:tc>
                  <a:txBody>
                    <a:bodyPr/>
                    <a:lstStyle/>
                    <a:p>
                      <a:pPr>
                        <a:lnSpc>
                          <a:spcPct val="115000"/>
                        </a:lnSpc>
                        <a:spcAft>
                          <a:spcPts val="0"/>
                        </a:spcAft>
                      </a:pPr>
                      <a:r>
                        <a:rPr lang="de-DE" sz="1600">
                          <a:latin typeface="Calibri"/>
                          <a:ea typeface="Calibri"/>
                          <a:cs typeface="Times New Roman"/>
                        </a:rPr>
                        <a:t>7/8</a:t>
                      </a:r>
                    </a:p>
                  </a:txBody>
                  <a:tcPr marL="68580" marR="68580" marT="0" marB="0"/>
                </a:tc>
                <a:tc>
                  <a:txBody>
                    <a:bodyPr/>
                    <a:lstStyle/>
                    <a:p>
                      <a:pPr>
                        <a:lnSpc>
                          <a:spcPct val="115000"/>
                        </a:lnSpc>
                        <a:spcAft>
                          <a:spcPts val="0"/>
                        </a:spcAft>
                      </a:pPr>
                      <a:r>
                        <a:rPr lang="de-DE" sz="1600">
                          <a:latin typeface="Calibri"/>
                          <a:ea typeface="Calibri"/>
                          <a:cs typeface="Times New Roman"/>
                        </a:rPr>
                        <a:t>Entwicklungsstrategien</a:t>
                      </a:r>
                    </a:p>
                    <a:p>
                      <a:pPr>
                        <a:lnSpc>
                          <a:spcPct val="115000"/>
                        </a:lnSpc>
                        <a:spcAft>
                          <a:spcPts val="0"/>
                        </a:spcAft>
                      </a:pPr>
                      <a:r>
                        <a:rPr lang="de-DE" sz="1600">
                          <a:latin typeface="Calibri"/>
                          <a:ea typeface="Calibri"/>
                          <a:cs typeface="Times New Roman"/>
                        </a:rPr>
                        <a:t>und Entwicklungs-projekte</a:t>
                      </a:r>
                    </a:p>
                  </a:txBody>
                  <a:tcPr marL="68580" marR="68580" marT="0" marB="0"/>
                </a:tc>
                <a:tc>
                  <a:txBody>
                    <a:bodyPr/>
                    <a:lstStyle/>
                    <a:p>
                      <a:pPr>
                        <a:lnSpc>
                          <a:spcPct val="115000"/>
                        </a:lnSpc>
                        <a:spcAft>
                          <a:spcPts val="0"/>
                        </a:spcAft>
                      </a:pPr>
                      <a:r>
                        <a:rPr lang="de-DE" sz="1600" dirty="0" err="1" smtClean="0">
                          <a:latin typeface="Calibri"/>
                          <a:ea typeface="Calibri"/>
                          <a:cs typeface="Times New Roman"/>
                        </a:rPr>
                        <a:t>Milleniumsziele</a:t>
                      </a:r>
                      <a:endParaRPr lang="de-DE" sz="1600" dirty="0">
                        <a:latin typeface="Calibri"/>
                        <a:ea typeface="Calibri"/>
                        <a:cs typeface="Times New Roman"/>
                      </a:endParaRPr>
                    </a:p>
                    <a:p>
                      <a:pPr>
                        <a:lnSpc>
                          <a:spcPct val="115000"/>
                        </a:lnSpc>
                        <a:spcAft>
                          <a:spcPts val="0"/>
                        </a:spcAft>
                      </a:pPr>
                      <a:r>
                        <a:rPr lang="de-DE" sz="1600" dirty="0" smtClean="0">
                          <a:latin typeface="Calibri"/>
                          <a:ea typeface="Calibri"/>
                          <a:cs typeface="Times New Roman"/>
                        </a:rPr>
                        <a:t>Nachhol.</a:t>
                      </a:r>
                      <a:r>
                        <a:rPr lang="de-DE" sz="1600" baseline="0" dirty="0" smtClean="0">
                          <a:latin typeface="Calibri"/>
                          <a:ea typeface="Calibri"/>
                          <a:cs typeface="Times New Roman"/>
                        </a:rPr>
                        <a:t> </a:t>
                      </a:r>
                      <a:r>
                        <a:rPr lang="de-DE" sz="1600" dirty="0" smtClean="0">
                          <a:latin typeface="Calibri"/>
                          <a:ea typeface="Calibri"/>
                          <a:cs typeface="Times New Roman"/>
                        </a:rPr>
                        <a:t>Modernisierung</a:t>
                      </a:r>
                      <a:endParaRPr lang="de-DE" sz="1600" dirty="0">
                        <a:latin typeface="Calibri"/>
                        <a:ea typeface="Calibri"/>
                        <a:cs typeface="Times New Roman"/>
                      </a:endParaRPr>
                    </a:p>
                    <a:p>
                      <a:pPr>
                        <a:lnSpc>
                          <a:spcPct val="115000"/>
                        </a:lnSpc>
                        <a:spcAft>
                          <a:spcPts val="0"/>
                        </a:spcAft>
                      </a:pPr>
                      <a:r>
                        <a:rPr lang="de-DE" sz="1600" dirty="0">
                          <a:latin typeface="Calibri"/>
                          <a:ea typeface="Calibri"/>
                          <a:cs typeface="Times New Roman"/>
                        </a:rPr>
                        <a:t>Grundbedürfnisstrategie</a:t>
                      </a:r>
                    </a:p>
                    <a:p>
                      <a:pPr>
                        <a:lnSpc>
                          <a:spcPct val="115000"/>
                        </a:lnSpc>
                        <a:spcAft>
                          <a:spcPts val="0"/>
                        </a:spcAft>
                      </a:pPr>
                      <a:r>
                        <a:rPr lang="de-DE" sz="1600" dirty="0">
                          <a:latin typeface="Calibri"/>
                          <a:ea typeface="Calibri"/>
                          <a:cs typeface="Times New Roman"/>
                        </a:rPr>
                        <a:t>Dissoziationsstrategie</a:t>
                      </a:r>
                    </a:p>
                    <a:p>
                      <a:pPr>
                        <a:lnSpc>
                          <a:spcPct val="115000"/>
                        </a:lnSpc>
                        <a:spcAft>
                          <a:spcPts val="0"/>
                        </a:spcAft>
                      </a:pPr>
                      <a:r>
                        <a:rPr lang="de-DE" sz="1600" dirty="0">
                          <a:latin typeface="Calibri"/>
                          <a:ea typeface="Calibri"/>
                          <a:cs typeface="Times New Roman"/>
                        </a:rPr>
                        <a:t>Angepasste Entwicklung</a:t>
                      </a:r>
                    </a:p>
                    <a:p>
                      <a:pPr>
                        <a:lnSpc>
                          <a:spcPct val="115000"/>
                        </a:lnSpc>
                        <a:spcAft>
                          <a:spcPts val="0"/>
                        </a:spcAft>
                      </a:pPr>
                      <a:r>
                        <a:rPr lang="de-DE" sz="1600" dirty="0">
                          <a:latin typeface="Calibri"/>
                          <a:ea typeface="Calibri"/>
                          <a:cs typeface="Times New Roman"/>
                        </a:rPr>
                        <a:t>Nachhaltige Entwicklung</a:t>
                      </a:r>
                    </a:p>
                    <a:p>
                      <a:pPr>
                        <a:lnSpc>
                          <a:spcPct val="115000"/>
                        </a:lnSpc>
                        <a:spcAft>
                          <a:spcPts val="0"/>
                        </a:spcAft>
                      </a:pPr>
                      <a:r>
                        <a:rPr lang="de-DE" sz="1600" dirty="0">
                          <a:latin typeface="Calibri"/>
                          <a:ea typeface="Calibri"/>
                          <a:cs typeface="Times New Roman"/>
                        </a:rPr>
                        <a:t>Entwicklungskonzept entwerfen</a:t>
                      </a:r>
                    </a:p>
                  </a:txBody>
                  <a:tcPr marL="68580" marR="68580" marT="0" marB="0"/>
                </a:tc>
                <a:tc>
                  <a:txBody>
                    <a:bodyPr/>
                    <a:lstStyle/>
                    <a:p>
                      <a:pPr>
                        <a:lnSpc>
                          <a:spcPct val="115000"/>
                        </a:lnSpc>
                        <a:spcAft>
                          <a:spcPts val="0"/>
                        </a:spcAft>
                      </a:pPr>
                      <a:r>
                        <a:rPr lang="de-DE" sz="1600" dirty="0">
                          <a:latin typeface="Calibri"/>
                          <a:ea typeface="Calibri"/>
                          <a:cs typeface="Times New Roman"/>
                        </a:rPr>
                        <a:t>   </a:t>
                      </a:r>
                    </a:p>
                  </a:txBody>
                  <a:tcPr marL="68580" marR="68580" marT="0" marB="0"/>
                </a:tc>
                <a:tc>
                  <a:txBody>
                    <a:bodyPr/>
                    <a:lstStyle/>
                    <a:p>
                      <a:pPr>
                        <a:lnSpc>
                          <a:spcPct val="115000"/>
                        </a:lnSpc>
                        <a:spcAft>
                          <a:spcPts val="0"/>
                        </a:spcAft>
                      </a:pPr>
                      <a:r>
                        <a:rPr lang="de-DE" sz="1600" dirty="0">
                          <a:latin typeface="Calibri"/>
                          <a:ea typeface="Calibri"/>
                          <a:cs typeface="Times New Roman"/>
                        </a:rPr>
                        <a:t>Gruppenpuzzle</a:t>
                      </a:r>
                    </a:p>
                  </a:txBody>
                  <a:tcPr marL="68580" marR="68580" marT="0" marB="0"/>
                </a:tc>
              </a:tr>
            </a:tbl>
          </a:graphicData>
        </a:graphic>
      </p:graphicFrame>
      <p:cxnSp>
        <p:nvCxnSpPr>
          <p:cNvPr id="5" name="Gerade Verbindung 4"/>
          <p:cNvCxnSpPr/>
          <p:nvPr/>
        </p:nvCxnSpPr>
        <p:spPr bwMode="auto">
          <a:xfrm>
            <a:off x="0" y="980728"/>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Untertitel 2"/>
          <p:cNvSpPr>
            <a:spLocks noGrp="1"/>
          </p:cNvSpPr>
          <p:nvPr>
            <p:ph type="subTitle" idx="1"/>
          </p:nvPr>
        </p:nvSpPr>
        <p:spPr/>
        <p:txBody>
          <a:bodyPr/>
          <a:lstStyle/>
          <a:p>
            <a:pPr eaLnBrk="1" hangingPunct="1"/>
            <a:endParaRPr lang="de-DE" smtClean="0"/>
          </a:p>
        </p:txBody>
      </p:sp>
      <p:sp>
        <p:nvSpPr>
          <p:cNvPr id="4" name="Titel 1"/>
          <p:cNvSpPr txBox="1">
            <a:spLocks/>
          </p:cNvSpPr>
          <p:nvPr/>
        </p:nvSpPr>
        <p:spPr bwMode="auto">
          <a:xfrm>
            <a:off x="611560" y="3212976"/>
            <a:ext cx="7772400" cy="2478088"/>
          </a:xfrm>
          <a:prstGeom prst="rect">
            <a:avLst/>
          </a:prstGeom>
          <a:solidFill>
            <a:schemeClr val="accent1"/>
          </a:solidFill>
          <a:ln w="9525">
            <a:noFill/>
            <a:miter lim="800000"/>
            <a:headEnd/>
            <a:tailEnd/>
          </a:ln>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600" b="1" i="0" u="none" strike="noStrike" kern="0" cap="none" spc="0" normalizeH="0" baseline="0" noProof="0" smtClean="0">
                <a:ln>
                  <a:noFill/>
                </a:ln>
                <a:solidFill>
                  <a:schemeClr val="bg1"/>
                </a:solidFill>
                <a:effectLst/>
                <a:uLnTx/>
                <a:uFillTx/>
                <a:latin typeface="+mj-lt"/>
                <a:ea typeface="+mj-ea"/>
                <a:cs typeface="+mj-cs"/>
              </a:rPr>
              <a:t>Tschad – Region Doba</a:t>
            </a:r>
            <a:br>
              <a:rPr kumimoji="0" lang="de-DE" sz="2600" b="1" i="0" u="none" strike="noStrike" kern="0" cap="none" spc="0" normalizeH="0" baseline="0" noProof="0" smtClean="0">
                <a:ln>
                  <a:noFill/>
                </a:ln>
                <a:solidFill>
                  <a:schemeClr val="bg1"/>
                </a:solidFill>
                <a:effectLst/>
                <a:uLnTx/>
                <a:uFillTx/>
                <a:latin typeface="+mj-lt"/>
                <a:ea typeface="+mj-ea"/>
                <a:cs typeface="+mj-cs"/>
              </a:rPr>
            </a:br>
            <a:r>
              <a:rPr kumimoji="0" lang="de-DE" sz="2600" b="1" i="0" u="none" strike="noStrike" kern="0" cap="none" spc="0" normalizeH="0" baseline="0" noProof="0" smtClean="0">
                <a:ln>
                  <a:noFill/>
                </a:ln>
                <a:solidFill>
                  <a:schemeClr val="bg1"/>
                </a:solidFill>
                <a:effectLst/>
                <a:uLnTx/>
                <a:uFillTx/>
                <a:latin typeface="+mj-lt"/>
                <a:ea typeface="+mj-ea"/>
                <a:cs typeface="+mj-cs"/>
              </a:rPr>
              <a:t>Leben mit dem Öl</a:t>
            </a:r>
            <a:br>
              <a:rPr kumimoji="0" lang="de-DE" sz="2600" b="1" i="0" u="none" strike="noStrike" kern="0" cap="none" spc="0" normalizeH="0" baseline="0" noProof="0" smtClean="0">
                <a:ln>
                  <a:noFill/>
                </a:ln>
                <a:solidFill>
                  <a:schemeClr val="bg1"/>
                </a:solidFill>
                <a:effectLst/>
                <a:uLnTx/>
                <a:uFillTx/>
                <a:latin typeface="+mj-lt"/>
                <a:ea typeface="+mj-ea"/>
                <a:cs typeface="+mj-cs"/>
              </a:rPr>
            </a:br>
            <a:r>
              <a:rPr kumimoji="0" lang="de-DE" sz="2600" b="1" i="0" u="none" strike="noStrike" kern="0" cap="none" spc="0" normalizeH="0" baseline="0" noProof="0" smtClean="0">
                <a:ln>
                  <a:noFill/>
                </a:ln>
                <a:solidFill>
                  <a:schemeClr val="bg1"/>
                </a:solidFill>
                <a:effectLst/>
                <a:uLnTx/>
                <a:uFillTx/>
                <a:latin typeface="+mj-lt"/>
                <a:ea typeface="+mj-ea"/>
                <a:cs typeface="+mj-cs"/>
              </a:rPr>
              <a:t> </a:t>
            </a:r>
            <a:br>
              <a:rPr kumimoji="0" lang="de-DE" sz="2600" b="1" i="0" u="none" strike="noStrike" kern="0" cap="none" spc="0" normalizeH="0" baseline="0" noProof="0" smtClean="0">
                <a:ln>
                  <a:noFill/>
                </a:ln>
                <a:solidFill>
                  <a:schemeClr val="bg1"/>
                </a:solidFill>
                <a:effectLst/>
                <a:uLnTx/>
                <a:uFillTx/>
                <a:latin typeface="+mj-lt"/>
                <a:ea typeface="+mj-ea"/>
                <a:cs typeface="+mj-cs"/>
              </a:rPr>
            </a:br>
            <a:r>
              <a:rPr kumimoji="0" lang="de-DE" sz="2600" b="1" i="0" u="none" strike="noStrike" kern="0" cap="none" spc="0" normalizeH="0" baseline="0" noProof="0" smtClean="0">
                <a:ln>
                  <a:noFill/>
                </a:ln>
                <a:solidFill>
                  <a:schemeClr val="bg1"/>
                </a:solidFill>
                <a:effectLst/>
                <a:uLnTx/>
                <a:uFillTx/>
                <a:latin typeface="+mj-lt"/>
                <a:ea typeface="+mj-ea"/>
                <a:cs typeface="+mj-cs"/>
              </a:rPr>
              <a:t>Ein Beispiel aus der Entwicklungszusammenarbeit</a:t>
            </a:r>
            <a:r>
              <a:rPr kumimoji="0" lang="de-DE" sz="2600" b="0" i="0" u="none" strike="noStrike" kern="0" cap="none" spc="0" normalizeH="0" baseline="0" noProof="0" smtClean="0">
                <a:ln>
                  <a:noFill/>
                </a:ln>
                <a:solidFill>
                  <a:schemeClr val="tx2"/>
                </a:solidFill>
                <a:effectLst/>
                <a:uLnTx/>
                <a:uFillTx/>
                <a:latin typeface="+mj-lt"/>
                <a:ea typeface="+mj-ea"/>
                <a:cs typeface="+mj-cs"/>
              </a:rPr>
              <a:t/>
            </a:r>
            <a:br>
              <a:rPr kumimoji="0" lang="de-DE" sz="2600" b="0" i="0" u="none" strike="noStrike" kern="0" cap="none" spc="0" normalizeH="0" baseline="0" noProof="0" smtClean="0">
                <a:ln>
                  <a:noFill/>
                </a:ln>
                <a:solidFill>
                  <a:schemeClr val="tx2"/>
                </a:solidFill>
                <a:effectLst/>
                <a:uLnTx/>
                <a:uFillTx/>
                <a:latin typeface="+mj-lt"/>
                <a:ea typeface="+mj-ea"/>
                <a:cs typeface="+mj-cs"/>
              </a:rPr>
            </a:br>
            <a:endParaRPr kumimoji="0" lang="de-DE" sz="2600" b="0"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5800" y="533400"/>
            <a:ext cx="7772400" cy="519113"/>
          </a:xfrm>
        </p:spPr>
        <p:txBody>
          <a:bodyPr/>
          <a:lstStyle/>
          <a:p>
            <a:r>
              <a:rPr lang="de-DE" sz="2800" dirty="0" smtClean="0"/>
              <a:t>Überblick über die Unterrichtseinheit</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4124704618"/>
              </p:ext>
            </p:extLst>
          </p:nvPr>
        </p:nvGraphicFramePr>
        <p:xfrm>
          <a:off x="250825" y="1125538"/>
          <a:ext cx="8568952" cy="5039768"/>
        </p:xfrm>
        <a:graphic>
          <a:graphicData uri="http://schemas.openxmlformats.org/drawingml/2006/table">
            <a:tbl>
              <a:tblPr firstRow="1" bandRow="1">
                <a:tableStyleId>{5C22544A-7EE6-4342-B048-85BDC9FD1C3A}</a:tableStyleId>
              </a:tblPr>
              <a:tblGrid>
                <a:gridCol w="936104"/>
                <a:gridCol w="3030821"/>
                <a:gridCol w="4602027"/>
              </a:tblGrid>
              <a:tr h="385239">
                <a:tc>
                  <a:txBody>
                    <a:bodyPr/>
                    <a:lstStyle/>
                    <a:p>
                      <a:r>
                        <a:rPr lang="de-DE" dirty="0" smtClean="0"/>
                        <a:t>Stunde</a:t>
                      </a:r>
                      <a:endParaRPr lang="de-DE" dirty="0"/>
                    </a:p>
                  </a:txBody>
                  <a:tcPr/>
                </a:tc>
                <a:tc>
                  <a:txBody>
                    <a:bodyPr/>
                    <a:lstStyle/>
                    <a:p>
                      <a:r>
                        <a:rPr lang="de-DE" dirty="0" smtClean="0"/>
                        <a:t>Thema</a:t>
                      </a:r>
                      <a:endParaRPr lang="de-DE" dirty="0"/>
                    </a:p>
                  </a:txBody>
                  <a:tcPr/>
                </a:tc>
                <a:tc>
                  <a:txBody>
                    <a:bodyPr/>
                    <a:lstStyle/>
                    <a:p>
                      <a:r>
                        <a:rPr lang="de-DE" dirty="0" smtClean="0"/>
                        <a:t>Leitfragen</a:t>
                      </a:r>
                      <a:endParaRPr lang="de-DE" dirty="0"/>
                    </a:p>
                  </a:txBody>
                  <a:tcPr/>
                </a:tc>
              </a:tr>
              <a:tr h="1234875">
                <a:tc>
                  <a:txBody>
                    <a:bodyPr/>
                    <a:lstStyle/>
                    <a:p>
                      <a:r>
                        <a:rPr lang="de-DE" dirty="0" smtClean="0"/>
                        <a:t>1 / 2</a:t>
                      </a:r>
                      <a:endParaRPr lang="de-DE" dirty="0"/>
                    </a:p>
                  </a:txBody>
                  <a:tcPr/>
                </a:tc>
                <a:tc>
                  <a:txBody>
                    <a:bodyPr/>
                    <a:lstStyle/>
                    <a:p>
                      <a:r>
                        <a:rPr lang="de-DE" dirty="0" smtClean="0"/>
                        <a:t>Entwicklungszusammenarbeit im 21. Jahrhundert</a:t>
                      </a:r>
                      <a:endParaRPr lang="de-DE" dirty="0"/>
                    </a:p>
                  </a:txBody>
                  <a:tcPr/>
                </a:tc>
                <a:tc>
                  <a:txBody>
                    <a:bodyPr/>
                    <a:lstStyle/>
                    <a:p>
                      <a:pPr>
                        <a:buFontTx/>
                        <a:buBlip>
                          <a:blip r:embed="rId3"/>
                        </a:buBlip>
                      </a:pPr>
                      <a:r>
                        <a:rPr lang="de-DE" dirty="0" smtClean="0"/>
                        <a:t>Was versteht man heute unter Entwicklung und Entwicklungszusammenarbeit ?</a:t>
                      </a:r>
                    </a:p>
                    <a:p>
                      <a:pPr>
                        <a:buFontTx/>
                        <a:buBlip>
                          <a:blip r:embed="rId3"/>
                        </a:buBlip>
                      </a:pPr>
                      <a:r>
                        <a:rPr lang="de-DE" dirty="0" smtClean="0"/>
                        <a:t>Wer</a:t>
                      </a:r>
                      <a:r>
                        <a:rPr lang="de-DE" baseline="0" dirty="0" smtClean="0"/>
                        <a:t> sind die Akteure ?</a:t>
                      </a:r>
                    </a:p>
                    <a:p>
                      <a:pPr>
                        <a:buFontTx/>
                        <a:buBlip>
                          <a:blip r:embed="rId3"/>
                        </a:buBlip>
                      </a:pPr>
                      <a:r>
                        <a:rPr lang="de-DE" baseline="0" dirty="0" smtClean="0"/>
                        <a:t>Ist Entwicklungszusammenarbeit erfolgreich?</a:t>
                      </a:r>
                    </a:p>
                  </a:txBody>
                  <a:tcPr/>
                </a:tc>
              </a:tr>
              <a:tr h="1234875">
                <a:tc>
                  <a:txBody>
                    <a:bodyPr/>
                    <a:lstStyle/>
                    <a:p>
                      <a:r>
                        <a:rPr lang="de-DE" dirty="0" smtClean="0"/>
                        <a:t>3 / 4</a:t>
                      </a:r>
                      <a:endParaRPr lang="de-DE" dirty="0"/>
                    </a:p>
                  </a:txBody>
                  <a:tcPr/>
                </a:tc>
                <a:tc>
                  <a:txBody>
                    <a:bodyPr/>
                    <a:lstStyle/>
                    <a:p>
                      <a:r>
                        <a:rPr lang="de-DE" dirty="0" smtClean="0"/>
                        <a:t>Raumanalyse Tschad</a:t>
                      </a:r>
                    </a:p>
                    <a:p>
                      <a:r>
                        <a:rPr lang="de-DE" sz="1600" dirty="0" smtClean="0"/>
                        <a:t>Eine Raumanalyse nach den vier Raumkonzepten</a:t>
                      </a:r>
                    </a:p>
                    <a:p>
                      <a:endParaRPr lang="de-DE" dirty="0"/>
                    </a:p>
                  </a:txBody>
                  <a:tcPr/>
                </a:tc>
                <a:tc>
                  <a:txBody>
                    <a:bodyPr/>
                    <a:lstStyle/>
                    <a:p>
                      <a:pPr>
                        <a:buFontTx/>
                        <a:buBlip>
                          <a:blip r:embed="rId3"/>
                        </a:buBlip>
                      </a:pPr>
                      <a:r>
                        <a:rPr lang="de-DE" dirty="0" smtClean="0"/>
                        <a:t>Wie</a:t>
                      </a:r>
                      <a:r>
                        <a:rPr lang="de-DE" baseline="0" dirty="0" smtClean="0"/>
                        <a:t> ist der reale Raum ?</a:t>
                      </a:r>
                    </a:p>
                    <a:p>
                      <a:pPr>
                        <a:buFontTx/>
                        <a:buBlip>
                          <a:blip r:embed="rId3"/>
                        </a:buBlip>
                      </a:pPr>
                      <a:r>
                        <a:rPr lang="de-DE" baseline="0" dirty="0" smtClean="0"/>
                        <a:t>Wie ist der Beziehungsraum ?</a:t>
                      </a:r>
                    </a:p>
                    <a:p>
                      <a:pPr>
                        <a:buFontTx/>
                        <a:buBlip>
                          <a:blip r:embed="rId3"/>
                        </a:buBlip>
                      </a:pPr>
                      <a:r>
                        <a:rPr lang="de-DE" baseline="0" dirty="0" smtClean="0"/>
                        <a:t>Wie ist der wahrgenommene Raum ?</a:t>
                      </a:r>
                    </a:p>
                    <a:p>
                      <a:pPr>
                        <a:buFontTx/>
                        <a:buBlip>
                          <a:blip r:embed="rId3"/>
                        </a:buBlip>
                      </a:pPr>
                      <a:r>
                        <a:rPr lang="de-DE" baseline="0" dirty="0" smtClean="0"/>
                        <a:t>Wie ist der gemachte Raum ?</a:t>
                      </a:r>
                      <a:endParaRPr lang="de-DE" dirty="0"/>
                    </a:p>
                  </a:txBody>
                  <a:tcPr/>
                </a:tc>
              </a:tr>
              <a:tr h="1234875">
                <a:tc>
                  <a:txBody>
                    <a:bodyPr/>
                    <a:lstStyle/>
                    <a:p>
                      <a:r>
                        <a:rPr lang="de-DE" dirty="0" smtClean="0"/>
                        <a:t>5 /</a:t>
                      </a:r>
                      <a:r>
                        <a:rPr lang="de-DE" baseline="0" dirty="0" smtClean="0"/>
                        <a:t> 6</a:t>
                      </a:r>
                      <a:endParaRPr lang="de-DE" dirty="0"/>
                    </a:p>
                  </a:txBody>
                  <a:tcPr/>
                </a:tc>
                <a:tc>
                  <a:txBody>
                    <a:bodyPr/>
                    <a:lstStyle/>
                    <a:p>
                      <a:r>
                        <a:rPr lang="de-DE" dirty="0" smtClean="0"/>
                        <a:t>Problemfelder Im Tschad</a:t>
                      </a:r>
                      <a:endParaRPr lang="de-DE" dirty="0"/>
                    </a:p>
                  </a:txBody>
                  <a:tcPr/>
                </a:tc>
                <a:tc>
                  <a:txBody>
                    <a:bodyPr/>
                    <a:lstStyle/>
                    <a:p>
                      <a:pPr>
                        <a:buFontTx/>
                        <a:buBlip>
                          <a:blip r:embed="rId3"/>
                        </a:buBlip>
                      </a:pPr>
                      <a:r>
                        <a:rPr lang="de-DE" dirty="0" smtClean="0"/>
                        <a:t>Welche Problemfelder ergeben sich  aus der Raumanalyse ?</a:t>
                      </a:r>
                    </a:p>
                    <a:p>
                      <a:pPr>
                        <a:buFontTx/>
                        <a:buBlip>
                          <a:blip r:embed="rId3"/>
                        </a:buBlip>
                      </a:pPr>
                      <a:r>
                        <a:rPr lang="de-DE" dirty="0" smtClean="0"/>
                        <a:t>Welche Möglichkeiten der Entwicklungs-</a:t>
                      </a:r>
                      <a:r>
                        <a:rPr lang="de-DE" dirty="0" err="1" smtClean="0"/>
                        <a:t>zusammenarbeit</a:t>
                      </a:r>
                      <a:r>
                        <a:rPr lang="de-DE" baseline="0" dirty="0" smtClean="0"/>
                        <a:t> </a:t>
                      </a:r>
                      <a:r>
                        <a:rPr lang="de-DE" dirty="0" smtClean="0"/>
                        <a:t>sehen Sie ?</a:t>
                      </a:r>
                      <a:endParaRPr lang="de-DE" dirty="0"/>
                    </a:p>
                  </a:txBody>
                  <a:tcPr/>
                </a:tc>
              </a:tr>
              <a:tr h="949904">
                <a:tc>
                  <a:txBody>
                    <a:bodyPr/>
                    <a:lstStyle/>
                    <a:p>
                      <a:r>
                        <a:rPr lang="de-DE" dirty="0" smtClean="0"/>
                        <a:t>7 / 8 / 9</a:t>
                      </a:r>
                      <a:endParaRPr lang="de-DE" dirty="0"/>
                    </a:p>
                  </a:txBody>
                  <a:tcPr/>
                </a:tc>
                <a:tc>
                  <a:txBody>
                    <a:bodyPr/>
                    <a:lstStyle/>
                    <a:p>
                      <a:r>
                        <a:rPr lang="de-DE" dirty="0" smtClean="0"/>
                        <a:t>Maßnahmen der Entwicklungszusammenarbeit</a:t>
                      </a:r>
                      <a:endParaRPr lang="de-DE" dirty="0"/>
                    </a:p>
                  </a:txBody>
                  <a:tcPr/>
                </a:tc>
                <a:tc>
                  <a:txBody>
                    <a:bodyPr/>
                    <a:lstStyle/>
                    <a:p>
                      <a:pPr>
                        <a:buFontTx/>
                        <a:buBlip>
                          <a:blip r:embed="rId3"/>
                        </a:buBlip>
                      </a:pPr>
                      <a:r>
                        <a:rPr lang="de-DE" dirty="0" smtClean="0"/>
                        <a:t>Wie wird Entwicklungszusammenarbeit im Tschad umgesetzt ?</a:t>
                      </a:r>
                    </a:p>
                    <a:p>
                      <a:pPr>
                        <a:buFontTx/>
                        <a:buBlip>
                          <a:blip r:embed="rId3"/>
                        </a:buBlip>
                      </a:pPr>
                      <a:r>
                        <a:rPr lang="de-DE" dirty="0" smtClean="0"/>
                        <a:t>Wie bewerten Sie</a:t>
                      </a:r>
                      <a:r>
                        <a:rPr lang="de-DE" baseline="0" dirty="0" smtClean="0"/>
                        <a:t> die Maßnahmen ?</a:t>
                      </a:r>
                      <a:endParaRPr lang="de-DE" dirty="0"/>
                    </a:p>
                  </a:txBody>
                  <a:tcPr/>
                </a:tc>
              </a:tr>
            </a:tbl>
          </a:graphicData>
        </a:graphic>
      </p:graphicFrame>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a:xfrm>
            <a:off x="683568" y="476672"/>
            <a:ext cx="7772400" cy="592138"/>
          </a:xfrm>
        </p:spPr>
        <p:txBody>
          <a:bodyPr/>
          <a:lstStyle/>
          <a:p>
            <a:r>
              <a:rPr lang="de-DE" sz="2800" dirty="0" smtClean="0"/>
              <a:t>Überblick zu den Materialien</a:t>
            </a:r>
          </a:p>
        </p:txBody>
      </p:sp>
      <p:sp>
        <p:nvSpPr>
          <p:cNvPr id="12291" name="Inhaltsplatzhalter 2"/>
          <p:cNvSpPr>
            <a:spLocks noGrp="1"/>
          </p:cNvSpPr>
          <p:nvPr>
            <p:ph idx="1"/>
          </p:nvPr>
        </p:nvSpPr>
        <p:spPr>
          <a:xfrm>
            <a:off x="611560" y="1268760"/>
            <a:ext cx="7848600" cy="5112568"/>
          </a:xfrm>
        </p:spPr>
        <p:txBody>
          <a:bodyPr/>
          <a:lstStyle/>
          <a:p>
            <a:pPr>
              <a:buFontTx/>
              <a:buBlip>
                <a:blip r:embed="rId2"/>
              </a:buBlip>
            </a:pPr>
            <a:r>
              <a:rPr lang="de-DE" dirty="0" smtClean="0"/>
              <a:t>Unterrichtseinheit Tschad als Gesamtdokument</a:t>
            </a:r>
          </a:p>
          <a:p>
            <a:pPr lvl="1">
              <a:buFont typeface="Symbol" pitchFamily="18" charset="2"/>
              <a:buChar char="-"/>
            </a:pPr>
            <a:r>
              <a:rPr lang="de-DE" dirty="0" smtClean="0"/>
              <a:t>Fachkompetenzanalyse</a:t>
            </a:r>
          </a:p>
          <a:p>
            <a:pPr lvl="1">
              <a:buFont typeface="Symbol" pitchFamily="18" charset="2"/>
              <a:buChar char="-"/>
            </a:pPr>
            <a:r>
              <a:rPr lang="de-DE" dirty="0" smtClean="0"/>
              <a:t>Tabellarische Übersicht über die UE</a:t>
            </a:r>
          </a:p>
          <a:p>
            <a:pPr lvl="1">
              <a:buFont typeface="Symbol" pitchFamily="18" charset="2"/>
              <a:buChar char="-"/>
            </a:pPr>
            <a:r>
              <a:rPr lang="de-DE" dirty="0" smtClean="0"/>
              <a:t>Exkurs zur Raumanalyse</a:t>
            </a:r>
          </a:p>
          <a:p>
            <a:pPr lvl="1">
              <a:buFont typeface="Symbol" pitchFamily="18" charset="2"/>
              <a:buChar char="-"/>
            </a:pPr>
            <a:r>
              <a:rPr lang="de-DE" dirty="0" smtClean="0"/>
              <a:t>Exkurs Stellungnahme</a:t>
            </a:r>
          </a:p>
          <a:p>
            <a:pPr lvl="1">
              <a:buFont typeface="Symbol" pitchFamily="18" charset="2"/>
              <a:buChar char="-"/>
            </a:pPr>
            <a:r>
              <a:rPr lang="de-DE" dirty="0" smtClean="0"/>
              <a:t>Einzelstunden mit Arbeitsblättern</a:t>
            </a:r>
          </a:p>
          <a:p>
            <a:pPr>
              <a:buFontTx/>
              <a:buBlip>
                <a:blip r:embed="rId2"/>
              </a:buBlip>
            </a:pPr>
            <a:r>
              <a:rPr lang="de-DE" dirty="0" smtClean="0"/>
              <a:t> Informationsmaterialien und Arbeitsmaterial zur Arbeit in den Stunden</a:t>
            </a:r>
          </a:p>
          <a:p>
            <a:pPr>
              <a:buFontTx/>
              <a:buBlip>
                <a:blip r:embed="rId2"/>
              </a:buBlip>
            </a:pPr>
            <a:r>
              <a:rPr lang="de-DE" dirty="0" smtClean="0"/>
              <a:t> Power-Point Dateien und </a:t>
            </a:r>
            <a:r>
              <a:rPr lang="de-DE" dirty="0" err="1" smtClean="0"/>
              <a:t>Voideo</a:t>
            </a:r>
            <a:endParaRPr lang="de-DE" dirty="0" smtClean="0"/>
          </a:p>
          <a:p>
            <a:pPr lvl="1"/>
            <a:r>
              <a:rPr lang="de-DE" dirty="0" smtClean="0"/>
              <a:t>Folien zu den Einzelstunden</a:t>
            </a:r>
          </a:p>
          <a:p>
            <a:pPr lvl="1"/>
            <a:r>
              <a:rPr lang="de-DE" dirty="0" smtClean="0"/>
              <a:t>PP -Audio mit Interview und Video Interview</a:t>
            </a:r>
          </a:p>
          <a:p>
            <a:pPr lvl="1">
              <a:buFontTx/>
              <a:buBlip>
                <a:blip r:embed="rId2"/>
              </a:buBlip>
            </a:pPr>
            <a:endParaRPr lang="de-DE" sz="1400" dirty="0" smtClean="0"/>
          </a:p>
          <a:p>
            <a:pPr lvl="1">
              <a:buNone/>
            </a:pPr>
            <a:r>
              <a:rPr lang="de-DE" dirty="0" smtClean="0"/>
              <a:t> Alles zu finden unter: LMZ -Themenfeld -ZPG </a:t>
            </a:r>
          </a:p>
          <a:p>
            <a:pPr lvl="1">
              <a:buFontTx/>
              <a:buBlip>
                <a:blip r:embed="rId2"/>
              </a:buBlip>
            </a:pPr>
            <a:endParaRPr lang="de-DE" dirty="0" smtClean="0"/>
          </a:p>
          <a:p>
            <a:pPr lvl="1">
              <a:buFontTx/>
              <a:buBlip>
                <a:blip r:embed="rId2"/>
              </a:buBlip>
            </a:pPr>
            <a:endParaRPr lang="de-DE" dirty="0" smtClean="0"/>
          </a:p>
          <a:p>
            <a:pPr lvl="1">
              <a:buFontTx/>
              <a:buBlip>
                <a:blip r:embed="rId2"/>
              </a:buBlip>
            </a:pPr>
            <a:endParaRPr lang="de-DE" dirty="0" smtClean="0"/>
          </a:p>
          <a:p>
            <a:pPr lvl="1">
              <a:buFontTx/>
              <a:buBlip>
                <a:blip r:embed="rId2"/>
              </a:buBlip>
            </a:pPr>
            <a:endParaRPr lang="de-DE" dirty="0" smtClean="0"/>
          </a:p>
        </p:txBody>
      </p:sp>
      <p:cxnSp>
        <p:nvCxnSpPr>
          <p:cNvPr id="4" name="Gerade Verbindung 3"/>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5" name="Pfeil nach rechts 4"/>
          <p:cNvSpPr/>
          <p:nvPr/>
        </p:nvSpPr>
        <p:spPr bwMode="auto">
          <a:xfrm>
            <a:off x="611560" y="5805264"/>
            <a:ext cx="360040" cy="288032"/>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2400" b="1" i="0" u="none" strike="noStrike" cap="none" normalizeH="0" baseline="0" smtClean="0">
              <a:ln>
                <a:noFill/>
              </a:ln>
              <a:solidFill>
                <a:schemeClr val="tx1"/>
              </a:solidFill>
              <a:effectLst/>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685800" y="533400"/>
            <a:ext cx="7772400" cy="519113"/>
          </a:xfrm>
        </p:spPr>
        <p:txBody>
          <a:bodyPr/>
          <a:lstStyle/>
          <a:p>
            <a:r>
              <a:rPr lang="de-DE" sz="2800" dirty="0" smtClean="0"/>
              <a:t>Überblick über die Unterrichtseinheit</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4104615725"/>
              </p:ext>
            </p:extLst>
          </p:nvPr>
        </p:nvGraphicFramePr>
        <p:xfrm>
          <a:off x="250825" y="1125538"/>
          <a:ext cx="8568952" cy="4851399"/>
        </p:xfrm>
        <a:graphic>
          <a:graphicData uri="http://schemas.openxmlformats.org/drawingml/2006/table">
            <a:tbl>
              <a:tblPr firstRow="1" bandRow="1">
                <a:tableStyleId>{5C22544A-7EE6-4342-B048-85BDC9FD1C3A}</a:tableStyleId>
              </a:tblPr>
              <a:tblGrid>
                <a:gridCol w="936104"/>
                <a:gridCol w="3030821"/>
                <a:gridCol w="4602027"/>
              </a:tblGrid>
              <a:tr h="370840">
                <a:tc>
                  <a:txBody>
                    <a:bodyPr/>
                    <a:lstStyle/>
                    <a:p>
                      <a:r>
                        <a:rPr lang="de-DE" dirty="0" smtClean="0"/>
                        <a:t>Stunde</a:t>
                      </a:r>
                      <a:endParaRPr lang="de-DE" dirty="0"/>
                    </a:p>
                  </a:txBody>
                  <a:tcPr/>
                </a:tc>
                <a:tc>
                  <a:txBody>
                    <a:bodyPr/>
                    <a:lstStyle/>
                    <a:p>
                      <a:r>
                        <a:rPr lang="de-DE" dirty="0" smtClean="0"/>
                        <a:t>Thema</a:t>
                      </a:r>
                      <a:endParaRPr lang="de-DE" dirty="0"/>
                    </a:p>
                  </a:txBody>
                  <a:tcPr/>
                </a:tc>
                <a:tc>
                  <a:txBody>
                    <a:bodyPr/>
                    <a:lstStyle/>
                    <a:p>
                      <a:r>
                        <a:rPr lang="de-DE" dirty="0" smtClean="0"/>
                        <a:t>Leitfrage</a:t>
                      </a:r>
                      <a:endParaRPr lang="de-DE" dirty="0"/>
                    </a:p>
                  </a:txBody>
                  <a:tcPr/>
                </a:tc>
              </a:tr>
              <a:tr h="370840">
                <a:tc>
                  <a:txBody>
                    <a:bodyPr/>
                    <a:lstStyle/>
                    <a:p>
                      <a:r>
                        <a:rPr lang="de-DE" dirty="0" smtClean="0"/>
                        <a:t>1 / 2</a:t>
                      </a:r>
                      <a:endParaRPr lang="de-DE" dirty="0"/>
                    </a:p>
                  </a:txBody>
                  <a:tcPr/>
                </a:tc>
                <a:tc>
                  <a:txBody>
                    <a:bodyPr/>
                    <a:lstStyle/>
                    <a:p>
                      <a:r>
                        <a:rPr lang="de-DE" dirty="0" smtClean="0"/>
                        <a:t>Entwicklungszusammenarbeit im 21. Jahrhundert</a:t>
                      </a:r>
                      <a:endParaRPr lang="de-DE" dirty="0"/>
                    </a:p>
                  </a:txBody>
                  <a:tcPr/>
                </a:tc>
                <a:tc>
                  <a:txBody>
                    <a:bodyPr/>
                    <a:lstStyle/>
                    <a:p>
                      <a:pPr>
                        <a:buFontTx/>
                        <a:buBlip>
                          <a:blip r:embed="rId3"/>
                        </a:buBlip>
                      </a:pPr>
                      <a:r>
                        <a:rPr lang="de-DE" dirty="0" smtClean="0"/>
                        <a:t>Was versteht man heute unter Entwicklung und Entwicklungszusammenarbeit ?</a:t>
                      </a:r>
                    </a:p>
                    <a:p>
                      <a:pPr>
                        <a:buFontTx/>
                        <a:buBlip>
                          <a:blip r:embed="rId3"/>
                        </a:buBlip>
                      </a:pPr>
                      <a:r>
                        <a:rPr lang="de-DE" dirty="0" smtClean="0"/>
                        <a:t>Wer</a:t>
                      </a:r>
                      <a:r>
                        <a:rPr lang="de-DE" baseline="0" dirty="0" smtClean="0"/>
                        <a:t> sind die Akteure ?</a:t>
                      </a:r>
                    </a:p>
                    <a:p>
                      <a:pPr>
                        <a:buFontTx/>
                        <a:buBlip>
                          <a:blip r:embed="rId3"/>
                        </a:buBlip>
                      </a:pPr>
                      <a:r>
                        <a:rPr lang="de-DE" baseline="0" dirty="0" smtClean="0"/>
                        <a:t>Ist Entwicklungszusammenarbeit erfolgreich?</a:t>
                      </a:r>
                    </a:p>
                  </a:txBody>
                  <a:tcPr/>
                </a:tc>
              </a:tr>
              <a:tr h="370840">
                <a:tc>
                  <a:txBody>
                    <a:bodyPr/>
                    <a:lstStyle/>
                    <a:p>
                      <a:r>
                        <a:rPr lang="de-DE" dirty="0" smtClean="0">
                          <a:solidFill>
                            <a:schemeClr val="accent1">
                              <a:lumMod val="60000"/>
                              <a:lumOff val="40000"/>
                            </a:schemeClr>
                          </a:solidFill>
                        </a:rPr>
                        <a:t>3 / 4</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Raumanalyse Tschad</a:t>
                      </a:r>
                    </a:p>
                    <a:p>
                      <a:r>
                        <a:rPr lang="de-DE" sz="1600" dirty="0" smtClean="0">
                          <a:solidFill>
                            <a:schemeClr val="accent1">
                              <a:lumMod val="60000"/>
                              <a:lumOff val="40000"/>
                            </a:schemeClr>
                          </a:solidFill>
                        </a:rPr>
                        <a:t>Eine Raumanalyse nach den vier Raumkonzepten</a:t>
                      </a:r>
                    </a:p>
                    <a:p>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Wie</a:t>
                      </a:r>
                      <a:r>
                        <a:rPr lang="de-DE" baseline="0" dirty="0" smtClean="0">
                          <a:solidFill>
                            <a:schemeClr val="accent1">
                              <a:lumMod val="60000"/>
                              <a:lumOff val="40000"/>
                            </a:schemeClr>
                          </a:solidFill>
                        </a:rPr>
                        <a:t> ist der reale Raum ?</a:t>
                      </a:r>
                    </a:p>
                    <a:p>
                      <a:pPr>
                        <a:buFontTx/>
                        <a:buBlip>
                          <a:blip r:embed="rId3"/>
                        </a:buBlip>
                      </a:pPr>
                      <a:r>
                        <a:rPr lang="de-DE" baseline="0" dirty="0" smtClean="0">
                          <a:solidFill>
                            <a:schemeClr val="accent1">
                              <a:lumMod val="60000"/>
                              <a:lumOff val="40000"/>
                            </a:schemeClr>
                          </a:solidFill>
                        </a:rPr>
                        <a:t>Wie ist der Beziehungsraum ?</a:t>
                      </a:r>
                    </a:p>
                    <a:p>
                      <a:pPr>
                        <a:buFontTx/>
                        <a:buBlip>
                          <a:blip r:embed="rId3"/>
                        </a:buBlip>
                      </a:pPr>
                      <a:r>
                        <a:rPr lang="de-DE" baseline="0" dirty="0" smtClean="0">
                          <a:solidFill>
                            <a:schemeClr val="accent1">
                              <a:lumMod val="60000"/>
                              <a:lumOff val="40000"/>
                            </a:schemeClr>
                          </a:solidFill>
                        </a:rPr>
                        <a:t>Wie ist der wahrgenommene Raum ?</a:t>
                      </a:r>
                    </a:p>
                    <a:p>
                      <a:pPr>
                        <a:buFontTx/>
                        <a:buBlip>
                          <a:blip r:embed="rId3"/>
                        </a:buBlip>
                      </a:pPr>
                      <a:r>
                        <a:rPr lang="de-DE" baseline="0" dirty="0" smtClean="0">
                          <a:solidFill>
                            <a:schemeClr val="accent1">
                              <a:lumMod val="60000"/>
                              <a:lumOff val="40000"/>
                            </a:schemeClr>
                          </a:solidFill>
                        </a:rPr>
                        <a:t>Wie ist der gemachte Raum ?</a:t>
                      </a:r>
                      <a:endParaRPr lang="de-DE" dirty="0">
                        <a:solidFill>
                          <a:schemeClr val="accent1">
                            <a:lumMod val="60000"/>
                            <a:lumOff val="40000"/>
                          </a:schemeClr>
                        </a:solidFill>
                      </a:endParaRPr>
                    </a:p>
                  </a:txBody>
                  <a:tcPr/>
                </a:tc>
              </a:tr>
              <a:tr h="370840">
                <a:tc>
                  <a:txBody>
                    <a:bodyPr/>
                    <a:lstStyle/>
                    <a:p>
                      <a:r>
                        <a:rPr lang="de-DE" dirty="0" smtClean="0">
                          <a:solidFill>
                            <a:schemeClr val="accent1">
                              <a:lumMod val="60000"/>
                              <a:lumOff val="40000"/>
                            </a:schemeClr>
                          </a:solidFill>
                        </a:rPr>
                        <a:t>5 /</a:t>
                      </a:r>
                      <a:r>
                        <a:rPr lang="de-DE" baseline="0" dirty="0" smtClean="0">
                          <a:solidFill>
                            <a:schemeClr val="accent1">
                              <a:lumMod val="60000"/>
                              <a:lumOff val="40000"/>
                            </a:schemeClr>
                          </a:solidFill>
                        </a:rPr>
                        <a:t> 6</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Problemfelder Im Tschad</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Welche Problemfelder ergeben sich  aus der Raumanalyse ?</a:t>
                      </a:r>
                    </a:p>
                    <a:p>
                      <a:pPr>
                        <a:buFontTx/>
                        <a:buBlip>
                          <a:blip r:embed="rId3"/>
                        </a:buBlip>
                      </a:pPr>
                      <a:r>
                        <a:rPr lang="de-DE" dirty="0" smtClean="0">
                          <a:solidFill>
                            <a:schemeClr val="accent1">
                              <a:lumMod val="60000"/>
                              <a:lumOff val="40000"/>
                            </a:schemeClr>
                          </a:solidFill>
                        </a:rPr>
                        <a:t>Welche  Möglichkeiten der Entwicklungszusammenarbeit sehe Sie ?</a:t>
                      </a:r>
                      <a:endParaRPr lang="de-DE" dirty="0">
                        <a:solidFill>
                          <a:schemeClr val="accent1">
                            <a:lumMod val="60000"/>
                            <a:lumOff val="40000"/>
                          </a:schemeClr>
                        </a:solidFill>
                      </a:endParaRPr>
                    </a:p>
                  </a:txBody>
                  <a:tcPr/>
                </a:tc>
              </a:tr>
              <a:tr h="370840">
                <a:tc>
                  <a:txBody>
                    <a:bodyPr/>
                    <a:lstStyle/>
                    <a:p>
                      <a:r>
                        <a:rPr lang="de-DE" dirty="0" smtClean="0">
                          <a:solidFill>
                            <a:schemeClr val="accent1">
                              <a:lumMod val="60000"/>
                              <a:lumOff val="40000"/>
                            </a:schemeClr>
                          </a:solidFill>
                        </a:rPr>
                        <a:t>7 / 8 / 9</a:t>
                      </a:r>
                      <a:endParaRPr lang="de-DE" dirty="0">
                        <a:solidFill>
                          <a:schemeClr val="accent1">
                            <a:lumMod val="60000"/>
                            <a:lumOff val="40000"/>
                          </a:schemeClr>
                        </a:solidFill>
                      </a:endParaRPr>
                    </a:p>
                  </a:txBody>
                  <a:tcPr/>
                </a:tc>
                <a:tc>
                  <a:txBody>
                    <a:bodyPr/>
                    <a:lstStyle/>
                    <a:p>
                      <a:r>
                        <a:rPr lang="de-DE" dirty="0" smtClean="0">
                          <a:solidFill>
                            <a:schemeClr val="accent1">
                              <a:lumMod val="60000"/>
                              <a:lumOff val="40000"/>
                            </a:schemeClr>
                          </a:solidFill>
                        </a:rPr>
                        <a:t>Maßnahmen der Entwicklungszusammenarbeit</a:t>
                      </a:r>
                      <a:endParaRPr lang="de-DE" dirty="0">
                        <a:solidFill>
                          <a:schemeClr val="accent1">
                            <a:lumMod val="60000"/>
                            <a:lumOff val="40000"/>
                          </a:schemeClr>
                        </a:solidFill>
                      </a:endParaRPr>
                    </a:p>
                  </a:txBody>
                  <a:tcPr/>
                </a:tc>
                <a:tc>
                  <a:txBody>
                    <a:bodyPr/>
                    <a:lstStyle/>
                    <a:p>
                      <a:pPr>
                        <a:buFontTx/>
                        <a:buBlip>
                          <a:blip r:embed="rId3"/>
                        </a:buBlip>
                      </a:pPr>
                      <a:r>
                        <a:rPr lang="de-DE" dirty="0" smtClean="0">
                          <a:solidFill>
                            <a:schemeClr val="accent1">
                              <a:lumMod val="60000"/>
                              <a:lumOff val="40000"/>
                            </a:schemeClr>
                          </a:solidFill>
                        </a:rPr>
                        <a:t>Wie wird Entwicklungszusammenarbeit im Tschad umgesetzt ?</a:t>
                      </a:r>
                    </a:p>
                    <a:p>
                      <a:pPr>
                        <a:buFontTx/>
                        <a:buBlip>
                          <a:blip r:embed="rId3"/>
                        </a:buBlip>
                      </a:pPr>
                      <a:r>
                        <a:rPr lang="de-DE" dirty="0" smtClean="0">
                          <a:solidFill>
                            <a:schemeClr val="accent1">
                              <a:lumMod val="60000"/>
                              <a:lumOff val="40000"/>
                            </a:schemeClr>
                          </a:solidFill>
                        </a:rPr>
                        <a:t>Wie bewerten Sie</a:t>
                      </a:r>
                      <a:r>
                        <a:rPr lang="de-DE" baseline="0" dirty="0" smtClean="0">
                          <a:solidFill>
                            <a:schemeClr val="accent1">
                              <a:lumMod val="60000"/>
                              <a:lumOff val="40000"/>
                            </a:schemeClr>
                          </a:solidFill>
                        </a:rPr>
                        <a:t> die Maßnahmen ?</a:t>
                      </a:r>
                      <a:endParaRPr lang="de-DE" dirty="0">
                        <a:solidFill>
                          <a:schemeClr val="accent1">
                            <a:lumMod val="60000"/>
                            <a:lumOff val="40000"/>
                          </a:schemeClr>
                        </a:solidFill>
                      </a:endParaRPr>
                    </a:p>
                  </a:txBody>
                  <a:tcPr/>
                </a:tc>
              </a:tr>
            </a:tbl>
          </a:graphicData>
        </a:graphic>
      </p:graphicFrame>
      <p:cxnSp>
        <p:nvCxnSpPr>
          <p:cNvPr id="6" name="Gerade Verbindung 5"/>
          <p:cNvCxnSpPr/>
          <p:nvPr/>
        </p:nvCxnSpPr>
        <p:spPr bwMode="auto">
          <a:xfrm>
            <a:off x="0" y="1052736"/>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Design RP">
  <a:themeElements>
    <a:clrScheme name="4_RP_Freiburg_Fortbildung 1">
      <a:dk1>
        <a:srgbClr val="000000"/>
      </a:dk1>
      <a:lt1>
        <a:srgbClr val="FFFFC1"/>
      </a:lt1>
      <a:dk2>
        <a:srgbClr val="000000"/>
      </a:dk2>
      <a:lt2>
        <a:srgbClr val="C0C0C0"/>
      </a:lt2>
      <a:accent1>
        <a:srgbClr val="969696"/>
      </a:accent1>
      <a:accent2>
        <a:srgbClr val="0000FF"/>
      </a:accent2>
      <a:accent3>
        <a:srgbClr val="FFFFDD"/>
      </a:accent3>
      <a:accent4>
        <a:srgbClr val="000000"/>
      </a:accent4>
      <a:accent5>
        <a:srgbClr val="C9C9C9"/>
      </a:accent5>
      <a:accent6>
        <a:srgbClr val="0000E7"/>
      </a:accent6>
      <a:hlink>
        <a:srgbClr val="FF0000"/>
      </a:hlink>
      <a:folHlink>
        <a:srgbClr val="5F5F5F"/>
      </a:folHlink>
    </a:clrScheme>
    <a:fontScheme name="4_RP_Freiburg_Fortbildung">
      <a:majorFont>
        <a:latin typeface="Times"/>
        <a:ea typeface=""/>
        <a:cs typeface=""/>
      </a:majorFont>
      <a:minorFont>
        <a:latin typeface="Time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4_RP_Freiburg_Fortbildung 1">
        <a:dk1>
          <a:srgbClr val="000000"/>
        </a:dk1>
        <a:lt1>
          <a:srgbClr val="FFFFC1"/>
        </a:lt1>
        <a:dk2>
          <a:srgbClr val="000000"/>
        </a:dk2>
        <a:lt2>
          <a:srgbClr val="C0C0C0"/>
        </a:lt2>
        <a:accent1>
          <a:srgbClr val="969696"/>
        </a:accent1>
        <a:accent2>
          <a:srgbClr val="0000FF"/>
        </a:accent2>
        <a:accent3>
          <a:srgbClr val="FFFFDD"/>
        </a:accent3>
        <a:accent4>
          <a:srgbClr val="000000"/>
        </a:accent4>
        <a:accent5>
          <a:srgbClr val="C9C9C9"/>
        </a:accent5>
        <a:accent6>
          <a:srgbClr val="0000E7"/>
        </a:accent6>
        <a:hlink>
          <a:srgbClr val="FF0000"/>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3650</Words>
  <Application>Microsoft Macintosh PowerPoint</Application>
  <PresentationFormat>Bildschirmpräsentation (4:3)</PresentationFormat>
  <Paragraphs>704</Paragraphs>
  <Slides>44</Slides>
  <Notes>35</Notes>
  <HiddenSlides>0</HiddenSlides>
  <MMClips>0</MMClips>
  <ScaleCrop>false</ScaleCrop>
  <HeadingPairs>
    <vt:vector size="6" baseType="variant">
      <vt:variant>
        <vt:lpstr>Design</vt:lpstr>
      </vt:variant>
      <vt:variant>
        <vt:i4>4</vt:i4>
      </vt:variant>
      <vt:variant>
        <vt:lpstr>Eingebettete OLE-Server</vt:lpstr>
      </vt:variant>
      <vt:variant>
        <vt:i4>1</vt:i4>
      </vt:variant>
      <vt:variant>
        <vt:lpstr>Folientitel</vt:lpstr>
      </vt:variant>
      <vt:variant>
        <vt:i4>44</vt:i4>
      </vt:variant>
    </vt:vector>
  </HeadingPairs>
  <TitlesOfParts>
    <vt:vector size="49" baseType="lpstr">
      <vt:lpstr>Design RP</vt:lpstr>
      <vt:lpstr>Benutzerdefiniertes Design</vt:lpstr>
      <vt:lpstr>1_Benutzerdefiniertes Design</vt:lpstr>
      <vt:lpstr>2_Benutzerdefiniertes Design</vt:lpstr>
      <vt:lpstr>Dokument</vt:lpstr>
      <vt:lpstr> Themenfeld 6   Entwicklungszusammenarbeit </vt:lpstr>
      <vt:lpstr>Bezug zu den Bildungsstandards</vt:lpstr>
      <vt:lpstr>Bezug zu den Bildungsstandards</vt:lpstr>
      <vt:lpstr>Fachkompetenzanalyse 2012</vt:lpstr>
      <vt:lpstr>UE-“Weltweite Disparitäten“</vt:lpstr>
      <vt:lpstr>PowerPoint-Präsentation</vt:lpstr>
      <vt:lpstr>Überblick über die Unterrichtseinheit</vt:lpstr>
      <vt:lpstr>Überblick zu den Materialien</vt:lpstr>
      <vt:lpstr>Überblick über die Unterrichtseinheit</vt:lpstr>
      <vt:lpstr>Überblick über die Unterrichtseinheit          Stunde 1/2</vt:lpstr>
      <vt:lpstr>Überblick über die Unterrichtseinheit          Stunde 1/2</vt:lpstr>
      <vt:lpstr>Überblick über die Unterrichtseinheit          Stunde 1/2</vt:lpstr>
      <vt:lpstr>Überblick über die Unterrichtseinheit</vt:lpstr>
      <vt:lpstr>Überblick über die Unterrichtseinheit          Stunde 3/4</vt:lpstr>
      <vt:lpstr>PowerPoint-Präsentation</vt:lpstr>
      <vt:lpstr>Überblick über die Unterrichtseinheit</vt:lpstr>
      <vt:lpstr>Überblick über die Unterrichtseinheit      Stunde 7 /8 /9</vt:lpstr>
      <vt:lpstr>Überblick über die Unterrichtseinheit      Stunde 7 /8 /9</vt:lpstr>
      <vt:lpstr>Überblick über die Unterrichtseinheit      Stunde 7 /8 /9</vt:lpstr>
      <vt:lpstr>Überblick über die Unterrichtseinheit      Stunde 7 /8 /9</vt:lpstr>
      <vt:lpstr>Überblick über die Unterrichtseinheit      Stunde 7 /8 /9</vt:lpstr>
      <vt:lpstr>Überblick über die Unterrichtseinheit      Stunde 7 /8 /9</vt:lpstr>
      <vt:lpstr>Überblick über die Unterrichtseinheit      Stunde 7 /8 /9</vt:lpstr>
      <vt:lpstr>Bewertung</vt:lpstr>
      <vt:lpstr>Bewertung  -  Beurteilungskriterien</vt:lpstr>
      <vt:lpstr>Bewertung – Stellungnahme</vt:lpstr>
      <vt:lpstr>Struktur I - Langversion</vt:lpstr>
      <vt:lpstr>Struktur II - Kurzversion</vt:lpstr>
      <vt:lpstr>Struktur – Varianten und Differenzierung</vt:lpstr>
      <vt:lpstr>Struktur – Varianten und Differenzierung</vt:lpstr>
      <vt:lpstr>PowerPoint-Präsentation</vt:lpstr>
      <vt:lpstr>Struktur</vt:lpstr>
      <vt:lpstr>Elemente kompetenzorientierten Unterrichts</vt:lpstr>
      <vt:lpstr>Elemente kompetenzorientierten Unterrichts</vt:lpstr>
      <vt:lpstr>Klausur  - Bezug zu den Bildungsstandards</vt:lpstr>
      <vt:lpstr>Klausur -  Operator BEWERTEN</vt:lpstr>
      <vt:lpstr>Klausur – Auswirkung auf eine Klausur</vt:lpstr>
      <vt:lpstr>Klausur – geschlossene Aufgabe </vt:lpstr>
      <vt:lpstr>Klausur – geschlossene Aufgabe </vt:lpstr>
      <vt:lpstr>Klausur – geschlossene Aufgabe </vt:lpstr>
      <vt:lpstr>Klausur – offene Aufgabe </vt:lpstr>
      <vt:lpstr>Klausur – offene Aufgabe </vt:lpstr>
      <vt:lpstr>Klausur -  Operator BEWERTEN</vt:lpstr>
      <vt:lpstr>Ende der 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Scholliers</dc:creator>
  <cp:lastModifiedBy>Matthias Scholliers</cp:lastModifiedBy>
  <cp:revision>111</cp:revision>
  <dcterms:created xsi:type="dcterms:W3CDTF">2012-09-15T20:02:03Z</dcterms:created>
  <dcterms:modified xsi:type="dcterms:W3CDTF">2013-07-14T15:04:27Z</dcterms:modified>
</cp:coreProperties>
</file>