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docx" ContentType="application/vnd.openxmlformats-officedocument.wordprocessingml.document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61" r:id="rId2"/>
    <p:sldId id="260" r:id="rId3"/>
    <p:sldId id="350" r:id="rId4"/>
    <p:sldId id="306" r:id="rId5"/>
    <p:sldId id="313" r:id="rId6"/>
    <p:sldId id="314" r:id="rId7"/>
    <p:sldId id="315" r:id="rId8"/>
    <p:sldId id="316" r:id="rId9"/>
    <p:sldId id="317" r:id="rId10"/>
    <p:sldId id="318" r:id="rId11"/>
    <p:sldId id="272" r:id="rId12"/>
    <p:sldId id="307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39" r:id="rId21"/>
    <p:sldId id="340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46" r:id="rId30"/>
    <p:sldId id="348" r:id="rId31"/>
    <p:sldId id="347" r:id="rId32"/>
    <p:sldId id="342" r:id="rId33"/>
    <p:sldId id="343" r:id="rId34"/>
    <p:sldId id="344" r:id="rId35"/>
    <p:sldId id="345" r:id="rId36"/>
    <p:sldId id="305" r:id="rId37"/>
    <p:sldId id="262" r:id="rId38"/>
    <p:sldId id="264" r:id="rId39"/>
    <p:sldId id="351" r:id="rId40"/>
    <p:sldId id="265" r:id="rId41"/>
    <p:sldId id="268" r:id="rId42"/>
  </p:sldIdLst>
  <p:sldSz cx="9144000" cy="6858000" type="screen4x3"/>
  <p:notesSz cx="6858000" cy="97234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3" autoAdjust="0"/>
    <p:restoredTop sz="86491" autoAdjust="0"/>
  </p:normalViewPr>
  <p:slideViewPr>
    <p:cSldViewPr>
      <p:cViewPr varScale="1">
        <p:scale>
          <a:sx n="69" d="100"/>
          <a:sy n="69" d="100"/>
        </p:scale>
        <p:origin x="-6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2382" y="-84"/>
      </p:cViewPr>
      <p:guideLst>
        <p:guide orient="horz" pos="3062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44FAA-5BAA-4416-B59D-074497D14C97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235578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235578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A69598-392D-4382-A7B5-1751040259A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15975B-D908-4DE1-B40E-ED79AB09158F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618633"/>
            <a:ext cx="5486400" cy="4375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235578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235578"/>
            <a:ext cx="2971800" cy="4861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5BF55-BEDB-468B-8C80-DB1FB762B106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98538" y="728663"/>
            <a:ext cx="4860925" cy="3646487"/>
          </a:xfrm>
          <a:prstGeom prst="rect">
            <a:avLst/>
          </a:prstGeo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C70C37-9863-4E3D-A31A-BA76E0288478}" type="slidenum">
              <a:rPr lang="de-DE" smtClean="0"/>
              <a:pPr/>
              <a:t>9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E101B-3185-4EA0-9CC3-330DFCB8586A}" type="datetimeFigureOut">
              <a:rPr lang="de-DE" smtClean="0"/>
              <a:pPr/>
              <a:t>17.10.2010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B1F88-1A9C-4B64-9821-0FC93945FBF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2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3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4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5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6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7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8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9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10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11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12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Word-Dokument13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de-DE" sz="4000" dirty="0" smtClean="0"/>
              <a:t>Aufgaben zum Lernen</a:t>
            </a:r>
            <a:br>
              <a:rPr lang="de-DE" sz="4000" dirty="0" smtClean="0"/>
            </a:br>
            <a:r>
              <a:rPr lang="de-DE" sz="4000" dirty="0" smtClean="0"/>
              <a:t>Aufgaben zur </a:t>
            </a:r>
            <a:r>
              <a:rPr lang="de-DE" sz="4000" dirty="0" smtClean="0"/>
              <a:t>Leistungsbeurteilung</a:t>
            </a:r>
          </a:p>
          <a:p>
            <a:pPr algn="ctr">
              <a:buNone/>
            </a:pPr>
            <a:r>
              <a:rPr lang="de-DE" sz="2800" dirty="0" smtClean="0"/>
              <a:t>Verständnisorientierte Mathematikaufgaben</a:t>
            </a:r>
            <a:br>
              <a:rPr lang="de-DE" sz="2800" dirty="0" smtClean="0"/>
            </a:br>
            <a:r>
              <a:rPr lang="de-DE" sz="2800" dirty="0" smtClean="0"/>
              <a:t>für die Kursstufe BW</a:t>
            </a:r>
            <a:endParaRPr lang="de-DE" sz="2400" dirty="0" smtClean="0"/>
          </a:p>
          <a:p>
            <a:pPr algn="ctr">
              <a:buNone/>
            </a:pPr>
            <a:endParaRPr lang="de-DE" sz="2800" dirty="0" smtClean="0"/>
          </a:p>
          <a:p>
            <a:pPr algn="ctr">
              <a:buNone/>
            </a:pPr>
            <a:r>
              <a:rPr lang="de-DE" sz="2800" dirty="0" smtClean="0"/>
              <a:t>H</a:t>
            </a:r>
            <a:r>
              <a:rPr lang="de-DE" sz="2800" dirty="0" smtClean="0"/>
              <a:t>. Buck, 2010</a:t>
            </a:r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>
            <a:normAutofit/>
          </a:bodyPr>
          <a:lstStyle/>
          <a:p>
            <a:r>
              <a:rPr lang="de-DE" b="1" dirty="0" smtClean="0"/>
              <a:t>     Mögliche Schülertätigkeiten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67544" y="1412776"/>
            <a:ext cx="8424936" cy="452431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1.</a:t>
            </a:r>
            <a:r>
              <a:rPr lang="de-DE" sz="3200" b="1" dirty="0" smtClean="0">
                <a:solidFill>
                  <a:schemeClr val="accent6"/>
                </a:solidFill>
              </a:rPr>
              <a:t> </a:t>
            </a:r>
            <a:r>
              <a:rPr lang="de-DE" sz="3200" b="1" dirty="0" smtClean="0"/>
              <a:t>Begriffe erläutern</a:t>
            </a:r>
          </a:p>
          <a:p>
            <a:r>
              <a:rPr lang="de-DE" sz="3200" b="1" dirty="0" smtClean="0"/>
              <a:t>2. Situationen und Vorgehensweisen beschreiben, auch darstellen</a:t>
            </a:r>
          </a:p>
          <a:p>
            <a:r>
              <a:rPr lang="de-DE" sz="3200" b="1" dirty="0" smtClean="0"/>
              <a:t>3. Systematisieren, Struktur beschreiben, verallgemeinern, spezialisieren</a:t>
            </a:r>
          </a:p>
          <a:p>
            <a:r>
              <a:rPr lang="de-DE" sz="3200" b="1" dirty="0" smtClean="0"/>
              <a:t>4. Begründen/argumentieren/widerlegen</a:t>
            </a:r>
          </a:p>
          <a:p>
            <a:r>
              <a:rPr lang="de-DE" sz="3200" b="1" dirty="0" smtClean="0"/>
              <a:t>5. Lösungen reflektieren/bewerten</a:t>
            </a:r>
          </a:p>
          <a:p>
            <a:r>
              <a:rPr lang="de-DE" sz="3200" b="1" dirty="0" smtClean="0"/>
              <a:t>6. Hilfsmittel nutzen</a:t>
            </a:r>
          </a:p>
          <a:p>
            <a:r>
              <a:rPr lang="de-DE" sz="3200" b="1" dirty="0" smtClean="0"/>
              <a:t>7. Heuristisch arbeiten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smtClean="0"/>
              <a:t>Begriffe erläutern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539552" y="1348801"/>
            <a:ext cx="8280920" cy="5509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b="1" dirty="0" smtClean="0"/>
              <a:t>Wesentliche Begriffe der Kursstufe</a:t>
            </a:r>
          </a:p>
          <a:p>
            <a:r>
              <a:rPr lang="de-DE" sz="2200" b="1" dirty="0" smtClean="0"/>
              <a:t>a) Analysis</a:t>
            </a:r>
            <a:br>
              <a:rPr lang="de-DE" sz="2200" b="1" dirty="0" smtClean="0"/>
            </a:br>
            <a:r>
              <a:rPr lang="de-DE" sz="2200" dirty="0" smtClean="0"/>
              <a:t>Differenzenquotient, Änderungsrate, Gesamtänderung einer Größe, rekonstruierter Bestand, 1. Ableitung, 2. Ableitung, Ableitungsfunktion, Integral, Stammfunktion, Integralfunktion, Mittelwert, Rauminhalt, Amplitude, Periode, Grenzwert, Monotonie, Verkettung, Krümmungsverhalten, …</a:t>
            </a:r>
            <a:br>
              <a:rPr lang="de-DE" sz="2200" dirty="0" smtClean="0"/>
            </a:br>
            <a:r>
              <a:rPr lang="de-DE" sz="800" dirty="0" smtClean="0"/>
              <a:t> </a:t>
            </a:r>
            <a:r>
              <a:rPr lang="de-DE" sz="800" b="1" dirty="0" smtClean="0"/>
              <a:t> </a:t>
            </a:r>
            <a:endParaRPr lang="de-DE" sz="800" dirty="0" smtClean="0"/>
          </a:p>
          <a:p>
            <a:r>
              <a:rPr lang="de-DE" sz="2200" b="1" dirty="0" smtClean="0"/>
              <a:t>b) Analytische Geometrie</a:t>
            </a:r>
            <a:br>
              <a:rPr lang="de-DE" sz="2200" b="1" dirty="0" smtClean="0"/>
            </a:br>
            <a:r>
              <a:rPr lang="de-DE" sz="2200" dirty="0" smtClean="0"/>
              <a:t>Vektor, </a:t>
            </a:r>
            <a:r>
              <a:rPr lang="de-DE" sz="2200" dirty="0" err="1" smtClean="0"/>
              <a:t>Skalarprodukt</a:t>
            </a:r>
            <a:r>
              <a:rPr lang="de-DE" sz="2200" dirty="0" smtClean="0"/>
              <a:t>, Parametergleichung der Geraden, Parametergleichung/Normalengleichung der Ebene, Winkel, Linearkombination, ...</a:t>
            </a:r>
            <a:br>
              <a:rPr lang="de-DE" sz="2200" dirty="0" smtClean="0"/>
            </a:br>
            <a:endParaRPr lang="de-DE" sz="800" dirty="0" smtClean="0"/>
          </a:p>
          <a:p>
            <a:r>
              <a:rPr lang="de-DE" sz="2200" b="1" dirty="0" smtClean="0"/>
              <a:t>c) Stochastik</a:t>
            </a:r>
            <a:br>
              <a:rPr lang="de-DE" sz="2200" b="1" dirty="0" smtClean="0"/>
            </a:br>
            <a:r>
              <a:rPr lang="de-DE" sz="2200" dirty="0" smtClean="0"/>
              <a:t>Wahrscheinlichkeitsverteilung, Wahrscheinlichkeitsdichte, stetige Verteilung, Erwartungswert, Ablehnungsbereich, Annahmebereich, normalverteilte Zufallsvariable, Fehler 1. Art, ...</a:t>
            </a:r>
            <a:endParaRPr lang="de-D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Welche Begriffe sollte man Ihrer Meinung nach noch ergänzen?</a:t>
            </a:r>
            <a:endParaRPr lang="de-DE" dirty="0"/>
          </a:p>
        </p:txBody>
      </p:sp>
      <p:pic>
        <p:nvPicPr>
          <p:cNvPr id="5" name="Picture 2" descr="Bleistifte,Bürobedarf,Schulbedar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640260">
            <a:off x="6812936" y="3394568"/>
            <a:ext cx="1755382" cy="2072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Beispiel „Integral“</a:t>
            </a:r>
            <a:endParaRPr lang="de-DE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609600" y="427038"/>
            <a:ext cx="8229600" cy="9857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Beispiel „Integral“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11560" y="2060848"/>
            <a:ext cx="82089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Unterrichtliche Situation:</a:t>
            </a:r>
          </a:p>
          <a:p>
            <a:r>
              <a:rPr lang="de-DE" sz="2400" dirty="0" smtClean="0"/>
              <a:t>Die Definition des Integrals wurde exemplarisch erarbeitet, z. B. </a:t>
            </a:r>
            <a:endParaRPr lang="de-DE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611560" y="31409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/>
        </p:nvGraphicFramePr>
        <p:xfrm>
          <a:off x="35496" y="2924944"/>
          <a:ext cx="9144000" cy="3625850"/>
        </p:xfrm>
        <a:graphic>
          <a:graphicData uri="http://schemas.openxmlformats.org/presentationml/2006/ole">
            <p:oleObj spid="_x0000_s82946" name="Dokument" r:id="rId3" imgW="10495083" imgH="4162097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609600" y="197768"/>
            <a:ext cx="8229600" cy="998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Kenntnis 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683568" y="2564904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Wie ist das Integral definiert?</a:t>
            </a:r>
          </a:p>
          <a:p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39552" y="1196752"/>
            <a:ext cx="828092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600" i="1" dirty="0" smtClean="0"/>
              <a:t>Definition wird vorgelegt:</a:t>
            </a:r>
            <a:r>
              <a:rPr lang="de-DE" sz="2600" dirty="0" smtClean="0"/>
              <a:t/>
            </a:r>
            <a:br>
              <a:rPr lang="de-DE" sz="2600" dirty="0" smtClean="0"/>
            </a:br>
            <a:r>
              <a:rPr lang="de-DE" sz="2600" dirty="0" smtClean="0"/>
              <a:t>Erläutern Sie den Summanden</a:t>
            </a:r>
            <a:br>
              <a:rPr lang="de-DE" sz="2600" dirty="0" smtClean="0"/>
            </a:br>
            <a:r>
              <a:rPr lang="de-DE" sz="2600" dirty="0" err="1" smtClean="0"/>
              <a:t>h∙f</a:t>
            </a:r>
            <a:r>
              <a:rPr lang="de-DE" sz="2600" dirty="0" smtClean="0"/>
              <a:t>(x</a:t>
            </a:r>
            <a:r>
              <a:rPr lang="de-DE" sz="2600" baseline="-25000" dirty="0" smtClean="0"/>
              <a:t>1</a:t>
            </a:r>
            <a:r>
              <a:rPr lang="de-DE" sz="2600" dirty="0" smtClean="0"/>
              <a:t>) </a:t>
            </a:r>
            <a:r>
              <a:rPr lang="de-DE" sz="2600" b="1" dirty="0" smtClean="0"/>
              <a:t>geometrisch</a:t>
            </a:r>
            <a:r>
              <a:rPr lang="de-DE" sz="2600" dirty="0" smtClean="0"/>
              <a:t> anhand des</a:t>
            </a:r>
            <a:br>
              <a:rPr lang="de-DE" sz="2600" dirty="0" smtClean="0"/>
            </a:br>
            <a:r>
              <a:rPr lang="de-DE" sz="2600" dirty="0" smtClean="0"/>
              <a:t>Graphen. </a:t>
            </a:r>
          </a:p>
          <a:p>
            <a:r>
              <a:rPr lang="de-DE" sz="2600" dirty="0" smtClean="0"/>
              <a:t>Vergleichen Sie verschiedene Summanden</a:t>
            </a:r>
          </a:p>
          <a:p>
            <a:r>
              <a:rPr lang="de-DE" sz="2600" dirty="0" smtClean="0"/>
              <a:t>und ihren Beitrag zur Zerlegungssumme </a:t>
            </a:r>
            <a:r>
              <a:rPr lang="de-DE" sz="2600" b="1" dirty="0" smtClean="0"/>
              <a:t>in Worten.</a:t>
            </a:r>
            <a:br>
              <a:rPr lang="de-DE" sz="2600" b="1" dirty="0" smtClean="0"/>
            </a:br>
            <a:r>
              <a:rPr lang="de-DE" sz="2600" dirty="0" smtClean="0"/>
              <a:t>Welche Bedeutung hat die Grenzwertbildung?</a:t>
            </a:r>
          </a:p>
          <a:p>
            <a:r>
              <a:rPr lang="de-DE" sz="1200" b="1" dirty="0" smtClean="0"/>
              <a:t/>
            </a:r>
            <a:br>
              <a:rPr lang="de-DE" sz="1200" b="1" dirty="0" smtClean="0"/>
            </a:br>
            <a:r>
              <a:rPr lang="de-DE" sz="2600" dirty="0" smtClean="0"/>
              <a:t>Oder:</a:t>
            </a:r>
          </a:p>
          <a:p>
            <a:r>
              <a:rPr lang="de-DE" sz="2600" dirty="0" smtClean="0"/>
              <a:t>Erläutern Sie die Zerlegungssumme anhand des Graphen.</a:t>
            </a:r>
          </a:p>
          <a:p>
            <a:r>
              <a:rPr lang="de-DE" sz="2600" dirty="0" smtClean="0"/>
              <a:t>Welche Bedeutung hat die Grenzwertbildung?</a:t>
            </a:r>
          </a:p>
          <a:p>
            <a:endParaRPr lang="de-DE" dirty="0"/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609600" y="197768"/>
            <a:ext cx="8229600" cy="9989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Verständnis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907704" y="5805264"/>
            <a:ext cx="5184576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Darstellungswechsel: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Geometrisch - In eigenen Worten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7" name="Rechteckige Legende 6"/>
          <p:cNvSpPr/>
          <p:nvPr/>
        </p:nvSpPr>
        <p:spPr>
          <a:xfrm>
            <a:off x="6948264" y="4005064"/>
            <a:ext cx="1800200" cy="648072"/>
          </a:xfrm>
          <a:prstGeom prst="wedgeRectCallout">
            <a:avLst>
              <a:gd name="adj1" fmla="val -83122"/>
              <a:gd name="adj2" fmla="val -5507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Geschlossen</a:t>
            </a:r>
          </a:p>
        </p:txBody>
      </p:sp>
      <p:sp>
        <p:nvSpPr>
          <p:cNvPr id="9" name="Rechteckige Legende 8"/>
          <p:cNvSpPr/>
          <p:nvPr/>
        </p:nvSpPr>
        <p:spPr>
          <a:xfrm>
            <a:off x="7812360" y="5157192"/>
            <a:ext cx="936104" cy="432048"/>
          </a:xfrm>
          <a:prstGeom prst="wedgeRectCallout">
            <a:avLst>
              <a:gd name="adj1" fmla="val -133319"/>
              <a:gd name="adj2" fmla="val -638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Offen</a:t>
            </a:r>
          </a:p>
        </p:txBody>
      </p:sp>
      <p:pic>
        <p:nvPicPr>
          <p:cNvPr id="10547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6076" y="1196752"/>
            <a:ext cx="2536404" cy="1813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609600" y="197768"/>
            <a:ext cx="8229600" cy="92697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Verständnis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979712" y="5949280"/>
            <a:ext cx="518457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Deutung im Anwendungsbezug</a:t>
            </a:r>
            <a:endParaRPr lang="de-DE" sz="2400" b="1" dirty="0">
              <a:solidFill>
                <a:schemeClr val="tx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475656" y="4509120"/>
            <a:ext cx="72728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Oder:</a:t>
            </a:r>
          </a:p>
          <a:p>
            <a:r>
              <a:rPr lang="de-DE" sz="2800" dirty="0" smtClean="0"/>
              <a:t>Erläutern Sie den Integralbegriff anhand eines selbstgewählten </a:t>
            </a:r>
            <a:r>
              <a:rPr lang="de-DE" sz="2800" b="1" dirty="0" smtClean="0"/>
              <a:t>Anwendungsbeispiels</a:t>
            </a:r>
            <a:r>
              <a:rPr lang="de-DE" sz="2800" dirty="0" smtClean="0"/>
              <a:t>.</a:t>
            </a:r>
            <a:endParaRPr lang="de-DE" sz="2800" dirty="0"/>
          </a:p>
        </p:txBody>
      </p:sp>
      <p:graphicFrame>
        <p:nvGraphicFramePr>
          <p:cNvPr id="12" name="Objekt 11"/>
          <p:cNvGraphicFramePr>
            <a:graphicFrameLocks noChangeAspect="1"/>
          </p:cNvGraphicFramePr>
          <p:nvPr/>
        </p:nvGraphicFramePr>
        <p:xfrm>
          <a:off x="1179275" y="1412776"/>
          <a:ext cx="7106877" cy="3240360"/>
        </p:xfrm>
        <a:graphic>
          <a:graphicData uri="http://schemas.openxmlformats.org/presentationml/2006/ole">
            <p:oleObj spid="_x0000_s83970" name="Dokument" r:id="rId3" imgW="5766396" imgH="2629616" progId="Word.Document.12">
              <p:embed/>
            </p:oleObj>
          </a:graphicData>
        </a:graphic>
      </p:graphicFrame>
      <p:sp>
        <p:nvSpPr>
          <p:cNvPr id="8" name="Rechteckige Legende 7"/>
          <p:cNvSpPr/>
          <p:nvPr/>
        </p:nvSpPr>
        <p:spPr>
          <a:xfrm>
            <a:off x="7020272" y="1484784"/>
            <a:ext cx="1800200" cy="648072"/>
          </a:xfrm>
          <a:prstGeom prst="wedgeRectCallout">
            <a:avLst>
              <a:gd name="adj1" fmla="val -89471"/>
              <a:gd name="adj2" fmla="val -1392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Geschlossen</a:t>
            </a:r>
          </a:p>
        </p:txBody>
      </p:sp>
      <p:sp>
        <p:nvSpPr>
          <p:cNvPr id="13" name="Rechteckige Legende 12"/>
          <p:cNvSpPr/>
          <p:nvPr/>
        </p:nvSpPr>
        <p:spPr>
          <a:xfrm>
            <a:off x="7884368" y="5589240"/>
            <a:ext cx="936104" cy="432048"/>
          </a:xfrm>
          <a:prstGeom prst="wedgeRectCallout">
            <a:avLst>
              <a:gd name="adj1" fmla="val -133319"/>
              <a:gd name="adj2" fmla="val -63898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Offen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de-DE" b="1" dirty="0" smtClean="0"/>
              <a:t>Verständnis</a:t>
            </a:r>
            <a:endParaRPr lang="de-DE" b="1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/>
        </p:nvGraphicFramePr>
        <p:xfrm>
          <a:off x="539552" y="1340768"/>
          <a:ext cx="6480720" cy="4242671"/>
        </p:xfrm>
        <a:graphic>
          <a:graphicData uri="http://schemas.openxmlformats.org/presentationml/2006/ole">
            <p:oleObj spid="_x0000_s84994" name="Dokument" r:id="rId3" imgW="5773604" imgH="3779130" progId="Word.Document.12">
              <p:embed/>
            </p:oleObj>
          </a:graphicData>
        </a:graphic>
      </p:graphicFrame>
      <p:sp>
        <p:nvSpPr>
          <p:cNvPr id="8" name="Rechteck 7"/>
          <p:cNvSpPr/>
          <p:nvPr/>
        </p:nvSpPr>
        <p:spPr>
          <a:xfrm>
            <a:off x="2771800" y="5661248"/>
            <a:ext cx="2880320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Vertikal vernetzen - Abgrenzen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de-DE" b="1" dirty="0" smtClean="0"/>
              <a:t>Verständnis</a:t>
            </a:r>
            <a:endParaRPr lang="de-DE" b="1" dirty="0"/>
          </a:p>
        </p:txBody>
      </p:sp>
      <p:sp>
        <p:nvSpPr>
          <p:cNvPr id="8" name="Rechteck 7"/>
          <p:cNvSpPr/>
          <p:nvPr/>
        </p:nvSpPr>
        <p:spPr>
          <a:xfrm>
            <a:off x="2555776" y="5157192"/>
            <a:ext cx="4536504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Fehlvorstellungen aufgreifen</a:t>
            </a:r>
            <a:endParaRPr lang="de-DE" sz="2400" dirty="0" smtClean="0">
              <a:solidFill>
                <a:schemeClr val="tx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39552" y="1628800"/>
            <a:ext cx="770485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„Mit dem Integral berechnet man die Fläche unter der Kurve.“</a:t>
            </a:r>
          </a:p>
          <a:p>
            <a:pPr algn="ctr"/>
            <a:endParaRPr lang="de-DE" sz="2800" dirty="0" smtClean="0"/>
          </a:p>
          <a:p>
            <a:pPr algn="ctr"/>
            <a:r>
              <a:rPr lang="de-DE" sz="2800" dirty="0" smtClean="0"/>
              <a:t>Nehmen Sie Stellung zu dieser Aussage.</a:t>
            </a:r>
            <a:endParaRPr lang="de-DE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0811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3100" b="1" dirty="0" smtClean="0"/>
              <a:t/>
            </a:r>
            <a:br>
              <a:rPr lang="de-DE" sz="3100" b="1" dirty="0" smtClean="0"/>
            </a:br>
            <a:r>
              <a:rPr lang="de-DE" sz="3100" b="1" dirty="0" smtClean="0"/>
              <a:t>Begriffe erläutern</a:t>
            </a:r>
            <a:br>
              <a:rPr lang="de-DE" sz="3100" b="1" dirty="0" smtClean="0"/>
            </a:br>
            <a:r>
              <a:rPr lang="de-DE" sz="3100" b="1" dirty="0" smtClean="0"/>
              <a:t>-Mögliche Aufgabenstellungen-</a:t>
            </a: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467544" y="1196752"/>
            <a:ext cx="820891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 smtClean="0"/>
              <a:t> </a:t>
            </a:r>
          </a:p>
          <a:p>
            <a:pPr lvl="0">
              <a:buFont typeface="Arial" pitchFamily="34" charset="0"/>
              <a:buChar char="•"/>
            </a:pPr>
            <a:r>
              <a:rPr lang="de-DE" sz="2400" b="1" dirty="0" smtClean="0"/>
              <a:t>Darstellungswechsel </a:t>
            </a:r>
            <a:r>
              <a:rPr lang="de-DE" sz="2400" dirty="0" smtClean="0"/>
              <a:t>vornehmen: Deuten Sie geometrisch.</a:t>
            </a:r>
            <a:br>
              <a:rPr lang="de-DE" sz="2400" dirty="0" smtClean="0"/>
            </a:br>
            <a:r>
              <a:rPr lang="de-DE" sz="2400" dirty="0" smtClean="0"/>
              <a:t>Beschreiben Sie in eigenen Worten, mithilfe von Skizzen</a:t>
            </a:r>
            <a:r>
              <a:rPr lang="de-DE" sz="2000" dirty="0" smtClean="0"/>
              <a:t>.</a:t>
            </a:r>
            <a:br>
              <a:rPr lang="de-DE" sz="2000" dirty="0" smtClean="0"/>
            </a:br>
            <a:endParaRPr lang="de-DE" sz="800" dirty="0" smtClean="0"/>
          </a:p>
          <a:p>
            <a:pPr>
              <a:buFont typeface="Arial" pitchFamily="34" charset="0"/>
              <a:buChar char="•"/>
            </a:pPr>
            <a:r>
              <a:rPr lang="de-DE" sz="2400" dirty="0" smtClean="0"/>
              <a:t>Deutung im </a:t>
            </a:r>
            <a:r>
              <a:rPr lang="de-DE" sz="2400" b="1" dirty="0" smtClean="0"/>
              <a:t>Anwendungsbezug: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>Nennen Sie ein Anwendungsbeispiel im Zusammenhang mit … </a:t>
            </a:r>
            <a:br>
              <a:rPr lang="de-DE" sz="2400" dirty="0" smtClean="0"/>
            </a:br>
            <a:r>
              <a:rPr lang="de-DE" sz="2400" dirty="0" smtClean="0"/>
              <a:t>Umkehrung: Deuten Sie das „Anwendungsbeispiel“ als … .</a:t>
            </a:r>
            <a:r>
              <a:rPr lang="de-DE" sz="2000" dirty="0" smtClean="0"/>
              <a:t/>
            </a:r>
            <a:br>
              <a:rPr lang="de-DE" sz="2000" dirty="0" smtClean="0"/>
            </a:br>
            <a:endParaRPr lang="de-DE" sz="800" dirty="0" smtClean="0"/>
          </a:p>
          <a:p>
            <a:pPr lvl="0">
              <a:buFont typeface="Arial" pitchFamily="34" charset="0"/>
              <a:buChar char="•"/>
            </a:pPr>
            <a:r>
              <a:rPr lang="de-DE" sz="2000" dirty="0" smtClean="0"/>
              <a:t> </a:t>
            </a:r>
            <a:r>
              <a:rPr lang="de-DE" sz="2400" dirty="0" smtClean="0"/>
              <a:t>Mit </a:t>
            </a:r>
            <a:r>
              <a:rPr lang="de-DE" sz="2400" b="1" dirty="0" smtClean="0"/>
              <a:t>Beispielen</a:t>
            </a:r>
            <a:r>
              <a:rPr lang="de-DE" sz="2400" dirty="0" smtClean="0"/>
              <a:t> arbeiten:</a:t>
            </a:r>
            <a:br>
              <a:rPr lang="de-DE" sz="2400" dirty="0" smtClean="0"/>
            </a:br>
            <a:r>
              <a:rPr lang="de-DE" sz="2400" dirty="0" smtClean="0"/>
              <a:t>Geben Sie jeweils ein Beispiel und ein Gegenbeispiel an.</a:t>
            </a:r>
            <a:br>
              <a:rPr lang="de-DE" sz="2400" dirty="0" smtClean="0"/>
            </a:br>
            <a:endParaRPr lang="de-DE" sz="800" b="1" dirty="0" smtClean="0"/>
          </a:p>
          <a:p>
            <a:pPr lvl="0">
              <a:buFont typeface="Arial" pitchFamily="34" charset="0"/>
              <a:buChar char="•"/>
            </a:pPr>
            <a:r>
              <a:rPr lang="de-DE" sz="2400" b="1" dirty="0" smtClean="0"/>
              <a:t>Fehlvorstellungen </a:t>
            </a:r>
            <a:r>
              <a:rPr lang="de-DE" sz="2400" dirty="0" smtClean="0"/>
              <a:t>aufgreifen:</a:t>
            </a:r>
            <a:br>
              <a:rPr lang="de-DE" sz="2400" dirty="0" smtClean="0"/>
            </a:br>
            <a:r>
              <a:rPr lang="de-DE" sz="2400" dirty="0" smtClean="0"/>
              <a:t>Vorgabe verschiedener Darstellungen: Welche Darstellung beschreibt den Begriff, welche nicht?</a:t>
            </a:r>
            <a:br>
              <a:rPr lang="de-DE" sz="2400" dirty="0" smtClean="0"/>
            </a:br>
            <a:r>
              <a:rPr lang="de-DE" sz="2400" dirty="0" smtClean="0"/>
              <a:t>Verbessern/ergänzen Sie so, dass der Begriff richtig beschrieben wird.</a:t>
            </a:r>
          </a:p>
          <a:p>
            <a:pPr lvl="0"/>
            <a:r>
              <a:rPr lang="de-DE" sz="2400" dirty="0" smtClean="0"/>
              <a:t>Abgrenzen zu anderen Begriffen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e 12"/>
          <p:cNvSpPr/>
          <p:nvPr/>
        </p:nvSpPr>
        <p:spPr>
          <a:xfrm>
            <a:off x="3419872" y="5589240"/>
            <a:ext cx="4536504" cy="64807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txBody>
          <a:bodyPr/>
          <a:lstStyle/>
          <a:p>
            <a:r>
              <a:rPr lang="de-DE" dirty="0" smtClean="0">
                <a:ln>
                  <a:solidFill>
                    <a:schemeClr val="accent1">
                      <a:lumMod val="40000"/>
                      <a:lumOff val="60000"/>
                    </a:schemeClr>
                  </a:solidFill>
                </a:ln>
              </a:rPr>
              <a:t>Verortung des Moduls</a:t>
            </a:r>
            <a:endParaRPr lang="de-DE" dirty="0"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a:endParaRPr>
          </a:p>
        </p:txBody>
      </p:sp>
      <p:graphicFrame>
        <p:nvGraphicFramePr>
          <p:cNvPr id="12" name="Inhaltsplatzhalter 11"/>
          <p:cNvGraphicFramePr>
            <a:graphicFrameLocks noChangeAspect="1"/>
          </p:cNvGraphicFramePr>
          <p:nvPr>
            <p:ph idx="1"/>
          </p:nvPr>
        </p:nvGraphicFramePr>
        <p:xfrm>
          <a:off x="77788" y="1196975"/>
          <a:ext cx="8847137" cy="5040313"/>
        </p:xfrm>
        <a:graphic>
          <a:graphicData uri="http://schemas.openxmlformats.org/presentationml/2006/ole">
            <p:oleObj spid="_x0000_s1030" name="Dokument" r:id="rId3" imgW="10411871" imgH="5933079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755576" y="1988840"/>
            <a:ext cx="3456384" cy="1368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Schülertätigkeiten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Was soll der Schüler tun?</a:t>
            </a:r>
          </a:p>
          <a:p>
            <a:pPr algn="ctr"/>
            <a:endParaRPr lang="de-DE" dirty="0" smtClean="0"/>
          </a:p>
        </p:txBody>
      </p:sp>
      <p:sp>
        <p:nvSpPr>
          <p:cNvPr id="6" name="Rechteck 5"/>
          <p:cNvSpPr/>
          <p:nvPr/>
        </p:nvSpPr>
        <p:spPr>
          <a:xfrm>
            <a:off x="755576" y="4149080"/>
            <a:ext cx="3528392" cy="12961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Aufgabenstellung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In welcher Form ist die Aufgabe formuliert?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716016" y="1988840"/>
            <a:ext cx="3600400" cy="1368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Welche Kompetenzen werden gefördert?</a:t>
            </a:r>
          </a:p>
        </p:txBody>
      </p:sp>
      <p:sp>
        <p:nvSpPr>
          <p:cNvPr id="8" name="Rechteck 7"/>
          <p:cNvSpPr/>
          <p:nvPr/>
        </p:nvSpPr>
        <p:spPr>
          <a:xfrm>
            <a:off x="4716016" y="4149080"/>
            <a:ext cx="3600400" cy="129614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Darstellung der Lösung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In welcher Form kann/soll der Schüler antworten?</a:t>
            </a:r>
            <a:endParaRPr lang="de-DE" sz="2400" dirty="0">
              <a:solidFill>
                <a:schemeClr val="tx1"/>
              </a:solidFill>
            </a:endParaRP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de-DE" b="1" dirty="0" smtClean="0"/>
              <a:t>Analyse einer Aufgabe</a:t>
            </a:r>
            <a:endParaRPr lang="de-DE" b="1" dirty="0"/>
          </a:p>
        </p:txBody>
      </p:sp>
      <p:sp>
        <p:nvSpPr>
          <p:cNvPr id="9" name="Textfeld 8"/>
          <p:cNvSpPr txBox="1"/>
          <p:nvPr/>
        </p:nvSpPr>
        <p:spPr>
          <a:xfrm>
            <a:off x="3563888" y="1124744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b="1" dirty="0" smtClean="0"/>
              <a:t>Im Blick</a:t>
            </a:r>
            <a:endParaRPr lang="de-DE" sz="4400" b="1" dirty="0"/>
          </a:p>
        </p:txBody>
      </p:sp>
      <p:pic>
        <p:nvPicPr>
          <p:cNvPr id="12" name="Picture 2" descr="C:\Dokumente und Einstellungen\Heidi\Lokale Einstellungen\Temporary Internet Files\Content.IE5\73NU5G0O\MC90028103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915449">
            <a:off x="6354113" y="773435"/>
            <a:ext cx="1344408" cy="12828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de-DE" b="1" dirty="0" smtClean="0"/>
              <a:t>Analyse: Beispiel</a:t>
            </a:r>
            <a:endParaRPr lang="de-DE" b="1" dirty="0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/>
        </p:nvGraphicFramePr>
        <p:xfrm>
          <a:off x="539552" y="1340768"/>
          <a:ext cx="5773737" cy="3779837"/>
        </p:xfrm>
        <a:graphic>
          <a:graphicData uri="http://schemas.openxmlformats.org/presentationml/2006/ole">
            <p:oleObj spid="_x0000_s91138" name="Dokument" r:id="rId3" imgW="5773604" imgH="3779130" progId="Word.Document.12">
              <p:embed/>
            </p:oleObj>
          </a:graphicData>
        </a:graphic>
      </p:graphicFrame>
      <p:sp>
        <p:nvSpPr>
          <p:cNvPr id="4" name="Rechteck 3"/>
          <p:cNvSpPr/>
          <p:nvPr/>
        </p:nvSpPr>
        <p:spPr>
          <a:xfrm rot="20334045">
            <a:off x="5539003" y="1604312"/>
            <a:ext cx="3207673" cy="7690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Aufgabenstellung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Bildlich, formal</a:t>
            </a:r>
          </a:p>
        </p:txBody>
      </p:sp>
      <p:sp>
        <p:nvSpPr>
          <p:cNvPr id="5" name="Rechteck 4"/>
          <p:cNvSpPr/>
          <p:nvPr/>
        </p:nvSpPr>
        <p:spPr>
          <a:xfrm rot="20251548">
            <a:off x="5801078" y="3521067"/>
            <a:ext cx="3296879" cy="8959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Darstellung der Lösung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Bildlich, verbal</a:t>
            </a:r>
          </a:p>
        </p:txBody>
      </p:sp>
      <p:sp>
        <p:nvSpPr>
          <p:cNvPr id="8" name="Rechteck 7"/>
          <p:cNvSpPr/>
          <p:nvPr/>
        </p:nvSpPr>
        <p:spPr>
          <a:xfrm>
            <a:off x="2123728" y="5085184"/>
            <a:ext cx="4536504" cy="1440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Begriffe verstehen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Sachverhalte beschreiben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Darstellungsform wechseln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700808"/>
            <a:ext cx="8445624" cy="3960440"/>
          </a:xfrm>
        </p:spPr>
        <p:txBody>
          <a:bodyPr>
            <a:normAutofit fontScale="90000"/>
          </a:bodyPr>
          <a:lstStyle/>
          <a:p>
            <a:pPr algn="l"/>
            <a:r>
              <a:rPr lang="de-DE" sz="4000" dirty="0" smtClean="0"/>
              <a:t>- </a:t>
            </a:r>
            <a:r>
              <a:rPr lang="de-DE" sz="3600" dirty="0" smtClean="0"/>
              <a:t>Wählen Sie einen Begriff aus, </a:t>
            </a:r>
            <a:r>
              <a:rPr lang="de-DE" sz="3600" smtClean="0"/>
              <a:t>für den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600" dirty="0" smtClean="0"/>
              <a:t>Sie an einer ZPG-Fortbildung verschiedene verständnisorientierte Aufgaben vorstellen möchten.</a:t>
            </a:r>
            <a:br>
              <a:rPr lang="de-DE" sz="3600" dirty="0" smtClean="0"/>
            </a:br>
            <a:r>
              <a:rPr lang="de-DE" sz="900" dirty="0" smtClean="0"/>
              <a:t> </a:t>
            </a:r>
            <a:r>
              <a:rPr lang="de-DE" sz="3600" dirty="0" smtClean="0"/>
              <a:t/>
            </a:r>
            <a:br>
              <a:rPr lang="de-DE" sz="3600" dirty="0" smtClean="0"/>
            </a:br>
            <a:r>
              <a:rPr lang="de-DE" sz="3600" dirty="0" smtClean="0"/>
              <a:t>- Für welchen Begriff würden Sie die Fortbildungsteilnehmer selbst eine verständnisorientierte Aufgabe formulieren lassen?</a:t>
            </a:r>
            <a:r>
              <a:rPr lang="de-DE" sz="1600" dirty="0" smtClean="0"/>
              <a:t/>
            </a:r>
            <a:br>
              <a:rPr lang="de-DE" sz="1600" dirty="0" smtClean="0"/>
            </a:br>
            <a:endParaRPr lang="de-DE" sz="1100" dirty="0"/>
          </a:p>
        </p:txBody>
      </p:sp>
      <p:pic>
        <p:nvPicPr>
          <p:cNvPr id="5" name="Picture 2" descr="Bleistifte,Bürobedarf,Schulbedar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640260">
            <a:off x="6956953" y="226218"/>
            <a:ext cx="1755382" cy="2072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/>
              <a:t>           Lösungen reflektieren/bewerten</a:t>
            </a:r>
            <a:endParaRPr lang="de-DE" sz="4000" dirty="0"/>
          </a:p>
        </p:txBody>
      </p:sp>
      <p:sp>
        <p:nvSpPr>
          <p:cNvPr id="3" name="Textfeld 2"/>
          <p:cNvSpPr txBox="1"/>
          <p:nvPr/>
        </p:nvSpPr>
        <p:spPr>
          <a:xfrm>
            <a:off x="611560" y="1700808"/>
            <a:ext cx="799288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smtClean="0">
                <a:latin typeface="Comic Sans MS" pitchFamily="66" charset="0"/>
              </a:rPr>
              <a:t>      		„</a:t>
            </a:r>
            <a:r>
              <a:rPr lang="de-DE" sz="2800" b="1" dirty="0" smtClean="0">
                <a:latin typeface="Comic Sans MS" pitchFamily="66" charset="0"/>
              </a:rPr>
              <a:t>Das ist doch keine anspruchsvolle 		Aufgabenstellung!					Da steht ja schon die ganze 			Lösung da!“</a:t>
            </a:r>
            <a:r>
              <a:rPr lang="de-DE" sz="2400" b="1" dirty="0" smtClean="0"/>
              <a:t/>
            </a:r>
            <a:br>
              <a:rPr lang="de-DE" sz="2400" b="1" dirty="0" smtClean="0"/>
            </a:br>
            <a:endParaRPr lang="de-DE" sz="2400" b="1" dirty="0" smtClean="0"/>
          </a:p>
          <a:p>
            <a:endParaRPr lang="de-DE" sz="2400" b="1" dirty="0" smtClean="0"/>
          </a:p>
          <a:p>
            <a:endParaRPr lang="de-DE" sz="2400" b="1" dirty="0" smtClean="0"/>
          </a:p>
          <a:p>
            <a:endParaRPr lang="de-DE" sz="2400" b="1" dirty="0" smtClean="0"/>
          </a:p>
        </p:txBody>
      </p:sp>
      <p:pic>
        <p:nvPicPr>
          <p:cNvPr id="11" name="Picture 1" descr="C:\Dokumente und Einstellungen\Heidi\Lokale Einstellungen\Temporary Internet Files\Content.IE5\73NU5G0O\MC90029346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354" y="1304820"/>
            <a:ext cx="1291358" cy="2196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de-DE" sz="4000" b="1" dirty="0" smtClean="0"/>
              <a:t>          Die ursprüngliche Aufgabe</a:t>
            </a:r>
            <a:r>
              <a:rPr lang="de-DE" sz="3600" b="1" dirty="0" smtClean="0"/>
              <a:t> </a:t>
            </a:r>
            <a:endParaRPr lang="de-DE" sz="4000" dirty="0"/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/>
        </p:nvGraphicFramePr>
        <p:xfrm>
          <a:off x="395536" y="1772816"/>
          <a:ext cx="12722702" cy="2736304"/>
        </p:xfrm>
        <a:graphic>
          <a:graphicData uri="http://schemas.openxmlformats.org/presentationml/2006/ole">
            <p:oleObj spid="_x0000_s87042" name="Dokument" r:id="rId3" imgW="9079064" imgH="1953038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/>
              <a:t>           1. Variante:</a:t>
            </a:r>
            <a:br>
              <a:rPr lang="de-DE" sz="4000" b="1" dirty="0" smtClean="0"/>
            </a:br>
            <a:r>
              <a:rPr lang="de-DE" sz="4000" b="1" dirty="0" smtClean="0"/>
              <a:t>         Vollständige Lösung vorgegeben</a:t>
            </a:r>
            <a:r>
              <a:rPr lang="de-DE" sz="3600" b="1" dirty="0" smtClean="0"/>
              <a:t> </a:t>
            </a:r>
            <a:endParaRPr lang="de-DE" sz="4000" dirty="0"/>
          </a:p>
        </p:txBody>
      </p:sp>
      <p:sp>
        <p:nvSpPr>
          <p:cNvPr id="6" name="Rechteck 5"/>
          <p:cNvSpPr/>
          <p:nvPr/>
        </p:nvSpPr>
        <p:spPr>
          <a:xfrm>
            <a:off x="251520" y="5013176"/>
            <a:ext cx="8064896" cy="1440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Lösungsidee erfassen und reflektieren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Formale Rechnung in Worten  beschreiben und skizzieren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Im Kontext  argumentieren</a:t>
            </a:r>
          </a:p>
        </p:txBody>
      </p:sp>
      <p:graphicFrame>
        <p:nvGraphicFramePr>
          <p:cNvPr id="13" name="Objekt 12"/>
          <p:cNvGraphicFramePr>
            <a:graphicFrameLocks noChangeAspect="1"/>
          </p:cNvGraphicFramePr>
          <p:nvPr/>
        </p:nvGraphicFramePr>
        <p:xfrm>
          <a:off x="226564" y="1268760"/>
          <a:ext cx="9802327" cy="3600400"/>
        </p:xfrm>
        <a:graphic>
          <a:graphicData uri="http://schemas.openxmlformats.org/presentationml/2006/ole">
            <p:oleObj spid="_x0000_s88066" name="Dokument" r:id="rId3" imgW="9098160" imgH="3341416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/>
              <a:t>           2. Variante:</a:t>
            </a:r>
            <a:br>
              <a:rPr lang="de-DE" sz="4000" b="1" dirty="0" smtClean="0"/>
            </a:br>
            <a:r>
              <a:rPr lang="de-DE" sz="4000" b="1" dirty="0" smtClean="0"/>
              <a:t>         Lösungsansatz vorgegeben</a:t>
            </a:r>
            <a:r>
              <a:rPr lang="de-DE" sz="3600" b="1" dirty="0" smtClean="0"/>
              <a:t> </a:t>
            </a:r>
            <a:endParaRPr lang="de-DE" sz="4000" dirty="0"/>
          </a:p>
        </p:txBody>
      </p:sp>
      <p:graphicFrame>
        <p:nvGraphicFramePr>
          <p:cNvPr id="5" name="Objekt 4"/>
          <p:cNvGraphicFramePr>
            <a:graphicFrameLocks noChangeAspect="1"/>
          </p:cNvGraphicFramePr>
          <p:nvPr/>
        </p:nvGraphicFramePr>
        <p:xfrm>
          <a:off x="251520" y="1484784"/>
          <a:ext cx="11355776" cy="2448272"/>
        </p:xfrm>
        <a:graphic>
          <a:graphicData uri="http://schemas.openxmlformats.org/presentationml/2006/ole">
            <p:oleObj spid="_x0000_s89090" name="Dokument" r:id="rId3" imgW="9079064" imgH="1958089" progId="Word.Document.12">
              <p:embed/>
            </p:oleObj>
          </a:graphicData>
        </a:graphic>
      </p:graphicFrame>
      <p:sp>
        <p:nvSpPr>
          <p:cNvPr id="6" name="Rechteck 5"/>
          <p:cNvSpPr/>
          <p:nvPr/>
        </p:nvSpPr>
        <p:spPr>
          <a:xfrm>
            <a:off x="1043608" y="4365104"/>
            <a:ext cx="5832648" cy="129614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Lösungsidee erfassen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Geometrische Beschreibung formalisieren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971600" y="5301208"/>
            <a:ext cx="6696744" cy="1368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Lösungen erfassen, reflektieren und vergleichen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Lösungsideen bewerten</a:t>
            </a:r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/>
              <a:t>           3. Variante:</a:t>
            </a:r>
            <a:br>
              <a:rPr lang="de-DE" sz="4000" b="1" dirty="0" smtClean="0"/>
            </a:br>
            <a:r>
              <a:rPr lang="de-DE" sz="4000" b="1" dirty="0" smtClean="0"/>
              <a:t>           Verschiedene Lösungen vorgegeben</a:t>
            </a:r>
            <a:r>
              <a:rPr lang="de-DE" sz="3600" b="1" dirty="0" smtClean="0"/>
              <a:t> </a:t>
            </a:r>
            <a:endParaRPr lang="de-DE" sz="4000" dirty="0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/>
        </p:nvGraphicFramePr>
        <p:xfrm>
          <a:off x="245615" y="1196752"/>
          <a:ext cx="9851080" cy="3672408"/>
        </p:xfrm>
        <a:graphic>
          <a:graphicData uri="http://schemas.openxmlformats.org/presentationml/2006/ole">
            <p:oleObj spid="_x0000_s90114" name="Dokument" r:id="rId3" imgW="9079064" imgH="3384352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611560" y="1268760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3200" dirty="0" smtClean="0"/>
              <a:t>Zentrale Lösungsidee erfassen</a:t>
            </a:r>
          </a:p>
          <a:p>
            <a:pPr>
              <a:buFont typeface="Arial" pitchFamily="34" charset="0"/>
              <a:buChar char="•"/>
            </a:pPr>
            <a:r>
              <a:rPr lang="de-DE" sz="3200" dirty="0" smtClean="0"/>
              <a:t> Lösung strukturieren</a:t>
            </a:r>
          </a:p>
          <a:p>
            <a:pPr>
              <a:buFont typeface="Arial" pitchFamily="34" charset="0"/>
              <a:buChar char="•"/>
            </a:pPr>
            <a:r>
              <a:rPr lang="de-DE" sz="3200" dirty="0" smtClean="0"/>
              <a:t> Lösungsschritte begründen</a:t>
            </a:r>
          </a:p>
          <a:p>
            <a:pPr>
              <a:buFont typeface="Arial" pitchFamily="34" charset="0"/>
              <a:buChar char="•"/>
            </a:pPr>
            <a:r>
              <a:rPr lang="de-DE" sz="3200" dirty="0" smtClean="0"/>
              <a:t> Lösungsidee anhand einer Skizze veranschaulichen</a:t>
            </a:r>
          </a:p>
          <a:p>
            <a:pPr>
              <a:buFont typeface="Arial" pitchFamily="34" charset="0"/>
              <a:buChar char="•"/>
            </a:pPr>
            <a:r>
              <a:rPr lang="de-DE" sz="3200" dirty="0" smtClean="0"/>
              <a:t>Lösungsidee in Worten beschreiben</a:t>
            </a:r>
          </a:p>
          <a:p>
            <a:pPr>
              <a:buFont typeface="Arial" pitchFamily="34" charset="0"/>
              <a:buChar char="•"/>
            </a:pPr>
            <a:r>
              <a:rPr lang="de-DE" sz="3200" dirty="0" smtClean="0"/>
              <a:t>Verschiedene Lösungswege vergleichen </a:t>
            </a:r>
          </a:p>
          <a:p>
            <a:pPr>
              <a:buFont typeface="Arial" pitchFamily="34" charset="0"/>
              <a:buChar char="•"/>
            </a:pPr>
            <a:r>
              <a:rPr lang="de-DE" sz="3200" dirty="0" smtClean="0"/>
              <a:t> Vorgehen bewerten (z.B. im Hinblick auf</a:t>
            </a:r>
            <a:br>
              <a:rPr lang="de-DE" sz="3200" dirty="0" smtClean="0"/>
            </a:br>
            <a:r>
              <a:rPr lang="de-DE" sz="3200" dirty="0" smtClean="0"/>
              <a:t> Allgemeingültigkeit,  Genauigkeit, Eleganz, Anschaulichkeit, …)</a:t>
            </a:r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b="1" dirty="0" smtClean="0"/>
              <a:t>           Lösungen reflektieren/bewerten</a:t>
            </a:r>
            <a:br>
              <a:rPr lang="de-DE" sz="4000" b="1" dirty="0" smtClean="0"/>
            </a:br>
            <a:r>
              <a:rPr lang="de-DE" sz="4000" b="1" dirty="0" smtClean="0"/>
              <a:t>Verständnis fördern</a:t>
            </a:r>
            <a:endParaRPr lang="de-DE" sz="4000" dirty="0"/>
          </a:p>
        </p:txBody>
      </p:sp>
      <p:pic>
        <p:nvPicPr>
          <p:cNvPr id="7" name="Grafik 6" descr="C:\Dokumente und Einstellungen\Heidi\Lokale Einstellungen\Temporary Internet Files\Content.IE5\P5KQZEET\j0356047[2].wm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484784"/>
            <a:ext cx="1844040" cy="179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ige Legende 3"/>
          <p:cNvSpPr/>
          <p:nvPr/>
        </p:nvSpPr>
        <p:spPr>
          <a:xfrm>
            <a:off x="539552" y="2276872"/>
            <a:ext cx="7488832" cy="2232248"/>
          </a:xfrm>
          <a:prstGeom prst="wedgeRectCallout">
            <a:avLst>
              <a:gd name="adj1" fmla="val 31714"/>
              <a:gd name="adj2" fmla="val -50881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solidFill>
                  <a:schemeClr val="tx1"/>
                </a:solidFill>
              </a:rPr>
              <a:t>Verständnisaufgaben sind hervorragend</a:t>
            </a:r>
          </a:p>
          <a:p>
            <a:pPr algn="ctr"/>
            <a:r>
              <a:rPr lang="de-DE" sz="3600" b="1" dirty="0" smtClean="0">
                <a:solidFill>
                  <a:schemeClr val="tx1"/>
                </a:solidFill>
              </a:rPr>
              <a:t>für Binnendifferenzierung geeignet!</a:t>
            </a:r>
            <a:endParaRPr lang="de-DE" sz="3200" b="1" dirty="0" smtClean="0">
              <a:solidFill>
                <a:schemeClr val="tx1"/>
              </a:solidFill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395536" y="332656"/>
            <a:ext cx="8229600" cy="93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</a:t>
            </a:r>
          </a:p>
          <a:p>
            <a:pPr lvl="0" algn="ctr">
              <a:spcBef>
                <a:spcPct val="0"/>
              </a:spcBef>
            </a:pPr>
            <a:r>
              <a:rPr lang="de-DE" sz="3200" b="1" dirty="0" smtClean="0"/>
              <a:t>Was ich noch sagen wollte:</a:t>
            </a:r>
            <a:br>
              <a:rPr lang="de-DE" sz="3200" b="1" dirty="0" smtClean="0"/>
            </a:b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 txBox="1">
            <a:spLocks/>
          </p:cNvSpPr>
          <p:nvPr/>
        </p:nvSpPr>
        <p:spPr>
          <a:xfrm>
            <a:off x="323528" y="188640"/>
            <a:ext cx="8229600" cy="1008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Programm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251520" y="1340768"/>
            <a:ext cx="871296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de-DE" sz="2800" b="1" dirty="0" smtClean="0"/>
              <a:t>Ziele, Inhalt, Schwerpunkt des Moduls</a:t>
            </a:r>
            <a:br>
              <a:rPr lang="de-DE" sz="2800" b="1" dirty="0" smtClean="0"/>
            </a:br>
            <a:endParaRPr lang="de-DE" sz="900" b="1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800" b="1" dirty="0" smtClean="0"/>
              <a:t>Schülertätigkeiten: Anregungen aus dem Bildungsplan</a:t>
            </a:r>
            <a:br>
              <a:rPr lang="de-DE" sz="2800" b="1" dirty="0" smtClean="0"/>
            </a:br>
            <a:endParaRPr lang="de-DE" sz="900" b="1" dirty="0" smtClean="0"/>
          </a:p>
          <a:p>
            <a:pPr marL="457200" indent="-457200">
              <a:buFont typeface="+mj-lt"/>
              <a:buAutoNum type="arabicPeriod"/>
            </a:pPr>
            <a:r>
              <a:rPr lang="de-DE" sz="2800" b="1" dirty="0" smtClean="0"/>
              <a:t>Beispiele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„Begriffe erläutern“</a:t>
            </a:r>
            <a:br>
              <a:rPr lang="de-DE" sz="2800" dirty="0" smtClean="0"/>
            </a:br>
            <a:r>
              <a:rPr lang="de-DE" sz="2800" dirty="0" smtClean="0"/>
              <a:t>    Ein Begriff – Verschiedene Aufgabenvarianten</a:t>
            </a:r>
          </a:p>
          <a:p>
            <a:pPr>
              <a:buFont typeface="Arial" pitchFamily="34" charset="0"/>
              <a:buChar char="•"/>
            </a:pPr>
            <a:r>
              <a:rPr lang="de-DE" sz="2800" dirty="0" smtClean="0"/>
              <a:t>„Lösungen reflektieren/bewerten“</a:t>
            </a:r>
            <a:br>
              <a:rPr lang="de-DE" sz="2800" dirty="0" smtClean="0"/>
            </a:br>
            <a:r>
              <a:rPr lang="de-DE" sz="2800" dirty="0" smtClean="0"/>
              <a:t>    Eine Aufgabe – Verschiedene Fragestellungen</a:t>
            </a:r>
            <a:br>
              <a:rPr lang="de-DE" sz="2800" dirty="0" smtClean="0"/>
            </a:br>
            <a:r>
              <a:rPr lang="de-DE" sz="800" dirty="0" smtClean="0">
                <a:solidFill>
                  <a:schemeClr val="bg1"/>
                </a:solidFill>
              </a:rPr>
              <a:t>.</a:t>
            </a:r>
            <a:endParaRPr lang="de-DE" sz="2800" dirty="0" smtClean="0">
              <a:solidFill>
                <a:schemeClr val="bg1"/>
              </a:solidFill>
            </a:endParaRPr>
          </a:p>
          <a:p>
            <a:r>
              <a:rPr lang="de-DE" sz="2800" b="1" dirty="0" smtClean="0"/>
              <a:t>4. Aufgaben für die Klausur</a:t>
            </a:r>
            <a:br>
              <a:rPr lang="de-DE" sz="2800" b="1" dirty="0" smtClean="0"/>
            </a:br>
            <a:endParaRPr lang="de-DE" sz="800" b="1" dirty="0" smtClean="0"/>
          </a:p>
          <a:p>
            <a:r>
              <a:rPr lang="de-DE" sz="2800" b="1" dirty="0" smtClean="0"/>
              <a:t>5. Verbindung zum Musteraufgabensatz 2013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395536" y="332656"/>
            <a:ext cx="8229600" cy="93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</a:t>
            </a:r>
          </a:p>
          <a:p>
            <a:pPr lvl="0" algn="ctr">
              <a:spcBef>
                <a:spcPct val="0"/>
              </a:spcBef>
            </a:pPr>
            <a:r>
              <a:rPr lang="de-DE" sz="3200" b="1" dirty="0" smtClean="0"/>
              <a:t>Weitere Schülertätigkeiten</a:t>
            </a:r>
            <a:br>
              <a:rPr lang="de-DE" sz="3200" b="1" dirty="0" smtClean="0"/>
            </a:b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" name="Picture 2" descr="Bleistifte,Bürobedarf,Schulbedar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640260">
            <a:off x="7163906" y="1594370"/>
            <a:ext cx="1755382" cy="2072762"/>
          </a:xfrm>
          <a:prstGeom prst="rect">
            <a:avLst/>
          </a:prstGeom>
          <a:noFill/>
        </p:spPr>
      </p:pic>
      <p:sp>
        <p:nvSpPr>
          <p:cNvPr id="5" name="Textfeld 4"/>
          <p:cNvSpPr txBox="1"/>
          <p:nvPr/>
        </p:nvSpPr>
        <p:spPr>
          <a:xfrm>
            <a:off x="395536" y="1556792"/>
            <a:ext cx="842493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2600" b="1" dirty="0" smtClean="0"/>
              <a:t>1. Teil</a:t>
            </a:r>
            <a:r>
              <a:rPr lang="de-DE" sz="2600" dirty="0" smtClean="0"/>
              <a:t/>
            </a:r>
            <a:br>
              <a:rPr lang="de-DE" sz="2600" dirty="0" smtClean="0"/>
            </a:br>
            <a:r>
              <a:rPr lang="de-DE" sz="2600" dirty="0" smtClean="0"/>
              <a:t>Wählen Sie </a:t>
            </a:r>
            <a:r>
              <a:rPr lang="de-DE" sz="2600" b="1" dirty="0" smtClean="0"/>
              <a:t>eine Schülertätigkeit </a:t>
            </a:r>
            <a:r>
              <a:rPr lang="de-DE" sz="2600" dirty="0" smtClean="0"/>
              <a:t>aus.</a:t>
            </a:r>
            <a:br>
              <a:rPr lang="de-DE" sz="2600" dirty="0" smtClean="0"/>
            </a:br>
            <a:r>
              <a:rPr lang="de-DE" sz="2600" dirty="0" smtClean="0"/>
              <a:t>Lesen Sie die Beschreibung.</a:t>
            </a:r>
            <a:br>
              <a:rPr lang="de-DE" sz="2600" dirty="0" smtClean="0"/>
            </a:br>
            <a:r>
              <a:rPr lang="de-DE" sz="2600" b="1" dirty="0" smtClean="0"/>
              <a:t>Analysieren</a:t>
            </a:r>
            <a:r>
              <a:rPr lang="de-DE" sz="2600" dirty="0" smtClean="0"/>
              <a:t> Sie die Aufgabe unter den Aspekten</a:t>
            </a:r>
            <a:br>
              <a:rPr lang="de-DE" sz="2600" dirty="0" smtClean="0"/>
            </a:br>
            <a:r>
              <a:rPr lang="de-DE" sz="2600" dirty="0" smtClean="0"/>
              <a:t>Schülertätigkeit	 – 	Erwartete Kompetenzen</a:t>
            </a:r>
          </a:p>
          <a:p>
            <a:pPr lvl="0"/>
            <a:r>
              <a:rPr lang="de-DE" sz="2600" dirty="0" smtClean="0"/>
              <a:t>Darstellung der Aufgabe – 	Erwartete Darstellung der Lösung</a:t>
            </a:r>
            <a:br>
              <a:rPr lang="de-DE" sz="2600" dirty="0" smtClean="0"/>
            </a:br>
            <a:r>
              <a:rPr lang="de-DE" sz="2600" dirty="0" smtClean="0"/>
              <a:t>Ergänzen, kritisieren, .... Sie.</a:t>
            </a:r>
          </a:p>
          <a:p>
            <a:pPr lvl="0"/>
            <a:endParaRPr lang="de-DE" sz="2600" dirty="0" smtClean="0"/>
          </a:p>
          <a:p>
            <a:pPr lvl="0"/>
            <a:r>
              <a:rPr lang="de-DE" sz="2600" b="1" dirty="0" smtClean="0"/>
              <a:t>2. Teil</a:t>
            </a:r>
            <a:r>
              <a:rPr lang="de-DE" sz="2600" dirty="0" smtClean="0"/>
              <a:t/>
            </a:r>
            <a:br>
              <a:rPr lang="de-DE" sz="2600" dirty="0" smtClean="0"/>
            </a:br>
            <a:r>
              <a:rPr lang="de-DE" sz="2600" i="1" dirty="0" smtClean="0"/>
              <a:t>Gruppenbildung nach Anleitung</a:t>
            </a:r>
            <a:r>
              <a:rPr lang="de-DE" sz="2600" dirty="0" smtClean="0"/>
              <a:t/>
            </a:r>
            <a:br>
              <a:rPr lang="de-DE" sz="2600" dirty="0" smtClean="0"/>
            </a:br>
            <a:r>
              <a:rPr lang="de-DE" sz="2600" dirty="0" smtClean="0"/>
              <a:t>Erläutern Sie in Ihrer Gruppe kurz die </a:t>
            </a:r>
            <a:r>
              <a:rPr lang="de-DE" sz="2600" b="1" dirty="0" smtClean="0"/>
              <a:t>Analyse</a:t>
            </a:r>
            <a:r>
              <a:rPr lang="de-DE" sz="2600" dirty="0" smtClean="0"/>
              <a:t> der Aufgabe.</a:t>
            </a:r>
          </a:p>
          <a:p>
            <a:pPr marL="342900" indent="-342900">
              <a:buAutoNum type="arabicPeriod"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395536" y="332656"/>
            <a:ext cx="8229600" cy="93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</a:t>
            </a:r>
          </a:p>
          <a:p>
            <a:pPr lvl="0" algn="ctr">
              <a:spcBef>
                <a:spcPct val="0"/>
              </a:spcBef>
            </a:pPr>
            <a:r>
              <a:rPr lang="de-DE" sz="3200" b="1" dirty="0" smtClean="0"/>
              <a:t>Schülertätigkeiten im Überblick</a:t>
            </a:r>
            <a:br>
              <a:rPr lang="de-DE" sz="3200" b="1" dirty="0" smtClean="0"/>
            </a:b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899592" y="5589240"/>
            <a:ext cx="5976664" cy="954107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Welche Schülertätigkeiten </a:t>
            </a:r>
            <a:r>
              <a:rPr lang="de-DE" sz="2800" dirty="0" smtClean="0"/>
              <a:t>würden Sie</a:t>
            </a:r>
            <a:br>
              <a:rPr lang="de-DE" sz="2800" dirty="0" smtClean="0"/>
            </a:br>
            <a:r>
              <a:rPr lang="de-DE" sz="2800" dirty="0" smtClean="0"/>
              <a:t>für Ihre ZPG-Fortbildung auswählen?</a:t>
            </a:r>
            <a:endParaRPr lang="de-DE" sz="2800" dirty="0"/>
          </a:p>
        </p:txBody>
      </p:sp>
      <p:pic>
        <p:nvPicPr>
          <p:cNvPr id="7" name="Picture 2" descr="Bleistifte,Bürobedarf,Schulbedar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640260">
            <a:off x="7344433" y="4415004"/>
            <a:ext cx="1755382" cy="2072762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395536" y="1484784"/>
            <a:ext cx="828092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1.</a:t>
            </a:r>
            <a:r>
              <a:rPr lang="de-DE" sz="2800" dirty="0" smtClean="0">
                <a:solidFill>
                  <a:schemeClr val="accent6"/>
                </a:solidFill>
              </a:rPr>
              <a:t> </a:t>
            </a:r>
            <a:r>
              <a:rPr lang="de-DE" sz="2800" dirty="0" smtClean="0"/>
              <a:t>Begriffe erläutern</a:t>
            </a:r>
          </a:p>
          <a:p>
            <a:r>
              <a:rPr lang="de-DE" sz="2800" dirty="0" smtClean="0"/>
              <a:t>2. Situationen und Vorgehensweisen beschreiben, auch darstellen</a:t>
            </a:r>
          </a:p>
          <a:p>
            <a:r>
              <a:rPr lang="de-DE" sz="2800" dirty="0" smtClean="0"/>
              <a:t>3. Systematisieren, Struktur beschreiben, verallgemeinern, spezialisieren</a:t>
            </a:r>
          </a:p>
          <a:p>
            <a:r>
              <a:rPr lang="de-DE" sz="2800" dirty="0" smtClean="0"/>
              <a:t>4. Begründen/argumentieren/widerlegen</a:t>
            </a:r>
          </a:p>
          <a:p>
            <a:r>
              <a:rPr lang="de-DE" sz="2800" dirty="0" smtClean="0"/>
              <a:t>5. Lösungen reflektieren/bewerten</a:t>
            </a:r>
          </a:p>
          <a:p>
            <a:r>
              <a:rPr lang="de-DE" sz="2800" dirty="0" smtClean="0"/>
              <a:t>6. Hilfsmittel nutzen</a:t>
            </a:r>
          </a:p>
          <a:p>
            <a:r>
              <a:rPr lang="de-DE" sz="2800" dirty="0" smtClean="0"/>
              <a:t>7. Heuristisch arbeiten</a:t>
            </a:r>
          </a:p>
          <a:p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467544" y="1340768"/>
            <a:ext cx="82809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Jede Klausuraufgabe kann im Unterricht eingesetzt werden, nicht unbedingt umgekehrt!</a:t>
            </a:r>
          </a:p>
          <a:p>
            <a:endParaRPr lang="de-DE" sz="800" dirty="0" smtClean="0"/>
          </a:p>
          <a:p>
            <a:r>
              <a:rPr lang="de-DE" sz="2800" b="1" dirty="0" smtClean="0"/>
              <a:t>Anforderungen</a:t>
            </a:r>
            <a:r>
              <a:rPr lang="de-DE" sz="2800" dirty="0" smtClean="0"/>
              <a:t> an Aufgaben zur Leistungsmessung</a:t>
            </a:r>
          </a:p>
          <a:p>
            <a:endParaRPr lang="de-DE" sz="800" dirty="0" smtClean="0"/>
          </a:p>
          <a:p>
            <a:pPr lvl="0">
              <a:buFont typeface="Arial" pitchFamily="34" charset="0"/>
              <a:buChar char="•"/>
            </a:pPr>
            <a:r>
              <a:rPr lang="de-DE" sz="2800" b="1" dirty="0" smtClean="0"/>
              <a:t>Inhalte und Kompetenzen</a:t>
            </a:r>
            <a:r>
              <a:rPr lang="de-DE" sz="2800" dirty="0" smtClean="0"/>
              <a:t>: Beschränkung auf das Wesentliche? (keine „Ecken auskehren“)?</a:t>
            </a:r>
          </a:p>
          <a:p>
            <a:pPr lvl="0">
              <a:buFont typeface="Arial" pitchFamily="34" charset="0"/>
              <a:buChar char="•"/>
            </a:pPr>
            <a:r>
              <a:rPr lang="de-DE" sz="2800" b="1" dirty="0" smtClean="0"/>
              <a:t>Aufgabentext</a:t>
            </a:r>
            <a:r>
              <a:rPr lang="de-DE" sz="2800" dirty="0" smtClean="0"/>
              <a:t>: Verständlich und altersgerecht?</a:t>
            </a:r>
          </a:p>
          <a:p>
            <a:pPr lvl="0">
              <a:buFont typeface="Arial" pitchFamily="34" charset="0"/>
              <a:buChar char="•"/>
            </a:pPr>
            <a:r>
              <a:rPr lang="de-DE" sz="2800" b="1" dirty="0" smtClean="0"/>
              <a:t>Bearbeitungsform</a:t>
            </a:r>
            <a:r>
              <a:rPr lang="de-DE" sz="2800" dirty="0" smtClean="0"/>
              <a:t>: Klar benannt? </a:t>
            </a:r>
            <a:br>
              <a:rPr lang="de-DE" sz="2800" dirty="0" smtClean="0"/>
            </a:br>
            <a:r>
              <a:rPr lang="de-DE" sz="2800" dirty="0" smtClean="0"/>
              <a:t>Sind ev. verschiedene äußere Formen zulässig( bildlich, verbal, formal)?</a:t>
            </a:r>
          </a:p>
          <a:p>
            <a:pPr lvl="0">
              <a:buFont typeface="Arial" pitchFamily="34" charset="0"/>
              <a:buChar char="•"/>
            </a:pPr>
            <a:r>
              <a:rPr lang="de-DE" sz="2800" b="1" dirty="0" smtClean="0"/>
              <a:t>Bearbeitungsniveau</a:t>
            </a:r>
            <a:r>
              <a:rPr lang="de-DE" sz="2800" dirty="0" smtClean="0"/>
              <a:t>: Unterschiedlich?</a:t>
            </a:r>
            <a:endParaRPr lang="de-DE" sz="1050" dirty="0" smtClean="0"/>
          </a:p>
          <a:p>
            <a:pPr lvl="0">
              <a:buFont typeface="Arial" pitchFamily="34" charset="0"/>
              <a:buChar char="•"/>
            </a:pPr>
            <a:r>
              <a:rPr lang="de-DE" sz="2800" b="1" dirty="0" smtClean="0"/>
              <a:t>Umfang/Zeitrahmen</a:t>
            </a:r>
            <a:r>
              <a:rPr lang="de-DE" sz="2800" dirty="0" smtClean="0"/>
              <a:t>: Angemessen?</a:t>
            </a:r>
            <a:endParaRPr lang="de-DE" sz="2800" dirty="0"/>
          </a:p>
        </p:txBody>
      </p:sp>
      <p:sp>
        <p:nvSpPr>
          <p:cNvPr id="5" name="Pfeil nach links 4"/>
          <p:cNvSpPr/>
          <p:nvPr/>
        </p:nvSpPr>
        <p:spPr>
          <a:xfrm rot="20527544">
            <a:off x="5772880" y="4688381"/>
            <a:ext cx="3429816" cy="83289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Vgl. „Binnendifferenzierung“</a:t>
            </a:r>
            <a:endParaRPr lang="de-DE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539552" y="332656"/>
            <a:ext cx="8229600" cy="93610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kumimoji="0" lang="de-DE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</a:t>
            </a:r>
          </a:p>
          <a:p>
            <a:pPr lvl="0" algn="ctr">
              <a:spcBef>
                <a:spcPct val="0"/>
              </a:spcBef>
            </a:pPr>
            <a:r>
              <a:rPr lang="de-DE" sz="3200" b="1" dirty="0" smtClean="0"/>
              <a:t>Aufgaben zum Lernen – </a:t>
            </a:r>
            <a:br>
              <a:rPr lang="de-DE" sz="3200" b="1" dirty="0" smtClean="0"/>
            </a:br>
            <a:r>
              <a:rPr lang="de-DE" sz="3200" b="1" dirty="0" smtClean="0"/>
              <a:t>Aufgaben für die Klausur</a:t>
            </a:r>
            <a:br>
              <a:rPr lang="de-DE" sz="3200" b="1" dirty="0" smtClean="0"/>
            </a:br>
            <a:endParaRPr kumimoji="0" lang="de-DE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251520" y="3076505"/>
            <a:ext cx="8136904" cy="3170099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lvl="0"/>
            <a:r>
              <a:rPr lang="de-DE" sz="2400" b="1" dirty="0" smtClean="0"/>
              <a:t>Bearbeitungsform</a:t>
            </a:r>
            <a:r>
              <a:rPr lang="de-DE" sz="2400" dirty="0" smtClean="0"/>
              <a:t>: Nicht festgelegt</a:t>
            </a:r>
            <a:br>
              <a:rPr lang="de-DE" sz="2400" dirty="0" smtClean="0"/>
            </a:br>
            <a:r>
              <a:rPr lang="de-DE" sz="2400" dirty="0" smtClean="0"/>
              <a:t>Verschiedene äußere Formen zulässig( bildlich, verbal, formal)</a:t>
            </a:r>
          </a:p>
          <a:p>
            <a:pPr lvl="0"/>
            <a:endParaRPr lang="de-DE" sz="800" dirty="0" smtClean="0"/>
          </a:p>
          <a:p>
            <a:pPr lvl="0"/>
            <a:r>
              <a:rPr lang="de-DE" sz="2400" b="1" dirty="0" smtClean="0"/>
              <a:t>Bearbeitungsniveau</a:t>
            </a:r>
            <a:r>
              <a:rPr lang="de-DE" sz="2400" dirty="0" smtClean="0"/>
              <a:t>: Unterschiedlich, denkbar wäre:</a:t>
            </a:r>
          </a:p>
          <a:p>
            <a:pPr lvl="0">
              <a:buFont typeface="Arial" pitchFamily="34" charset="0"/>
              <a:buChar char="•"/>
            </a:pPr>
            <a:r>
              <a:rPr lang="de-DE" sz="2400" dirty="0" smtClean="0"/>
              <a:t>In der Ebene:</a:t>
            </a:r>
            <a:br>
              <a:rPr lang="de-DE" sz="2400" dirty="0" smtClean="0"/>
            </a:br>
            <a:r>
              <a:rPr lang="de-DE" sz="2400" dirty="0" smtClean="0"/>
              <a:t>  Bildlich; rechnerisch mit Zahlenbeispielen oder allgemein</a:t>
            </a:r>
          </a:p>
          <a:p>
            <a:pPr lvl="0">
              <a:buFont typeface="Arial" pitchFamily="34" charset="0"/>
              <a:buChar char="•"/>
            </a:pPr>
            <a:r>
              <a:rPr lang="de-DE" sz="2400" dirty="0" smtClean="0"/>
              <a:t>Sonderfälle: Ausgehend von versch. Winkeln</a:t>
            </a:r>
          </a:p>
          <a:p>
            <a:pPr lvl="0">
              <a:buFont typeface="Arial" pitchFamily="34" charset="0"/>
              <a:buChar char="•"/>
            </a:pPr>
            <a:r>
              <a:rPr lang="de-DE" sz="2400" dirty="0" smtClean="0"/>
              <a:t>Im Raum, …</a:t>
            </a:r>
          </a:p>
          <a:p>
            <a:pPr lvl="0">
              <a:buFont typeface="Arial" pitchFamily="34" charset="0"/>
              <a:buChar char="•"/>
            </a:pPr>
            <a:r>
              <a:rPr lang="de-DE" sz="2400" dirty="0" smtClean="0"/>
              <a:t>Gegenseitige Lage der Vektoren bei festem Winkel</a:t>
            </a:r>
            <a:endParaRPr lang="de-DE" dirty="0" smtClean="0"/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323528" y="332656"/>
            <a:ext cx="8229600" cy="1008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</a:t>
            </a: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Beispiel als offene Aufgabe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/>
        </p:nvGraphicFramePr>
        <p:xfrm>
          <a:off x="65087" y="1384409"/>
          <a:ext cx="11707713" cy="1240579"/>
        </p:xfrm>
        <a:graphic>
          <a:graphicData uri="http://schemas.openxmlformats.org/presentationml/2006/ole">
            <p:oleObj spid="_x0000_s92162" name="Dokument" r:id="rId3" imgW="9079064" imgH="962267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95536" y="476672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 smtClean="0"/>
              <a:t>Die offene Aufgabe erfordert</a:t>
            </a:r>
          </a:p>
          <a:p>
            <a:pPr algn="ctr"/>
            <a:r>
              <a:rPr lang="de-DE" sz="2800" b="1" dirty="0" smtClean="0"/>
              <a:t>verstärkte Schüleraktivitäten</a:t>
            </a:r>
          </a:p>
          <a:p>
            <a:pPr algn="ctr"/>
            <a:r>
              <a:rPr lang="de-DE" sz="2800" b="1" dirty="0" smtClean="0"/>
              <a:t>im Bereich des heuristischen Arbeitens!</a:t>
            </a:r>
            <a:endParaRPr lang="de-DE" sz="28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323528" y="1988840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smtClean="0"/>
              <a:t>Mögliche Aktivitäten bei dieser Aufgabe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/>
              <a:t>Zeichnen in der Ebene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/>
              <a:t>Sonderfälle bei Winkeln aufsuchen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/>
              <a:t>Zu einem festen Winkel mögliche Lagen der Vektoren betrachten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/>
              <a:t>Rechnerische Betrachtungen</a:t>
            </a:r>
          </a:p>
        </p:txBody>
      </p:sp>
      <p:sp>
        <p:nvSpPr>
          <p:cNvPr id="7" name="Rechteck 6"/>
          <p:cNvSpPr/>
          <p:nvPr/>
        </p:nvSpPr>
        <p:spPr>
          <a:xfrm>
            <a:off x="1835696" y="4005064"/>
            <a:ext cx="5004048" cy="18722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Begriff verstehen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b="1" dirty="0" smtClean="0">
                <a:solidFill>
                  <a:schemeClr val="tx1"/>
                </a:solidFill>
              </a:rPr>
              <a:t>Problemlösestrategien einsetzen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Im Kontext  argumentieren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339752" y="6165304"/>
            <a:ext cx="396044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Aufgabe für den Unterricht</a:t>
            </a:r>
            <a:endParaRPr lang="de-DE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de-DE" sz="4000" b="1" dirty="0" smtClean="0"/>
              <a:t>     Beispiel  als Klausuraufgabe</a:t>
            </a:r>
            <a:endParaRPr lang="de-DE" sz="4000" dirty="0"/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/>
        </p:nvGraphicFramePr>
        <p:xfrm>
          <a:off x="467544" y="1340768"/>
          <a:ext cx="6592915" cy="3384376"/>
        </p:xfrm>
        <a:graphic>
          <a:graphicData uri="http://schemas.openxmlformats.org/presentationml/2006/ole">
            <p:oleObj spid="_x0000_s93186" name="Dokument" r:id="rId3" imgW="5773604" imgH="2964504" progId="Word.Document.12">
              <p:embed/>
            </p:oleObj>
          </a:graphicData>
        </a:graphic>
      </p:graphicFrame>
      <p:sp>
        <p:nvSpPr>
          <p:cNvPr id="10" name="Rechteck 9"/>
          <p:cNvSpPr/>
          <p:nvPr/>
        </p:nvSpPr>
        <p:spPr>
          <a:xfrm>
            <a:off x="1907704" y="4797152"/>
            <a:ext cx="4536504" cy="1800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Begriff verstehen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Problemlösestrategien einsetzen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Im Kontext  argumentieren</a:t>
            </a:r>
          </a:p>
        </p:txBody>
      </p:sp>
      <p:sp>
        <p:nvSpPr>
          <p:cNvPr id="12" name="Pfeil nach links 11"/>
          <p:cNvSpPr/>
          <p:nvPr/>
        </p:nvSpPr>
        <p:spPr>
          <a:xfrm rot="20221966">
            <a:off x="6327830" y="1706881"/>
            <a:ext cx="2448272" cy="1008112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Bearbeitungsform</a:t>
            </a:r>
            <a:r>
              <a:rPr lang="de-DE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de-DE" dirty="0" smtClean="0">
                <a:solidFill>
                  <a:schemeClr val="tx1"/>
                </a:solidFill>
              </a:rPr>
              <a:t>Festgelegt: Formal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Pfeil nach links 12"/>
          <p:cNvSpPr/>
          <p:nvPr/>
        </p:nvSpPr>
        <p:spPr>
          <a:xfrm rot="20252529">
            <a:off x="6234380" y="911695"/>
            <a:ext cx="2479039" cy="101474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Bearbeitungsniveau</a:t>
            </a:r>
            <a:r>
              <a:rPr lang="de-DE" dirty="0" smtClean="0">
                <a:solidFill>
                  <a:schemeClr val="tx1"/>
                </a:solidFill>
              </a:rPr>
              <a:t>: Festgelegt: Ebene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4" name="Pfeil nach links 13"/>
          <p:cNvSpPr/>
          <p:nvPr/>
        </p:nvSpPr>
        <p:spPr>
          <a:xfrm rot="20252529">
            <a:off x="6290852" y="2723909"/>
            <a:ext cx="2727249" cy="1014748"/>
          </a:xfrm>
          <a:prstGeom prst="lef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Bearbeitungsniveau</a:t>
            </a:r>
            <a:r>
              <a:rPr lang="de-DE" dirty="0" smtClean="0">
                <a:solidFill>
                  <a:schemeClr val="tx1"/>
                </a:solidFill>
              </a:rPr>
              <a:t>: Festgelegt: Sonderfälle</a:t>
            </a:r>
            <a:endParaRPr lang="de-DE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Verbindung zum Musteraufgabensatz Abitur 2013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smtClean="0"/>
              <a:t>Musteraufgabensatz ABI 2013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259632" y="1124744"/>
            <a:ext cx="69847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/>
              <a:t>Analyse der vorliegenden Aufgaben zum Pflichtteil</a:t>
            </a:r>
            <a:endParaRPr lang="de-DE" sz="250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5868144" y="1628800"/>
            <a:ext cx="2952328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Anforderungen</a:t>
            </a:r>
            <a:br>
              <a:rPr lang="de-DE" sz="2400" b="1" dirty="0" smtClean="0"/>
            </a:br>
            <a:r>
              <a:rPr lang="de-DE" sz="2400" b="1" dirty="0" smtClean="0"/>
              <a:t>inhaltsbezogen</a:t>
            </a:r>
            <a:r>
              <a:rPr lang="de-DE" sz="2400" dirty="0" smtClean="0"/>
              <a:t>,</a:t>
            </a:r>
            <a:br>
              <a:rPr lang="de-DE" sz="2400" dirty="0" smtClean="0"/>
            </a:br>
            <a:r>
              <a:rPr lang="de-DE" sz="2400" dirty="0" smtClean="0"/>
              <a:t>ev. </a:t>
            </a:r>
            <a:r>
              <a:rPr lang="de-DE" sz="2400" dirty="0" err="1" smtClean="0"/>
              <a:t>inhaltl</a:t>
            </a:r>
            <a:r>
              <a:rPr lang="de-DE" sz="2400" dirty="0" smtClean="0"/>
              <a:t>. Reduktion</a:t>
            </a:r>
            <a:endParaRPr lang="de-DE" sz="2400" dirty="0"/>
          </a:p>
        </p:txBody>
      </p:sp>
      <p:sp>
        <p:nvSpPr>
          <p:cNvPr id="5" name="Textfeld 4"/>
          <p:cNvSpPr txBox="1"/>
          <p:nvPr/>
        </p:nvSpPr>
        <p:spPr>
          <a:xfrm>
            <a:off x="5868144" y="4509120"/>
            <a:ext cx="2987824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Begründen</a:t>
            </a:r>
          </a:p>
          <a:p>
            <a:r>
              <a:rPr lang="de-DE" sz="2400" dirty="0" smtClean="0"/>
              <a:t>-auch ohne Rechnung-</a:t>
            </a:r>
            <a:endParaRPr lang="de-DE" sz="2400" dirty="0"/>
          </a:p>
        </p:txBody>
      </p:sp>
      <p:sp>
        <p:nvSpPr>
          <p:cNvPr id="14" name="Textfeld 13"/>
          <p:cNvSpPr txBox="1"/>
          <p:nvPr/>
        </p:nvSpPr>
        <p:spPr>
          <a:xfrm>
            <a:off x="251520" y="1556792"/>
            <a:ext cx="3960440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e-DE" sz="2000" dirty="0" smtClean="0"/>
              <a:t>Ableitung</a:t>
            </a:r>
          </a:p>
          <a:p>
            <a:pPr marL="342900" indent="-342900">
              <a:buAutoNum type="arabicPeriod"/>
            </a:pPr>
            <a:r>
              <a:rPr lang="de-DE" sz="2000" dirty="0" smtClean="0"/>
              <a:t>Stammfunktion, Integral</a:t>
            </a:r>
          </a:p>
          <a:p>
            <a:pPr marL="342900" indent="-342900">
              <a:buAutoNum type="arabicPeriod"/>
            </a:pPr>
            <a:r>
              <a:rPr lang="de-DE" sz="2000" dirty="0" smtClean="0"/>
              <a:t>Gleichungslehre</a:t>
            </a:r>
          </a:p>
          <a:p>
            <a:pPr marL="342900" indent="-342900">
              <a:buFontTx/>
              <a:buAutoNum type="arabicPeriod"/>
            </a:pPr>
            <a:r>
              <a:rPr lang="de-DE" sz="2000" dirty="0" smtClean="0"/>
              <a:t>Elemente der Kurvendiskussion</a:t>
            </a:r>
            <a:endParaRPr lang="de-DE" dirty="0"/>
          </a:p>
        </p:txBody>
      </p:sp>
      <p:sp>
        <p:nvSpPr>
          <p:cNvPr id="18" name="Textfeld 17"/>
          <p:cNvSpPr txBox="1"/>
          <p:nvPr/>
        </p:nvSpPr>
        <p:spPr>
          <a:xfrm>
            <a:off x="323528" y="3140968"/>
            <a:ext cx="3888432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5. Funktionenkompetenz</a:t>
            </a:r>
            <a:endParaRPr lang="de-DE" dirty="0"/>
          </a:p>
        </p:txBody>
      </p:sp>
      <p:sp>
        <p:nvSpPr>
          <p:cNvPr id="20" name="Textfeld 19"/>
          <p:cNvSpPr txBox="1"/>
          <p:nvPr/>
        </p:nvSpPr>
        <p:spPr>
          <a:xfrm>
            <a:off x="323528" y="4077072"/>
            <a:ext cx="3888432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342900" indent="-342900"/>
            <a:r>
              <a:rPr lang="de-DE" sz="2000" dirty="0" smtClean="0"/>
              <a:t>6. LGS, Inzidenzgeometrie</a:t>
            </a:r>
          </a:p>
          <a:p>
            <a:pPr marL="342900" indent="-342900"/>
            <a:r>
              <a:rPr lang="de-DE" sz="2000" dirty="0" smtClean="0"/>
              <a:t>7. Metrische Geometrie</a:t>
            </a:r>
            <a:endParaRPr lang="de-DE" dirty="0"/>
          </a:p>
        </p:txBody>
      </p:sp>
      <p:sp>
        <p:nvSpPr>
          <p:cNvPr id="21" name="Textfeld 20"/>
          <p:cNvSpPr txBox="1"/>
          <p:nvPr/>
        </p:nvSpPr>
        <p:spPr>
          <a:xfrm>
            <a:off x="323528" y="5301208"/>
            <a:ext cx="3888432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8. Stochastik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323528" y="6021288"/>
            <a:ext cx="3888432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9. Beschreiben, Begründen</a:t>
            </a:r>
            <a:br>
              <a:rPr lang="de-DE" sz="2000" dirty="0" smtClean="0"/>
            </a:br>
            <a:r>
              <a:rPr lang="de-DE" sz="2000" dirty="0" smtClean="0"/>
              <a:t>(Ana, </a:t>
            </a:r>
            <a:r>
              <a:rPr lang="de-DE" sz="2000" dirty="0" err="1" smtClean="0"/>
              <a:t>Geo</a:t>
            </a:r>
            <a:r>
              <a:rPr lang="de-DE" sz="2000" dirty="0" smtClean="0"/>
              <a:t>, </a:t>
            </a:r>
            <a:r>
              <a:rPr lang="de-DE" sz="2000" dirty="0" err="1" smtClean="0"/>
              <a:t>Sto</a:t>
            </a:r>
            <a:r>
              <a:rPr lang="de-DE" sz="2000" dirty="0" smtClean="0"/>
              <a:t>)</a:t>
            </a:r>
            <a:endParaRPr lang="de-DE" dirty="0"/>
          </a:p>
        </p:txBody>
      </p:sp>
      <p:sp>
        <p:nvSpPr>
          <p:cNvPr id="78" name="Textfeld 77"/>
          <p:cNvSpPr txBox="1"/>
          <p:nvPr/>
        </p:nvSpPr>
        <p:spPr>
          <a:xfrm>
            <a:off x="5868144" y="3356992"/>
            <a:ext cx="295232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Begriffsverständnis</a:t>
            </a:r>
            <a:endParaRPr lang="de-DE" sz="2400" dirty="0"/>
          </a:p>
        </p:txBody>
      </p:sp>
      <p:sp>
        <p:nvSpPr>
          <p:cNvPr id="85" name="Textfeld 84"/>
          <p:cNvSpPr txBox="1"/>
          <p:nvPr/>
        </p:nvSpPr>
        <p:spPr>
          <a:xfrm>
            <a:off x="5868144" y="3933056"/>
            <a:ext cx="295232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Beschreiben</a:t>
            </a:r>
            <a:endParaRPr lang="de-DE" sz="2400" dirty="0"/>
          </a:p>
        </p:txBody>
      </p:sp>
      <p:sp>
        <p:nvSpPr>
          <p:cNvPr id="105" name="Textfeld 104"/>
          <p:cNvSpPr txBox="1"/>
          <p:nvPr/>
        </p:nvSpPr>
        <p:spPr>
          <a:xfrm>
            <a:off x="5868144" y="5445224"/>
            <a:ext cx="295232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Lösungen reflektieren</a:t>
            </a:r>
            <a:endParaRPr lang="de-DE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8" grpId="0" animBg="1"/>
      <p:bldP spid="85" grpId="0" animBg="1"/>
      <p:bldP spid="10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smtClean="0"/>
              <a:t>Musteraufgabensatz ABI 2013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259632" y="1124744"/>
            <a:ext cx="698477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500" b="1" dirty="0" smtClean="0"/>
              <a:t>Analyse der vorliegenden Aufgaben zum </a:t>
            </a:r>
            <a:r>
              <a:rPr lang="de-DE" sz="2500" b="1" dirty="0" err="1" smtClean="0"/>
              <a:t>Wahlteil</a:t>
            </a:r>
            <a:endParaRPr lang="de-DE" sz="2500" dirty="0" smtClean="0"/>
          </a:p>
        </p:txBody>
      </p:sp>
      <p:sp>
        <p:nvSpPr>
          <p:cNvPr id="4" name="Textfeld 3"/>
          <p:cNvSpPr txBox="1"/>
          <p:nvPr/>
        </p:nvSpPr>
        <p:spPr>
          <a:xfrm>
            <a:off x="5652120" y="2132856"/>
            <a:ext cx="309634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Argumentieren</a:t>
            </a:r>
            <a:endParaRPr lang="de-DE" sz="2800" b="1" dirty="0"/>
          </a:p>
        </p:txBody>
      </p:sp>
      <p:sp>
        <p:nvSpPr>
          <p:cNvPr id="14" name="Textfeld 13"/>
          <p:cNvSpPr txBox="1"/>
          <p:nvPr/>
        </p:nvSpPr>
        <p:spPr>
          <a:xfrm>
            <a:off x="2915816" y="3198455"/>
            <a:ext cx="18002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/>
            <a:r>
              <a:rPr lang="de-DE" sz="2800" dirty="0" smtClean="0"/>
              <a:t>Analysis</a:t>
            </a:r>
          </a:p>
          <a:p>
            <a:pPr marL="342900" indent="-342900"/>
            <a:endParaRPr lang="de-DE" sz="2800" dirty="0" smtClean="0"/>
          </a:p>
          <a:p>
            <a:pPr marL="342900" indent="-342900"/>
            <a:r>
              <a:rPr lang="de-DE" sz="2800" dirty="0" smtClean="0"/>
              <a:t>Geometrie</a:t>
            </a:r>
          </a:p>
          <a:p>
            <a:pPr marL="342900" indent="-342900"/>
            <a:endParaRPr lang="de-DE" sz="2800" dirty="0" smtClean="0"/>
          </a:p>
          <a:p>
            <a:pPr marL="342900" indent="-342900"/>
            <a:r>
              <a:rPr lang="de-DE" sz="2800" dirty="0" smtClean="0"/>
              <a:t>Stochastik</a:t>
            </a:r>
            <a:endParaRPr lang="de-DE" sz="2800" dirty="0"/>
          </a:p>
        </p:txBody>
      </p:sp>
      <p:sp>
        <p:nvSpPr>
          <p:cNvPr id="85" name="Textfeld 84"/>
          <p:cNvSpPr txBox="1"/>
          <p:nvPr/>
        </p:nvSpPr>
        <p:spPr>
          <a:xfrm>
            <a:off x="395536" y="4077072"/>
            <a:ext cx="18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Vernetzen</a:t>
            </a:r>
            <a:endParaRPr lang="de-DE" sz="2400" dirty="0"/>
          </a:p>
        </p:txBody>
      </p:sp>
      <p:sp>
        <p:nvSpPr>
          <p:cNvPr id="51" name="Textfeld 50"/>
          <p:cNvSpPr txBox="1"/>
          <p:nvPr/>
        </p:nvSpPr>
        <p:spPr>
          <a:xfrm>
            <a:off x="2483768" y="170080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Inhalte: vgl. ISAM-Liste</a:t>
            </a:r>
            <a:endParaRPr lang="de-DE" sz="2400" dirty="0"/>
          </a:p>
        </p:txBody>
      </p:sp>
      <p:sp>
        <p:nvSpPr>
          <p:cNvPr id="52" name="Textfeld 51"/>
          <p:cNvSpPr txBox="1"/>
          <p:nvPr/>
        </p:nvSpPr>
        <p:spPr>
          <a:xfrm>
            <a:off x="5652120" y="4221088"/>
            <a:ext cx="3168352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Arbeiten mit unbekannter Formel </a:t>
            </a:r>
            <a:endParaRPr lang="de-DE" sz="2800" b="1" dirty="0"/>
          </a:p>
        </p:txBody>
      </p:sp>
      <p:cxnSp>
        <p:nvCxnSpPr>
          <p:cNvPr id="54" name="Gerade Verbindung mit Pfeil 53"/>
          <p:cNvCxnSpPr>
            <a:stCxn id="14" idx="3"/>
            <a:endCxn id="4" idx="1"/>
          </p:cNvCxnSpPr>
          <p:nvPr/>
        </p:nvCxnSpPr>
        <p:spPr>
          <a:xfrm flipV="1">
            <a:off x="4716016" y="2394466"/>
            <a:ext cx="936104" cy="19273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Gerade Verbindung mit Pfeil 55"/>
          <p:cNvCxnSpPr>
            <a:stCxn id="14" idx="3"/>
            <a:endCxn id="52" idx="1"/>
          </p:cNvCxnSpPr>
          <p:nvPr/>
        </p:nvCxnSpPr>
        <p:spPr>
          <a:xfrm>
            <a:off x="4716016" y="4321840"/>
            <a:ext cx="936104" cy="5917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feld 61"/>
          <p:cNvSpPr txBox="1"/>
          <p:nvPr/>
        </p:nvSpPr>
        <p:spPr>
          <a:xfrm>
            <a:off x="5652120" y="3212976"/>
            <a:ext cx="309634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Begründen</a:t>
            </a:r>
            <a:endParaRPr lang="de-DE" sz="2800" b="1" dirty="0"/>
          </a:p>
        </p:txBody>
      </p:sp>
      <p:cxnSp>
        <p:nvCxnSpPr>
          <p:cNvPr id="64" name="Gerade Verbindung mit Pfeil 63"/>
          <p:cNvCxnSpPr>
            <a:stCxn id="14" idx="3"/>
            <a:endCxn id="62" idx="1"/>
          </p:cNvCxnSpPr>
          <p:nvPr/>
        </p:nvCxnSpPr>
        <p:spPr>
          <a:xfrm flipV="1">
            <a:off x="4716016" y="3474586"/>
            <a:ext cx="936104" cy="84725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feld 90"/>
          <p:cNvSpPr txBox="1"/>
          <p:nvPr/>
        </p:nvSpPr>
        <p:spPr>
          <a:xfrm>
            <a:off x="5652120" y="5805264"/>
            <a:ext cx="309634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800" b="1" dirty="0" smtClean="0"/>
              <a:t>Problemlösen</a:t>
            </a:r>
            <a:endParaRPr lang="de-DE" sz="2800" b="1" dirty="0"/>
          </a:p>
        </p:txBody>
      </p:sp>
      <p:cxnSp>
        <p:nvCxnSpPr>
          <p:cNvPr id="93" name="Gerade Verbindung mit Pfeil 92"/>
          <p:cNvCxnSpPr>
            <a:stCxn id="14" idx="3"/>
            <a:endCxn id="91" idx="1"/>
          </p:cNvCxnSpPr>
          <p:nvPr/>
        </p:nvCxnSpPr>
        <p:spPr>
          <a:xfrm>
            <a:off x="4716016" y="4321840"/>
            <a:ext cx="936104" cy="174503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feil nach links und rechts 15"/>
          <p:cNvSpPr/>
          <p:nvPr/>
        </p:nvSpPr>
        <p:spPr>
          <a:xfrm>
            <a:off x="2267744" y="4293096"/>
            <a:ext cx="504056" cy="45719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5" grpId="0" animBg="1"/>
      <p:bldP spid="52" grpId="0" animBg="1"/>
      <p:bldP spid="62" grpId="0" animBg="1"/>
      <p:bldP spid="9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de-DE" b="1" dirty="0" smtClean="0"/>
              <a:t>Beispiele</a:t>
            </a:r>
            <a:br>
              <a:rPr lang="de-DE" b="1" dirty="0" smtClean="0"/>
            </a:br>
            <a:r>
              <a:rPr lang="de-DE" b="1" dirty="0" smtClean="0"/>
              <a:t>aus dem Musteraufgabensatz Abitur 2013</a:t>
            </a:r>
            <a:endParaRPr lang="de-DE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de-DE" sz="4000" b="1" dirty="0" smtClean="0"/>
              <a:t>Ziele des Moduls</a:t>
            </a:r>
            <a:endParaRPr lang="de-DE" sz="40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008112"/>
            <a:ext cx="8496944" cy="544522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de-DE" sz="3600" b="1" dirty="0" smtClean="0"/>
              <a:t>Aufgaben</a:t>
            </a:r>
            <a:endParaRPr lang="de-DE" sz="3600" dirty="0" smtClean="0"/>
          </a:p>
          <a:p>
            <a:r>
              <a:rPr lang="de-DE" sz="3600" b="1" dirty="0" smtClean="0"/>
              <a:t>… kritisch sichten und bewerten</a:t>
            </a:r>
            <a:br>
              <a:rPr lang="de-DE" sz="3600" b="1" dirty="0" smtClean="0"/>
            </a:br>
            <a:endParaRPr lang="de-DE" sz="800" b="1" dirty="0" smtClean="0"/>
          </a:p>
          <a:p>
            <a:pPr lvl="0"/>
            <a:r>
              <a:rPr lang="de-DE" sz="3600" b="1" dirty="0" smtClean="0"/>
              <a:t>… sorgfältig auswählen</a:t>
            </a:r>
            <a:r>
              <a:rPr lang="de-DE" sz="3600" dirty="0" smtClean="0"/>
              <a:t> </a:t>
            </a:r>
            <a:r>
              <a:rPr lang="de-DE" sz="3600" b="1" dirty="0" smtClean="0"/>
              <a:t/>
            </a:r>
            <a:br>
              <a:rPr lang="de-DE" sz="3600" b="1" dirty="0" smtClean="0"/>
            </a:br>
            <a:r>
              <a:rPr lang="de-DE" sz="3600" dirty="0" smtClean="0"/>
              <a:t>im Hinblick auf</a:t>
            </a:r>
            <a:r>
              <a:rPr lang="de-DE" sz="3600" b="1" dirty="0" smtClean="0"/>
              <a:t>:</a:t>
            </a:r>
            <a:br>
              <a:rPr lang="de-DE" sz="3600" b="1" dirty="0" smtClean="0"/>
            </a:br>
            <a:r>
              <a:rPr lang="de-DE" sz="3600" dirty="0" smtClean="0"/>
              <a:t>-  Entwicklung  von math. Verständnis</a:t>
            </a:r>
          </a:p>
          <a:p>
            <a:pPr lvl="0">
              <a:buNone/>
            </a:pPr>
            <a:r>
              <a:rPr lang="de-DE" sz="3600" dirty="0" smtClean="0"/>
              <a:t>	-  Aufgaben zum Lernen	</a:t>
            </a:r>
          </a:p>
          <a:p>
            <a:pPr lvl="0">
              <a:buNone/>
            </a:pPr>
            <a:r>
              <a:rPr lang="de-DE" sz="3600" dirty="0" smtClean="0"/>
              <a:t>	-  Aufgaben für die Klausur</a:t>
            </a:r>
            <a:r>
              <a:rPr lang="de-DE" sz="900" dirty="0" smtClean="0"/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/>
        </p:nvGraphicFramePr>
        <p:xfrm>
          <a:off x="395536" y="836712"/>
          <a:ext cx="8496944" cy="3226362"/>
        </p:xfrm>
        <a:graphic>
          <a:graphicData uri="http://schemas.openxmlformats.org/presentationml/2006/ole">
            <p:oleObj spid="_x0000_s15362" name="Dokument" r:id="rId3" imgW="5773604" imgH="2191672" progId="Word.Document.12">
              <p:embed/>
            </p:oleObj>
          </a:graphicData>
        </a:graphic>
      </p:graphicFrame>
      <p:sp>
        <p:nvSpPr>
          <p:cNvPr id="5" name="Rechteck 4"/>
          <p:cNvSpPr/>
          <p:nvPr/>
        </p:nvSpPr>
        <p:spPr>
          <a:xfrm>
            <a:off x="323528" y="4293096"/>
            <a:ext cx="3672408" cy="1440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Schülertätigkeiten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Situation/</a:t>
            </a:r>
            <a:br>
              <a:rPr lang="de-DE" sz="2400" dirty="0" smtClean="0">
                <a:solidFill>
                  <a:schemeClr val="tx1"/>
                </a:solidFill>
              </a:rPr>
            </a:br>
            <a:r>
              <a:rPr lang="de-DE" sz="2400" dirty="0" smtClean="0">
                <a:solidFill>
                  <a:schemeClr val="tx1"/>
                </a:solidFill>
              </a:rPr>
              <a:t>Vorgehensweisen beschreiben/darstellen</a:t>
            </a:r>
          </a:p>
        </p:txBody>
      </p:sp>
      <p:sp>
        <p:nvSpPr>
          <p:cNvPr id="6" name="Rechteck 5"/>
          <p:cNvSpPr/>
          <p:nvPr/>
        </p:nvSpPr>
        <p:spPr>
          <a:xfrm>
            <a:off x="4139952" y="4293096"/>
            <a:ext cx="4536504" cy="136815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Begriff verstehen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Darstellungsform wechseln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Grundwissen nutzen</a:t>
            </a:r>
          </a:p>
        </p:txBody>
      </p:sp>
      <p:sp>
        <p:nvSpPr>
          <p:cNvPr id="7" name="Rechteck 6"/>
          <p:cNvSpPr/>
          <p:nvPr/>
        </p:nvSpPr>
        <p:spPr>
          <a:xfrm rot="20334045">
            <a:off x="5406172" y="380177"/>
            <a:ext cx="3207673" cy="7690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Aufgabenstellung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Formal</a:t>
            </a:r>
          </a:p>
        </p:txBody>
      </p:sp>
      <p:sp>
        <p:nvSpPr>
          <p:cNvPr id="8" name="Rechteck 7"/>
          <p:cNvSpPr/>
          <p:nvPr/>
        </p:nvSpPr>
        <p:spPr>
          <a:xfrm rot="20251548">
            <a:off x="5787732" y="2224992"/>
            <a:ext cx="3296879" cy="8959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Darstellung der Lösung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Bildlich, verbal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323528" y="4797152"/>
            <a:ext cx="3672408" cy="14401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Schülertätigkeiten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Lösung reflektieren/bewerten</a:t>
            </a:r>
          </a:p>
        </p:txBody>
      </p:sp>
      <p:sp>
        <p:nvSpPr>
          <p:cNvPr id="6" name="Rechteck 5"/>
          <p:cNvSpPr/>
          <p:nvPr/>
        </p:nvSpPr>
        <p:spPr>
          <a:xfrm>
            <a:off x="4211960" y="4797152"/>
            <a:ext cx="4536504" cy="187220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Kompetenzen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Begriffe verstehen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Verfahren kennen und anwenden</a:t>
            </a:r>
          </a:p>
          <a:p>
            <a:pPr algn="ctr">
              <a:buFont typeface="Arial" pitchFamily="34" charset="0"/>
              <a:buChar char="•"/>
            </a:pPr>
            <a:r>
              <a:rPr lang="de-DE" sz="2400" dirty="0" smtClean="0">
                <a:solidFill>
                  <a:schemeClr val="tx1"/>
                </a:solidFill>
              </a:rPr>
              <a:t>Im Kontext argumentieren und begründen</a:t>
            </a:r>
          </a:p>
        </p:txBody>
      </p:sp>
      <p:sp>
        <p:nvSpPr>
          <p:cNvPr id="7" name="Rechteck 6"/>
          <p:cNvSpPr/>
          <p:nvPr/>
        </p:nvSpPr>
        <p:spPr>
          <a:xfrm rot="20334045">
            <a:off x="5755028" y="740218"/>
            <a:ext cx="3207673" cy="7690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Aufgabenstellung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Verbal, formal</a:t>
            </a:r>
          </a:p>
        </p:txBody>
      </p:sp>
      <p:sp>
        <p:nvSpPr>
          <p:cNvPr id="8" name="Rechteck 7"/>
          <p:cNvSpPr/>
          <p:nvPr/>
        </p:nvSpPr>
        <p:spPr>
          <a:xfrm rot="20251548">
            <a:off x="5626154" y="3089019"/>
            <a:ext cx="3296879" cy="89591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</a:rPr>
              <a:t>Darstellung der Lösung</a:t>
            </a:r>
          </a:p>
          <a:p>
            <a:pPr algn="ctr"/>
            <a:r>
              <a:rPr lang="de-DE" sz="2400" dirty="0" smtClean="0">
                <a:solidFill>
                  <a:schemeClr val="tx1"/>
                </a:solidFill>
              </a:rPr>
              <a:t>Verbal</a:t>
            </a:r>
          </a:p>
        </p:txBody>
      </p:sp>
      <p:graphicFrame>
        <p:nvGraphicFramePr>
          <p:cNvPr id="11" name="Objekt 10"/>
          <p:cNvGraphicFramePr>
            <a:graphicFrameLocks noChangeAspect="1"/>
          </p:cNvGraphicFramePr>
          <p:nvPr/>
        </p:nvGraphicFramePr>
        <p:xfrm>
          <a:off x="467544" y="188640"/>
          <a:ext cx="6696744" cy="4332537"/>
        </p:xfrm>
        <a:graphic>
          <a:graphicData uri="http://schemas.openxmlformats.org/presentationml/2006/ole">
            <p:oleObj spid="_x0000_s17413" name="Dokument" r:id="rId3" imgW="5773604" imgH="3735895" progId="Word.Documen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smtClean="0"/>
              <a:t>Inhalt/Schwerpunkt des Moduls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de-DE" b="1" dirty="0" smtClean="0"/>
              <a:t>Beschreibung der Aufgaben</a:t>
            </a:r>
            <a:endParaRPr lang="de-DE" dirty="0" smtClean="0"/>
          </a:p>
          <a:p>
            <a:pPr lvl="0"/>
            <a:r>
              <a:rPr lang="de-DE" b="1" dirty="0" smtClean="0"/>
              <a:t>Umfang: </a:t>
            </a:r>
            <a:r>
              <a:rPr lang="de-DE" dirty="0" smtClean="0"/>
              <a:t>Bewusst kleine Aufgabenstellungen</a:t>
            </a:r>
          </a:p>
          <a:p>
            <a:pPr lvl="0"/>
            <a:r>
              <a:rPr lang="de-DE" b="1" dirty="0" smtClean="0"/>
              <a:t>Gestaltung: </a:t>
            </a:r>
            <a:r>
              <a:rPr lang="de-DE" dirty="0" smtClean="0"/>
              <a:t>Schülertätigkeiten stehen im Vordergrund</a:t>
            </a:r>
            <a:br>
              <a:rPr lang="de-DE" dirty="0" smtClean="0"/>
            </a:br>
            <a:r>
              <a:rPr lang="de-DE" dirty="0" smtClean="0"/>
              <a:t>Werden aus den zentralen Kompetenzen des Bildungsplans ableitet </a:t>
            </a:r>
          </a:p>
          <a:p>
            <a:pPr>
              <a:buNone/>
            </a:pPr>
            <a:endParaRPr lang="de-DE" sz="1100" dirty="0" smtClean="0"/>
          </a:p>
          <a:p>
            <a:pPr>
              <a:buNone/>
            </a:pPr>
            <a:r>
              <a:rPr lang="de-DE" b="1" dirty="0" smtClean="0"/>
              <a:t>Analyse der Aufgaben </a:t>
            </a:r>
            <a:endParaRPr lang="de-DE" dirty="0" smtClean="0"/>
          </a:p>
          <a:p>
            <a:pPr lvl="0"/>
            <a:r>
              <a:rPr lang="de-DE" dirty="0" smtClean="0"/>
              <a:t>Schülertätigkeit		 – 	Erwartete Kompetenzen</a:t>
            </a:r>
          </a:p>
          <a:p>
            <a:pPr lvl="0"/>
            <a:r>
              <a:rPr lang="de-DE" dirty="0" smtClean="0"/>
              <a:t>Darstellung der Aufgabe – 	Erwartete Darstellung   					der Lösung</a:t>
            </a:r>
          </a:p>
          <a:p>
            <a:pPr lvl="0"/>
            <a:r>
              <a:rPr lang="de-DE" dirty="0" smtClean="0"/>
              <a:t>Eignung für den Unterricht –	Eignung für die 						Klausur</a:t>
            </a:r>
          </a:p>
          <a:p>
            <a:pPr>
              <a:buNone/>
            </a:pP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de-DE" b="1" dirty="0" smtClean="0"/>
              <a:t>Kenntnisse und Fertigkeiten</a:t>
            </a:r>
          </a:p>
          <a:p>
            <a:r>
              <a:rPr lang="de-DE" dirty="0" smtClean="0"/>
              <a:t>kann man abfragen</a:t>
            </a:r>
          </a:p>
          <a:p>
            <a:r>
              <a:rPr lang="de-DE" dirty="0" smtClean="0"/>
              <a:t>bestehen aus Wissen und Verfahren</a:t>
            </a:r>
          </a:p>
          <a:p>
            <a:pPr>
              <a:buNone/>
            </a:pPr>
            <a:endParaRPr lang="de-DE" sz="1800" dirty="0" smtClean="0"/>
          </a:p>
          <a:p>
            <a:pPr>
              <a:buNone/>
            </a:pPr>
            <a:r>
              <a:rPr lang="de-DE" b="1" dirty="0" smtClean="0"/>
              <a:t>Fähigkeiten und Einstellungen</a:t>
            </a:r>
          </a:p>
          <a:p>
            <a:r>
              <a:rPr lang="de-DE" dirty="0" smtClean="0"/>
              <a:t>kann man nicht abfragen</a:t>
            </a:r>
          </a:p>
          <a:p>
            <a:r>
              <a:rPr lang="de-DE" dirty="0" smtClean="0"/>
              <a:t>entwickeln / zeigen sich im Umgang mit Inhalten</a:t>
            </a:r>
            <a:br>
              <a:rPr lang="de-DE" dirty="0" smtClean="0"/>
            </a:br>
            <a:endParaRPr lang="de-DE" sz="1600" dirty="0" smtClean="0"/>
          </a:p>
          <a:p>
            <a:pPr>
              <a:buNone/>
            </a:pPr>
            <a:r>
              <a:rPr lang="de-DE" b="1" dirty="0" smtClean="0"/>
              <a:t>Folgerung</a:t>
            </a:r>
          </a:p>
          <a:p>
            <a:pPr>
              <a:buNone/>
            </a:pPr>
            <a:r>
              <a:rPr lang="de-DE" b="1" dirty="0" smtClean="0"/>
              <a:t>Um  Fähigkeiten und Einstellungen zu fördern,</a:t>
            </a:r>
          </a:p>
          <a:p>
            <a:pPr>
              <a:buNone/>
            </a:pPr>
            <a:r>
              <a:rPr lang="de-DE" b="1" dirty="0" smtClean="0"/>
              <a:t>muss man zum Handeln anregen / auffordern!</a:t>
            </a:r>
            <a:endParaRPr lang="de-DE" b="1" dirty="0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395536" y="260648"/>
            <a:ext cx="8229600" cy="10081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de-DE" sz="4400" b="1" dirty="0" smtClean="0"/>
              <a:t>      Schülerinnen und Schüler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435280" cy="106613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de-DE" b="1" dirty="0" smtClean="0"/>
              <a:t>          Ideen aus dem Bildungsplan</a:t>
            </a:r>
            <a:endParaRPr lang="de-DE" b="1" dirty="0"/>
          </a:p>
        </p:txBody>
      </p:sp>
      <p:sp>
        <p:nvSpPr>
          <p:cNvPr id="5" name="Textfeld 7"/>
          <p:cNvSpPr txBox="1">
            <a:spLocks noChangeArrowheads="1"/>
          </p:cNvSpPr>
          <p:nvPr/>
        </p:nvSpPr>
        <p:spPr bwMode="auto">
          <a:xfrm>
            <a:off x="395536" y="1556792"/>
            <a:ext cx="3960440" cy="44935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3200" b="1" dirty="0" smtClean="0"/>
              <a:t>„Kommunizieren“</a:t>
            </a:r>
            <a:br>
              <a:rPr lang="de-DE" sz="3200" b="1" dirty="0" smtClean="0"/>
            </a:br>
            <a:endParaRPr lang="de-DE" b="1" dirty="0" smtClean="0"/>
          </a:p>
          <a:p>
            <a:pPr>
              <a:buFont typeface="Arial" charset="0"/>
              <a:buChar char="•"/>
            </a:pPr>
            <a:r>
              <a:rPr lang="de-DE" sz="2800" dirty="0" smtClean="0"/>
              <a:t>Überlegungen darstellen</a:t>
            </a:r>
          </a:p>
          <a:p>
            <a:pPr>
              <a:buFont typeface="Arial" charset="0"/>
              <a:buChar char="•"/>
            </a:pPr>
            <a:r>
              <a:rPr lang="de-DE" sz="2800" dirty="0" smtClean="0"/>
              <a:t>Mathematikspezifische Beschreibungen verwenden</a:t>
            </a:r>
            <a:br>
              <a:rPr lang="de-DE" sz="2800" dirty="0" smtClean="0"/>
            </a:br>
            <a:endParaRPr lang="de-DE" sz="2800" dirty="0" smtClean="0"/>
          </a:p>
          <a:p>
            <a:pPr>
              <a:buFont typeface="Arial" charset="0"/>
              <a:buChar char="•"/>
            </a:pPr>
            <a:r>
              <a:rPr lang="de-DE" sz="2800" dirty="0" smtClean="0"/>
              <a:t>Auf </a:t>
            </a:r>
            <a:r>
              <a:rPr lang="de-DE" sz="2800" dirty="0"/>
              <a:t>Einwände dialogisch </a:t>
            </a:r>
            <a:r>
              <a:rPr lang="de-DE" sz="2800" dirty="0" smtClean="0"/>
              <a:t>eingehen, argumentieren...</a:t>
            </a:r>
            <a:br>
              <a:rPr lang="de-DE" sz="2800" dirty="0" smtClean="0"/>
            </a:br>
            <a:endParaRPr lang="de-DE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716016" y="1628800"/>
            <a:ext cx="3816424" cy="424731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Schülertätigkeiten</a:t>
            </a:r>
          </a:p>
          <a:p>
            <a:endParaRPr lang="de-DE" sz="12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Begriffe erläutern</a:t>
            </a:r>
            <a:br>
              <a:rPr lang="de-DE" sz="3200" b="1" dirty="0" smtClean="0"/>
            </a:br>
            <a:endParaRPr lang="de-DE" sz="8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Situationen und Vorgehensweise beschreiben, auch darstellen</a:t>
            </a:r>
            <a:br>
              <a:rPr lang="de-DE" sz="3200" b="1" dirty="0" smtClean="0"/>
            </a:br>
            <a:endParaRPr lang="de-DE" sz="8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Begründen</a:t>
            </a:r>
            <a:br>
              <a:rPr lang="de-DE" sz="3200" b="1" dirty="0" smtClean="0"/>
            </a:br>
            <a:endParaRPr lang="de-DE" dirty="0"/>
          </a:p>
        </p:txBody>
      </p:sp>
      <p:sp>
        <p:nvSpPr>
          <p:cNvPr id="6" name="Abgerundetes Rechteck 5"/>
          <p:cNvSpPr/>
          <p:nvPr/>
        </p:nvSpPr>
        <p:spPr>
          <a:xfrm rot="19992706">
            <a:off x="6359348" y="4970636"/>
            <a:ext cx="2608669" cy="1402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 smtClean="0"/>
              <a:t>Sprache, Bilder, Symbole, Fachsprache verwenden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7"/>
          <p:cNvSpPr txBox="1">
            <a:spLocks noChangeArrowheads="1"/>
          </p:cNvSpPr>
          <p:nvPr/>
        </p:nvSpPr>
        <p:spPr bwMode="auto">
          <a:xfrm>
            <a:off x="179512" y="1556792"/>
            <a:ext cx="4104456" cy="452431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e-DE" sz="3200" b="1" dirty="0" smtClean="0"/>
              <a:t>„Begründen“</a:t>
            </a:r>
            <a:br>
              <a:rPr lang="de-DE" sz="3200" b="1" dirty="0" smtClean="0"/>
            </a:br>
            <a:r>
              <a:rPr lang="de-DE" sz="3200" b="1" dirty="0" smtClean="0"/>
              <a:t/>
            </a:r>
            <a:br>
              <a:rPr lang="de-DE" sz="3200" b="1" dirty="0" smtClean="0"/>
            </a:br>
            <a:endParaRPr lang="de-DE" sz="1600" b="1" dirty="0" smtClean="0"/>
          </a:p>
          <a:p>
            <a:pPr>
              <a:buFont typeface="Arial" charset="0"/>
              <a:buChar char="•"/>
            </a:pPr>
            <a:r>
              <a:rPr lang="de-DE" sz="2800" dirty="0" smtClean="0"/>
              <a:t>Strukturen erkennen, ...</a:t>
            </a:r>
            <a:br>
              <a:rPr lang="de-DE" sz="2800" dirty="0" smtClean="0"/>
            </a:br>
            <a:endParaRPr lang="de-DE" sz="5400" dirty="0" smtClean="0"/>
          </a:p>
          <a:p>
            <a:pPr>
              <a:buFont typeface="Arial" charset="0"/>
              <a:buChar char="•"/>
            </a:pPr>
            <a:r>
              <a:rPr lang="de-DE" sz="2800" dirty="0" smtClean="0"/>
              <a:t>Vermutungen</a:t>
            </a:r>
            <a:endParaRPr lang="de-DE" sz="2800" dirty="0"/>
          </a:p>
          <a:p>
            <a:r>
              <a:rPr lang="de-DE" sz="2800" dirty="0" smtClean="0"/>
              <a:t>entwickeln, ....</a:t>
            </a:r>
            <a:endParaRPr lang="de-DE" sz="2800" dirty="0"/>
          </a:p>
          <a:p>
            <a:pPr>
              <a:buFont typeface="Arial" charset="0"/>
              <a:buChar char="•"/>
            </a:pPr>
            <a:r>
              <a:rPr lang="de-DE" sz="2800" dirty="0" smtClean="0"/>
              <a:t>Begründungstypen kennen, ...</a:t>
            </a:r>
            <a:r>
              <a:rPr lang="de-DE" sz="2400" dirty="0" smtClean="0"/>
              <a:t/>
            </a:r>
            <a:br>
              <a:rPr lang="de-DE" sz="2400" dirty="0" smtClean="0"/>
            </a:br>
            <a:endParaRPr lang="de-DE" sz="1400" dirty="0"/>
          </a:p>
        </p:txBody>
      </p:sp>
      <p:sp>
        <p:nvSpPr>
          <p:cNvPr id="6" name="Textfeld 5"/>
          <p:cNvSpPr txBox="1"/>
          <p:nvPr/>
        </p:nvSpPr>
        <p:spPr>
          <a:xfrm>
            <a:off x="4644008" y="1556792"/>
            <a:ext cx="4032448" cy="44627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Schülertätigkeiten</a:t>
            </a:r>
            <a:br>
              <a:rPr lang="de-DE" sz="3200" b="1" dirty="0" smtClean="0"/>
            </a:br>
            <a:endParaRPr lang="de-DE" sz="12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Systematisieren, Struktur beschreiben, verallgemeinern, spezialisieren</a:t>
            </a:r>
            <a:br>
              <a:rPr lang="de-DE" sz="3200" b="1" dirty="0" smtClean="0"/>
            </a:br>
            <a:endParaRPr lang="de-DE" sz="8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 Begründen, argumentieren, widerlegen</a:t>
            </a:r>
            <a:br>
              <a:rPr lang="de-DE" sz="3200" b="1" dirty="0" smtClean="0"/>
            </a:br>
            <a:endParaRPr lang="de-DE" sz="800" b="1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23528" y="274638"/>
            <a:ext cx="8435280" cy="10661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Ideen aus dem Bildungsplan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7"/>
          <p:cNvSpPr txBox="1">
            <a:spLocks noGrp="1" noChangeArrowheads="1"/>
          </p:cNvSpPr>
          <p:nvPr>
            <p:ph idx="1"/>
          </p:nvPr>
        </p:nvSpPr>
        <p:spPr bwMode="auto">
          <a:xfrm>
            <a:off x="323528" y="1412777"/>
            <a:ext cx="4248472" cy="4499693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de-DE" b="1" dirty="0" smtClean="0"/>
              <a:t>   „Problemlösen“</a:t>
            </a:r>
            <a:br>
              <a:rPr lang="de-DE" b="1" dirty="0" smtClean="0"/>
            </a:br>
            <a:endParaRPr lang="de-DE" sz="2000" dirty="0" smtClean="0">
              <a:solidFill>
                <a:srgbClr val="92D050"/>
              </a:solidFill>
            </a:endParaRPr>
          </a:p>
          <a:p>
            <a:pPr>
              <a:buFont typeface="Arial" charset="0"/>
              <a:buChar char="•"/>
            </a:pPr>
            <a:r>
              <a:rPr lang="de-DE" sz="2800" dirty="0" smtClean="0"/>
              <a:t>Lösungen reflektieren, bewerten, ...</a:t>
            </a:r>
            <a:br>
              <a:rPr lang="de-DE" sz="2800" dirty="0" smtClean="0"/>
            </a:br>
            <a:endParaRPr lang="de-DE" sz="800" dirty="0" smtClean="0"/>
          </a:p>
          <a:p>
            <a:pPr>
              <a:buFont typeface="Arial" charset="0"/>
              <a:buChar char="•"/>
            </a:pPr>
            <a:r>
              <a:rPr lang="de-DE" sz="2800" dirty="0"/>
              <a:t>Hilfsmittel </a:t>
            </a:r>
            <a:r>
              <a:rPr lang="de-DE" sz="2800" dirty="0" smtClean="0"/>
              <a:t>nutzen</a:t>
            </a:r>
            <a:br>
              <a:rPr lang="de-DE" sz="2800" dirty="0" smtClean="0"/>
            </a:br>
            <a:endParaRPr lang="de-DE" sz="800" dirty="0"/>
          </a:p>
          <a:p>
            <a:pPr>
              <a:buFont typeface="Arial" charset="0"/>
              <a:buChar char="•"/>
            </a:pPr>
            <a:r>
              <a:rPr lang="de-DE" sz="2800" dirty="0"/>
              <a:t>Probleme beschreiben</a:t>
            </a:r>
          </a:p>
          <a:p>
            <a:pPr>
              <a:buFont typeface="Arial" charset="0"/>
              <a:buChar char="•"/>
            </a:pPr>
            <a:r>
              <a:rPr lang="de-DE" sz="2800" dirty="0" smtClean="0"/>
              <a:t>Problemlösetechniken, </a:t>
            </a:r>
            <a:r>
              <a:rPr lang="de-DE" sz="2800" dirty="0" err="1" smtClean="0"/>
              <a:t>Heurismen</a:t>
            </a:r>
            <a:r>
              <a:rPr lang="de-DE" sz="2800" dirty="0" smtClean="0"/>
              <a:t> kennen,  anwenden, ...</a:t>
            </a:r>
            <a:endParaRPr lang="de-DE" sz="1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788024" y="1412776"/>
            <a:ext cx="4104456" cy="4431983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de-DE" sz="3200" b="1" dirty="0" smtClean="0"/>
              <a:t>Schülertätigkeiten</a:t>
            </a:r>
            <a:br>
              <a:rPr lang="de-DE" sz="3200" b="1" dirty="0" smtClean="0"/>
            </a:br>
            <a:endParaRPr lang="de-DE" sz="24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Lösungen reflektieren/bewerten</a:t>
            </a:r>
            <a:br>
              <a:rPr lang="de-DE" sz="3200" b="1" dirty="0" smtClean="0"/>
            </a:br>
            <a:endParaRPr lang="de-DE" sz="8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Hilfsmittel nutzen</a:t>
            </a:r>
            <a:br>
              <a:rPr lang="de-DE" sz="3200" b="1" dirty="0" smtClean="0"/>
            </a:br>
            <a:endParaRPr lang="de-DE" sz="3200" b="1" dirty="0" smtClean="0"/>
          </a:p>
          <a:p>
            <a:pPr>
              <a:buFont typeface="Arial" pitchFamily="34" charset="0"/>
              <a:buChar char="•"/>
            </a:pPr>
            <a:r>
              <a:rPr lang="de-DE" sz="3200" b="1" dirty="0" smtClean="0"/>
              <a:t>Heuristisch arbeiten</a:t>
            </a:r>
            <a:br>
              <a:rPr lang="de-DE" sz="3200" b="1" dirty="0" smtClean="0"/>
            </a:br>
            <a:r>
              <a:rPr lang="de-DE" sz="800" b="1" dirty="0" smtClean="0"/>
              <a:t/>
            </a:r>
            <a:br>
              <a:rPr lang="de-DE" sz="800" b="1" dirty="0" smtClean="0"/>
            </a:br>
            <a:r>
              <a:rPr lang="de-DE" sz="800" b="1" dirty="0" smtClean="0"/>
              <a:t/>
            </a:r>
            <a:br>
              <a:rPr lang="de-DE" sz="800" b="1" dirty="0" smtClean="0"/>
            </a:br>
            <a:r>
              <a:rPr lang="de-DE" sz="800" b="1" dirty="0" smtClean="0"/>
              <a:t/>
            </a:r>
            <a:br>
              <a:rPr lang="de-DE" sz="800" b="1" dirty="0" smtClean="0"/>
            </a:br>
            <a:r>
              <a:rPr lang="de-DE" sz="800" b="1" dirty="0" smtClean="0"/>
              <a:t/>
            </a:r>
            <a:br>
              <a:rPr lang="de-DE" sz="800" b="1" dirty="0" smtClean="0"/>
            </a:br>
            <a:r>
              <a:rPr lang="de-DE" sz="800" b="1" dirty="0" smtClean="0"/>
              <a:t/>
            </a:r>
            <a:br>
              <a:rPr lang="de-DE" sz="800" b="1" dirty="0" smtClean="0"/>
            </a:br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323528" y="274638"/>
            <a:ext cx="8435280" cy="10661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Ideen aus dem Bildungsplan</a:t>
            </a:r>
            <a:endParaRPr kumimoji="0" lang="de-DE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733</Words>
  <Application>Microsoft Office PowerPoint</Application>
  <PresentationFormat>Bildschirmpräsentation (4:3)</PresentationFormat>
  <Paragraphs>280</Paragraphs>
  <Slides>41</Slides>
  <Notes>1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41</vt:i4>
      </vt:variant>
    </vt:vector>
  </HeadingPairs>
  <TitlesOfParts>
    <vt:vector size="43" baseType="lpstr">
      <vt:lpstr>Larissa-Design</vt:lpstr>
      <vt:lpstr>Dokument</vt:lpstr>
      <vt:lpstr>Folie 1</vt:lpstr>
      <vt:lpstr>Verortung des Moduls</vt:lpstr>
      <vt:lpstr>Folie 3</vt:lpstr>
      <vt:lpstr>Ziele des Moduls</vt:lpstr>
      <vt:lpstr>Inhalt/Schwerpunkt des Moduls</vt:lpstr>
      <vt:lpstr>Folie 6</vt:lpstr>
      <vt:lpstr>          Ideen aus dem Bildungsplan</vt:lpstr>
      <vt:lpstr>Folie 8</vt:lpstr>
      <vt:lpstr>Folie 9</vt:lpstr>
      <vt:lpstr>     Mögliche Schülertätigkeiten</vt:lpstr>
      <vt:lpstr>Begriffe erläutern</vt:lpstr>
      <vt:lpstr>Welche Begriffe sollte man Ihrer Meinung nach noch ergänzen?</vt:lpstr>
      <vt:lpstr>Beispiel „Integral“</vt:lpstr>
      <vt:lpstr>Folie 14</vt:lpstr>
      <vt:lpstr>Folie 15</vt:lpstr>
      <vt:lpstr>Folie 16</vt:lpstr>
      <vt:lpstr>Verständnis</vt:lpstr>
      <vt:lpstr>Verständnis</vt:lpstr>
      <vt:lpstr> Begriffe erläutern -Mögliche Aufgabenstellungen- </vt:lpstr>
      <vt:lpstr>Analyse einer Aufgabe</vt:lpstr>
      <vt:lpstr>Analyse: Beispiel</vt:lpstr>
      <vt:lpstr>- Wählen Sie einen Begriff aus, für den Sie an einer ZPG-Fortbildung verschiedene verständnisorientierte Aufgaben vorstellen möchten.   - Für welchen Begriff würden Sie die Fortbildungsteilnehmer selbst eine verständnisorientierte Aufgabe formulieren lassen? </vt:lpstr>
      <vt:lpstr>           Lösungen reflektieren/bewerten</vt:lpstr>
      <vt:lpstr>          Die ursprüngliche Aufgabe </vt:lpstr>
      <vt:lpstr>           1. Variante:          Vollständige Lösung vorgegeben </vt:lpstr>
      <vt:lpstr>           2. Variante:          Lösungsansatz vorgegeben </vt:lpstr>
      <vt:lpstr>           3. Variante:            Verschiedene Lösungen vorgegeben </vt:lpstr>
      <vt:lpstr>           Lösungen reflektieren/bewerten Verständnis fördern</vt:lpstr>
      <vt:lpstr>Folie 29</vt:lpstr>
      <vt:lpstr>Folie 30</vt:lpstr>
      <vt:lpstr>Folie 31</vt:lpstr>
      <vt:lpstr>Folie 32</vt:lpstr>
      <vt:lpstr>Folie 33</vt:lpstr>
      <vt:lpstr>Folie 34</vt:lpstr>
      <vt:lpstr>     Beispiel  als Klausuraufgabe</vt:lpstr>
      <vt:lpstr>Verbindung zum Musteraufgabensatz Abitur 2013</vt:lpstr>
      <vt:lpstr>Musteraufgabensatz ABI 2013</vt:lpstr>
      <vt:lpstr>Musteraufgabensatz ABI 2013</vt:lpstr>
      <vt:lpstr>Beispiele aus dem Musteraufgabensatz Abitur 2013</vt:lpstr>
      <vt:lpstr>Folie 40</vt:lpstr>
      <vt:lpstr>Folie 41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 ist kompetenzorientiertes Unterrichten im Fach Mathematik?</dc:title>
  <dc:creator>Heidi Buck</dc:creator>
  <cp:lastModifiedBy>Heidi Buck</cp:lastModifiedBy>
  <cp:revision>147</cp:revision>
  <dcterms:created xsi:type="dcterms:W3CDTF">2010-08-04T14:29:59Z</dcterms:created>
  <dcterms:modified xsi:type="dcterms:W3CDTF">2010-10-17T10:25:53Z</dcterms:modified>
</cp:coreProperties>
</file>