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8001000" cy="10668000"/>
  <p:notesSz cx="6858000" cy="9658350"/>
  <p:custShowLst>
    <p:custShow name="Herstellung eines transgenen" id="0">
      <p:sldLst>
        <p:sld r:id="rId2"/>
      </p:sldLst>
    </p:custShow>
  </p:custShow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AFFFF"/>
    <a:srgbClr val="C1F0FF"/>
    <a:srgbClr val="D43FA9"/>
    <a:srgbClr val="FCECF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26" autoAdjust="0"/>
    <p:restoredTop sz="95204" autoAdjust="0"/>
  </p:normalViewPr>
  <p:slideViewPr>
    <p:cSldViewPr>
      <p:cViewPr>
        <p:scale>
          <a:sx n="120" d="100"/>
          <a:sy n="120" d="100"/>
        </p:scale>
        <p:origin x="-762" y="2466"/>
      </p:cViewPr>
      <p:guideLst>
        <p:guide orient="horz" pos="5808"/>
        <p:guide pos="25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8" d="100"/>
          <a:sy n="38" d="100"/>
        </p:scale>
        <p:origin x="-1542" y="-108"/>
      </p:cViewPr>
      <p:guideLst>
        <p:guide orient="horz" pos="3042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75750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175750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" charset="0"/>
              </a:defRPr>
            </a:lvl1pPr>
          </a:lstStyle>
          <a:p>
            <a:pPr>
              <a:defRPr/>
            </a:pPr>
            <a:fld id="{5F4D7B6E-7D20-45DA-AE04-0674DAB448C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72503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5975" y="762000"/>
            <a:ext cx="2686050" cy="3581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572000"/>
            <a:ext cx="50292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Klicken Sie, um die Textformatierung des Masters zu bearbeiten.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4000"/>
            <a:ext cx="2971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144000"/>
            <a:ext cx="2971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" charset="0"/>
              </a:defRPr>
            </a:lvl1pPr>
          </a:lstStyle>
          <a:p>
            <a:pPr>
              <a:defRPr/>
            </a:pPr>
            <a:fld id="{CDCFD001-C196-41F8-9C53-FB8C5B77CCA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842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0075" y="3314700"/>
            <a:ext cx="6800850" cy="2286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00150" y="6045200"/>
            <a:ext cx="5600700" cy="27257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5802949"/>
      </p:ext>
    </p:extLst>
  </p:cSld>
  <p:clrMapOvr>
    <a:masterClrMapping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0050" y="427038"/>
            <a:ext cx="7200900" cy="1778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00050" y="2489200"/>
            <a:ext cx="7200900" cy="70405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758728"/>
      </p:ext>
    </p:extLst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5800725" y="427038"/>
            <a:ext cx="1800225" cy="9102725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00050" y="427038"/>
            <a:ext cx="5248275" cy="9102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8111100"/>
      </p:ext>
    </p:extLst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0050" y="427038"/>
            <a:ext cx="7200900" cy="1778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00050" y="2489200"/>
            <a:ext cx="7200900" cy="7040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8112192"/>
      </p:ext>
    </p:extLst>
  </p:cSld>
  <p:clrMapOvr>
    <a:masterClrMapping/>
  </p:clrMapOvr>
  <p:transition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825" y="6854825"/>
            <a:ext cx="6800850" cy="2119313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1825" y="4521200"/>
            <a:ext cx="6800850" cy="23336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009306135"/>
      </p:ext>
    </p:extLst>
  </p:cSld>
  <p:clrMapOvr>
    <a:masterClrMapping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0050" y="427038"/>
            <a:ext cx="7200900" cy="1778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00050" y="2489200"/>
            <a:ext cx="3524250" cy="70405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076700" y="2489200"/>
            <a:ext cx="3524250" cy="70405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9723038"/>
      </p:ext>
    </p:extLst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0050" y="427038"/>
            <a:ext cx="7200900" cy="1778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00050" y="2387600"/>
            <a:ext cx="3535363" cy="9953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00050" y="3382963"/>
            <a:ext cx="3535363" cy="61468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064000" y="2387600"/>
            <a:ext cx="3536950" cy="9953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064000" y="3382963"/>
            <a:ext cx="3536950" cy="61468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0850946"/>
      </p:ext>
    </p:extLst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0050" y="427038"/>
            <a:ext cx="7200900" cy="1778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4585526"/>
      </p:ext>
    </p:extLst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3891551"/>
      </p:ext>
    </p:extLst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0050" y="425450"/>
            <a:ext cx="2632075" cy="18065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28963" y="425450"/>
            <a:ext cx="4471987" cy="91043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00050" y="2232025"/>
            <a:ext cx="2632075" cy="7297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24000591"/>
      </p:ext>
    </p:extLst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68450" y="7467600"/>
            <a:ext cx="4800600" cy="881063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568450" y="952500"/>
            <a:ext cx="4800600" cy="640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568450" y="8348663"/>
            <a:ext cx="4800600" cy="1252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770958828"/>
      </p:ext>
    </p:extLst>
  </p:cSld>
  <p:clrMapOvr>
    <a:masterClrMapping/>
  </p:clrMapOvr>
  <p:transition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cut/>
  </p:transition>
  <p:txStyles>
    <p:titleStyle>
      <a:lvl1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Times New Roman" pitchFamily="1" charset="0"/>
        </a:defRPr>
      </a:lvl2pPr>
      <a:lvl3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Times New Roman" pitchFamily="1" charset="0"/>
        </a:defRPr>
      </a:lvl3pPr>
      <a:lvl4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Times New Roman" pitchFamily="1" charset="0"/>
        </a:defRPr>
      </a:lvl4pPr>
      <a:lvl5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Times New Roman" pitchFamily="1" charset="0"/>
        </a:defRPr>
      </a:lvl5pPr>
      <a:lvl6pPr marL="4572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Times New Roman" pitchFamily="1" charset="0"/>
        </a:defRPr>
      </a:lvl6pPr>
      <a:lvl7pPr marL="9144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Times New Roman" pitchFamily="1" charset="0"/>
        </a:defRPr>
      </a:lvl7pPr>
      <a:lvl8pPr marL="13716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Times New Roman" pitchFamily="1" charset="0"/>
        </a:defRPr>
      </a:lvl8pPr>
      <a:lvl9pPr marL="18288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Times New Roman" pitchFamily="1" charset="0"/>
        </a:defRPr>
      </a:lvl9pPr>
    </p:titleStyle>
    <p:bodyStyle>
      <a:lvl1pPr marL="401638" indent="-401638" algn="l" defTabSz="1066800" rtl="0" eaLnBrk="0" fontAlgn="base" hangingPunct="0">
        <a:spcBef>
          <a:spcPct val="20000"/>
        </a:spcBef>
        <a:spcAft>
          <a:spcPct val="0"/>
        </a:spcAft>
        <a:buChar char="•"/>
        <a:defRPr sz="37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336550" algn="l" defTabSz="1066800" rtl="0" eaLnBrk="0" fontAlgn="base" hangingPunct="0">
        <a:spcBef>
          <a:spcPct val="20000"/>
        </a:spcBef>
        <a:spcAft>
          <a:spcPct val="0"/>
        </a:spcAft>
        <a:buChar char="–"/>
        <a:defRPr sz="3300">
          <a:solidFill>
            <a:schemeClr val="tx1"/>
          </a:solidFill>
          <a:latin typeface="+mn-lt"/>
        </a:defRPr>
      </a:lvl2pPr>
      <a:lvl3pPr marL="1335088" indent="-268288" algn="l" defTabSz="1066800" rtl="0" eaLnBrk="0" fontAlgn="base" hangingPunct="0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</a:defRPr>
      </a:lvl3pPr>
      <a:lvl4pPr marL="1866900" indent="-268288" algn="l" defTabSz="1066800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4pPr>
      <a:lvl5pPr marL="2398713" indent="-263525" algn="l" defTabSz="1066800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5pPr>
      <a:lvl6pPr marL="2855913" indent="-263525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3313113" indent="-263525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770313" indent="-263525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4227513" indent="-263525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Grafik 4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763" y="1558925"/>
            <a:ext cx="1065212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Grafik 40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28"/>
          <a:stretch>
            <a:fillRect/>
          </a:stretch>
        </p:blipFill>
        <p:spPr bwMode="auto">
          <a:xfrm rot="2108396">
            <a:off x="4314825" y="1709738"/>
            <a:ext cx="388938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Grafik 39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1" t="5627" r="13777" b="10934"/>
          <a:stretch>
            <a:fillRect/>
          </a:stretch>
        </p:blipFill>
        <p:spPr bwMode="auto">
          <a:xfrm rot="-5937898">
            <a:off x="3806032" y="2459831"/>
            <a:ext cx="1119188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93" name="Grafik 40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163" y="1571625"/>
            <a:ext cx="1054100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Grafik 40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63219">
            <a:off x="2324100" y="2414588"/>
            <a:ext cx="1000125" cy="103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Grafik 40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96" b="60263"/>
          <a:stretch>
            <a:fillRect/>
          </a:stretch>
        </p:blipFill>
        <p:spPr bwMode="auto">
          <a:xfrm>
            <a:off x="2827338" y="5929313"/>
            <a:ext cx="1333500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Grafik 40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42" b="60022"/>
          <a:stretch>
            <a:fillRect/>
          </a:stretch>
        </p:blipFill>
        <p:spPr bwMode="auto">
          <a:xfrm>
            <a:off x="1016000" y="6435725"/>
            <a:ext cx="14827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Grafik 40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713" y="4386263"/>
            <a:ext cx="809625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Grafik 40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7" r="42674" b="-1367"/>
          <a:stretch>
            <a:fillRect/>
          </a:stretch>
        </p:blipFill>
        <p:spPr bwMode="auto">
          <a:xfrm>
            <a:off x="5037138" y="7491413"/>
            <a:ext cx="857250" cy="143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38" name="Gerade Verbindung mit Pfeil 362"/>
          <p:cNvCxnSpPr>
            <a:cxnSpLocks noChangeShapeType="1"/>
          </p:cNvCxnSpPr>
          <p:nvPr/>
        </p:nvCxnSpPr>
        <p:spPr bwMode="auto">
          <a:xfrm flipV="1">
            <a:off x="9221788" y="6500813"/>
            <a:ext cx="847725" cy="127000"/>
          </a:xfrm>
          <a:prstGeom prst="bentConnector3">
            <a:avLst>
              <a:gd name="adj1" fmla="val 55579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63" name="Geschweifte Klammer rechts 370"/>
          <p:cNvSpPr>
            <a:spLocks/>
          </p:cNvSpPr>
          <p:nvPr/>
        </p:nvSpPr>
        <p:spPr bwMode="auto">
          <a:xfrm rot="16200000" flipH="1">
            <a:off x="3313906" y="2305844"/>
            <a:ext cx="487363" cy="3070225"/>
          </a:xfrm>
          <a:prstGeom prst="rightBrace">
            <a:avLst>
              <a:gd name="adj1" fmla="val 24265"/>
              <a:gd name="adj2" fmla="val 5038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de-DE"/>
          </a:p>
        </p:txBody>
      </p:sp>
      <p:cxnSp>
        <p:nvCxnSpPr>
          <p:cNvPr id="1040" name="Gerade Verbindung mit Pfeil 374"/>
          <p:cNvCxnSpPr>
            <a:cxnSpLocks noChangeShapeType="1"/>
          </p:cNvCxnSpPr>
          <p:nvPr/>
        </p:nvCxnSpPr>
        <p:spPr bwMode="auto">
          <a:xfrm rot="10800000" flipV="1">
            <a:off x="-2679700" y="6484938"/>
            <a:ext cx="1538287" cy="247650"/>
          </a:xfrm>
          <a:prstGeom prst="bentConnector3">
            <a:avLst>
              <a:gd name="adj1" fmla="val 49949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65" name="Geschweifte Klammer rechts 373"/>
          <p:cNvSpPr>
            <a:spLocks/>
          </p:cNvSpPr>
          <p:nvPr/>
        </p:nvSpPr>
        <p:spPr bwMode="auto">
          <a:xfrm rot="5400000">
            <a:off x="3321050" y="3865563"/>
            <a:ext cx="415925" cy="3781425"/>
          </a:xfrm>
          <a:prstGeom prst="rightBrace">
            <a:avLst>
              <a:gd name="adj1" fmla="val 25044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de-DE"/>
          </a:p>
        </p:txBody>
      </p:sp>
      <p:cxnSp>
        <p:nvCxnSpPr>
          <p:cNvPr id="2071" name="Gerade Verbindung mit Pfeil 349"/>
          <p:cNvCxnSpPr>
            <a:cxnSpLocks noChangeShapeType="1"/>
          </p:cNvCxnSpPr>
          <p:nvPr/>
        </p:nvCxnSpPr>
        <p:spPr bwMode="auto">
          <a:xfrm>
            <a:off x="4630738" y="8512175"/>
            <a:ext cx="338137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072" name="Grafik 40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7" t="4126" r="17828" b="10439"/>
          <a:stretch>
            <a:fillRect/>
          </a:stretch>
        </p:blipFill>
        <p:spPr bwMode="auto">
          <a:xfrm>
            <a:off x="3189288" y="4335463"/>
            <a:ext cx="768350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3" name="Grafik 39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7" t="4884" r="23683" b="10896"/>
          <a:stretch>
            <a:fillRect/>
          </a:stretch>
        </p:blipFill>
        <p:spPr bwMode="auto">
          <a:xfrm>
            <a:off x="4837113" y="4341813"/>
            <a:ext cx="700087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5" name="Grafik 39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860425"/>
            <a:ext cx="344488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2" name="Gerade Verbindung 358"/>
          <p:cNvSpPr>
            <a:spLocks noChangeShapeType="1"/>
          </p:cNvSpPr>
          <p:nvPr/>
        </p:nvSpPr>
        <p:spPr bwMode="auto">
          <a:xfrm flipH="1">
            <a:off x="-3489325" y="1054100"/>
            <a:ext cx="160337" cy="38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077" name="Gerade Verbindung 381"/>
          <p:cNvSpPr>
            <a:spLocks noChangeShapeType="1"/>
          </p:cNvSpPr>
          <p:nvPr/>
        </p:nvSpPr>
        <p:spPr bwMode="auto">
          <a:xfrm flipH="1">
            <a:off x="2598738" y="2066925"/>
            <a:ext cx="106362" cy="7731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pic>
        <p:nvPicPr>
          <p:cNvPr id="2090" name="Grafik 4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7" t="4126" r="17828" b="10439"/>
          <a:stretch>
            <a:fillRect/>
          </a:stretch>
        </p:blipFill>
        <p:spPr bwMode="auto">
          <a:xfrm>
            <a:off x="2598738" y="7453313"/>
            <a:ext cx="768350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1" name="Grafik 41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7" t="4884" r="23683" b="10896"/>
          <a:stretch>
            <a:fillRect/>
          </a:stretch>
        </p:blipFill>
        <p:spPr bwMode="auto">
          <a:xfrm>
            <a:off x="3716338" y="7491413"/>
            <a:ext cx="700087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8" name="Rectangle 70"/>
          <p:cNvSpPr>
            <a:spLocks noChangeArrowheads="1"/>
          </p:cNvSpPr>
          <p:nvPr/>
        </p:nvSpPr>
        <p:spPr bwMode="auto">
          <a:xfrm>
            <a:off x="152400" y="609600"/>
            <a:ext cx="8001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de-DE"/>
              <a:t> </a:t>
            </a:r>
          </a:p>
          <a:p>
            <a:pPr eaLnBrk="0" hangingPunct="0"/>
            <a:endParaRPr lang="de-DE"/>
          </a:p>
        </p:txBody>
      </p:sp>
      <p:sp>
        <p:nvSpPr>
          <p:cNvPr id="1069" name="Rectangle 72"/>
          <p:cNvSpPr>
            <a:spLocks noChangeArrowheads="1"/>
          </p:cNvSpPr>
          <p:nvPr/>
        </p:nvSpPr>
        <p:spPr bwMode="auto">
          <a:xfrm>
            <a:off x="152400" y="609600"/>
            <a:ext cx="8001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de-DE"/>
              <a:t/>
            </a:r>
            <a:br>
              <a:rPr lang="de-DE"/>
            </a:br>
            <a:endParaRPr lang="de-DE"/>
          </a:p>
          <a:p>
            <a:pPr eaLnBrk="0" hangingPunct="0"/>
            <a:endParaRPr lang="de-DE"/>
          </a:p>
        </p:txBody>
      </p:sp>
      <p:sp>
        <p:nvSpPr>
          <p:cNvPr id="1070" name="Rectangle 79"/>
          <p:cNvSpPr>
            <a:spLocks noChangeArrowheads="1"/>
          </p:cNvSpPr>
          <p:nvPr/>
        </p:nvSpPr>
        <p:spPr bwMode="auto">
          <a:xfrm>
            <a:off x="152400" y="609600"/>
            <a:ext cx="8001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de-DE" sz="700"/>
              <a:t/>
            </a:r>
            <a:br>
              <a:rPr lang="de-DE" sz="700"/>
            </a:br>
            <a:endParaRPr lang="de-DE"/>
          </a:p>
          <a:p>
            <a:pPr eaLnBrk="0" hangingPunct="0"/>
            <a:endParaRPr lang="de-DE"/>
          </a:p>
        </p:txBody>
      </p:sp>
      <p:sp>
        <p:nvSpPr>
          <p:cNvPr id="1071" name="Rectangle 80"/>
          <p:cNvSpPr>
            <a:spLocks noChangeArrowheads="1"/>
          </p:cNvSpPr>
          <p:nvPr/>
        </p:nvSpPr>
        <p:spPr bwMode="auto">
          <a:xfrm>
            <a:off x="152400" y="609600"/>
            <a:ext cx="8001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1072" name="Rectangle 85"/>
          <p:cNvSpPr>
            <a:spLocks noChangeArrowheads="1"/>
          </p:cNvSpPr>
          <p:nvPr/>
        </p:nvSpPr>
        <p:spPr bwMode="auto">
          <a:xfrm>
            <a:off x="152400" y="609600"/>
            <a:ext cx="8001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de-DE" sz="700"/>
              <a:t/>
            </a:r>
            <a:br>
              <a:rPr lang="de-DE" sz="700"/>
            </a:br>
            <a:endParaRPr lang="de-DE"/>
          </a:p>
          <a:p>
            <a:pPr eaLnBrk="0" hangingPunct="0"/>
            <a:endParaRPr lang="de-DE"/>
          </a:p>
        </p:txBody>
      </p:sp>
      <p:sp>
        <p:nvSpPr>
          <p:cNvPr id="1073" name="Rectangle 86"/>
          <p:cNvSpPr>
            <a:spLocks noChangeArrowheads="1"/>
          </p:cNvSpPr>
          <p:nvPr/>
        </p:nvSpPr>
        <p:spPr bwMode="auto">
          <a:xfrm>
            <a:off x="152400" y="609600"/>
            <a:ext cx="8001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1074" name="Rectangle 87"/>
          <p:cNvSpPr>
            <a:spLocks noChangeArrowheads="1"/>
          </p:cNvSpPr>
          <p:nvPr/>
        </p:nvSpPr>
        <p:spPr bwMode="auto">
          <a:xfrm>
            <a:off x="152400" y="609600"/>
            <a:ext cx="8001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de-DE"/>
              <a:t/>
            </a:r>
            <a:br>
              <a:rPr lang="de-DE"/>
            </a:br>
            <a:endParaRPr lang="de-DE"/>
          </a:p>
          <a:p>
            <a:pPr eaLnBrk="0" hangingPunct="0"/>
            <a:endParaRPr lang="de-DE"/>
          </a:p>
        </p:txBody>
      </p:sp>
      <p:sp>
        <p:nvSpPr>
          <p:cNvPr id="1075" name="Rectangle 88"/>
          <p:cNvSpPr>
            <a:spLocks noChangeArrowheads="1"/>
          </p:cNvSpPr>
          <p:nvPr/>
        </p:nvSpPr>
        <p:spPr bwMode="auto">
          <a:xfrm>
            <a:off x="152400" y="609600"/>
            <a:ext cx="8001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de-DE"/>
          </a:p>
          <a:p>
            <a:pPr eaLnBrk="0" hangingPunct="0"/>
            <a:endParaRPr lang="de-DE"/>
          </a:p>
        </p:txBody>
      </p:sp>
      <p:sp>
        <p:nvSpPr>
          <p:cNvPr id="1076" name="Rectangle 91"/>
          <p:cNvSpPr>
            <a:spLocks noChangeArrowheads="1"/>
          </p:cNvSpPr>
          <p:nvPr/>
        </p:nvSpPr>
        <p:spPr bwMode="auto">
          <a:xfrm>
            <a:off x="152400" y="609600"/>
            <a:ext cx="8001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de-DE" sz="1100">
                <a:ea typeface="Calibri" pitchFamily="34" charset="0"/>
                <a:cs typeface="Times New Roman" pitchFamily="18" charset="0"/>
              </a:rPr>
              <a:t/>
            </a:r>
            <a:br>
              <a:rPr lang="de-DE" sz="1100">
                <a:ea typeface="Calibri" pitchFamily="34" charset="0"/>
                <a:cs typeface="Times New Roman" pitchFamily="18" charset="0"/>
              </a:rPr>
            </a:br>
            <a:endParaRPr lang="de-DE">
              <a:ea typeface="Calibri" pitchFamily="34" charset="0"/>
              <a:cs typeface="Times New Roman" pitchFamily="18" charset="0"/>
            </a:endParaRPr>
          </a:p>
        </p:txBody>
      </p:sp>
      <p:cxnSp>
        <p:nvCxnSpPr>
          <p:cNvPr id="27697" name="Gerade Verbindung mit Pfeil 27696"/>
          <p:cNvCxnSpPr/>
          <p:nvPr/>
        </p:nvCxnSpPr>
        <p:spPr>
          <a:xfrm>
            <a:off x="2151063" y="2382838"/>
            <a:ext cx="296862" cy="2127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01" name="Gerade Verbindung mit Pfeil 27700"/>
          <p:cNvCxnSpPr/>
          <p:nvPr/>
        </p:nvCxnSpPr>
        <p:spPr>
          <a:xfrm>
            <a:off x="3306763" y="2763838"/>
            <a:ext cx="473075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08" name="Gerade Verbindung mit Pfeil 27707"/>
          <p:cNvCxnSpPr/>
          <p:nvPr/>
        </p:nvCxnSpPr>
        <p:spPr>
          <a:xfrm flipH="1" flipV="1">
            <a:off x="4895850" y="1900238"/>
            <a:ext cx="523875" cy="476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10" name="Gerade Verbindung mit Pfeil 27709"/>
          <p:cNvCxnSpPr>
            <a:stCxn id="2063" idx="1"/>
            <a:endCxn id="2072" idx="0"/>
          </p:cNvCxnSpPr>
          <p:nvPr/>
        </p:nvCxnSpPr>
        <p:spPr>
          <a:xfrm>
            <a:off x="3568700" y="4084638"/>
            <a:ext cx="4763" cy="2508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13" name="Gerade Verbindung mit Pfeil 27712"/>
          <p:cNvCxnSpPr>
            <a:stCxn id="2063" idx="1"/>
          </p:cNvCxnSpPr>
          <p:nvPr/>
        </p:nvCxnSpPr>
        <p:spPr>
          <a:xfrm flipH="1">
            <a:off x="2022475" y="4084638"/>
            <a:ext cx="1546225" cy="3016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15" name="Gerade Verbindung mit Pfeil 27714"/>
          <p:cNvCxnSpPr>
            <a:stCxn id="2063" idx="1"/>
          </p:cNvCxnSpPr>
          <p:nvPr/>
        </p:nvCxnSpPr>
        <p:spPr>
          <a:xfrm>
            <a:off x="3568700" y="4084638"/>
            <a:ext cx="1303338" cy="3111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19" name="Gerade Verbindung mit Pfeil 27718"/>
          <p:cNvCxnSpPr/>
          <p:nvPr/>
        </p:nvCxnSpPr>
        <p:spPr>
          <a:xfrm flipH="1">
            <a:off x="2447925" y="6500813"/>
            <a:ext cx="379413" cy="127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21" name="Gerade Verbindung mit Pfeil 27720"/>
          <p:cNvCxnSpPr/>
          <p:nvPr/>
        </p:nvCxnSpPr>
        <p:spPr>
          <a:xfrm>
            <a:off x="1457325" y="6951663"/>
            <a:ext cx="1141413" cy="6032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24" name="Gerade Verbindung mit Pfeil 27723"/>
          <p:cNvCxnSpPr/>
          <p:nvPr/>
        </p:nvCxnSpPr>
        <p:spPr>
          <a:xfrm>
            <a:off x="2055813" y="6846888"/>
            <a:ext cx="1758950" cy="7080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36" name="Gerade Verbindung 27735"/>
          <p:cNvCxnSpPr/>
          <p:nvPr/>
        </p:nvCxnSpPr>
        <p:spPr>
          <a:xfrm>
            <a:off x="4576763" y="3081338"/>
            <a:ext cx="381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44" name="Gerade Verbindung mit Pfeil 27743"/>
          <p:cNvCxnSpPr/>
          <p:nvPr/>
        </p:nvCxnSpPr>
        <p:spPr>
          <a:xfrm flipH="1">
            <a:off x="4065588" y="2162175"/>
            <a:ext cx="203200" cy="3270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50" name="Gerade Verbindung mit Pfeil 27749"/>
          <p:cNvCxnSpPr/>
          <p:nvPr/>
        </p:nvCxnSpPr>
        <p:spPr>
          <a:xfrm flipH="1">
            <a:off x="6376988" y="1376363"/>
            <a:ext cx="223837" cy="19843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60" name="Gerade Verbindung 27759"/>
          <p:cNvCxnSpPr/>
          <p:nvPr/>
        </p:nvCxnSpPr>
        <p:spPr>
          <a:xfrm flipH="1" flipV="1">
            <a:off x="977900" y="6577013"/>
            <a:ext cx="441325" cy="1920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63" name="Gerade Verbindung 27762"/>
          <p:cNvCxnSpPr/>
          <p:nvPr/>
        </p:nvCxnSpPr>
        <p:spPr>
          <a:xfrm flipV="1">
            <a:off x="1638300" y="6435725"/>
            <a:ext cx="255588" cy="2381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2"/>
          <p:cNvCxnSpPr/>
          <p:nvPr/>
        </p:nvCxnSpPr>
        <p:spPr>
          <a:xfrm>
            <a:off x="3716338" y="6435725"/>
            <a:ext cx="350837" cy="3333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 Verbindung 4"/>
          <p:cNvCxnSpPr/>
          <p:nvPr/>
        </p:nvCxnSpPr>
        <p:spPr>
          <a:xfrm>
            <a:off x="5476875" y="8704263"/>
            <a:ext cx="461963" cy="2381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winkelte Verbindung 11"/>
          <p:cNvCxnSpPr/>
          <p:nvPr/>
        </p:nvCxnSpPr>
        <p:spPr>
          <a:xfrm rot="10800000" flipH="1" flipV="1">
            <a:off x="665163" y="1335088"/>
            <a:ext cx="647700" cy="757237"/>
          </a:xfrm>
          <a:prstGeom prst="bentConnector4">
            <a:avLst>
              <a:gd name="adj1" fmla="val -35264"/>
              <a:gd name="adj2" fmla="val 100002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winkelte Verbindung 23"/>
          <p:cNvCxnSpPr/>
          <p:nvPr/>
        </p:nvCxnSpPr>
        <p:spPr>
          <a:xfrm rot="16200000" flipH="1">
            <a:off x="1689101" y="1620837"/>
            <a:ext cx="450850" cy="384175"/>
          </a:xfrm>
          <a:prstGeom prst="bentConnector3">
            <a:avLst>
              <a:gd name="adj1" fmla="val 11202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1" name="Gerade Verbindung 2110"/>
          <p:cNvCxnSpPr/>
          <p:nvPr/>
        </p:nvCxnSpPr>
        <p:spPr>
          <a:xfrm flipV="1">
            <a:off x="3055938" y="1733550"/>
            <a:ext cx="1453356" cy="8620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9" name="Grafik 40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112" y="3470289"/>
            <a:ext cx="49847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" name="Grafik 40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223" y="3470289"/>
            <a:ext cx="49847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" name="Grafik 40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300" y="3457575"/>
            <a:ext cx="5111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1" name="Textfeld 27684"/>
          <p:cNvSpPr txBox="1">
            <a:spLocks noChangeArrowheads="1"/>
          </p:cNvSpPr>
          <p:nvPr/>
        </p:nvSpPr>
        <p:spPr bwMode="auto">
          <a:xfrm>
            <a:off x="2870200" y="4878388"/>
            <a:ext cx="1857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de-DE"/>
          </a:p>
        </p:txBody>
      </p:sp>
      <p:sp>
        <p:nvSpPr>
          <p:cNvPr id="27687" name="Textfeld 27686"/>
          <p:cNvSpPr txBox="1">
            <a:spLocks noChangeArrowheads="1"/>
          </p:cNvSpPr>
          <p:nvPr/>
        </p:nvSpPr>
        <p:spPr bwMode="auto">
          <a:xfrm>
            <a:off x="3465513" y="3116263"/>
            <a:ext cx="355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sz="2000">
                <a:latin typeface="Calibri" pitchFamily="34" charset="0"/>
                <a:cs typeface="Calibri" pitchFamily="34" charset="0"/>
              </a:rPr>
              <a:t>+</a:t>
            </a:r>
          </a:p>
        </p:txBody>
      </p:sp>
      <p:cxnSp>
        <p:nvCxnSpPr>
          <p:cNvPr id="27690" name="Gerade Verbindung 27689"/>
          <p:cNvCxnSpPr>
            <a:stCxn id="121" idx="3"/>
          </p:cNvCxnSpPr>
          <p:nvPr/>
        </p:nvCxnSpPr>
        <p:spPr>
          <a:xfrm>
            <a:off x="4054475" y="3624263"/>
            <a:ext cx="247650" cy="587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1"/>
          <p:cNvSpPr txBox="1"/>
          <p:nvPr/>
        </p:nvSpPr>
        <p:spPr>
          <a:xfrm>
            <a:off x="481806" y="365448"/>
            <a:ext cx="4311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 smtClean="0">
                <a:latin typeface="Calibri" pitchFamily="34" charset="0"/>
                <a:cs typeface="Calibri" pitchFamily="34" charset="0"/>
              </a:rPr>
              <a:t>Herstellung eines transgenen Bakteriums</a:t>
            </a:r>
            <a:endParaRPr lang="de-DE" sz="18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3" grpId="0" animBg="1"/>
      <p:bldP spid="2065" grpId="0" animBg="1"/>
      <p:bldP spid="2077" grpId="0" animBg="1"/>
      <p:bldP spid="27687" grpId="0"/>
      <p:bldP spid="2" grpId="0"/>
    </p:bldLst>
  </p:timing>
</p:sld>
</file>

<file path=ppt/theme/theme1.xml><?xml version="1.0" encoding="utf-8"?>
<a:theme xmlns:a="http://schemas.openxmlformats.org/drawingml/2006/main" name="bio_vorlage_hoch">
  <a:themeElements>
    <a:clrScheme name="">
      <a:dk1>
        <a:srgbClr val="000000"/>
      </a:dk1>
      <a:lt1>
        <a:srgbClr val="BCE2C6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DAEED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io_vorlage_hoch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io_vorlage_hoch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o_vorlage_hoch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o_vorlage_hoch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o_vorlage_hoch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o_vorlage_hoch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o_vorlage_hoch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o_vorlage_hoch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</Words>
  <Application>Microsoft Office PowerPoint</Application>
  <PresentationFormat>Benutzerdefiniert</PresentationFormat>
  <Paragraphs>8</Paragraphs>
  <Slides>1</Slides>
  <Notes>0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  <vt:variant>
        <vt:lpstr>Zielgruppenorientierte Präsentationen</vt:lpstr>
      </vt:variant>
      <vt:variant>
        <vt:i4>1</vt:i4>
      </vt:variant>
    </vt:vector>
  </HeadingPairs>
  <TitlesOfParts>
    <vt:vector size="3" baseType="lpstr">
      <vt:lpstr>bio_vorlage_hoch</vt:lpstr>
      <vt:lpstr>PowerPoint-Präsentation</vt:lpstr>
      <vt:lpstr>Herstellung eines transgenen</vt:lpstr>
    </vt:vector>
  </TitlesOfParts>
  <Company>ı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staudt@m-book.de</dc:creator>
  <cp:lastModifiedBy>Reinhold</cp:lastModifiedBy>
  <cp:revision>68</cp:revision>
  <dcterms:created xsi:type="dcterms:W3CDTF">2003-02-03T08:59:46Z</dcterms:created>
  <dcterms:modified xsi:type="dcterms:W3CDTF">2011-09-26T17:35:53Z</dcterms:modified>
</cp:coreProperties>
</file>