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7" r:id="rId2"/>
    <p:sldId id="266" r:id="rId3"/>
    <p:sldId id="268" r:id="rId4"/>
    <p:sldId id="269" r:id="rId5"/>
    <p:sldId id="276" r:id="rId6"/>
    <p:sldId id="270" r:id="rId7"/>
    <p:sldId id="273" r:id="rId8"/>
    <p:sldId id="271" r:id="rId9"/>
    <p:sldId id="275" r:id="rId10"/>
    <p:sldId id="272" r:id="rId11"/>
    <p:sldId id="274" r:id="rId12"/>
  </p:sldIdLst>
  <p:sldSz cx="9144000" cy="6858000" type="screen4x3"/>
  <p:notesSz cx="6867525" cy="99949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39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9375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9375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CAAECA20-CC2B-4D3D-A66D-09AC973102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791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9375" y="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49300"/>
            <a:ext cx="499745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48213"/>
            <a:ext cx="5492750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Click to edit Master text styles</a:t>
            </a:r>
          </a:p>
          <a:p>
            <a:pPr lvl="1"/>
            <a:r>
              <a:rPr lang="de-DE" noProof="0" smtClean="0"/>
              <a:t>Second level</a:t>
            </a:r>
          </a:p>
          <a:p>
            <a:pPr lvl="2"/>
            <a:r>
              <a:rPr lang="de-DE" noProof="0" smtClean="0"/>
              <a:t>Third level</a:t>
            </a:r>
          </a:p>
          <a:p>
            <a:pPr lvl="3"/>
            <a:r>
              <a:rPr lang="de-DE" noProof="0" smtClean="0"/>
              <a:t>Fourth level</a:t>
            </a:r>
          </a:p>
          <a:p>
            <a:pPr lvl="4"/>
            <a:r>
              <a:rPr lang="de-DE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9375" y="9493250"/>
            <a:ext cx="29765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350" tIns="48175" rIns="96350" bIns="48175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BE4D583-5C58-4E44-BAB7-4E02D4DFE8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5847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gelb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E4D583-5C58-4E44-BAB7-4E02D4DFE86C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064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1F0096-554F-4F4F-A757-1F77E600DFA2}" type="slidenum">
              <a:rPr lang="de-DE" smtClean="0"/>
              <a:pPr eaLnBrk="1" hangingPunct="1"/>
              <a:t>2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3177536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40625C-A5E6-49B5-B7AF-9EA4445A2B36}" type="slidenum">
              <a:rPr lang="de-DE" smtClean="0"/>
              <a:pPr eaLnBrk="1" hangingPunct="1"/>
              <a:t>4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28842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E135B3-E04F-407E-804E-8737FFA929A5}" type="slidenum">
              <a:rPr lang="de-DE" smtClean="0"/>
              <a:pPr eaLnBrk="1" hangingPunct="1"/>
              <a:t>6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837057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5BAF73-885F-4087-8133-BF7B1118EFBA}" type="slidenum">
              <a:rPr lang="de-DE" smtClean="0"/>
              <a:pPr eaLnBrk="1" hangingPunct="1"/>
              <a:t>8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480423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78F5C9-9E75-4E4B-95DF-92AE2074D75F}" type="slidenum">
              <a:rPr lang="de-DE" smtClean="0"/>
              <a:pPr eaLnBrk="1" hangingPunct="1"/>
              <a:t>10</a:t>
            </a:fld>
            <a:endParaRPr lang="de-DE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545362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E1D25-7BFC-4208-8224-4831935B4A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30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3D90B-5528-427B-A507-FEB480B7CC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9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F912D-C988-48C3-9BDA-BC72ECAB93E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091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EA51E-718D-4530-A048-016E48BF36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67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00BE6-8AB5-4E3B-A985-058407EA32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78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0908B-9461-4A07-8723-2BC38A5E7D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330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6E705-2320-485D-87BC-605AC20ED3C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99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B42AC-F632-4E8D-8738-3F06E66B1C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62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887FF-9F75-4EF4-9DF9-F63AF4690F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41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C76CE-B155-467C-8673-0C5C7EF702C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15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53580-145B-4DE1-B5E1-7C38725EE4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79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AC125F5-1485-40AB-AEF5-F1DC67A02A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>
                <a:latin typeface="Calibri" pitchFamily="34" charset="0"/>
              </a:rPr>
              <a:t>Trimino</a:t>
            </a:r>
            <a:endParaRPr lang="de-DE" dirty="0" smtClean="0">
              <a:latin typeface="Calibri" pitchFamily="34" charset="0"/>
            </a:endParaRPr>
          </a:p>
        </p:txBody>
      </p:sp>
      <p:sp>
        <p:nvSpPr>
          <p:cNvPr id="2051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63080"/>
          </a:xfrm>
        </p:spPr>
        <p:txBody>
          <a:bodyPr/>
          <a:lstStyle/>
          <a:p>
            <a:r>
              <a:rPr lang="de-DE" dirty="0" smtClean="0">
                <a:latin typeface="Calibri" pitchFamily="34" charset="0"/>
              </a:rPr>
              <a:t>Ordne jedem Elementsymbol eine weitere Angabe so zu, </a:t>
            </a:r>
            <a:br>
              <a:rPr lang="de-DE" dirty="0" smtClean="0">
                <a:latin typeface="Calibri" pitchFamily="34" charset="0"/>
              </a:rPr>
            </a:br>
            <a:r>
              <a:rPr lang="de-DE" dirty="0" smtClean="0">
                <a:latin typeface="Calibri" pitchFamily="34" charset="0"/>
              </a:rPr>
              <a:t>dass insgesamt ein gleichseitiges Dreieck entsteht.</a:t>
            </a:r>
          </a:p>
        </p:txBody>
      </p:sp>
      <p:sp>
        <p:nvSpPr>
          <p:cNvPr id="9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371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  <a:solidFill>
            <a:schemeClr val="bg1"/>
          </a:solidFill>
        </p:grpSpPr>
        <p:sp>
          <p:nvSpPr>
            <p:cNvPr id="3179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0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1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2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3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4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5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6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7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8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1200" dirty="0" smtClean="0"/>
              <a:t>Mg</a:t>
            </a:r>
            <a:endParaRPr lang="de-DE" sz="1200" dirty="0"/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80453"/>
            <a:ext cx="1223963" cy="217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1200" dirty="0" smtClean="0"/>
              <a:t>12 </a:t>
            </a:r>
            <a:r>
              <a:rPr lang="de-DE" sz="1200" dirty="0">
                <a:latin typeface="Calibri" pitchFamily="34" charset="0"/>
              </a:rPr>
              <a:t>e</a:t>
            </a:r>
            <a:r>
              <a:rPr lang="de-DE" sz="1200" baseline="30000" dirty="0">
                <a:latin typeface="Calibri" pitchFamily="34" charset="0"/>
              </a:rPr>
              <a:t>-</a:t>
            </a:r>
            <a:r>
              <a:rPr lang="de-DE" sz="1200" dirty="0">
                <a:latin typeface="Calibri" pitchFamily="34" charset="0"/>
              </a:rPr>
              <a:t> </a:t>
            </a:r>
            <a:endParaRPr lang="de-DE" sz="1200" dirty="0"/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9</a:t>
            </a:r>
            <a:r>
              <a:rPr lang="de-DE" sz="1200" dirty="0" smtClean="0">
                <a:latin typeface="Calibri" pitchFamily="34" charset="0"/>
              </a:rPr>
              <a:t> </a:t>
            </a:r>
            <a:r>
              <a:rPr lang="de-DE" sz="1200" dirty="0">
                <a:latin typeface="Calibri" pitchFamily="34" charset="0"/>
              </a:rPr>
              <a:t>e</a:t>
            </a:r>
            <a:r>
              <a:rPr lang="de-DE" sz="1200" baseline="30000" dirty="0">
                <a:latin typeface="Calibri" pitchFamily="34" charset="0"/>
              </a:rPr>
              <a:t>-</a:t>
            </a:r>
            <a:endParaRPr lang="de-DE" sz="1200" dirty="0"/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F</a:t>
            </a:r>
            <a:endParaRPr lang="de-DE" sz="1200" dirty="0"/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1200" dirty="0" smtClean="0"/>
              <a:t>9 </a:t>
            </a:r>
            <a:r>
              <a:rPr lang="de-DE" sz="1200" dirty="0"/>
              <a:t>p+</a:t>
            </a:r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18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Cl</a:t>
            </a:r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13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12 p</a:t>
            </a:r>
            <a:r>
              <a:rPr lang="de-DE" sz="1200" baseline="30000" dirty="0" smtClean="0"/>
              <a:t>+</a:t>
            </a:r>
            <a:endParaRPr lang="de-DE" sz="1200" baseline="30000" dirty="0"/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F</a:t>
            </a:r>
            <a:endParaRPr lang="de-DE" sz="1200" dirty="0"/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Ar</a:t>
            </a:r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17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Al</a:t>
            </a: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Mg</a:t>
            </a:r>
            <a:endParaRPr lang="de-DE" sz="1200" dirty="0"/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10 n</a:t>
            </a:r>
            <a:endParaRPr lang="de-DE" sz="1200" dirty="0"/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40940" y="2563813"/>
            <a:ext cx="1223963" cy="217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/>
            <a:r>
              <a:rPr lang="de-DE" sz="1200" dirty="0" smtClean="0"/>
              <a:t>1</a:t>
            </a:r>
            <a:r>
              <a:rPr lang="de-DE" sz="1200" dirty="0" smtClean="0">
                <a:latin typeface="Calibri" pitchFamily="34" charset="0"/>
              </a:rPr>
              <a:t> </a:t>
            </a:r>
            <a:r>
              <a:rPr lang="de-DE" sz="1200" dirty="0">
                <a:latin typeface="Calibri" pitchFamily="34" charset="0"/>
              </a:rPr>
              <a:t>e</a:t>
            </a:r>
            <a:r>
              <a:rPr lang="de-DE" sz="1200" baseline="30000" dirty="0">
                <a:latin typeface="Calibri" pitchFamily="34" charset="0"/>
              </a:rPr>
              <a:t>-</a:t>
            </a:r>
            <a:r>
              <a:rPr lang="de-DE" sz="1200" dirty="0"/>
              <a:t> </a:t>
            </a:r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m</a:t>
            </a:r>
            <a:r>
              <a:rPr lang="de-DE" sz="1200" baseline="-25000" dirty="0" smtClean="0"/>
              <a:t>A</a:t>
            </a:r>
            <a:r>
              <a:rPr lang="de-DE" sz="1200" dirty="0" smtClean="0"/>
              <a:t> = 11 u</a:t>
            </a:r>
            <a:endParaRPr lang="de-DE" sz="1200" dirty="0"/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5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11 </a:t>
            </a:r>
            <a:r>
              <a:rPr lang="de-DE" sz="1200" dirty="0">
                <a:latin typeface="Calibri" pitchFamily="34" charset="0"/>
              </a:rPr>
              <a:t>p</a:t>
            </a:r>
            <a:r>
              <a:rPr lang="de-DE" sz="1200" baseline="30000" dirty="0">
                <a:latin typeface="Calibri" pitchFamily="34" charset="0"/>
              </a:rPr>
              <a:t>+ </a:t>
            </a:r>
            <a:endParaRPr lang="de-DE" sz="1200" dirty="0"/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F</a:t>
            </a:r>
            <a:endParaRPr lang="de-DE" sz="1200" dirty="0"/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</a:t>
            </a:r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Al</a:t>
            </a:r>
            <a:endParaRPr lang="de-DE" sz="1200" dirty="0"/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OZ = 13</a:t>
            </a:r>
            <a:endParaRPr lang="de-DE" sz="1200" dirty="0"/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H</a:t>
            </a:r>
            <a:endParaRPr lang="de-DE" sz="1200" dirty="0"/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Na</a:t>
            </a:r>
            <a:endParaRPr lang="de-DE" sz="1200" dirty="0"/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</a:t>
            </a:r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OZ = 18</a:t>
            </a:r>
            <a:endParaRPr lang="de-DE" sz="1200" dirty="0"/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8 Außen-</a:t>
            </a:r>
            <a:r>
              <a:rPr lang="de-DE" sz="1200" dirty="0" smtClean="0">
                <a:latin typeface="Calibri" pitchFamily="34" charset="0"/>
              </a:rPr>
              <a:t>e</a:t>
            </a:r>
            <a:r>
              <a:rPr lang="de-DE" sz="1200" baseline="30000" dirty="0" smtClean="0">
                <a:latin typeface="Calibri" pitchFamily="34" charset="0"/>
              </a:rPr>
              <a:t>-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1 </a:t>
            </a:r>
            <a:r>
              <a:rPr lang="de-DE" sz="1200" dirty="0">
                <a:latin typeface="Calibri" pitchFamily="34" charset="0"/>
              </a:rPr>
              <a:t>p</a:t>
            </a:r>
            <a:r>
              <a:rPr lang="de-DE" sz="1200" baseline="30000" dirty="0">
                <a:latin typeface="Calibri" pitchFamily="34" charset="0"/>
              </a:rPr>
              <a:t>+</a:t>
            </a:r>
            <a:endParaRPr lang="de-DE" sz="1200" dirty="0"/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0 n</a:t>
            </a:r>
            <a:endParaRPr lang="de-DE" sz="1200" dirty="0"/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2407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He</a:t>
            </a:r>
            <a:endParaRPr lang="de-DE" sz="1200" dirty="0"/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Ar</a:t>
            </a:r>
            <a:r>
              <a:rPr lang="de-DE" sz="1200" dirty="0" smtClean="0">
                <a:latin typeface="Calibri" pitchFamily="34" charset="0"/>
              </a:rPr>
              <a:t> </a:t>
            </a:r>
            <a:endParaRPr lang="de-DE" sz="1200" dirty="0"/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H</a:t>
            </a:r>
            <a:endParaRPr lang="de-DE" sz="1200" dirty="0"/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H</a:t>
            </a:r>
            <a:endParaRPr lang="de-DE" sz="1200" dirty="0"/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Gruppe VI </a:t>
            </a:r>
            <a:endParaRPr lang="de-DE" sz="1200" dirty="0"/>
          </a:p>
        </p:txBody>
      </p:sp>
      <p:sp>
        <p:nvSpPr>
          <p:cNvPr id="53" name="Textfeld 2"/>
          <p:cNvSpPr txBox="1">
            <a:spLocks noChangeArrowheads="1"/>
          </p:cNvSpPr>
          <p:nvPr/>
        </p:nvSpPr>
        <p:spPr bwMode="auto">
          <a:xfrm>
            <a:off x="5796135" y="261938"/>
            <a:ext cx="31684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pitchFamily="34" charset="0"/>
              </a:rPr>
              <a:t>e</a:t>
            </a:r>
            <a:r>
              <a:rPr lang="de-DE" sz="1600" baseline="30000" dirty="0">
                <a:latin typeface="Calibri" pitchFamily="34" charset="0"/>
              </a:rPr>
              <a:t>-</a:t>
            </a:r>
            <a:r>
              <a:rPr lang="de-DE" sz="1600" dirty="0">
                <a:latin typeface="Calibri" pitchFamily="34" charset="0"/>
              </a:rPr>
              <a:t> = </a:t>
            </a:r>
            <a:r>
              <a:rPr lang="de-DE" sz="1600" dirty="0" smtClean="0">
                <a:latin typeface="Calibri" pitchFamily="34" charset="0"/>
              </a:rPr>
              <a:t>Elektronenanzahl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Außen-e</a:t>
            </a:r>
            <a:r>
              <a:rPr lang="de-DE" sz="1600" baseline="30000" dirty="0" smtClean="0">
                <a:latin typeface="Calibri" pitchFamily="34" charset="0"/>
              </a:rPr>
              <a:t>-</a:t>
            </a:r>
            <a:r>
              <a:rPr lang="de-DE" sz="1600" dirty="0" smtClean="0">
                <a:latin typeface="Calibri" pitchFamily="34" charset="0"/>
              </a:rPr>
              <a:t> = Außenelektronenanzahl</a:t>
            </a:r>
            <a:endParaRPr lang="de-DE" sz="1600" dirty="0">
              <a:latin typeface="Calibri" pitchFamily="34" charset="0"/>
            </a:endParaRPr>
          </a:p>
          <a:p>
            <a:pPr eaLnBrk="1" hangingPunct="1"/>
            <a:r>
              <a:rPr lang="de-DE" sz="1600" dirty="0">
                <a:latin typeface="Calibri" pitchFamily="34" charset="0"/>
              </a:rPr>
              <a:t>p</a:t>
            </a:r>
            <a:r>
              <a:rPr lang="de-DE" sz="1600" baseline="30000" dirty="0">
                <a:latin typeface="Calibri" pitchFamily="34" charset="0"/>
              </a:rPr>
              <a:t>+</a:t>
            </a:r>
            <a:r>
              <a:rPr lang="de-DE" sz="1600" dirty="0">
                <a:latin typeface="Calibri" pitchFamily="34" charset="0"/>
              </a:rPr>
              <a:t> = </a:t>
            </a:r>
            <a:r>
              <a:rPr lang="de-DE" sz="1600" dirty="0" smtClean="0">
                <a:latin typeface="Calibri" pitchFamily="34" charset="0"/>
              </a:rPr>
              <a:t>Protonenanzahl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n = Neutronenanzahl</a:t>
            </a:r>
            <a:endParaRPr lang="de-DE" sz="1600" dirty="0">
              <a:latin typeface="Calibri" pitchFamily="34" charset="0"/>
            </a:endParaRPr>
          </a:p>
          <a:p>
            <a:pPr eaLnBrk="1" hangingPunct="1"/>
            <a:r>
              <a:rPr lang="de-DE" sz="1600" dirty="0">
                <a:latin typeface="Calibri" pitchFamily="34" charset="0"/>
              </a:rPr>
              <a:t>OZ = </a:t>
            </a:r>
            <a:r>
              <a:rPr lang="de-DE" sz="1600" dirty="0" smtClean="0">
                <a:latin typeface="Calibri" pitchFamily="34" charset="0"/>
              </a:rPr>
              <a:t>Ordnungszahl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Gruppe = Gruppe im PSE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m</a:t>
            </a:r>
            <a:r>
              <a:rPr lang="de-DE" sz="1600" baseline="-25000" dirty="0" smtClean="0">
                <a:latin typeface="Calibri" pitchFamily="34" charset="0"/>
              </a:rPr>
              <a:t>A</a:t>
            </a:r>
            <a:r>
              <a:rPr lang="de-DE" sz="1600" dirty="0" smtClean="0">
                <a:latin typeface="Calibri" pitchFamily="34" charset="0"/>
              </a:rPr>
              <a:t> = Atommasse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e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4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5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26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itchFamily="34" charset="0"/>
              </a:rPr>
              <a:t>PSE</a:t>
            </a:r>
            <a:endParaRPr lang="de-DE" dirty="0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30057580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90740"/>
                    <a:gridCol w="855095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  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 H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He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Li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err="1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𝟓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B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C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</m:m>
                              <m:r>
                                <a:rPr lang="de-DE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i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O</a:t>
                          </a:r>
                          <a:endParaRPr lang="de-DE" sz="2000" b="0" i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𝟗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𝟗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F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pPr marL="0">
                            <a:spcBef>
                              <a:spcPts val="0"/>
                            </a:spcBef>
                          </a:pPr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Na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𝟏𝟐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 Mg</a:t>
                          </a:r>
                          <a:endParaRPr lang="de-DE" sz="2000" b="1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𝟕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𝟏𝟑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 Al</a:t>
                          </a:r>
                          <a:endParaRPr lang="de-DE" sz="2000" b="1" dirty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P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16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Cl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𝟒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𝟎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𝟏𝟖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Ar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81764939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90740"/>
                    <a:gridCol w="855095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847" r="-723448" b="-2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847" r="-671" b="-2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100847" r="-723448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0123" t="-100847" r="-547531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20000" t="-100847" r="-533571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100847" r="-398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100847" r="-300671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100847" r="-200671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100847" r="-100671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100847" r="-671" b="-1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200847" r="-723448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0123" t="-200847" r="-547531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20000" t="-200847" r="-533571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200847" r="-398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200847" r="-300671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200847" r="-200671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200847" r="-100671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200847" r="-671" b="-8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feld 51"/>
          <p:cNvSpPr txBox="1">
            <a:spLocks noChangeArrowheads="1"/>
          </p:cNvSpPr>
          <p:nvPr/>
        </p:nvSpPr>
        <p:spPr bwMode="auto">
          <a:xfrm>
            <a:off x="827584" y="3933056"/>
            <a:ext cx="7344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400" dirty="0">
                <a:latin typeface="Calibri" pitchFamily="34" charset="0"/>
              </a:rPr>
              <a:t>Hier kommen nur die </a:t>
            </a:r>
            <a:r>
              <a:rPr lang="de-DE" sz="2400" dirty="0" smtClean="0">
                <a:latin typeface="Calibri" pitchFamily="34" charset="0"/>
              </a:rPr>
              <a:t>grau hinterlegten </a:t>
            </a:r>
            <a:r>
              <a:rPr lang="de-DE" sz="2400" dirty="0">
                <a:latin typeface="Calibri" pitchFamily="34" charset="0"/>
              </a:rPr>
              <a:t>Elemente vor</a:t>
            </a:r>
            <a:r>
              <a:rPr lang="de-DE" sz="2400" dirty="0" smtClean="0">
                <a:latin typeface="Calibri" pitchFamily="34" charset="0"/>
              </a:rPr>
              <a:t>.</a:t>
            </a:r>
            <a:endParaRPr lang="de-DE" sz="2400" dirty="0">
              <a:latin typeface="Calibr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27584" y="427321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Diese Elemente sind mehrfach vorhanden.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e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0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299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52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3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4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5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6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7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8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59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0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61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</a:t>
            </a:r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6057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7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2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He</a:t>
            </a:r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4 p+</a:t>
            </a:r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18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Cl</a:t>
            </a:r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13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8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Be</a:t>
            </a:r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Ar</a:t>
            </a:r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17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Al</a:t>
            </a: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2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r>
              <a:rPr lang="de-DE" sz="1200"/>
              <a:t> </a:t>
            </a:r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21062" y="256381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11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/>
              <a:t> </a:t>
            </a:r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5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5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12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 </a:t>
            </a:r>
            <a:endParaRPr lang="de-DE" sz="1200"/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He</a:t>
            </a:r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</a:t>
            </a:r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3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Li</a:t>
            </a:r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Na</a:t>
            </a:r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Mg</a:t>
            </a:r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</a:t>
            </a:r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Si</a:t>
            </a:r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16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/>
              <a:t> </a:t>
            </a:r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17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7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2407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S</a:t>
            </a:r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14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</a:t>
            </a:r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Cl</a:t>
            </a:r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8</a:t>
            </a:r>
            <a:r>
              <a:rPr lang="de-DE" sz="1200">
                <a:latin typeface="Calibri" pitchFamily="34" charset="0"/>
              </a:rPr>
              <a:t> p</a:t>
            </a:r>
            <a:r>
              <a:rPr lang="de-DE" sz="1200" baseline="30000">
                <a:latin typeface="Calibri" pitchFamily="34" charset="0"/>
              </a:rPr>
              <a:t>+</a:t>
            </a:r>
            <a:r>
              <a:rPr lang="de-DE" sz="1200"/>
              <a:t> </a:t>
            </a:r>
          </a:p>
        </p:txBody>
      </p:sp>
      <p:sp>
        <p:nvSpPr>
          <p:cNvPr id="53" name="Textfeld 2"/>
          <p:cNvSpPr txBox="1">
            <a:spLocks noChangeArrowheads="1"/>
          </p:cNvSpPr>
          <p:nvPr/>
        </p:nvSpPr>
        <p:spPr bwMode="auto">
          <a:xfrm>
            <a:off x="5796136" y="261938"/>
            <a:ext cx="27019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pitchFamily="34" charset="0"/>
              </a:rPr>
              <a:t>e</a:t>
            </a:r>
            <a:r>
              <a:rPr lang="de-DE" sz="1600" baseline="30000" dirty="0">
                <a:latin typeface="Calibri" pitchFamily="34" charset="0"/>
              </a:rPr>
              <a:t>-</a:t>
            </a:r>
            <a:r>
              <a:rPr lang="de-DE" sz="1600" dirty="0">
                <a:latin typeface="Calibri" pitchFamily="34" charset="0"/>
              </a:rPr>
              <a:t> = Elektronenanzahl</a:t>
            </a:r>
          </a:p>
          <a:p>
            <a:pPr eaLnBrk="1" hangingPunct="1"/>
            <a:r>
              <a:rPr lang="de-DE" sz="1600" dirty="0">
                <a:latin typeface="Calibri" pitchFamily="34" charset="0"/>
              </a:rPr>
              <a:t>p</a:t>
            </a:r>
            <a:r>
              <a:rPr lang="de-DE" sz="1600" baseline="30000" dirty="0">
                <a:latin typeface="Calibri" pitchFamily="34" charset="0"/>
              </a:rPr>
              <a:t>+</a:t>
            </a:r>
            <a:r>
              <a:rPr lang="de-DE" sz="1600" dirty="0">
                <a:latin typeface="Calibri" pitchFamily="34" charset="0"/>
              </a:rPr>
              <a:t> = </a:t>
            </a:r>
            <a:r>
              <a:rPr lang="de-DE" sz="1600" dirty="0" smtClean="0">
                <a:latin typeface="Calibri" pitchFamily="34" charset="0"/>
              </a:rPr>
              <a:t>Protonenanzahl</a:t>
            </a:r>
            <a:endParaRPr lang="de-DE" sz="1600" dirty="0">
              <a:latin typeface="Calibri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a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4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5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itchFamily="34" charset="0"/>
              </a:rPr>
              <a:t>PSE</a:t>
            </a:r>
            <a:endParaRPr lang="de-DE" dirty="0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6130210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H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He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Li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err="1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𝟓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B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C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𝟕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N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𝟔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𝟖</m:t>
                                    </m:r>
                                  </m:e>
                                </m:mr>
                              </m:m>
                              <m:r>
                                <a:rPr lang="de-DE" sz="2000" b="1" i="0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i="0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O</a:t>
                          </a:r>
                          <a:endParaRPr lang="de-DE" sz="2000" b="1" i="0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F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pPr marL="0">
                            <a:spcBef>
                              <a:spcPts val="0"/>
                            </a:spcBef>
                          </a:pPr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Na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12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Mg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Al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P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16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𝟓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𝟏𝟕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Cl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18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Ar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6130210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847" r="-722759" b="-2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847" b="-2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100847" r="-72275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7333" t="-100847" r="-598667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94737" t="-100847" r="-49078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100847" r="-397333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100847" r="-3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100847" r="-2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100847" r="-1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100847" b="-1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200847" r="-72275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7333" t="-200847" r="-598667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94737" t="-200847" r="-49078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200847" r="-397333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200847" r="-3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200847" r="-2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200847" r="-1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200847" b="-8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feld 51"/>
          <p:cNvSpPr txBox="1">
            <a:spLocks noChangeArrowheads="1"/>
          </p:cNvSpPr>
          <p:nvPr/>
        </p:nvSpPr>
        <p:spPr bwMode="auto">
          <a:xfrm>
            <a:off x="827584" y="3933056"/>
            <a:ext cx="7344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400" dirty="0">
                <a:latin typeface="Calibri" pitchFamily="34" charset="0"/>
              </a:rPr>
              <a:t>Hier kommen nur die </a:t>
            </a:r>
            <a:r>
              <a:rPr lang="de-DE" sz="2400" dirty="0" smtClean="0">
                <a:latin typeface="Calibri" pitchFamily="34" charset="0"/>
              </a:rPr>
              <a:t>grau hinterlegten </a:t>
            </a:r>
            <a:r>
              <a:rPr lang="de-DE" sz="2400" dirty="0">
                <a:latin typeface="Calibri" pitchFamily="34" charset="0"/>
              </a:rPr>
              <a:t>Elemente vor</a:t>
            </a:r>
            <a:r>
              <a:rPr lang="de-DE" sz="2400" dirty="0" smtClean="0">
                <a:latin typeface="Calibri" pitchFamily="34" charset="0"/>
              </a:rPr>
              <a:t>.</a:t>
            </a:r>
            <a:endParaRPr lang="de-DE" sz="2400" dirty="0">
              <a:latin typeface="Calibr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12836" y="4263479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Diese Elemente sind doppelt vorhanden.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a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2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16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7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8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9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0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1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2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3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4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5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6057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8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OZ = 2</a:t>
            </a:r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He</a:t>
            </a:r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>
                <a:latin typeface="Calibri" pitchFamily="34" charset="0"/>
              </a:rPr>
              <a:t>7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 baseline="30000"/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11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Ne</a:t>
            </a:r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5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15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</a:t>
            </a:r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Na</a:t>
            </a:r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10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</a:t>
            </a: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P</a:t>
            </a:r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Mg</a:t>
            </a:r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21062" y="256381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9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Li</a:t>
            </a:r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16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</a:t>
            </a:r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12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4 n</a:t>
            </a:r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5 n</a:t>
            </a:r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Be</a:t>
            </a:r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F</a:t>
            </a:r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OZ = 1</a:t>
            </a:r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S</a:t>
            </a:r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S</a:t>
            </a:r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OZ = 16</a:t>
            </a:r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17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2407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S</a:t>
            </a:r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16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OZ = 8</a:t>
            </a:r>
            <a:endParaRPr lang="de-DE" sz="1200" baseline="30000"/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Cl</a:t>
            </a:r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8</a:t>
            </a:r>
            <a:r>
              <a:rPr lang="de-DE" sz="1200">
                <a:latin typeface="Calibri" pitchFamily="34" charset="0"/>
              </a:rPr>
              <a:t> p</a:t>
            </a:r>
            <a:r>
              <a:rPr lang="de-DE" sz="1200" baseline="30000">
                <a:latin typeface="Calibri" pitchFamily="34" charset="0"/>
              </a:rPr>
              <a:t>+</a:t>
            </a:r>
            <a:r>
              <a:rPr lang="de-DE" sz="1200"/>
              <a:t> </a:t>
            </a:r>
          </a:p>
        </p:txBody>
      </p:sp>
      <p:sp>
        <p:nvSpPr>
          <p:cNvPr id="3114" name="Textfeld 2"/>
          <p:cNvSpPr txBox="1">
            <a:spLocks noChangeArrowheads="1"/>
          </p:cNvSpPr>
          <p:nvPr/>
        </p:nvSpPr>
        <p:spPr bwMode="auto">
          <a:xfrm>
            <a:off x="5796136" y="261938"/>
            <a:ext cx="27019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pitchFamily="34" charset="0"/>
              </a:rPr>
              <a:t>e</a:t>
            </a:r>
            <a:r>
              <a:rPr lang="de-DE" sz="1600" baseline="30000" dirty="0">
                <a:latin typeface="Calibri" pitchFamily="34" charset="0"/>
              </a:rPr>
              <a:t>-</a:t>
            </a:r>
            <a:r>
              <a:rPr lang="de-DE" sz="1600" dirty="0">
                <a:latin typeface="Calibri" pitchFamily="34" charset="0"/>
              </a:rPr>
              <a:t> = Elektronenanzahl</a:t>
            </a:r>
          </a:p>
          <a:p>
            <a:pPr eaLnBrk="1" hangingPunct="1"/>
            <a:r>
              <a:rPr lang="de-DE" sz="1600" dirty="0">
                <a:latin typeface="Calibri" pitchFamily="34" charset="0"/>
              </a:rPr>
              <a:t>p</a:t>
            </a:r>
            <a:r>
              <a:rPr lang="de-DE" sz="1600" baseline="30000" dirty="0">
                <a:latin typeface="Calibri" pitchFamily="34" charset="0"/>
              </a:rPr>
              <a:t>+</a:t>
            </a:r>
            <a:r>
              <a:rPr lang="de-DE" sz="1600" dirty="0">
                <a:latin typeface="Calibri" pitchFamily="34" charset="0"/>
              </a:rPr>
              <a:t> = Protonenanzahl</a:t>
            </a:r>
          </a:p>
          <a:p>
            <a:pPr eaLnBrk="1" hangingPunct="1"/>
            <a:r>
              <a:rPr lang="de-DE" sz="1600" dirty="0">
                <a:latin typeface="Calibri" pitchFamily="34" charset="0"/>
              </a:rPr>
              <a:t>OZ = Ordnungszahl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b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3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4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715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itchFamily="34" charset="0"/>
              </a:rPr>
              <a:t>PSE</a:t>
            </a:r>
            <a:endParaRPr lang="de-DE" dirty="0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2091076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H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He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Li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err="1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C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𝟔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𝟖</m:t>
                                    </m:r>
                                  </m:e>
                                </m:mr>
                              </m:m>
                              <m:r>
                                <a:rPr lang="de-DE" sz="2000" b="1" i="0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i="0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O</a:t>
                          </a:r>
                          <a:endParaRPr lang="de-DE" sz="2000" b="1" i="0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F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pPr marL="0">
                            <a:spcBef>
                              <a:spcPts val="0"/>
                            </a:spcBef>
                          </a:pPr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Na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12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Mg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Al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P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𝟏𝟔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S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Cl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18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Ar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280068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847" r="-722759" b="-2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847" b="-2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100847" r="-72275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7333" t="-100847" r="-598667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94737" t="-100847" r="-49078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100847" r="-397333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100847" r="-3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100847" r="-2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100847" r="-1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100847" b="-1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200847" r="-72275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7333" t="-200847" r="-598667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94737" t="-200847" r="-49078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200847" r="-397333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200847" r="-3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200847" r="-2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200847" r="-1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200847" b="-8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feld 51"/>
          <p:cNvSpPr txBox="1">
            <a:spLocks noChangeArrowheads="1"/>
          </p:cNvSpPr>
          <p:nvPr/>
        </p:nvSpPr>
        <p:spPr bwMode="auto">
          <a:xfrm>
            <a:off x="827584" y="3933056"/>
            <a:ext cx="7344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400" dirty="0">
                <a:latin typeface="Calibri" pitchFamily="34" charset="0"/>
              </a:rPr>
              <a:t>Hier kommen nur die </a:t>
            </a:r>
            <a:r>
              <a:rPr lang="de-DE" sz="2400" dirty="0" smtClean="0">
                <a:latin typeface="Calibri" pitchFamily="34" charset="0"/>
              </a:rPr>
              <a:t>grau hinterlegten </a:t>
            </a:r>
            <a:r>
              <a:rPr lang="de-DE" sz="2400" dirty="0">
                <a:latin typeface="Calibri" pitchFamily="34" charset="0"/>
              </a:rPr>
              <a:t>Elemente vor</a:t>
            </a:r>
            <a:r>
              <a:rPr lang="de-DE" sz="2400" dirty="0" smtClean="0">
                <a:latin typeface="Calibri" pitchFamily="34" charset="0"/>
              </a:rPr>
              <a:t>.</a:t>
            </a:r>
            <a:endParaRPr lang="de-DE" sz="2400" dirty="0">
              <a:latin typeface="Calibr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27584" y="427858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Diese Elemente sind dreifach vorhanden.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b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761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15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6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7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8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19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0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1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2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3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24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</a:t>
            </a:r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6057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</a:t>
            </a:r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4 Außen-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F</a:t>
            </a:r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P</a:t>
            </a:r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S</a:t>
            </a:r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11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Gruppe II</a:t>
            </a:r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7 Außen-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Gruppe V</a:t>
            </a:r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6 Außen-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Na</a:t>
            </a: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Mg</a:t>
            </a:r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</a:t>
            </a:r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21062" y="256381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Gruppe III</a:t>
            </a:r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</a:t>
            </a:r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O</a:t>
            </a:r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Li</a:t>
            </a:r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Gruppe I</a:t>
            </a:r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6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He</a:t>
            </a:r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2</a:t>
            </a:r>
            <a:r>
              <a:rPr lang="de-DE" sz="1200">
                <a:latin typeface="Calibri" pitchFamily="34" charset="0"/>
              </a:rPr>
              <a:t> 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Al</a:t>
            </a:r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3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 </a:t>
            </a:r>
            <a:endParaRPr lang="de-DE" sz="1200"/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8 </a:t>
            </a:r>
            <a:r>
              <a:rPr lang="de-DE" sz="1200" dirty="0">
                <a:latin typeface="Calibri" pitchFamily="34" charset="0"/>
              </a:rPr>
              <a:t>p</a:t>
            </a:r>
            <a:r>
              <a:rPr lang="de-DE" sz="1200" baseline="30000" dirty="0">
                <a:latin typeface="Calibri" pitchFamily="34" charset="0"/>
              </a:rPr>
              <a:t>+</a:t>
            </a:r>
            <a:endParaRPr lang="de-DE" sz="1200" dirty="0"/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Gruppe VIII</a:t>
            </a:r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</a:t>
            </a:r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Al</a:t>
            </a:r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P</a:t>
            </a:r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2407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F</a:t>
            </a:r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7 </a:t>
            </a:r>
            <a:r>
              <a:rPr lang="de-DE" sz="1200" dirty="0" smtClean="0"/>
              <a:t>p</a:t>
            </a:r>
            <a:r>
              <a:rPr lang="de-DE" sz="1200" baseline="30000" dirty="0" smtClean="0"/>
              <a:t>+</a:t>
            </a:r>
            <a:endParaRPr lang="de-DE" sz="1200" baseline="30000" dirty="0"/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Ne</a:t>
            </a:r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5 Außen-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3 Außen-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Gruppe VII</a:t>
            </a:r>
          </a:p>
        </p:txBody>
      </p:sp>
      <p:sp>
        <p:nvSpPr>
          <p:cNvPr id="54" name="Textfeld 2"/>
          <p:cNvSpPr txBox="1">
            <a:spLocks noChangeArrowheads="1"/>
          </p:cNvSpPr>
          <p:nvPr/>
        </p:nvSpPr>
        <p:spPr bwMode="auto">
          <a:xfrm>
            <a:off x="5796135" y="261938"/>
            <a:ext cx="316847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pitchFamily="34" charset="0"/>
              </a:rPr>
              <a:t>e</a:t>
            </a:r>
            <a:r>
              <a:rPr lang="de-DE" sz="1600" baseline="30000" dirty="0">
                <a:latin typeface="Calibri" pitchFamily="34" charset="0"/>
              </a:rPr>
              <a:t>-</a:t>
            </a:r>
            <a:r>
              <a:rPr lang="de-DE" sz="1600" dirty="0">
                <a:latin typeface="Calibri" pitchFamily="34" charset="0"/>
              </a:rPr>
              <a:t> = </a:t>
            </a:r>
            <a:r>
              <a:rPr lang="de-DE" sz="1600" dirty="0" smtClean="0">
                <a:latin typeface="Calibri" pitchFamily="34" charset="0"/>
              </a:rPr>
              <a:t>Elektronenanzahl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Außen-e</a:t>
            </a:r>
            <a:r>
              <a:rPr lang="de-DE" sz="1600" baseline="30000" dirty="0" smtClean="0">
                <a:latin typeface="Calibri" pitchFamily="34" charset="0"/>
              </a:rPr>
              <a:t>-</a:t>
            </a:r>
            <a:r>
              <a:rPr lang="de-DE" sz="1600" dirty="0" smtClean="0">
                <a:latin typeface="Calibri" pitchFamily="34" charset="0"/>
              </a:rPr>
              <a:t> = Außenelektronenanzahl</a:t>
            </a:r>
            <a:endParaRPr lang="de-DE" sz="1600" dirty="0">
              <a:latin typeface="Calibri" pitchFamily="34" charset="0"/>
            </a:endParaRPr>
          </a:p>
          <a:p>
            <a:pPr eaLnBrk="1" hangingPunct="1"/>
            <a:r>
              <a:rPr lang="de-DE" sz="1600" dirty="0">
                <a:latin typeface="Calibri" pitchFamily="34" charset="0"/>
              </a:rPr>
              <a:t>p</a:t>
            </a:r>
            <a:r>
              <a:rPr lang="de-DE" sz="1600" baseline="30000" dirty="0">
                <a:latin typeface="Calibri" pitchFamily="34" charset="0"/>
              </a:rPr>
              <a:t>+</a:t>
            </a:r>
            <a:r>
              <a:rPr lang="de-DE" sz="1600" dirty="0">
                <a:latin typeface="Calibri" pitchFamily="34" charset="0"/>
              </a:rPr>
              <a:t> = Protonenanzahl</a:t>
            </a:r>
          </a:p>
          <a:p>
            <a:pPr eaLnBrk="1" hangingPunct="1"/>
            <a:r>
              <a:rPr lang="de-DE" sz="1600" dirty="0">
                <a:latin typeface="Calibri" pitchFamily="34" charset="0"/>
              </a:rPr>
              <a:t>OZ = </a:t>
            </a:r>
            <a:r>
              <a:rPr lang="de-DE" sz="1600" dirty="0" smtClean="0">
                <a:latin typeface="Calibri" pitchFamily="34" charset="0"/>
              </a:rPr>
              <a:t>Ordnungszahl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Gruppe = Gruppe im PSE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c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3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5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4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itchFamily="34" charset="0"/>
              </a:rPr>
              <a:t>PSE</a:t>
            </a:r>
            <a:endParaRPr lang="de-DE" dirty="0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9688909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  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 H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He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Li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err="1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C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</m:m>
                              <m:r>
                                <a:rPr lang="de-DE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i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O</a:t>
                          </a:r>
                          <a:endParaRPr lang="de-DE" sz="2000" b="0" i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𝟗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𝟗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F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pPr marL="0">
                            <a:spcBef>
                              <a:spcPts val="0"/>
                            </a:spcBef>
                          </a:pPr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Na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12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Mg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𝟕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𝟏𝟑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 Al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𝟏𝟓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P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16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Cl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18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Ar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9350151"/>
                  </p:ext>
                </p:extLst>
              </p:nvPr>
            </p:nvGraphicFramePr>
            <p:xfrm>
              <a:off x="899592" y="1772816"/>
              <a:ext cx="7272808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881468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847" r="-722759" b="-2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847" b="-2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100847" r="-72275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7333" t="-100847" r="-598667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94737" t="-100847" r="-49078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100847" r="-397333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100847" r="-3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100847" r="-2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100847" r="-1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100847" b="-1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90" t="-200847" r="-72275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97333" t="-200847" r="-598667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94737" t="-200847" r="-49078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98667" t="-200847" r="-397333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1342" t="-200847" r="-3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1342" t="-200847" r="-2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1342" t="-200847" r="-1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1342" t="-200847" b="-8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feld 51"/>
          <p:cNvSpPr txBox="1">
            <a:spLocks noChangeArrowheads="1"/>
          </p:cNvSpPr>
          <p:nvPr/>
        </p:nvSpPr>
        <p:spPr bwMode="auto">
          <a:xfrm>
            <a:off x="827584" y="3933056"/>
            <a:ext cx="7344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400" dirty="0">
                <a:latin typeface="Calibri" pitchFamily="34" charset="0"/>
              </a:rPr>
              <a:t>Hier kommen nur die </a:t>
            </a:r>
            <a:r>
              <a:rPr lang="de-DE" sz="2400" dirty="0" smtClean="0">
                <a:latin typeface="Calibri" pitchFamily="34" charset="0"/>
              </a:rPr>
              <a:t>grau hinterlegten </a:t>
            </a:r>
            <a:r>
              <a:rPr lang="de-DE" sz="2400" dirty="0">
                <a:latin typeface="Calibri" pitchFamily="34" charset="0"/>
              </a:rPr>
              <a:t>Elemente vor</a:t>
            </a:r>
            <a:r>
              <a:rPr lang="de-DE" sz="2400" dirty="0" smtClean="0">
                <a:latin typeface="Calibri" pitchFamily="34" charset="0"/>
              </a:rPr>
              <a:t>.</a:t>
            </a:r>
            <a:endParaRPr lang="de-DE" sz="2400" dirty="0">
              <a:latin typeface="Calibr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27584" y="427944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Diese Elemente sind doppelt vorhanden.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c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8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5"/>
          <p:cNvGrpSpPr>
            <a:grpSpLocks/>
          </p:cNvGrpSpPr>
          <p:nvPr/>
        </p:nvGrpSpPr>
        <p:grpSpPr bwMode="auto">
          <a:xfrm>
            <a:off x="1187450" y="692150"/>
            <a:ext cx="6337300" cy="5473700"/>
            <a:chOff x="748" y="436"/>
            <a:chExt cx="3992" cy="3448"/>
          </a:xfrm>
        </p:grpSpPr>
        <p:sp>
          <p:nvSpPr>
            <p:cNvPr id="3179" name="AutoShape 5"/>
            <p:cNvSpPr>
              <a:spLocks noChangeArrowheads="1"/>
            </p:cNvSpPr>
            <p:nvPr/>
          </p:nvSpPr>
          <p:spPr bwMode="auto">
            <a:xfrm>
              <a:off x="748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0" name="AutoShape 6"/>
            <p:cNvSpPr>
              <a:spLocks noChangeArrowheads="1"/>
            </p:cNvSpPr>
            <p:nvPr/>
          </p:nvSpPr>
          <p:spPr bwMode="auto">
            <a:xfrm>
              <a:off x="1746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1" name="AutoShape 7"/>
            <p:cNvSpPr>
              <a:spLocks noChangeArrowheads="1"/>
            </p:cNvSpPr>
            <p:nvPr/>
          </p:nvSpPr>
          <p:spPr bwMode="auto">
            <a:xfrm>
              <a:off x="2744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2" name="AutoShape 8"/>
            <p:cNvSpPr>
              <a:spLocks noChangeArrowheads="1"/>
            </p:cNvSpPr>
            <p:nvPr/>
          </p:nvSpPr>
          <p:spPr bwMode="auto">
            <a:xfrm>
              <a:off x="3742" y="3022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3" name="AutoShape 9"/>
            <p:cNvSpPr>
              <a:spLocks noChangeArrowheads="1"/>
            </p:cNvSpPr>
            <p:nvPr/>
          </p:nvSpPr>
          <p:spPr bwMode="auto">
            <a:xfrm>
              <a:off x="3243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4" name="AutoShape 10"/>
            <p:cNvSpPr>
              <a:spLocks noChangeArrowheads="1"/>
            </p:cNvSpPr>
            <p:nvPr/>
          </p:nvSpPr>
          <p:spPr bwMode="auto">
            <a:xfrm>
              <a:off x="2245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5" name="AutoShape 11"/>
            <p:cNvSpPr>
              <a:spLocks noChangeArrowheads="1"/>
            </p:cNvSpPr>
            <p:nvPr/>
          </p:nvSpPr>
          <p:spPr bwMode="auto">
            <a:xfrm>
              <a:off x="1247" y="2160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6" name="AutoShape 12"/>
            <p:cNvSpPr>
              <a:spLocks noChangeArrowheads="1"/>
            </p:cNvSpPr>
            <p:nvPr/>
          </p:nvSpPr>
          <p:spPr bwMode="auto">
            <a:xfrm>
              <a:off x="2744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7" name="AutoShape 13"/>
            <p:cNvSpPr>
              <a:spLocks noChangeArrowheads="1"/>
            </p:cNvSpPr>
            <p:nvPr/>
          </p:nvSpPr>
          <p:spPr bwMode="auto">
            <a:xfrm>
              <a:off x="1746" y="1298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3188" name="AutoShape 14"/>
            <p:cNvSpPr>
              <a:spLocks noChangeArrowheads="1"/>
            </p:cNvSpPr>
            <p:nvPr/>
          </p:nvSpPr>
          <p:spPr bwMode="auto">
            <a:xfrm>
              <a:off x="2245" y="436"/>
              <a:ext cx="998" cy="862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/>
            </a:p>
          </p:txBody>
        </p:sp>
      </p:grpSp>
      <p:sp>
        <p:nvSpPr>
          <p:cNvPr id="3075" name="Rectangle 16"/>
          <p:cNvSpPr>
            <a:spLocks noChangeArrowheads="1"/>
          </p:cNvSpPr>
          <p:nvPr/>
        </p:nvSpPr>
        <p:spPr bwMode="auto">
          <a:xfrm>
            <a:off x="3708400" y="184308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N</a:t>
            </a:r>
          </a:p>
        </p:txBody>
      </p:sp>
      <p:sp>
        <p:nvSpPr>
          <p:cNvPr id="3076" name="Rectangle 17"/>
          <p:cNvSpPr>
            <a:spLocks noChangeArrowheads="1"/>
          </p:cNvSpPr>
          <p:nvPr/>
        </p:nvSpPr>
        <p:spPr bwMode="auto">
          <a:xfrm>
            <a:off x="3708400" y="206057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m</a:t>
            </a:r>
            <a:r>
              <a:rPr lang="de-DE" sz="1200" baseline="-25000" dirty="0" smtClean="0"/>
              <a:t>A</a:t>
            </a:r>
            <a:r>
              <a:rPr lang="de-DE" sz="1200" dirty="0" smtClean="0"/>
              <a:t> = 14 u</a:t>
            </a:r>
            <a:endParaRPr lang="de-DE" sz="1200" dirty="0"/>
          </a:p>
        </p:txBody>
      </p:sp>
      <p:sp>
        <p:nvSpPr>
          <p:cNvPr id="3077" name="Rectangle 18"/>
          <p:cNvSpPr>
            <a:spLocks noChangeArrowheads="1"/>
          </p:cNvSpPr>
          <p:nvPr/>
        </p:nvSpPr>
        <p:spPr bwMode="auto">
          <a:xfrm rot="-3600000">
            <a:off x="3271838" y="3917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OZ = 1</a:t>
            </a:r>
            <a:endParaRPr lang="de-DE" sz="1200" dirty="0"/>
          </a:p>
        </p:txBody>
      </p:sp>
      <p:sp>
        <p:nvSpPr>
          <p:cNvPr id="3078" name="Rectangle 19"/>
          <p:cNvSpPr>
            <a:spLocks noChangeArrowheads="1"/>
          </p:cNvSpPr>
          <p:nvPr/>
        </p:nvSpPr>
        <p:spPr bwMode="auto">
          <a:xfrm rot="-3600000">
            <a:off x="3476625" y="403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H</a:t>
            </a:r>
            <a:endParaRPr lang="de-DE" sz="1200" dirty="0"/>
          </a:p>
        </p:txBody>
      </p:sp>
      <p:sp>
        <p:nvSpPr>
          <p:cNvPr id="3079" name="Rectangle 20"/>
          <p:cNvSpPr>
            <a:spLocks noChangeArrowheads="1"/>
          </p:cNvSpPr>
          <p:nvPr/>
        </p:nvSpPr>
        <p:spPr bwMode="auto">
          <a:xfrm rot="-3600000">
            <a:off x="4033838" y="2578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Gruppe II</a:t>
            </a:r>
            <a:endParaRPr lang="de-DE" sz="1200" dirty="0"/>
          </a:p>
        </p:txBody>
      </p:sp>
      <p:sp>
        <p:nvSpPr>
          <p:cNvPr id="3080" name="Rectangle 21"/>
          <p:cNvSpPr>
            <a:spLocks noChangeArrowheads="1"/>
          </p:cNvSpPr>
          <p:nvPr/>
        </p:nvSpPr>
        <p:spPr bwMode="auto">
          <a:xfrm rot="-3600000">
            <a:off x="2482850" y="53006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18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1" name="Rectangle 22"/>
          <p:cNvSpPr>
            <a:spLocks noChangeArrowheads="1"/>
          </p:cNvSpPr>
          <p:nvPr/>
        </p:nvSpPr>
        <p:spPr bwMode="auto">
          <a:xfrm rot="-3600000">
            <a:off x="4787901" y="400367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N</a:t>
            </a:r>
          </a:p>
        </p:txBody>
      </p:sp>
      <p:sp>
        <p:nvSpPr>
          <p:cNvPr id="3082" name="Rectangle 23"/>
          <p:cNvSpPr>
            <a:spLocks noChangeArrowheads="1"/>
          </p:cNvSpPr>
          <p:nvPr/>
        </p:nvSpPr>
        <p:spPr bwMode="auto">
          <a:xfrm rot="-3600000">
            <a:off x="4024313" y="533082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13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083" name="Rectangle 24"/>
          <p:cNvSpPr>
            <a:spLocks noChangeArrowheads="1"/>
          </p:cNvSpPr>
          <p:nvPr/>
        </p:nvSpPr>
        <p:spPr bwMode="auto">
          <a:xfrm rot="-3600000">
            <a:off x="5649913" y="531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>
                <a:latin typeface="Calibri" pitchFamily="34" charset="0"/>
              </a:rPr>
              <a:t>11 p</a:t>
            </a:r>
            <a:r>
              <a:rPr lang="de-DE" sz="1200" baseline="30000" dirty="0">
                <a:latin typeface="Calibri" pitchFamily="34" charset="0"/>
              </a:rPr>
              <a:t>+</a:t>
            </a:r>
            <a:endParaRPr lang="de-DE" sz="1200" dirty="0"/>
          </a:p>
        </p:txBody>
      </p:sp>
      <p:sp>
        <p:nvSpPr>
          <p:cNvPr id="3084" name="Rectangle 25"/>
          <p:cNvSpPr>
            <a:spLocks noChangeArrowheads="1"/>
          </p:cNvSpPr>
          <p:nvPr/>
        </p:nvSpPr>
        <p:spPr bwMode="auto">
          <a:xfrm rot="-3600000">
            <a:off x="4216400" y="273526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Be</a:t>
            </a:r>
          </a:p>
        </p:txBody>
      </p:sp>
      <p:sp>
        <p:nvSpPr>
          <p:cNvPr id="3085" name="Rectangle 26"/>
          <p:cNvSpPr>
            <a:spLocks noChangeArrowheads="1"/>
          </p:cNvSpPr>
          <p:nvPr/>
        </p:nvSpPr>
        <p:spPr bwMode="auto">
          <a:xfrm rot="-3600000">
            <a:off x="2628901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Ar</a:t>
            </a:r>
          </a:p>
        </p:txBody>
      </p:sp>
      <p:sp>
        <p:nvSpPr>
          <p:cNvPr id="3086" name="Rectangle 27"/>
          <p:cNvSpPr>
            <a:spLocks noChangeArrowheads="1"/>
          </p:cNvSpPr>
          <p:nvPr/>
        </p:nvSpPr>
        <p:spPr bwMode="auto">
          <a:xfrm rot="-3600000">
            <a:off x="5005387" y="41068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7 p</a:t>
            </a:r>
            <a:r>
              <a:rPr lang="de-DE" sz="1200" baseline="30000" dirty="0" smtClean="0"/>
              <a:t>+</a:t>
            </a:r>
            <a:endParaRPr lang="de-DE" sz="1200" baseline="30000" dirty="0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 rot="-3600000">
            <a:off x="4213226" y="5445125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Al</a:t>
            </a: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 rot="-3600000">
            <a:off x="5842000" y="54308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Na</a:t>
            </a:r>
            <a:endParaRPr lang="de-DE" sz="1200" dirty="0"/>
          </a:p>
        </p:txBody>
      </p:sp>
      <p:sp>
        <p:nvSpPr>
          <p:cNvPr id="3089" name="Rectangle 30"/>
          <p:cNvSpPr>
            <a:spLocks noChangeArrowheads="1"/>
          </p:cNvSpPr>
          <p:nvPr/>
        </p:nvSpPr>
        <p:spPr bwMode="auto">
          <a:xfrm rot="3600000">
            <a:off x="2628900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He</a:t>
            </a:r>
            <a:endParaRPr lang="de-DE" sz="1200" dirty="0"/>
          </a:p>
        </p:txBody>
      </p:sp>
      <p:sp>
        <p:nvSpPr>
          <p:cNvPr id="3090" name="Rectangle 31"/>
          <p:cNvSpPr>
            <a:spLocks noChangeArrowheads="1"/>
          </p:cNvSpPr>
          <p:nvPr/>
        </p:nvSpPr>
        <p:spPr bwMode="auto">
          <a:xfrm rot="3600000">
            <a:off x="3421062" y="256381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4 Außen-</a:t>
            </a:r>
            <a:r>
              <a:rPr lang="de-DE" sz="1200" dirty="0" smtClean="0">
                <a:latin typeface="Calibri" pitchFamily="34" charset="0"/>
              </a:rPr>
              <a:t>e</a:t>
            </a:r>
            <a:r>
              <a:rPr lang="de-DE" sz="1200" baseline="30000" dirty="0" smtClean="0">
                <a:latin typeface="Calibri" pitchFamily="34" charset="0"/>
              </a:rPr>
              <a:t>-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sp>
        <p:nvSpPr>
          <p:cNvPr id="3091" name="Rectangle 32"/>
          <p:cNvSpPr>
            <a:spLocks noChangeArrowheads="1"/>
          </p:cNvSpPr>
          <p:nvPr/>
        </p:nvSpPr>
        <p:spPr bwMode="auto">
          <a:xfrm rot="3600000">
            <a:off x="4213225" y="3932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12 n</a:t>
            </a:r>
            <a:endParaRPr lang="de-DE" sz="1200" dirty="0"/>
          </a:p>
        </p:txBody>
      </p:sp>
      <p:sp>
        <p:nvSpPr>
          <p:cNvPr id="3092" name="Rectangle 33"/>
          <p:cNvSpPr>
            <a:spLocks noChangeArrowheads="1"/>
          </p:cNvSpPr>
          <p:nvPr/>
        </p:nvSpPr>
        <p:spPr bwMode="auto">
          <a:xfrm rot="3600000">
            <a:off x="3421062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7</a:t>
            </a:r>
            <a:r>
              <a:rPr lang="de-DE" sz="1200" dirty="0" smtClean="0">
                <a:latin typeface="Calibri" pitchFamily="34" charset="0"/>
              </a:rPr>
              <a:t> p</a:t>
            </a:r>
            <a:r>
              <a:rPr lang="de-DE" sz="1200" baseline="30000" dirty="0" smtClean="0">
                <a:latin typeface="Calibri" pitchFamily="34" charset="0"/>
              </a:rPr>
              <a:t>+</a:t>
            </a:r>
            <a:endParaRPr lang="de-DE" sz="1200" baseline="30000" dirty="0"/>
          </a:p>
        </p:txBody>
      </p:sp>
      <p:sp>
        <p:nvSpPr>
          <p:cNvPr id="3093" name="Rectangle 34"/>
          <p:cNvSpPr>
            <a:spLocks noChangeArrowheads="1"/>
          </p:cNvSpPr>
          <p:nvPr/>
        </p:nvSpPr>
        <p:spPr bwMode="auto">
          <a:xfrm rot="3600000">
            <a:off x="5005387" y="5300663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12 </a:t>
            </a:r>
            <a:r>
              <a:rPr lang="de-DE" sz="1200" dirty="0">
                <a:latin typeface="Calibri" pitchFamily="34" charset="0"/>
              </a:rPr>
              <a:t>p</a:t>
            </a:r>
            <a:r>
              <a:rPr lang="de-DE" sz="1200" baseline="30000" dirty="0">
                <a:latin typeface="Calibri" pitchFamily="34" charset="0"/>
              </a:rPr>
              <a:t>+ </a:t>
            </a:r>
            <a:endParaRPr lang="de-DE" sz="1200" dirty="0"/>
          </a:p>
        </p:txBody>
      </p:sp>
      <p:sp>
        <p:nvSpPr>
          <p:cNvPr id="3094" name="Rectangle 35"/>
          <p:cNvSpPr>
            <a:spLocks noChangeArrowheads="1"/>
          </p:cNvSpPr>
          <p:nvPr/>
        </p:nvSpPr>
        <p:spPr bwMode="auto">
          <a:xfrm rot="3600000">
            <a:off x="2439988" y="404495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2 </a:t>
            </a:r>
            <a:r>
              <a:rPr lang="de-DE" sz="1200" dirty="0">
                <a:latin typeface="Calibri" pitchFamily="34" charset="0"/>
              </a:rPr>
              <a:t>p</a:t>
            </a:r>
            <a:r>
              <a:rPr lang="de-DE" sz="1200" baseline="30000" dirty="0" smtClean="0">
                <a:latin typeface="Calibri" pitchFamily="34" charset="0"/>
              </a:rPr>
              <a:t>+</a:t>
            </a:r>
            <a:endParaRPr lang="de-DE" sz="1200" dirty="0"/>
          </a:p>
        </p:txBody>
      </p:sp>
      <p:sp>
        <p:nvSpPr>
          <p:cNvPr id="3095" name="Rectangle 36"/>
          <p:cNvSpPr>
            <a:spLocks noChangeArrowheads="1"/>
          </p:cNvSpPr>
          <p:nvPr/>
        </p:nvSpPr>
        <p:spPr bwMode="auto">
          <a:xfrm rot="3600000">
            <a:off x="4022725" y="40592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Na</a:t>
            </a:r>
            <a:endParaRPr lang="de-DE" sz="1200" dirty="0"/>
          </a:p>
        </p:txBody>
      </p:sp>
      <p:sp>
        <p:nvSpPr>
          <p:cNvPr id="3096" name="Rectangle 37"/>
          <p:cNvSpPr>
            <a:spLocks noChangeArrowheads="1"/>
          </p:cNvSpPr>
          <p:nvPr/>
        </p:nvSpPr>
        <p:spPr bwMode="auto">
          <a:xfrm rot="3600000">
            <a:off x="1646237" y="5418138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3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endParaRPr lang="de-DE" sz="1200"/>
          </a:p>
        </p:txBody>
      </p:sp>
      <p:sp>
        <p:nvSpPr>
          <p:cNvPr id="3097" name="Rectangle 38"/>
          <p:cNvSpPr>
            <a:spLocks noChangeArrowheads="1"/>
          </p:cNvSpPr>
          <p:nvPr/>
        </p:nvSpPr>
        <p:spPr bwMode="auto">
          <a:xfrm rot="3600000">
            <a:off x="1849438" y="52863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Li</a:t>
            </a:r>
          </a:p>
        </p:txBody>
      </p:sp>
      <p:sp>
        <p:nvSpPr>
          <p:cNvPr id="3098" name="Rectangle 39"/>
          <p:cNvSpPr>
            <a:spLocks noChangeArrowheads="1"/>
          </p:cNvSpPr>
          <p:nvPr/>
        </p:nvSpPr>
        <p:spPr bwMode="auto">
          <a:xfrm rot="3600000">
            <a:off x="3205163" y="2708275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C</a:t>
            </a:r>
            <a:endParaRPr lang="de-DE" sz="1200" dirty="0"/>
          </a:p>
        </p:txBody>
      </p:sp>
      <p:sp>
        <p:nvSpPr>
          <p:cNvPr id="3099" name="Rectangle 40"/>
          <p:cNvSpPr>
            <a:spLocks noChangeArrowheads="1"/>
          </p:cNvSpPr>
          <p:nvPr/>
        </p:nvSpPr>
        <p:spPr bwMode="auto">
          <a:xfrm rot="3600000">
            <a:off x="4789488" y="53721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Mg</a:t>
            </a:r>
          </a:p>
        </p:txBody>
      </p:sp>
      <p:sp>
        <p:nvSpPr>
          <p:cNvPr id="3100" name="Rectangle 41"/>
          <p:cNvSpPr>
            <a:spLocks noChangeArrowheads="1"/>
          </p:cNvSpPr>
          <p:nvPr/>
        </p:nvSpPr>
        <p:spPr bwMode="auto">
          <a:xfrm rot="3600000">
            <a:off x="3203576" y="5372100"/>
            <a:ext cx="1223962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N</a:t>
            </a:r>
            <a:endParaRPr lang="de-DE" sz="1200" dirty="0"/>
          </a:p>
        </p:txBody>
      </p:sp>
      <p:sp>
        <p:nvSpPr>
          <p:cNvPr id="3101" name="Rectangle 42"/>
          <p:cNvSpPr>
            <a:spLocks noChangeArrowheads="1"/>
          </p:cNvSpPr>
          <p:nvPr/>
        </p:nvSpPr>
        <p:spPr bwMode="auto">
          <a:xfrm>
            <a:off x="2987675" y="3211513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/>
              <a:t>Si</a:t>
            </a:r>
          </a:p>
        </p:txBody>
      </p:sp>
      <p:sp>
        <p:nvSpPr>
          <p:cNvPr id="3102" name="Rectangle 43"/>
          <p:cNvSpPr>
            <a:spLocks noChangeArrowheads="1"/>
          </p:cNvSpPr>
          <p:nvPr/>
        </p:nvSpPr>
        <p:spPr bwMode="auto">
          <a:xfrm>
            <a:off x="4500563" y="32385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O</a:t>
            </a:r>
            <a:endParaRPr lang="de-DE" sz="1200" dirty="0"/>
          </a:p>
        </p:txBody>
      </p:sp>
      <p:sp>
        <p:nvSpPr>
          <p:cNvPr id="3103" name="Rectangle 44"/>
          <p:cNvSpPr>
            <a:spLocks noChangeArrowheads="1"/>
          </p:cNvSpPr>
          <p:nvPr/>
        </p:nvSpPr>
        <p:spPr bwMode="auto">
          <a:xfrm>
            <a:off x="3708400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17 </a:t>
            </a:r>
            <a:r>
              <a:rPr lang="de-DE" sz="1200">
                <a:latin typeface="Calibri" pitchFamily="34" charset="0"/>
              </a:rPr>
              <a:t>p</a:t>
            </a:r>
            <a:r>
              <a:rPr lang="de-DE" sz="1200" baseline="30000">
                <a:latin typeface="Calibri" pitchFamily="34" charset="0"/>
              </a:rPr>
              <a:t>+</a:t>
            </a:r>
            <a:endParaRPr lang="de-DE" sz="1200"/>
          </a:p>
        </p:txBody>
      </p:sp>
      <p:sp>
        <p:nvSpPr>
          <p:cNvPr id="3104" name="Rectangle 45"/>
          <p:cNvSpPr>
            <a:spLocks noChangeArrowheads="1"/>
          </p:cNvSpPr>
          <p:nvPr/>
        </p:nvSpPr>
        <p:spPr bwMode="auto">
          <a:xfrm>
            <a:off x="529272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3 Außen-</a:t>
            </a:r>
            <a:r>
              <a:rPr lang="de-DE" sz="1200" dirty="0" smtClean="0">
                <a:latin typeface="Calibri" pitchFamily="34" charset="0"/>
              </a:rPr>
              <a:t>e</a:t>
            </a:r>
            <a:r>
              <a:rPr lang="de-DE" sz="1200" baseline="30000" dirty="0" smtClean="0">
                <a:latin typeface="Calibri" pitchFamily="34" charset="0"/>
              </a:rPr>
              <a:t>-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sp>
        <p:nvSpPr>
          <p:cNvPr id="3105" name="Rectangle 46"/>
          <p:cNvSpPr>
            <a:spLocks noChangeArrowheads="1"/>
          </p:cNvSpPr>
          <p:nvPr/>
        </p:nvSpPr>
        <p:spPr bwMode="auto">
          <a:xfrm>
            <a:off x="2124075" y="4579938"/>
            <a:ext cx="1223963" cy="21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m</a:t>
            </a:r>
            <a:r>
              <a:rPr lang="de-DE" sz="1200" baseline="-25000" dirty="0" smtClean="0"/>
              <a:t>A</a:t>
            </a:r>
            <a:r>
              <a:rPr lang="de-DE" sz="1200" dirty="0" smtClean="0"/>
              <a:t> = 23u</a:t>
            </a:r>
            <a:endParaRPr lang="de-DE" sz="1200" dirty="0"/>
          </a:p>
        </p:txBody>
      </p:sp>
      <p:sp>
        <p:nvSpPr>
          <p:cNvPr id="3106" name="Rectangle 47"/>
          <p:cNvSpPr>
            <a:spLocks noChangeArrowheads="1"/>
          </p:cNvSpPr>
          <p:nvPr/>
        </p:nvSpPr>
        <p:spPr bwMode="auto">
          <a:xfrm>
            <a:off x="4500563" y="3429000"/>
            <a:ext cx="1223962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OZ = 8</a:t>
            </a:r>
            <a:endParaRPr lang="de-DE" sz="1200" dirty="0"/>
          </a:p>
        </p:txBody>
      </p:sp>
      <p:sp>
        <p:nvSpPr>
          <p:cNvPr id="3107" name="Rectangle 48"/>
          <p:cNvSpPr>
            <a:spLocks noChangeArrowheads="1"/>
          </p:cNvSpPr>
          <p:nvPr/>
        </p:nvSpPr>
        <p:spPr bwMode="auto">
          <a:xfrm>
            <a:off x="2987675" y="3429000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14 </a:t>
            </a:r>
            <a:r>
              <a:rPr lang="de-DE" sz="1200">
                <a:latin typeface="Calibri" pitchFamily="34" charset="0"/>
              </a:rPr>
              <a:t>e</a:t>
            </a:r>
            <a:r>
              <a:rPr lang="de-DE" sz="1200" baseline="30000">
                <a:latin typeface="Calibri" pitchFamily="34" charset="0"/>
              </a:rPr>
              <a:t>-</a:t>
            </a:r>
            <a:r>
              <a:rPr lang="de-DE" sz="1200">
                <a:latin typeface="Calibri" pitchFamily="34" charset="0"/>
              </a:rPr>
              <a:t> </a:t>
            </a:r>
            <a:endParaRPr lang="de-DE" sz="1200"/>
          </a:p>
        </p:txBody>
      </p:sp>
      <p:sp>
        <p:nvSpPr>
          <p:cNvPr id="3108" name="Rectangle 49"/>
          <p:cNvSpPr>
            <a:spLocks noChangeArrowheads="1"/>
          </p:cNvSpPr>
          <p:nvPr/>
        </p:nvSpPr>
        <p:spPr bwMode="auto">
          <a:xfrm>
            <a:off x="529272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B</a:t>
            </a:r>
            <a:endParaRPr lang="de-DE" sz="1200" dirty="0"/>
          </a:p>
        </p:txBody>
      </p:sp>
      <p:sp>
        <p:nvSpPr>
          <p:cNvPr id="3109" name="Rectangle 50"/>
          <p:cNvSpPr>
            <a:spLocks noChangeArrowheads="1"/>
          </p:cNvSpPr>
          <p:nvPr/>
        </p:nvSpPr>
        <p:spPr bwMode="auto">
          <a:xfrm>
            <a:off x="3708400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/>
              <a:t>Cl</a:t>
            </a:r>
          </a:p>
        </p:txBody>
      </p:sp>
      <p:sp>
        <p:nvSpPr>
          <p:cNvPr id="3110" name="Rectangle 51"/>
          <p:cNvSpPr>
            <a:spLocks noChangeArrowheads="1"/>
          </p:cNvSpPr>
          <p:nvPr/>
        </p:nvSpPr>
        <p:spPr bwMode="auto">
          <a:xfrm>
            <a:off x="2124075" y="4797425"/>
            <a:ext cx="1223963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 sz="1200" dirty="0" smtClean="0"/>
              <a:t>Na</a:t>
            </a:r>
            <a:endParaRPr lang="de-DE" sz="1200" dirty="0"/>
          </a:p>
        </p:txBody>
      </p:sp>
      <p:sp>
        <p:nvSpPr>
          <p:cNvPr id="53" name="Textfeld 2"/>
          <p:cNvSpPr txBox="1">
            <a:spLocks noChangeArrowheads="1"/>
          </p:cNvSpPr>
          <p:nvPr/>
        </p:nvSpPr>
        <p:spPr bwMode="auto">
          <a:xfrm>
            <a:off x="5796135" y="261938"/>
            <a:ext cx="31684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1600" dirty="0">
                <a:latin typeface="Calibri" pitchFamily="34" charset="0"/>
              </a:rPr>
              <a:t>e</a:t>
            </a:r>
            <a:r>
              <a:rPr lang="de-DE" sz="1600" baseline="30000" dirty="0">
                <a:latin typeface="Calibri" pitchFamily="34" charset="0"/>
              </a:rPr>
              <a:t>-</a:t>
            </a:r>
            <a:r>
              <a:rPr lang="de-DE" sz="1600" dirty="0">
                <a:latin typeface="Calibri" pitchFamily="34" charset="0"/>
              </a:rPr>
              <a:t> = </a:t>
            </a:r>
            <a:r>
              <a:rPr lang="de-DE" sz="1600" dirty="0" smtClean="0">
                <a:latin typeface="Calibri" pitchFamily="34" charset="0"/>
              </a:rPr>
              <a:t>Elektronenanzahl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Außen-e</a:t>
            </a:r>
            <a:r>
              <a:rPr lang="de-DE" sz="1600" baseline="30000" dirty="0" smtClean="0">
                <a:latin typeface="Calibri" pitchFamily="34" charset="0"/>
              </a:rPr>
              <a:t>-</a:t>
            </a:r>
            <a:r>
              <a:rPr lang="de-DE" sz="1600" dirty="0" smtClean="0">
                <a:latin typeface="Calibri" pitchFamily="34" charset="0"/>
              </a:rPr>
              <a:t> = Außenelektronenanzahl</a:t>
            </a:r>
            <a:endParaRPr lang="de-DE" sz="1600" dirty="0">
              <a:latin typeface="Calibri" pitchFamily="34" charset="0"/>
            </a:endParaRPr>
          </a:p>
          <a:p>
            <a:pPr eaLnBrk="1" hangingPunct="1"/>
            <a:r>
              <a:rPr lang="de-DE" sz="1600" dirty="0">
                <a:latin typeface="Calibri" pitchFamily="34" charset="0"/>
              </a:rPr>
              <a:t>p</a:t>
            </a:r>
            <a:r>
              <a:rPr lang="de-DE" sz="1600" baseline="30000" dirty="0">
                <a:latin typeface="Calibri" pitchFamily="34" charset="0"/>
              </a:rPr>
              <a:t>+</a:t>
            </a:r>
            <a:r>
              <a:rPr lang="de-DE" sz="1600" dirty="0">
                <a:latin typeface="Calibri" pitchFamily="34" charset="0"/>
              </a:rPr>
              <a:t> = </a:t>
            </a:r>
            <a:r>
              <a:rPr lang="de-DE" sz="1600" dirty="0" smtClean="0">
                <a:latin typeface="Calibri" pitchFamily="34" charset="0"/>
              </a:rPr>
              <a:t>Protonenanzahl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n = Neutronenanzahl</a:t>
            </a:r>
            <a:endParaRPr lang="de-DE" sz="1600" dirty="0">
              <a:latin typeface="Calibri" pitchFamily="34" charset="0"/>
            </a:endParaRPr>
          </a:p>
          <a:p>
            <a:pPr eaLnBrk="1" hangingPunct="1"/>
            <a:r>
              <a:rPr lang="de-DE" sz="1600" dirty="0">
                <a:latin typeface="Calibri" pitchFamily="34" charset="0"/>
              </a:rPr>
              <a:t>OZ = </a:t>
            </a:r>
            <a:r>
              <a:rPr lang="de-DE" sz="1600" dirty="0" smtClean="0">
                <a:latin typeface="Calibri" pitchFamily="34" charset="0"/>
              </a:rPr>
              <a:t>Ordnungszahl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Gruppe = Gruppe im PSE</a:t>
            </a:r>
          </a:p>
          <a:p>
            <a:pPr eaLnBrk="1" hangingPunct="1"/>
            <a:r>
              <a:rPr lang="de-DE" sz="1600" dirty="0" smtClean="0">
                <a:latin typeface="Calibri" pitchFamily="34" charset="0"/>
              </a:rPr>
              <a:t>m</a:t>
            </a:r>
            <a:r>
              <a:rPr lang="de-DE" sz="1600" baseline="-25000" dirty="0" smtClean="0">
                <a:latin typeface="Calibri" pitchFamily="34" charset="0"/>
              </a:rPr>
              <a:t>A</a:t>
            </a:r>
            <a:r>
              <a:rPr lang="de-DE" sz="1600" dirty="0" smtClean="0">
                <a:latin typeface="Calibri" pitchFamily="34" charset="0"/>
              </a:rPr>
              <a:t> = Atommasse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d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4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5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61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itchFamily="34" charset="0"/>
              </a:rPr>
              <a:t>PSE</a:t>
            </a:r>
            <a:endParaRPr lang="de-DE" dirty="0"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0282610"/>
                  </p:ext>
                </p:extLst>
              </p:nvPr>
            </p:nvGraphicFramePr>
            <p:xfrm>
              <a:off x="827584" y="1772816"/>
              <a:ext cx="7344816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953476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1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H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He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 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Li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err="1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B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C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𝟒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𝟕</m:t>
                                    </m:r>
                                  </m:e>
                                </m:mr>
                              </m:m>
                              <m:r>
                                <a:rPr lang="de-DE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N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6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0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</m:m>
                              <m:r>
                                <a:rPr lang="de-DE" sz="20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i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O</a:t>
                          </a:r>
                          <a:endParaRPr lang="de-DE" sz="2000" b="0" i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9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F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10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Ne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pPr marL="0">
                            <a:spcBef>
                              <a:spcPts val="0"/>
                            </a:spcBef>
                          </a:pPr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𝟐</m:t>
                                    </m:r>
                                    <m:r>
                                      <a:rPr lang="de-DE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𝟑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/>
                                      </a:rPr>
                                      <m:t>𝟏𝟏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b="1" dirty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+mn-lt"/>
                            </a:rPr>
                            <a:t> Na</a:t>
                          </a:r>
                          <a:endParaRPr lang="de-DE" sz="2000" b="1" dirty="0">
                            <a:solidFill>
                              <a:srgbClr val="FF0000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12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Mg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7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13</m:t>
                                    </m:r>
                                  </m:e>
                                </m:mr>
                              </m:m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Al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8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14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Si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15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P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16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b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S</a:t>
                          </a:r>
                          <a:endParaRPr lang="de-DE" sz="2000" b="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17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Cl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18</m:t>
                                    </m:r>
                                  </m:e>
                                </m:mr>
                              </m:m>
                              <m:r>
                                <a:rPr lang="de-DE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de-DE" sz="2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Ar</a:t>
                          </a:r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>
                            <a:lumMod val="75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5294098"/>
                  </p:ext>
                </p:extLst>
              </p:nvPr>
            </p:nvGraphicFramePr>
            <p:xfrm>
              <a:off x="827584" y="1772816"/>
              <a:ext cx="7344816" cy="21602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953476"/>
                    <a:gridCol w="918732"/>
                    <a:gridCol w="927103"/>
                    <a:gridCol w="909101"/>
                    <a:gridCol w="909101"/>
                    <a:gridCol w="909101"/>
                    <a:gridCol w="909101"/>
                    <a:gridCol w="909101"/>
                  </a:tblGrid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41" t="-847" r="-672436" b="-2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 sz="2000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9396" t="-847" b="-2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41" t="-100847" r="-672436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3974" t="-100847" r="-594702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02632" t="-100847" r="-490789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08725" t="-100847" r="-400671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6000" t="-100847" r="-298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9396" t="-100847" r="-2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9396" t="-100847" r="-100000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9396" t="-100847" b="-100847"/>
                          </a:stretch>
                        </a:blipFill>
                      </a:tcPr>
                    </a:tc>
                  </a:tr>
                  <a:tr h="72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41" t="-200847" r="-672436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103974" t="-200847" r="-594702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202632" t="-200847" r="-490789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308725" t="-200847" r="-400671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406000" t="-200847" r="-298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509396" t="-200847" r="-2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09396" t="-200847" r="-100000" b="-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709396" t="-200847" b="-84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feld 51"/>
          <p:cNvSpPr txBox="1">
            <a:spLocks noChangeArrowheads="1"/>
          </p:cNvSpPr>
          <p:nvPr/>
        </p:nvSpPr>
        <p:spPr bwMode="auto">
          <a:xfrm>
            <a:off x="755576" y="3933056"/>
            <a:ext cx="7344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400" dirty="0">
                <a:latin typeface="Calibri" pitchFamily="34" charset="0"/>
              </a:rPr>
              <a:t>Hier kommen nur die </a:t>
            </a:r>
            <a:r>
              <a:rPr lang="de-DE" sz="2400" dirty="0" smtClean="0">
                <a:latin typeface="Calibri" pitchFamily="34" charset="0"/>
              </a:rPr>
              <a:t>grau hinterlegten </a:t>
            </a:r>
            <a:r>
              <a:rPr lang="de-DE" sz="2400" dirty="0">
                <a:latin typeface="Calibri" pitchFamily="34" charset="0"/>
              </a:rPr>
              <a:t>Elemente vor</a:t>
            </a:r>
            <a:r>
              <a:rPr lang="de-DE" sz="2400" dirty="0" smtClean="0">
                <a:latin typeface="Calibri" pitchFamily="34" charset="0"/>
              </a:rPr>
              <a:t>.</a:t>
            </a:r>
            <a:endParaRPr lang="de-DE" sz="2400" dirty="0">
              <a:latin typeface="Calibri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55576" y="427834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Diese Elemente sind dreifach vorhanden.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23528" y="476672"/>
            <a:ext cx="165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rgbClr val="FF0000"/>
                </a:solidFill>
              </a:rPr>
              <a:t>Trimino</a:t>
            </a:r>
            <a:r>
              <a:rPr lang="de-DE" b="1" dirty="0" smtClean="0">
                <a:solidFill>
                  <a:srgbClr val="FF0000"/>
                </a:solidFill>
              </a:rPr>
              <a:t> d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1" name="Fußzeilenplatzhalter 2"/>
          <p:cNvSpPr txBox="1">
            <a:spLocks/>
          </p:cNvSpPr>
          <p:nvPr/>
        </p:nvSpPr>
        <p:spPr>
          <a:xfrm>
            <a:off x="7951872" y="6520259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2014 ZPG III-</a:t>
            </a:r>
            <a:r>
              <a:rPr lang="de-DE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Wy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Fußzeilenplatzhalter 4"/>
          <p:cNvSpPr txBox="1">
            <a:spLocks/>
          </p:cNvSpPr>
          <p:nvPr/>
        </p:nvSpPr>
        <p:spPr>
          <a:xfrm>
            <a:off x="338" y="6525344"/>
            <a:ext cx="23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A42_Ue1_Trimino_Atombau + PSE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390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Microsoft Office PowerPoint</Application>
  <PresentationFormat>Bildschirmpräsentation (4:3)</PresentationFormat>
  <Paragraphs>350</Paragraphs>
  <Slides>11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Default Design</vt:lpstr>
      <vt:lpstr>Trimino</vt:lpstr>
      <vt:lpstr>PowerPoint-Präsentation</vt:lpstr>
      <vt:lpstr>PSE</vt:lpstr>
      <vt:lpstr>PowerPoint-Präsentation</vt:lpstr>
      <vt:lpstr>PSE</vt:lpstr>
      <vt:lpstr>PowerPoint-Präsentation</vt:lpstr>
      <vt:lpstr>PSE</vt:lpstr>
      <vt:lpstr>PowerPoint-Präsentation</vt:lpstr>
      <vt:lpstr>PSE</vt:lpstr>
      <vt:lpstr>PowerPoint-Präsentation</vt:lpstr>
      <vt:lpstr>PSE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Degner / Weyrauther</dc:creator>
  <cp:lastModifiedBy>Ulrike Weyrauther</cp:lastModifiedBy>
  <cp:revision>45</cp:revision>
  <cp:lastPrinted>2014-03-03T15:26:26Z</cp:lastPrinted>
  <dcterms:created xsi:type="dcterms:W3CDTF">2008-07-30T06:21:24Z</dcterms:created>
  <dcterms:modified xsi:type="dcterms:W3CDTF">2014-04-07T09:04:18Z</dcterms:modified>
</cp:coreProperties>
</file>