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61" r:id="rId3"/>
    <p:sldId id="257" r:id="rId4"/>
    <p:sldId id="262" r:id="rId5"/>
    <p:sldId id="256" r:id="rId6"/>
    <p:sldId id="260" r:id="rId7"/>
    <p:sldId id="263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F1EBC-ACBE-4567-8441-8EF1A3B2AFEA}" type="datetimeFigureOut">
              <a:rPr lang="de-DE" smtClean="0"/>
              <a:t>26.04.2014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BDBE6D-BB3F-4420-A06C-30EDC94CFB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6638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7EACC-5A49-431C-8187-D9214D9250FC}" type="slidenum">
              <a:rPr lang="de-DE" smtClean="0">
                <a:solidFill>
                  <a:prstClr val="black"/>
                </a:solidFill>
              </a:rPr>
              <a:pPr/>
              <a:t>1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7EACC-5A49-431C-8187-D9214D9250FC}" type="slidenum">
              <a:rPr lang="de-DE" smtClean="0">
                <a:solidFill>
                  <a:prstClr val="black"/>
                </a:solidFill>
              </a:rPr>
              <a:pPr/>
              <a:t>2</a:t>
            </a:fld>
            <a:endParaRPr lang="de-DE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BBF33-88B3-443F-A9D0-B67D3CBB5031}" type="datetimeFigureOut">
              <a:rPr lang="de-DE" smtClean="0"/>
              <a:t>26.04.2014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88849-E6E7-4FE7-AA12-3AEE702AD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9157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BBF33-88B3-443F-A9D0-B67D3CBB5031}" type="datetimeFigureOut">
              <a:rPr lang="de-DE" smtClean="0"/>
              <a:t>26.04.2014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88849-E6E7-4FE7-AA12-3AEE702AD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7735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BBF33-88B3-443F-A9D0-B67D3CBB5031}" type="datetimeFigureOut">
              <a:rPr lang="de-DE" smtClean="0"/>
              <a:t>26.04.2014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88849-E6E7-4FE7-AA12-3AEE702AD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4481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26.04.2014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510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26.04.2014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5870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26.04.2014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137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26.04.2014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570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26.04.2014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9950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26.04.2014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5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26.04.2014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960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26.04.2014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115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BBF33-88B3-443F-A9D0-B67D3CBB5031}" type="datetimeFigureOut">
              <a:rPr lang="de-DE" smtClean="0"/>
              <a:t>26.04.2014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88849-E6E7-4FE7-AA12-3AEE702AD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24820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26.04.2014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8047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26.04.2014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6585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26.04.2014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415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BBF33-88B3-443F-A9D0-B67D3CBB5031}" type="datetimeFigureOut">
              <a:rPr lang="de-DE" smtClean="0"/>
              <a:t>26.04.2014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88849-E6E7-4FE7-AA12-3AEE702AD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79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BBF33-88B3-443F-A9D0-B67D3CBB5031}" type="datetimeFigureOut">
              <a:rPr lang="de-DE" smtClean="0"/>
              <a:t>26.04.2014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88849-E6E7-4FE7-AA12-3AEE702AD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5913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BBF33-88B3-443F-A9D0-B67D3CBB5031}" type="datetimeFigureOut">
              <a:rPr lang="de-DE" smtClean="0"/>
              <a:t>26.04.2014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88849-E6E7-4FE7-AA12-3AEE702AD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418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BBF33-88B3-443F-A9D0-B67D3CBB5031}" type="datetimeFigureOut">
              <a:rPr lang="de-DE" smtClean="0"/>
              <a:t>26.04.2014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88849-E6E7-4FE7-AA12-3AEE702AD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1006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BBF33-88B3-443F-A9D0-B67D3CBB5031}" type="datetimeFigureOut">
              <a:rPr lang="de-DE" smtClean="0"/>
              <a:t>26.04.2014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88849-E6E7-4FE7-AA12-3AEE702AD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6796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BBF33-88B3-443F-A9D0-B67D3CBB5031}" type="datetimeFigureOut">
              <a:rPr lang="de-DE" smtClean="0"/>
              <a:t>26.04.2014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88849-E6E7-4FE7-AA12-3AEE702AD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3076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BBF33-88B3-443F-A9D0-B67D3CBB5031}" type="datetimeFigureOut">
              <a:rPr lang="de-DE" smtClean="0"/>
              <a:t>26.04.2014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88849-E6E7-4FE7-AA12-3AEE702AD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0389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BBF33-88B3-443F-A9D0-B67D3CBB5031}" type="datetimeFigureOut">
              <a:rPr lang="de-DE" smtClean="0"/>
              <a:t>26.04.2014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88849-E6E7-4FE7-AA12-3AEE702AD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6290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56F46-C28C-4301-AAB4-AF9F3027E10B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26.04.2014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3D9A0-06AF-44AA-A8A1-B9D60B0C4847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535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260647"/>
            <a:ext cx="9144000" cy="1171533"/>
          </a:xfrm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 fontScale="90000"/>
          </a:bodyPr>
          <a:lstStyle/>
          <a:p>
            <a:r>
              <a:rPr lang="de-DE" sz="4000" b="1" dirty="0" smtClean="0"/>
              <a:t>  </a:t>
            </a:r>
            <a:r>
              <a:rPr lang="de-DE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W3</a:t>
            </a:r>
            <a:r>
              <a:rPr lang="de-D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  <a:r>
              <a:rPr lang="de-DE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Experimentieren üben – Üben mit Experimenten</a:t>
            </a:r>
            <a:br>
              <a:rPr lang="de-DE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2200" dirty="0"/>
              <a:t>am Beispiel des Themenbereichs Säuren und Basen / saure und alkalische Lösungen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7596336" y="6262404"/>
            <a:ext cx="12179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600" kern="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StD</a:t>
            </a:r>
            <a:r>
              <a:rPr lang="de-DE" sz="1600" kern="0" dirty="0">
                <a:solidFill>
                  <a:prstClr val="black">
                    <a:lumMod val="75000"/>
                    <a:lumOff val="25000"/>
                  </a:prstClr>
                </a:solidFill>
              </a:rPr>
              <a:t>  Wiese</a:t>
            </a:r>
            <a:endParaRPr lang="de-DE" sz="16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1026" name="Picture 2" descr="E:\Seminar\Chemiedidaktik_Gym_Sem_HN_Wiese2013\T_Fotos\Säure_Base\Ammoniak_Springbrunn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2043674" cy="3375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Seminar\Chemiedidaktik_Gym_Sem_HN_Wiese2013\T_Fotos\Säure_Base\Ammoniumchloridthermolyse_gesamt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62" y="1578317"/>
            <a:ext cx="4503380" cy="336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E:\Seminar\Chemiedidaktik_Gym_Sem_HN_Wiese2013\T_Fotos\Säure_Base\Verdünnungsreih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021252"/>
            <a:ext cx="7596336" cy="127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71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956376" y="6381328"/>
            <a:ext cx="857927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200" kern="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StD</a:t>
            </a:r>
            <a:r>
              <a:rPr lang="de-DE" sz="1200" kern="0" dirty="0">
                <a:solidFill>
                  <a:prstClr val="black">
                    <a:lumMod val="75000"/>
                    <a:lumOff val="25000"/>
                  </a:prstClr>
                </a:solidFill>
              </a:rPr>
              <a:t>  Wiese</a:t>
            </a:r>
            <a:endParaRPr lang="de-DE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0" y="1432181"/>
            <a:ext cx="9143999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i="1" dirty="0" smtClean="0">
                <a:solidFill>
                  <a:prstClr val="black"/>
                </a:solidFill>
              </a:rPr>
              <a:t>Die </a:t>
            </a:r>
            <a:r>
              <a:rPr lang="de-DE" sz="2800" b="1" i="1" dirty="0">
                <a:solidFill>
                  <a:prstClr val="black"/>
                </a:solidFill>
              </a:rPr>
              <a:t>gezielte Planung, praktische Durchführung </a:t>
            </a:r>
            <a:endParaRPr lang="de-DE" sz="2800" b="1" i="1" dirty="0" smtClean="0">
              <a:solidFill>
                <a:prstClr val="black"/>
              </a:solidFill>
            </a:endParaRPr>
          </a:p>
          <a:p>
            <a:r>
              <a:rPr lang="de-DE" sz="2800" b="1" i="1" dirty="0" smtClean="0">
                <a:solidFill>
                  <a:prstClr val="black"/>
                </a:solidFill>
              </a:rPr>
              <a:t>und </a:t>
            </a:r>
            <a:r>
              <a:rPr lang="de-DE" sz="2800" b="1" i="1" dirty="0">
                <a:solidFill>
                  <a:prstClr val="black"/>
                </a:solidFill>
              </a:rPr>
              <a:t>Auswertung von Experimenten kann </a:t>
            </a:r>
            <a:endParaRPr lang="de-DE" sz="2800" b="1" i="1" dirty="0" smtClean="0">
              <a:solidFill>
                <a:prstClr val="black"/>
              </a:solidFill>
            </a:endParaRPr>
          </a:p>
          <a:p>
            <a:r>
              <a:rPr lang="de-DE" sz="2800" b="1" i="1" dirty="0" smtClean="0">
                <a:solidFill>
                  <a:prstClr val="black"/>
                </a:solidFill>
              </a:rPr>
              <a:t>eingeübt </a:t>
            </a:r>
            <a:r>
              <a:rPr lang="de-DE" sz="2800" b="1" i="1" dirty="0">
                <a:solidFill>
                  <a:prstClr val="black"/>
                </a:solidFill>
              </a:rPr>
              <a:t>werden.</a:t>
            </a:r>
            <a:endParaRPr lang="de-DE" sz="2800" i="1" dirty="0">
              <a:solidFill>
                <a:prstClr val="black"/>
              </a:solidFill>
            </a:endParaRPr>
          </a:p>
          <a:p>
            <a:r>
              <a:rPr lang="de-DE" sz="2800" b="1" i="1" dirty="0">
                <a:solidFill>
                  <a:prstClr val="black"/>
                </a:solidFill>
              </a:rPr>
              <a:t>Mit Hilfe von Experimenten kann man </a:t>
            </a:r>
          </a:p>
          <a:p>
            <a:r>
              <a:rPr lang="de-DE" sz="2800" b="1" i="1" dirty="0">
                <a:solidFill>
                  <a:prstClr val="black"/>
                </a:solidFill>
              </a:rPr>
              <a:t>Übungsanlässe schaffen</a:t>
            </a:r>
            <a:r>
              <a:rPr lang="de-DE" sz="2800" b="1" i="1" dirty="0" smtClean="0">
                <a:solidFill>
                  <a:prstClr val="black"/>
                </a:solidFill>
              </a:rPr>
              <a:t>.</a:t>
            </a:r>
          </a:p>
          <a:p>
            <a:r>
              <a:rPr lang="de-DE" sz="2800" i="1" dirty="0" smtClean="0">
                <a:solidFill>
                  <a:prstClr val="black"/>
                </a:solidFill>
              </a:rPr>
              <a:t>In </a:t>
            </a:r>
            <a:r>
              <a:rPr lang="de-DE" sz="2800" i="1" dirty="0">
                <a:solidFill>
                  <a:prstClr val="black"/>
                </a:solidFill>
              </a:rPr>
              <a:t>diesem Workshop betrachten Sie Experimente </a:t>
            </a:r>
            <a:endParaRPr lang="de-DE" sz="2800" i="1" dirty="0" smtClean="0">
              <a:solidFill>
                <a:prstClr val="black"/>
              </a:solidFill>
            </a:endParaRPr>
          </a:p>
          <a:p>
            <a:r>
              <a:rPr lang="de-DE" sz="2800" i="1" dirty="0" smtClean="0">
                <a:solidFill>
                  <a:prstClr val="black"/>
                </a:solidFill>
              </a:rPr>
              <a:t>unter dem </a:t>
            </a:r>
            <a:r>
              <a:rPr lang="de-DE" sz="2800" i="1" dirty="0">
                <a:solidFill>
                  <a:prstClr val="black"/>
                </a:solidFill>
              </a:rPr>
              <a:t>Aspekt des Übens</a:t>
            </a:r>
            <a:r>
              <a:rPr lang="de-DE" sz="2800" i="1" dirty="0" smtClean="0">
                <a:solidFill>
                  <a:prstClr val="black"/>
                </a:solidFill>
              </a:rPr>
              <a:t>. Sie</a:t>
            </a:r>
            <a:endParaRPr lang="de-DE" sz="2800" i="1" dirty="0">
              <a:solidFill>
                <a:prstClr val="black"/>
              </a:solidFill>
            </a:endParaRPr>
          </a:p>
          <a:p>
            <a:pPr marL="895350" indent="-447675">
              <a:spcAft>
                <a:spcPts val="600"/>
              </a:spcAft>
              <a:buFont typeface="Arial" pitchFamily="34" charset="0"/>
              <a:buChar char="•"/>
            </a:pPr>
            <a:r>
              <a:rPr lang="de-DE" sz="2800" i="1" dirty="0">
                <a:solidFill>
                  <a:prstClr val="black"/>
                </a:solidFill>
              </a:rPr>
              <a:t>bearbeiten Möglichkeiten, experimentelle Fähigkeiten der Schüler einzuüben,</a:t>
            </a:r>
          </a:p>
          <a:p>
            <a:pPr marL="895350" indent="-447675">
              <a:spcAft>
                <a:spcPts val="600"/>
              </a:spcAft>
              <a:buFont typeface="Arial" pitchFamily="34" charset="0"/>
              <a:buChar char="•"/>
            </a:pPr>
            <a:r>
              <a:rPr lang="de-DE" sz="2800" i="1" dirty="0" smtClean="0">
                <a:solidFill>
                  <a:prstClr val="black"/>
                </a:solidFill>
              </a:rPr>
              <a:t>ordnen verschiedenen </a:t>
            </a:r>
            <a:r>
              <a:rPr lang="de-DE" sz="2800" i="1" dirty="0">
                <a:solidFill>
                  <a:prstClr val="black"/>
                </a:solidFill>
              </a:rPr>
              <a:t>Übungsformaten Experimente </a:t>
            </a:r>
            <a:r>
              <a:rPr lang="de-DE" sz="2800" i="1" dirty="0" smtClean="0">
                <a:solidFill>
                  <a:prstClr val="black"/>
                </a:solidFill>
              </a:rPr>
              <a:t>zu,</a:t>
            </a:r>
            <a:endParaRPr lang="de-DE" sz="2800" i="1" dirty="0">
              <a:solidFill>
                <a:prstClr val="black"/>
              </a:solidFill>
            </a:endParaRPr>
          </a:p>
          <a:p>
            <a:pPr marL="895350" indent="-447675">
              <a:spcAft>
                <a:spcPts val="600"/>
              </a:spcAft>
              <a:buFont typeface="Arial" pitchFamily="34" charset="0"/>
              <a:buChar char="•"/>
            </a:pPr>
            <a:r>
              <a:rPr lang="de-DE" sz="2800" i="1" dirty="0" smtClean="0">
                <a:solidFill>
                  <a:prstClr val="black"/>
                </a:solidFill>
              </a:rPr>
              <a:t>erörtern Möglichkeiten </a:t>
            </a:r>
            <a:r>
              <a:rPr lang="de-DE" sz="2800" i="1" dirty="0">
                <a:solidFill>
                  <a:prstClr val="black"/>
                </a:solidFill>
              </a:rPr>
              <a:t>und Stolpersteine experimenteller Hausaufgaben </a:t>
            </a:r>
            <a:r>
              <a:rPr lang="de-DE" sz="2800" i="1" dirty="0" smtClean="0">
                <a:solidFill>
                  <a:prstClr val="black"/>
                </a:solidFill>
              </a:rPr>
              <a:t>… </a:t>
            </a:r>
            <a:endParaRPr lang="de-DE" sz="2800" i="1" dirty="0">
              <a:solidFill>
                <a:prstClr val="black"/>
              </a:solidFill>
            </a:endParaRPr>
          </a:p>
        </p:txBody>
      </p:sp>
      <p:pic>
        <p:nvPicPr>
          <p:cNvPr id="1026" name="Picture 2" descr="E:\Seminar\Chemiedidaktik_Gym_Sem_HN_Wiese2013\T_Fotos\Säure_Base\Ammoniak_Springbrunn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432181"/>
            <a:ext cx="1835696" cy="303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-727" y="188640"/>
            <a:ext cx="9144727" cy="1171533"/>
          </a:xfrm>
          <a:prstGeom prst="rect">
            <a:avLst/>
          </a:prstGeom>
          <a:ln w="38100" cap="flat" cmpd="sng" algn="ctr">
            <a:solidFill>
              <a:schemeClr val="accent1"/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36000" rIns="91440" bIns="45720" rtlCol="0" anchor="t" anchorCtr="0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4000" b="1" dirty="0" smtClean="0"/>
              <a:t>  </a:t>
            </a:r>
            <a:r>
              <a:rPr lang="de-DE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W3</a:t>
            </a:r>
            <a:r>
              <a:rPr lang="de-D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  <a:r>
              <a:rPr lang="de-DE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Experimentieren üben – Üben mit Experimenten</a:t>
            </a:r>
            <a:br>
              <a:rPr lang="de-DE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2200" dirty="0" smtClean="0"/>
              <a:t>am Beispiel des Themenbereichs Säuren und Basen / saure und alkalische Lösungen</a:t>
            </a: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231373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-727" y="188640"/>
            <a:ext cx="9109231" cy="1171533"/>
          </a:xfrm>
          <a:prstGeom prst="rect">
            <a:avLst/>
          </a:prstGeom>
          <a:ln w="38100" cap="flat" cmpd="sng" algn="ctr">
            <a:solidFill>
              <a:schemeClr val="accent1"/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36000" rIns="91440" bIns="45720" rtlCol="0" anchor="t" anchorCtr="0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4000" b="1" dirty="0" smtClean="0"/>
              <a:t>  </a:t>
            </a:r>
            <a:r>
              <a:rPr lang="de-DE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W3</a:t>
            </a:r>
            <a:r>
              <a:rPr lang="de-D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  <a:r>
              <a:rPr lang="de-DE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Experimentieren üben – Üben mit Experimenten</a:t>
            </a:r>
            <a:br>
              <a:rPr lang="de-DE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2200" dirty="0" smtClean="0"/>
              <a:t>am Beispiel des Themenbereichs Säuren und Basen / saure und alkalische Lösungen</a:t>
            </a:r>
            <a:endParaRPr lang="de-DE" sz="2200" dirty="0"/>
          </a:p>
        </p:txBody>
      </p:sp>
      <p:pic>
        <p:nvPicPr>
          <p:cNvPr id="3" name="Grafik 2" descr="E:\ZPG III\Material moodle\2014_03_18\Fotos\Neutralisation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2235180" cy="2798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fik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863757"/>
            <a:ext cx="3456384" cy="2779234"/>
          </a:xfrm>
          <a:prstGeom prst="rect">
            <a:avLst/>
          </a:prstGeom>
        </p:spPr>
      </p:pic>
      <p:sp>
        <p:nvSpPr>
          <p:cNvPr id="5" name="Bogen 4"/>
          <p:cNvSpPr/>
          <p:nvPr/>
        </p:nvSpPr>
        <p:spPr>
          <a:xfrm>
            <a:off x="5292080" y="1844824"/>
            <a:ext cx="1152128" cy="536969"/>
          </a:xfrm>
          <a:prstGeom prst="arc">
            <a:avLst>
              <a:gd name="adj1" fmla="val 10799052"/>
              <a:gd name="adj2" fmla="val 97803"/>
            </a:avLst>
          </a:prstGeom>
          <a:ln w="50800">
            <a:solidFill>
              <a:schemeClr val="tx2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1259632" y="5157192"/>
            <a:ext cx="62531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/>
              <a:t>Stoff- und Teilchenebene anschaulich verknüpft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419694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484784"/>
            <a:ext cx="9001000" cy="1470025"/>
          </a:xfrm>
        </p:spPr>
        <p:txBody>
          <a:bodyPr>
            <a:normAutofit/>
          </a:bodyPr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Thermolyse von Ammoniumchlorid – </a:t>
            </a:r>
            <a:r>
              <a:rPr lang="de-DE" sz="3100" b="1" dirty="0" smtClean="0"/>
              <a:t>vier Säure-Base-Reaktionen in einem Experiment</a:t>
            </a:r>
            <a:endParaRPr lang="de-DE" sz="3100" b="1" dirty="0"/>
          </a:p>
        </p:txBody>
      </p:sp>
      <p:pic>
        <p:nvPicPr>
          <p:cNvPr id="2050" name="Picture 2" descr="E:\Seminar\Chemiedidaktik_Gym_Sem_HN_Wiese2013\T_Fotos\Säure_Base\Ammoniumchloridthermolyse_gesam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0268"/>
            <a:ext cx="4392488" cy="3280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Seminar\Chemiedidaktik_Gym_Sem_HN_Wiese2013\T_Fotos\Säure_Base\NH4Cl_Thermolyse_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3" y="2780928"/>
            <a:ext cx="1663706" cy="3838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0" y="260647"/>
            <a:ext cx="9144000" cy="1171533"/>
          </a:xfrm>
          <a:prstGeom prst="rect">
            <a:avLst/>
          </a:prstGeom>
          <a:ln w="38100" cap="flat" cmpd="sng" algn="ctr">
            <a:solidFill>
              <a:schemeClr val="accent1"/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36000" rIns="91440" bIns="45720" rtlCol="0" anchor="t" anchorCtr="0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4000" b="1" dirty="0" smtClean="0"/>
              <a:t>  </a:t>
            </a:r>
            <a:r>
              <a:rPr lang="de-DE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W3</a:t>
            </a:r>
            <a:r>
              <a:rPr lang="de-D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  <a:r>
              <a:rPr lang="de-DE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Experimentieren üben – Üben mit Experimenten</a:t>
            </a:r>
            <a:br>
              <a:rPr lang="de-DE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2200" dirty="0" smtClean="0"/>
              <a:t>am Beispiel des Themenbereichs Säuren und Basen / saure und alkalische Lösungen</a:t>
            </a: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356066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132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Vorstellungen zum pH-Wert experimentell einüben – die logarithmische Skala praktisch erlebt</a:t>
            </a:r>
            <a:endParaRPr lang="de-DE" b="1" dirty="0"/>
          </a:p>
        </p:txBody>
      </p:sp>
      <p:pic>
        <p:nvPicPr>
          <p:cNvPr id="5123" name="Picture 3" descr="E:\Seminar\Chemiedidaktik_Gym_Sem_HN_Wiese2013\T_Fotos\Säure_Base\Verdünnungsreih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1088"/>
            <a:ext cx="9191104" cy="154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0" y="260647"/>
            <a:ext cx="9144000" cy="1171533"/>
          </a:xfrm>
          <a:prstGeom prst="rect">
            <a:avLst/>
          </a:prstGeom>
          <a:ln w="38100" cap="flat" cmpd="sng" algn="ctr">
            <a:solidFill>
              <a:schemeClr val="accent1"/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36000" rIns="91440" bIns="45720" rtlCol="0" anchor="t" anchorCtr="0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4000" b="1" dirty="0" smtClean="0"/>
              <a:t>  </a:t>
            </a:r>
            <a:r>
              <a:rPr lang="de-DE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W3</a:t>
            </a:r>
            <a:r>
              <a:rPr lang="de-D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  <a:r>
              <a:rPr lang="de-DE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Experimentieren üben – Üben mit Experimenten</a:t>
            </a:r>
            <a:br>
              <a:rPr lang="de-DE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2200" dirty="0" smtClean="0"/>
              <a:t>am Beispiel des Themenbereichs Säuren und Basen / saure und alkalische Lösungen</a:t>
            </a: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103672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>
          <a:xfrm>
            <a:off x="0" y="260647"/>
            <a:ext cx="9144000" cy="1171533"/>
          </a:xfrm>
          <a:prstGeom prst="rect">
            <a:avLst/>
          </a:prstGeom>
          <a:ln w="38100" cap="flat" cmpd="sng" algn="ctr">
            <a:solidFill>
              <a:schemeClr val="accent1"/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36000" rIns="91440" bIns="45720" rtlCol="0" anchor="t" anchorCtr="0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4000" b="1" dirty="0" smtClean="0"/>
              <a:t>  </a:t>
            </a:r>
            <a:r>
              <a:rPr lang="de-DE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W3</a:t>
            </a:r>
            <a:r>
              <a:rPr lang="de-D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  <a:r>
              <a:rPr lang="de-DE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Experimentieren üben – Üben mit Experimenten</a:t>
            </a:r>
            <a:br>
              <a:rPr lang="de-DE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2200" dirty="0" smtClean="0"/>
              <a:t>am Beispiel des Themenbereichs Säuren und Basen / saure und alkalische Lösungen</a:t>
            </a:r>
            <a:endParaRPr lang="de-DE" sz="22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700808"/>
            <a:ext cx="5096191" cy="3107793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268897" y="5013176"/>
            <a:ext cx="59417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400" b="1" dirty="0" smtClean="0"/>
              <a:t>Ü3 – Üben auf hohem Niveau</a:t>
            </a:r>
          </a:p>
          <a:p>
            <a:pPr algn="ctr"/>
            <a:r>
              <a:rPr lang="de-DE" sz="2400" b="1" dirty="0" smtClean="0"/>
              <a:t>Leitfähigkeitsänderungen beim Einleiten von </a:t>
            </a:r>
          </a:p>
          <a:p>
            <a:pPr algn="ctr"/>
            <a:r>
              <a:rPr lang="de-DE" sz="2400" b="1" dirty="0" smtClean="0"/>
              <a:t>Kohlenstoffdioxid in Kalkwasser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370036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</Words>
  <Application>Microsoft Office PowerPoint</Application>
  <PresentationFormat>Bildschirmpräsentation (4:3)</PresentationFormat>
  <Paragraphs>26</Paragraphs>
  <Slides>6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6</vt:i4>
      </vt:variant>
    </vt:vector>
  </HeadingPairs>
  <TitlesOfParts>
    <vt:vector size="8" baseType="lpstr">
      <vt:lpstr>Larissa</vt:lpstr>
      <vt:lpstr>Larissa-Design</vt:lpstr>
      <vt:lpstr>  W3:   Experimentieren üben – Üben mit Experimenten am Beispiel des Themenbereichs Säuren und Basen / saure und alkalische Lösungen</vt:lpstr>
      <vt:lpstr>PowerPoint-Präsentation</vt:lpstr>
      <vt:lpstr>PowerPoint-Präsentation</vt:lpstr>
      <vt:lpstr>Thermolyse von Ammoniumchlorid – vier Säure-Base-Reaktionen in einem Experiment</vt:lpstr>
      <vt:lpstr>Vorstellungen zum pH-Wert experimentell einüben – die logarithmische Skala praktisch erlebt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W4:   Üben mit Experimenten</dc:title>
  <dc:creator>admin</dc:creator>
  <cp:lastModifiedBy>admin</cp:lastModifiedBy>
  <cp:revision>10</cp:revision>
  <dcterms:created xsi:type="dcterms:W3CDTF">2014-03-10T20:43:04Z</dcterms:created>
  <dcterms:modified xsi:type="dcterms:W3CDTF">2014-04-26T19:15:27Z</dcterms:modified>
</cp:coreProperties>
</file>