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2" r:id="rId1"/>
  </p:sldMasterIdLst>
  <p:notesMasterIdLst>
    <p:notesMasterId r:id="rId16"/>
  </p:notesMasterIdLst>
  <p:handoutMasterIdLst>
    <p:handoutMasterId r:id="rId17"/>
  </p:handoutMasterIdLst>
  <p:sldIdLst>
    <p:sldId id="256" r:id="rId2"/>
    <p:sldId id="274" r:id="rId3"/>
    <p:sldId id="271" r:id="rId4"/>
    <p:sldId id="283" r:id="rId5"/>
    <p:sldId id="259" r:id="rId6"/>
    <p:sldId id="293" r:id="rId7"/>
    <p:sldId id="297" r:id="rId8"/>
    <p:sldId id="260" r:id="rId9"/>
    <p:sldId id="276" r:id="rId10"/>
    <p:sldId id="295" r:id="rId11"/>
    <p:sldId id="296" r:id="rId12"/>
    <p:sldId id="299" r:id="rId13"/>
    <p:sldId id="273" r:id="rId14"/>
    <p:sldId id="298" r:id="rId15"/>
  </p:sldIdLst>
  <p:sldSz cx="9144000" cy="6858000" type="screen4x3"/>
  <p:notesSz cx="6858000" cy="994568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1E65E4-0CEE-45FF-94E4-1F47D1A47844}" type="datetimeFigureOut">
              <a:rPr lang="de-DE" smtClean="0"/>
              <a:pPr/>
              <a:t>03.11.2013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536AB0-2E9E-4894-A196-969120DD8D29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69AA1-BE35-4079-9BE3-63BFB082ACA3}" type="datetimeFigureOut">
              <a:rPr lang="de-DE" smtClean="0"/>
              <a:pPr/>
              <a:t>03.11.2013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3E9457-FE08-4421-AD34-581D5EE6A97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E9457-FE08-4421-AD34-581D5EE6A97D}" type="slidenum">
              <a:rPr lang="de-DE" smtClean="0"/>
              <a:pPr/>
              <a:t>9</a:t>
            </a:fld>
            <a:endParaRPr 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E9457-FE08-4421-AD34-581D5EE6A97D}" type="slidenum">
              <a:rPr lang="de-DE" smtClean="0"/>
              <a:pPr/>
              <a:t>13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130_clicker-fragen-methode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Biologie © 2013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CB04B-0FAD-4E71-AF06-80C0E6C49EB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130_clicker-fragen-methode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Biologie © 2013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CB04B-0FAD-4E71-AF06-80C0E6C49EB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130_clicker-fragen-methode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Biologie © 2013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CB04B-0FAD-4E71-AF06-80C0E6C49EB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130_clicker-fragen-methode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Biologie © 2013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CB04B-0FAD-4E71-AF06-80C0E6C49EB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130_clicker-fragen-methode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Biologie © 2013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CB04B-0FAD-4E71-AF06-80C0E6C49EB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130_clicker-fragen-methode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Biologie © 2013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CB04B-0FAD-4E71-AF06-80C0E6C49EB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130_clicker-fragen-methode</a:t>
            </a: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Biologie © 2013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CB04B-0FAD-4E71-AF06-80C0E6C49EB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130_clicker-fragen-methode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Biologie © 2013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CB04B-0FAD-4E71-AF06-80C0E6C49EB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130_clicker-fragen-methode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Biologie © 2013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CB04B-0FAD-4E71-AF06-80C0E6C49EB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130_clicker-fragen-methode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Biologie © 2013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CB04B-0FAD-4E71-AF06-80C0E6C49EB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130_clicker-fragen-methode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Biologie © 2013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CB04B-0FAD-4E71-AF06-80C0E6C49EB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130_clicker-fragen-methode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ZPG Biologie © 2013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CCB04B-0FAD-4E71-AF06-80C0E6C49EB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fh.uzh.ch/hochschuldidaktikaz/A_Z_Clicker.pdf" TargetMode="External"/><Relationship Id="rId13" Type="http://schemas.openxmlformats.org/officeDocument/2006/relationships/hyperlink" Target="http://www.cwsei.ubc.ca/resources/files/Clicker_guide_CWSEI_CU-SEI.pdf" TargetMode="External"/><Relationship Id="rId3" Type="http://schemas.openxmlformats.org/officeDocument/2006/relationships/hyperlink" Target="http://www.fsz.kit.edu/1147.php" TargetMode="External"/><Relationship Id="rId7" Type="http://schemas.openxmlformats.org/officeDocument/2006/relationships/hyperlink" Target="http://www.wiso.uni-hamburg.de/uploads/media/Clicker_Funktion_und_Didaktik.pdf" TargetMode="External"/><Relationship Id="rId12" Type="http://schemas.openxmlformats.org/officeDocument/2006/relationships/hyperlink" Target="http://www.youtube.com/watch?v=jzq92bHIJms" TargetMode="External"/><Relationship Id="rId2" Type="http://schemas.openxmlformats.org/officeDocument/2006/relationships/hyperlink" Target="http://www.kongress.uni-osnabrueck.de/downloads/FRICKE_Clicker_und_Peer_Instruction.pdf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ostfalia.de/cms/de/zell/clicker.html" TargetMode="External"/><Relationship Id="rId11" Type="http://schemas.openxmlformats.org/officeDocument/2006/relationships/hyperlink" Target="http://www.cwsei.ubc.ca/resources/SEI_video.html" TargetMode="External"/><Relationship Id="rId5" Type="http://schemas.openxmlformats.org/officeDocument/2006/relationships/hyperlink" Target="http://www.ethlife.ethz.ch/archive_articles/081027_clicker/index" TargetMode="External"/><Relationship Id="rId10" Type="http://schemas.openxmlformats.org/officeDocument/2006/relationships/hyperlink" Target="http://sourceforge.net/projects/sturesy/" TargetMode="External"/><Relationship Id="rId4" Type="http://schemas.openxmlformats.org/officeDocument/2006/relationships/hyperlink" Target="http://www.hochschuldidaktik.uzh.ch/hochschuldidaktikaz/A_Z_Clicker.pdf" TargetMode="External"/><Relationship Id="rId9" Type="http://schemas.openxmlformats.org/officeDocument/2006/relationships/hyperlink" Target="http://cft.vanderbilt.edu/teaching-guides/technology/clickers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w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Clicker-Fragen – Einsatzmöglichkeiten in der Schule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Eine Methode der Formativen Leistungsmessung</a:t>
            </a:r>
          </a:p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899592" y="2186568"/>
            <a:ext cx="7560840" cy="23852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e-DE" sz="2400" dirty="0" smtClean="0"/>
              <a:t>Versteckte Unklarheiten/Probleme des einzelnen SuS werden aufgedeckt</a:t>
            </a:r>
          </a:p>
          <a:p>
            <a:pPr>
              <a:buFont typeface="Arial" pitchFamily="34" charset="0"/>
              <a:buChar char="•"/>
            </a:pPr>
            <a:r>
              <a:rPr lang="de-DE" sz="2400" dirty="0" smtClean="0"/>
              <a:t>Jeder SuS erhält Rückmeldung über seinen aktuellen Leistungsstand: </a:t>
            </a:r>
          </a:p>
          <a:p>
            <a:pPr>
              <a:spcAft>
                <a:spcPts val="600"/>
              </a:spcAft>
            </a:pPr>
            <a:r>
              <a:rPr lang="de-DE" sz="2400" dirty="0" smtClean="0"/>
              <a:t>durch Diskussion, Abstimmungen, Besprechung</a:t>
            </a:r>
          </a:p>
          <a:p>
            <a:pPr>
              <a:spcAft>
                <a:spcPts val="600"/>
              </a:spcAft>
            </a:pPr>
            <a:endParaRPr lang="de-DE" sz="2400" dirty="0"/>
          </a:p>
        </p:txBody>
      </p:sp>
      <p:grpSp>
        <p:nvGrpSpPr>
          <p:cNvPr id="4" name="Gruppieren 3"/>
          <p:cNvGrpSpPr/>
          <p:nvPr/>
        </p:nvGrpSpPr>
        <p:grpSpPr>
          <a:xfrm>
            <a:off x="683568" y="476672"/>
            <a:ext cx="4032448" cy="1728193"/>
            <a:chOff x="3347864" y="3933056"/>
            <a:chExt cx="2827416" cy="1080120"/>
          </a:xfrm>
        </p:grpSpPr>
        <p:sp>
          <p:nvSpPr>
            <p:cNvPr id="5" name="Flussdiagramm: Alternativer Prozess 4"/>
            <p:cNvSpPr/>
            <p:nvPr/>
          </p:nvSpPr>
          <p:spPr>
            <a:xfrm>
              <a:off x="3347864" y="3933056"/>
              <a:ext cx="2592288" cy="1080120"/>
            </a:xfrm>
            <a:prstGeom prst="flowChartAlternateProcess">
              <a:avLst/>
            </a:prstGeom>
            <a:no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rgbClr val="00B050"/>
                </a:solidFill>
              </a:endParaRPr>
            </a:p>
          </p:txBody>
        </p:sp>
        <p:pic>
          <p:nvPicPr>
            <p:cNvPr id="6" name="Picture 14" descr="C:\Users\Homeoffice\AppData\Local\Microsoft\Windows\Temporary Internet Files\Content.IE5\18Y592V1\MC900088956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426701" y="4149080"/>
              <a:ext cx="1073291" cy="667061"/>
            </a:xfrm>
            <a:prstGeom prst="rect">
              <a:avLst/>
            </a:prstGeom>
            <a:noFill/>
          </p:spPr>
        </p:pic>
        <p:sp>
          <p:nvSpPr>
            <p:cNvPr id="7" name="Textfeld 6"/>
            <p:cNvSpPr txBox="1"/>
            <p:nvPr/>
          </p:nvSpPr>
          <p:spPr>
            <a:xfrm>
              <a:off x="4427984" y="4149078"/>
              <a:ext cx="1747296" cy="6505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800" dirty="0" smtClean="0"/>
                <a:t>Diskussion in Kleingruppen</a:t>
              </a:r>
              <a:endParaRPr lang="de-DE" sz="2800" dirty="0"/>
            </a:p>
          </p:txBody>
        </p:sp>
      </p:grpSp>
      <p:grpSp>
        <p:nvGrpSpPr>
          <p:cNvPr id="8" name="Gruppieren 7"/>
          <p:cNvGrpSpPr/>
          <p:nvPr/>
        </p:nvGrpSpPr>
        <p:grpSpPr>
          <a:xfrm>
            <a:off x="6300192" y="404664"/>
            <a:ext cx="2520280" cy="1872208"/>
            <a:chOff x="3203848" y="2492896"/>
            <a:chExt cx="2520280" cy="1872208"/>
          </a:xfrm>
        </p:grpSpPr>
        <p:sp>
          <p:nvSpPr>
            <p:cNvPr id="9" name="Textfeld 8"/>
            <p:cNvSpPr txBox="1"/>
            <p:nvPr/>
          </p:nvSpPr>
          <p:spPr>
            <a:xfrm>
              <a:off x="3635896" y="2780928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3600" b="1" u="sng" dirty="0" smtClean="0">
                  <a:solidFill>
                    <a:schemeClr val="accent3">
                      <a:lumMod val="75000"/>
                    </a:schemeClr>
                  </a:solidFill>
                </a:rPr>
                <a:t>Clicker-</a:t>
              </a:r>
            </a:p>
            <a:p>
              <a:pPr algn="ctr"/>
              <a:r>
                <a:rPr lang="de-DE" sz="3600" b="1" u="sng" dirty="0" smtClean="0">
                  <a:solidFill>
                    <a:schemeClr val="accent3">
                      <a:lumMod val="75000"/>
                    </a:schemeClr>
                  </a:solidFill>
                </a:rPr>
                <a:t>Frage</a:t>
              </a:r>
              <a:endParaRPr lang="de-DE" sz="3600" b="1" u="sng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0" name="Ellipse 9"/>
            <p:cNvSpPr/>
            <p:nvPr/>
          </p:nvSpPr>
          <p:spPr>
            <a:xfrm>
              <a:off x="3203848" y="2492896"/>
              <a:ext cx="2520280" cy="1872208"/>
            </a:xfrm>
            <a:prstGeom prst="ellipse">
              <a:avLst/>
            </a:prstGeom>
            <a:noFill/>
            <a:ln w="28575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ln>
                  <a:solidFill>
                    <a:schemeClr val="accent3">
                      <a:lumMod val="75000"/>
                    </a:schemeClr>
                  </a:solidFill>
                </a:ln>
                <a:noFill/>
              </a:endParaRPr>
            </a:p>
          </p:txBody>
        </p:sp>
      </p:grpSp>
      <p:sp>
        <p:nvSpPr>
          <p:cNvPr id="11" name="Textfeld 10"/>
          <p:cNvSpPr txBox="1"/>
          <p:nvPr/>
        </p:nvSpPr>
        <p:spPr>
          <a:xfrm>
            <a:off x="1547664" y="4149080"/>
            <a:ext cx="7056784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2400" dirty="0" smtClean="0"/>
              <a:t>SuS ziehen entsprechende Konsequenzen 	→selbstständiges und selbstreguliertes Lernen:</a:t>
            </a:r>
          </a:p>
          <a:p>
            <a:pPr>
              <a:spcAft>
                <a:spcPts val="600"/>
              </a:spcAft>
            </a:pPr>
            <a:r>
              <a:rPr lang="de-DE" sz="2400" dirty="0" smtClean="0"/>
              <a:t> Eigenverantwortung der SuS für ihr Lernen </a:t>
            </a:r>
          </a:p>
          <a:p>
            <a:pPr>
              <a:spcAft>
                <a:spcPts val="600"/>
              </a:spcAft>
            </a:pPr>
            <a:r>
              <a:rPr lang="de-DE" sz="2400" dirty="0" smtClean="0"/>
              <a:t>Unbedingt nötig: den Sinn der Clicker-Fragen klären</a:t>
            </a:r>
          </a:p>
          <a:p>
            <a:pPr>
              <a:spcAft>
                <a:spcPts val="600"/>
              </a:spcAft>
            </a:pPr>
            <a:r>
              <a:rPr lang="de-DE" sz="2400" dirty="0" smtClean="0"/>
              <a:t>→Hinweise oder konkrete Arbeitsanweisungen sinnvoll</a:t>
            </a:r>
            <a:endParaRPr lang="de-DE" sz="2400" dirty="0"/>
          </a:p>
        </p:txBody>
      </p:sp>
      <p:pic>
        <p:nvPicPr>
          <p:cNvPr id="46082" name="Picture 2" descr="C:\Users\Homeoffice\AppData\Local\Microsoft\Windows\Temporary Internet Files\Content.IE5\Y5WQOGNC\MC900088942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725144"/>
            <a:ext cx="1070680" cy="1008112"/>
          </a:xfrm>
          <a:prstGeom prst="rect">
            <a:avLst/>
          </a:prstGeom>
          <a:noFill/>
        </p:spPr>
      </p:pic>
      <p:sp>
        <p:nvSpPr>
          <p:cNvPr id="13" name="Fußzeilenplatzhalter 10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smtClean="0"/>
              <a:t>ZPG Biologie © 2013</a:t>
            </a:r>
            <a:endParaRPr lang="de-DE" dirty="0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130_clicker-fragen-methode</a:t>
            </a:r>
            <a:endParaRPr lang="de-DE"/>
          </a:p>
        </p:txBody>
      </p:sp>
      <p:sp>
        <p:nvSpPr>
          <p:cNvPr id="15" name="Foliennummernplatzhalt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CB04B-0FAD-4E71-AF06-80C0E6C49EBF}" type="slidenum">
              <a:rPr lang="de-DE" smtClean="0"/>
              <a:pPr/>
              <a:t>10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827584" y="2492896"/>
            <a:ext cx="7560840" cy="349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e-DE" sz="2400" dirty="0" smtClean="0"/>
              <a:t>Lehrer hört bei Diskussionen zu: </a:t>
            </a:r>
          </a:p>
          <a:p>
            <a:r>
              <a:rPr lang="de-DE" sz="2400" dirty="0" smtClean="0"/>
              <a:t>Fehlvorstellungen einzelner SuS werden aufgedeckt – 	direkte Reaktion in Nachbesprechung möglich</a:t>
            </a:r>
          </a:p>
          <a:p>
            <a:r>
              <a:rPr lang="de-DE" sz="2400" dirty="0" smtClean="0"/>
              <a:t>	während der Stunde, in den Folgestunden</a:t>
            </a:r>
          </a:p>
          <a:p>
            <a:pPr>
              <a:buFont typeface="Arial" pitchFamily="34" charset="0"/>
              <a:buChar char="•"/>
            </a:pPr>
            <a:r>
              <a:rPr lang="de-DE" sz="2400" dirty="0" smtClean="0"/>
              <a:t>Rückmeldung über allgemeinen Leistungsstand der Klasse</a:t>
            </a:r>
          </a:p>
          <a:p>
            <a:pPr>
              <a:buFont typeface="Arial" pitchFamily="34" charset="0"/>
              <a:buChar char="•"/>
            </a:pPr>
            <a:r>
              <a:rPr lang="de-DE" sz="2400" dirty="0" smtClean="0"/>
              <a:t>Detaillierte Rückmeldung in Bezug auf </a:t>
            </a:r>
          </a:p>
          <a:p>
            <a:pPr>
              <a:spcAft>
                <a:spcPts val="600"/>
              </a:spcAft>
            </a:pPr>
            <a:r>
              <a:rPr lang="de-DE" sz="2400" dirty="0" smtClean="0"/>
              <a:t>   konkrete Probleme mit dem Stoff </a:t>
            </a:r>
          </a:p>
          <a:p>
            <a:r>
              <a:rPr lang="de-DE" sz="2400" dirty="0" smtClean="0"/>
              <a:t>Voraussetzung: </a:t>
            </a:r>
          </a:p>
          <a:p>
            <a:r>
              <a:rPr lang="de-DE" sz="2400" dirty="0" smtClean="0"/>
              <a:t>passende Fragen gezielt einbringen</a:t>
            </a:r>
            <a:endParaRPr lang="de-DE" sz="2400" dirty="0"/>
          </a:p>
        </p:txBody>
      </p:sp>
      <p:grpSp>
        <p:nvGrpSpPr>
          <p:cNvPr id="4" name="Gruppieren 3"/>
          <p:cNvGrpSpPr/>
          <p:nvPr/>
        </p:nvGrpSpPr>
        <p:grpSpPr>
          <a:xfrm>
            <a:off x="683568" y="476672"/>
            <a:ext cx="4032448" cy="1728193"/>
            <a:chOff x="3347864" y="3933056"/>
            <a:chExt cx="2827416" cy="1080120"/>
          </a:xfrm>
        </p:grpSpPr>
        <p:sp>
          <p:nvSpPr>
            <p:cNvPr id="5" name="Flussdiagramm: Alternativer Prozess 4"/>
            <p:cNvSpPr/>
            <p:nvPr/>
          </p:nvSpPr>
          <p:spPr>
            <a:xfrm>
              <a:off x="3347864" y="3933056"/>
              <a:ext cx="2592288" cy="1080120"/>
            </a:xfrm>
            <a:prstGeom prst="flowChartAlternateProcess">
              <a:avLst/>
            </a:prstGeom>
            <a:no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rgbClr val="00B050"/>
                </a:solidFill>
              </a:endParaRPr>
            </a:p>
          </p:txBody>
        </p:sp>
        <p:pic>
          <p:nvPicPr>
            <p:cNvPr id="6" name="Picture 14" descr="C:\Users\Homeoffice\AppData\Local\Microsoft\Windows\Temporary Internet Files\Content.IE5\18Y592V1\MC900088956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426701" y="4149080"/>
              <a:ext cx="1073291" cy="667061"/>
            </a:xfrm>
            <a:prstGeom prst="rect">
              <a:avLst/>
            </a:prstGeom>
            <a:noFill/>
          </p:spPr>
        </p:pic>
        <p:sp>
          <p:nvSpPr>
            <p:cNvPr id="7" name="Textfeld 6"/>
            <p:cNvSpPr txBox="1"/>
            <p:nvPr/>
          </p:nvSpPr>
          <p:spPr>
            <a:xfrm>
              <a:off x="4427984" y="4149078"/>
              <a:ext cx="1747296" cy="6505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800" dirty="0" smtClean="0"/>
                <a:t>Diskussion in Kleingruppen</a:t>
              </a:r>
              <a:endParaRPr lang="de-DE" sz="2800" dirty="0"/>
            </a:p>
          </p:txBody>
        </p:sp>
      </p:grpSp>
      <p:grpSp>
        <p:nvGrpSpPr>
          <p:cNvPr id="8" name="Gruppieren 7"/>
          <p:cNvGrpSpPr/>
          <p:nvPr/>
        </p:nvGrpSpPr>
        <p:grpSpPr>
          <a:xfrm>
            <a:off x="6300192" y="404664"/>
            <a:ext cx="2520280" cy="1872208"/>
            <a:chOff x="3203848" y="2492896"/>
            <a:chExt cx="2520280" cy="1872208"/>
          </a:xfrm>
        </p:grpSpPr>
        <p:sp>
          <p:nvSpPr>
            <p:cNvPr id="9" name="Textfeld 8"/>
            <p:cNvSpPr txBox="1"/>
            <p:nvPr/>
          </p:nvSpPr>
          <p:spPr>
            <a:xfrm>
              <a:off x="3635896" y="2780928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3600" b="1" u="sng" dirty="0" smtClean="0">
                  <a:solidFill>
                    <a:schemeClr val="accent3">
                      <a:lumMod val="75000"/>
                    </a:schemeClr>
                  </a:solidFill>
                </a:rPr>
                <a:t>Clicker-</a:t>
              </a:r>
            </a:p>
            <a:p>
              <a:pPr algn="ctr"/>
              <a:r>
                <a:rPr lang="de-DE" sz="3600" b="1" u="sng" dirty="0" smtClean="0">
                  <a:solidFill>
                    <a:schemeClr val="accent3">
                      <a:lumMod val="75000"/>
                    </a:schemeClr>
                  </a:solidFill>
                </a:rPr>
                <a:t>Frage</a:t>
              </a:r>
              <a:endParaRPr lang="de-DE" sz="3600" b="1" u="sng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0" name="Ellipse 9"/>
            <p:cNvSpPr/>
            <p:nvPr/>
          </p:nvSpPr>
          <p:spPr>
            <a:xfrm>
              <a:off x="3203848" y="2492896"/>
              <a:ext cx="2520280" cy="1872208"/>
            </a:xfrm>
            <a:prstGeom prst="ellipse">
              <a:avLst/>
            </a:prstGeom>
            <a:noFill/>
            <a:ln w="28575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ln>
                  <a:solidFill>
                    <a:schemeClr val="accent3">
                      <a:lumMod val="75000"/>
                    </a:schemeClr>
                  </a:solidFill>
                </a:ln>
                <a:noFill/>
              </a:endParaRPr>
            </a:p>
          </p:txBody>
        </p:sp>
      </p:grpSp>
      <p:pic>
        <p:nvPicPr>
          <p:cNvPr id="47107" name="Picture 3" descr="C:\Users\Homeoffice\AppData\Local\Microsoft\Windows\Temporary Internet Files\Content.IE5\18Y592V1\MC900436161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4365104"/>
            <a:ext cx="1841500" cy="1327150"/>
          </a:xfrm>
          <a:prstGeom prst="rect">
            <a:avLst/>
          </a:prstGeom>
          <a:noFill/>
        </p:spPr>
      </p:pic>
      <p:sp>
        <p:nvSpPr>
          <p:cNvPr id="12" name="Fußzeilenplatzhalter 10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smtClean="0"/>
              <a:t>ZPG Biologie © 2013</a:t>
            </a:r>
            <a:endParaRPr lang="de-DE" dirty="0"/>
          </a:p>
        </p:txBody>
      </p:sp>
      <p:sp>
        <p:nvSpPr>
          <p:cNvPr id="13" name="Datumsplatzhalt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130_clicker-fragen-methode</a:t>
            </a:r>
            <a:endParaRPr lang="de-DE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CB04B-0FAD-4E71-AF06-80C0E6C49EBF}" type="slidenum">
              <a:rPr lang="de-DE" smtClean="0"/>
              <a:pPr/>
              <a:t>11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130_clicker-fragen-methode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Biologie © 2013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CB04B-0FAD-4E71-AF06-80C0E6C49EBF}" type="slidenum">
              <a:rPr lang="de-DE" smtClean="0"/>
              <a:pPr/>
              <a:t>12</a:t>
            </a:fld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539552" y="2133431"/>
            <a:ext cx="7344816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2400" dirty="0" smtClean="0"/>
              <a:t>Komplexität der Clicker-Frage über die Antwortvarianten steuerbar 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de-DE" i="1" dirty="0" smtClean="0"/>
              <a:t>Bsp. Thema Ruhepotential:</a:t>
            </a:r>
          </a:p>
          <a:p>
            <a:pPr lvl="0"/>
            <a:r>
              <a:rPr lang="de-DE" i="1" dirty="0" smtClean="0"/>
              <a:t>Weitere Kaliumionen werden in die Nervenzelle injiziert.</a:t>
            </a:r>
          </a:p>
          <a:p>
            <a:pPr lvl="0">
              <a:spcAft>
                <a:spcPts val="600"/>
              </a:spcAft>
            </a:pPr>
            <a:r>
              <a:rPr lang="de-DE" i="1" dirty="0" smtClean="0"/>
              <a:t>Welche Auswirkungen sind zu beobachten?</a:t>
            </a:r>
            <a:endParaRPr lang="de-DE" dirty="0" smtClean="0"/>
          </a:p>
          <a:p>
            <a:pPr marL="800100" lvl="1" indent="-342900">
              <a:buFont typeface="+mj-lt"/>
              <a:buAutoNum type="alphaLcPeriod"/>
            </a:pPr>
            <a:r>
              <a:rPr lang="de-DE" dirty="0" err="1" smtClean="0">
                <a:solidFill>
                  <a:schemeClr val="accent2">
                    <a:lumMod val="75000"/>
                  </a:schemeClr>
                </a:solidFill>
              </a:rPr>
              <a:t>Membranpotential</a:t>
            </a:r>
            <a:r>
              <a:rPr lang="de-DE" dirty="0" smtClean="0">
                <a:solidFill>
                  <a:schemeClr val="accent2">
                    <a:lumMod val="75000"/>
                  </a:schemeClr>
                </a:solidFill>
              </a:rPr>
              <a:t> nimmt ab,</a:t>
            </a:r>
            <a:r>
              <a:rPr lang="de-DE" dirty="0" smtClean="0"/>
              <a:t> </a:t>
            </a:r>
            <a:r>
              <a:rPr lang="de-DE" dirty="0" smtClean="0">
                <a:solidFill>
                  <a:schemeClr val="accent5">
                    <a:lumMod val="50000"/>
                  </a:schemeClr>
                </a:solidFill>
              </a:rPr>
              <a:t>da wieder mehr positive </a:t>
            </a:r>
          </a:p>
          <a:p>
            <a:pPr marL="800100" lvl="1" indent="-342900"/>
            <a:r>
              <a:rPr lang="de-DE" dirty="0" smtClean="0">
                <a:solidFill>
                  <a:schemeClr val="accent5">
                    <a:lumMod val="50000"/>
                  </a:schemeClr>
                </a:solidFill>
              </a:rPr>
              <a:t>	Ladung im Zellinneren vorhanden ist.</a:t>
            </a:r>
          </a:p>
          <a:p>
            <a:pPr marL="800100" lvl="1" indent="-342900">
              <a:buFont typeface="+mj-lt"/>
              <a:buAutoNum type="alphaLcPeriod"/>
            </a:pPr>
            <a:r>
              <a:rPr lang="de-DE" dirty="0" err="1" smtClean="0">
                <a:solidFill>
                  <a:schemeClr val="accent2">
                    <a:lumMod val="75000"/>
                  </a:schemeClr>
                </a:solidFill>
              </a:rPr>
              <a:t>Membranpotential</a:t>
            </a:r>
            <a:r>
              <a:rPr lang="de-DE" dirty="0" smtClean="0">
                <a:solidFill>
                  <a:schemeClr val="accent2">
                    <a:lumMod val="75000"/>
                  </a:schemeClr>
                </a:solidFill>
              </a:rPr>
              <a:t> nimmt zu, </a:t>
            </a:r>
            <a:r>
              <a:rPr lang="de-DE" dirty="0" smtClean="0">
                <a:solidFill>
                  <a:schemeClr val="accent5">
                    <a:lumMod val="50000"/>
                  </a:schemeClr>
                </a:solidFill>
              </a:rPr>
              <a:t>da nun mehr Ladungsträger im Zellinnern vorhanden ist. </a:t>
            </a:r>
          </a:p>
          <a:p>
            <a:pPr marL="800100" lvl="1" indent="-342900">
              <a:spcAft>
                <a:spcPts val="600"/>
              </a:spcAft>
              <a:buFont typeface="+mj-lt"/>
              <a:buAutoNum type="alphaLcPeriod"/>
            </a:pPr>
            <a:r>
              <a:rPr lang="de-DE" dirty="0" err="1" smtClean="0">
                <a:solidFill>
                  <a:schemeClr val="accent2">
                    <a:lumMod val="75000"/>
                  </a:schemeClr>
                </a:solidFill>
              </a:rPr>
              <a:t>Membranpotential</a:t>
            </a:r>
            <a:r>
              <a:rPr lang="de-DE" dirty="0" smtClean="0">
                <a:solidFill>
                  <a:schemeClr val="accent2">
                    <a:lumMod val="75000"/>
                  </a:schemeClr>
                </a:solidFill>
              </a:rPr>
              <a:t> ändert sich nicht (bzw. nur kurzfristig), </a:t>
            </a:r>
            <a:r>
              <a:rPr lang="de-DE" dirty="0" smtClean="0">
                <a:solidFill>
                  <a:schemeClr val="accent5">
                    <a:lumMod val="50000"/>
                  </a:schemeClr>
                </a:solidFill>
              </a:rPr>
              <a:t>da sich der Gleichgewichtszustand erneut einstellt. </a:t>
            </a:r>
          </a:p>
          <a:p>
            <a:pPr marL="342900" indent="-342900"/>
            <a:r>
              <a:rPr lang="de-DE" dirty="0" smtClean="0">
                <a:solidFill>
                  <a:schemeClr val="accent2">
                    <a:lumMod val="75000"/>
                  </a:schemeClr>
                </a:solidFill>
              </a:rPr>
              <a:t>schwerer – SuS müssen sich gesamte Argumentationskette erstellen</a:t>
            </a:r>
          </a:p>
          <a:p>
            <a:pPr marL="342900" indent="-342900"/>
            <a:r>
              <a:rPr lang="de-DE" dirty="0" smtClean="0">
                <a:solidFill>
                  <a:schemeClr val="accent5">
                    <a:lumMod val="50000"/>
                  </a:schemeClr>
                </a:solidFill>
              </a:rPr>
              <a:t>leichter – SuS bekommen Argumentationshilfen</a:t>
            </a:r>
          </a:p>
        </p:txBody>
      </p:sp>
      <p:grpSp>
        <p:nvGrpSpPr>
          <p:cNvPr id="6" name="Gruppieren 5"/>
          <p:cNvGrpSpPr/>
          <p:nvPr/>
        </p:nvGrpSpPr>
        <p:grpSpPr>
          <a:xfrm>
            <a:off x="6300192" y="404664"/>
            <a:ext cx="2520280" cy="1872208"/>
            <a:chOff x="3203848" y="2492896"/>
            <a:chExt cx="2520280" cy="1872208"/>
          </a:xfrm>
        </p:grpSpPr>
        <p:sp>
          <p:nvSpPr>
            <p:cNvPr id="7" name="Textfeld 6"/>
            <p:cNvSpPr txBox="1"/>
            <p:nvPr/>
          </p:nvSpPr>
          <p:spPr>
            <a:xfrm>
              <a:off x="3635896" y="2780928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3600" b="1" u="sng" dirty="0" smtClean="0">
                  <a:solidFill>
                    <a:schemeClr val="accent3">
                      <a:lumMod val="75000"/>
                    </a:schemeClr>
                  </a:solidFill>
                </a:rPr>
                <a:t>Clicker-</a:t>
              </a:r>
            </a:p>
            <a:p>
              <a:pPr algn="ctr"/>
              <a:r>
                <a:rPr lang="de-DE" sz="3600" b="1" u="sng" dirty="0" smtClean="0">
                  <a:solidFill>
                    <a:schemeClr val="accent3">
                      <a:lumMod val="75000"/>
                    </a:schemeClr>
                  </a:solidFill>
                </a:rPr>
                <a:t>Frage</a:t>
              </a:r>
              <a:endParaRPr lang="de-DE" sz="3600" b="1" u="sng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8" name="Ellipse 7"/>
            <p:cNvSpPr/>
            <p:nvPr/>
          </p:nvSpPr>
          <p:spPr>
            <a:xfrm>
              <a:off x="3203848" y="2492896"/>
              <a:ext cx="2520280" cy="1872208"/>
            </a:xfrm>
            <a:prstGeom prst="ellipse">
              <a:avLst/>
            </a:prstGeom>
            <a:noFill/>
            <a:ln w="28575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ln>
                  <a:solidFill>
                    <a:schemeClr val="accent3">
                      <a:lumMod val="75000"/>
                    </a:schemeClr>
                  </a:solidFill>
                </a:ln>
                <a:noFill/>
              </a:endParaRPr>
            </a:p>
          </p:txBody>
        </p:sp>
      </p:grpSp>
      <p:sp>
        <p:nvSpPr>
          <p:cNvPr id="9" name="Textfeld 8"/>
          <p:cNvSpPr txBox="1"/>
          <p:nvPr/>
        </p:nvSpPr>
        <p:spPr>
          <a:xfrm>
            <a:off x="539552" y="548680"/>
            <a:ext cx="69127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u="sng" dirty="0" smtClean="0"/>
              <a:t>zahlreiche Einsatzmöglichkeiten</a:t>
            </a:r>
          </a:p>
          <a:p>
            <a:r>
              <a:rPr lang="de-DE" sz="2400" dirty="0" smtClean="0"/>
              <a:t>Wiederholung am Stundenanfang oder -ende</a:t>
            </a:r>
          </a:p>
          <a:p>
            <a:r>
              <a:rPr lang="de-DE" sz="2400" dirty="0" smtClean="0"/>
              <a:t>Übung/Anwendung, Einstieg in neues Teilthema</a:t>
            </a:r>
          </a:p>
          <a:p>
            <a:r>
              <a:rPr lang="de-DE" sz="2400" dirty="0" smtClean="0"/>
              <a:t>Reorganisation, Transfer</a:t>
            </a:r>
          </a:p>
        </p:txBody>
      </p:sp>
      <p:pic>
        <p:nvPicPr>
          <p:cNvPr id="10" name="Grafik 9" descr="Teil R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487512">
            <a:off x="6804248" y="2996952"/>
            <a:ext cx="1573889" cy="129614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683568" y="2204864"/>
            <a:ext cx="77768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e-DE" sz="2400" dirty="0" smtClean="0"/>
              <a:t>Nur spannende und wichtige Fragen stellen</a:t>
            </a:r>
          </a:p>
          <a:p>
            <a:pPr>
              <a:buFont typeface="Arial" pitchFamily="34" charset="0"/>
              <a:buChar char="•"/>
            </a:pPr>
            <a:r>
              <a:rPr lang="de-DE" sz="2400" dirty="0" smtClean="0"/>
              <a:t>Nicht nur Erfragen von Fakten, Fachbegriffen</a:t>
            </a:r>
          </a:p>
          <a:p>
            <a:pPr>
              <a:buFont typeface="Arial" pitchFamily="34" charset="0"/>
              <a:buChar char="•"/>
            </a:pPr>
            <a:r>
              <a:rPr lang="de-DE" sz="2400" dirty="0" smtClean="0"/>
              <a:t>alle (auch gerade die falschen) Antworten sollen </a:t>
            </a:r>
          </a:p>
          <a:p>
            <a:r>
              <a:rPr lang="de-DE" sz="2400" dirty="0" smtClean="0"/>
              <a:t>für SuS plausibel sein – Vorgegebene Antworten </a:t>
            </a:r>
          </a:p>
          <a:p>
            <a:r>
              <a:rPr lang="de-DE" sz="2400" dirty="0" smtClean="0"/>
              <a:t>sollen zum Denken anregen, also fordern</a:t>
            </a:r>
          </a:p>
          <a:p>
            <a:pPr>
              <a:buFont typeface="Arial" pitchFamily="34" charset="0"/>
              <a:buChar char="•"/>
            </a:pPr>
            <a:r>
              <a:rPr lang="de-DE" sz="2400" dirty="0" smtClean="0"/>
              <a:t>Falsche Schülerantworten als Antwortvariante nutzen</a:t>
            </a:r>
          </a:p>
          <a:p>
            <a:pPr>
              <a:buFont typeface="Arial" pitchFamily="34" charset="0"/>
              <a:buChar char="•"/>
            </a:pPr>
            <a:r>
              <a:rPr lang="de-DE" sz="2400" dirty="0" smtClean="0"/>
              <a:t>Empfehlung: Etwa 50 - 80% der SuS sollten richtig liegen.</a:t>
            </a:r>
          </a:p>
          <a:p>
            <a:pPr>
              <a:buFont typeface="Arial" pitchFamily="34" charset="0"/>
              <a:buChar char="•"/>
            </a:pPr>
            <a:r>
              <a:rPr lang="de-DE" sz="2400" dirty="0" smtClean="0"/>
              <a:t>auch mehrere Antworten können richtig sein</a:t>
            </a:r>
          </a:p>
          <a:p>
            <a:pPr>
              <a:buFont typeface="Arial" pitchFamily="34" charset="0"/>
              <a:buChar char="•"/>
            </a:pPr>
            <a:r>
              <a:rPr lang="de-DE" sz="2400" dirty="0" smtClean="0"/>
              <a:t>Fragen-Pool erstellen</a:t>
            </a:r>
          </a:p>
        </p:txBody>
      </p:sp>
      <p:grpSp>
        <p:nvGrpSpPr>
          <p:cNvPr id="4" name="Gruppieren 3"/>
          <p:cNvGrpSpPr/>
          <p:nvPr/>
        </p:nvGrpSpPr>
        <p:grpSpPr>
          <a:xfrm>
            <a:off x="6300192" y="404664"/>
            <a:ext cx="2520280" cy="1872208"/>
            <a:chOff x="3203848" y="2492896"/>
            <a:chExt cx="2520280" cy="1872208"/>
          </a:xfrm>
        </p:grpSpPr>
        <p:sp>
          <p:nvSpPr>
            <p:cNvPr id="5" name="Textfeld 4"/>
            <p:cNvSpPr txBox="1"/>
            <p:nvPr/>
          </p:nvSpPr>
          <p:spPr>
            <a:xfrm>
              <a:off x="3635896" y="2780928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3600" b="1" u="sng" dirty="0" smtClean="0">
                  <a:solidFill>
                    <a:schemeClr val="accent3">
                      <a:lumMod val="75000"/>
                    </a:schemeClr>
                  </a:solidFill>
                </a:rPr>
                <a:t>Clicker-</a:t>
              </a:r>
            </a:p>
            <a:p>
              <a:pPr algn="ctr"/>
              <a:r>
                <a:rPr lang="de-DE" sz="3600" b="1" u="sng" dirty="0" smtClean="0">
                  <a:solidFill>
                    <a:schemeClr val="accent3">
                      <a:lumMod val="75000"/>
                    </a:schemeClr>
                  </a:solidFill>
                </a:rPr>
                <a:t>Frage</a:t>
              </a:r>
              <a:endParaRPr lang="de-DE" sz="3600" b="1" u="sng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6" name="Ellipse 5"/>
            <p:cNvSpPr/>
            <p:nvPr/>
          </p:nvSpPr>
          <p:spPr>
            <a:xfrm>
              <a:off x="3203848" y="2492896"/>
              <a:ext cx="2520280" cy="1872208"/>
            </a:xfrm>
            <a:prstGeom prst="ellipse">
              <a:avLst/>
            </a:prstGeom>
            <a:noFill/>
            <a:ln w="28575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ln>
                  <a:solidFill>
                    <a:schemeClr val="accent3">
                      <a:lumMod val="75000"/>
                    </a:schemeClr>
                  </a:solidFill>
                </a:ln>
                <a:noFill/>
              </a:endParaRPr>
            </a:p>
          </p:txBody>
        </p:sp>
      </p:grpSp>
      <p:sp>
        <p:nvSpPr>
          <p:cNvPr id="9" name="Textfeld 8"/>
          <p:cNvSpPr txBox="1"/>
          <p:nvPr/>
        </p:nvSpPr>
        <p:spPr>
          <a:xfrm>
            <a:off x="971600" y="1063188"/>
            <a:ext cx="65527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chemeClr val="accent3">
                    <a:lumMod val="75000"/>
                  </a:schemeClr>
                </a:solidFill>
              </a:rPr>
              <a:t>Clicker-Frage steht und fällt </a:t>
            </a:r>
          </a:p>
          <a:p>
            <a:r>
              <a:rPr lang="de-DE" sz="2400" dirty="0" smtClean="0">
                <a:solidFill>
                  <a:schemeClr val="accent3">
                    <a:lumMod val="75000"/>
                  </a:schemeClr>
                </a:solidFill>
              </a:rPr>
              <a:t>mit Qualität der Frage und der Antworten</a:t>
            </a:r>
            <a:endParaRPr lang="de-DE" sz="24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683568" y="980728"/>
            <a:ext cx="5040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0" b="1" dirty="0" smtClean="0">
                <a:solidFill>
                  <a:schemeClr val="accent3">
                    <a:lumMod val="75000"/>
                  </a:schemeClr>
                </a:solidFill>
              </a:rPr>
              <a:t>!</a:t>
            </a:r>
            <a:endParaRPr lang="de-DE" sz="60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21508" name="Picture 4" descr="C:\Users\Homeoffice\AppData\Local\Microsoft\Windows\Temporary Internet Files\Content.IE5\18Y592V1\MC900434411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2662318"/>
            <a:ext cx="1193552" cy="1342746"/>
          </a:xfrm>
          <a:prstGeom prst="rect">
            <a:avLst/>
          </a:prstGeom>
          <a:noFill/>
        </p:spPr>
      </p:pic>
      <p:sp>
        <p:nvSpPr>
          <p:cNvPr id="11" name="Fußzeilenplatzhalter 10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smtClean="0"/>
              <a:t>ZPG Biologie © 2013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130_clicker-fragen-methode</a:t>
            </a:r>
            <a:endParaRPr lang="de-DE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CB04B-0FAD-4E71-AF06-80C0E6C49EBF}" type="slidenum">
              <a:rPr lang="de-DE" smtClean="0"/>
              <a:pPr/>
              <a:t>13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130_clicker-fragen-methode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Biologie © 2013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CB04B-0FAD-4E71-AF06-80C0E6C49EBF}" type="slidenum">
              <a:rPr lang="de-DE" smtClean="0"/>
              <a:pPr/>
              <a:t>14</a:t>
            </a:fld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683568" y="476672"/>
            <a:ext cx="7848872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u="sng" dirty="0" smtClean="0"/>
              <a:t>Quellen:</a:t>
            </a:r>
          </a:p>
          <a:p>
            <a:endParaRPr lang="de-DE" sz="1200" dirty="0" smtClean="0"/>
          </a:p>
          <a:p>
            <a:pPr>
              <a:buFontTx/>
              <a:buChar char="-"/>
            </a:pPr>
            <a:r>
              <a:rPr lang="de-DE" sz="1200" dirty="0" smtClean="0">
                <a:hlinkClick r:id="rId2"/>
              </a:rPr>
              <a:t>http://www.kongress.uni-osnabrueck.de/downloads/FRICKE_Clicker_und_Peer_Instruction.pdf</a:t>
            </a:r>
            <a:endParaRPr lang="de-DE" sz="1200" dirty="0" smtClean="0"/>
          </a:p>
          <a:p>
            <a:pPr>
              <a:buFontTx/>
              <a:buChar char="-"/>
            </a:pPr>
            <a:r>
              <a:rPr lang="de-DE" sz="1200" dirty="0" smtClean="0">
                <a:hlinkClick r:id="rId3"/>
              </a:rPr>
              <a:t>www.fsz.kit.edu/1147.php</a:t>
            </a:r>
            <a:endParaRPr lang="de-DE" sz="1200" dirty="0" smtClean="0"/>
          </a:p>
          <a:p>
            <a:pPr>
              <a:buFontTx/>
              <a:buChar char="-"/>
            </a:pPr>
            <a:r>
              <a:rPr lang="de-DE" sz="1200" dirty="0" smtClean="0">
                <a:hlinkClick r:id="rId4"/>
              </a:rPr>
              <a:t>http://www.hochschuldidaktik.uzh.ch/hochschuldidaktikaz/A_Z_Clicker.pdf</a:t>
            </a:r>
            <a:endParaRPr lang="de-DE" sz="1200" dirty="0" smtClean="0"/>
          </a:p>
          <a:p>
            <a:pPr>
              <a:buFontTx/>
              <a:buChar char="-"/>
            </a:pPr>
            <a:r>
              <a:rPr lang="de-DE" sz="1200" dirty="0" smtClean="0">
                <a:hlinkClick r:id="rId5"/>
              </a:rPr>
              <a:t>http://www.ethlife.ethz.ch/archive_articles/081027_clicker/index</a:t>
            </a:r>
            <a:endParaRPr lang="de-DE" sz="1200" dirty="0" smtClean="0"/>
          </a:p>
          <a:p>
            <a:pPr>
              <a:buFontTx/>
              <a:buChar char="-"/>
            </a:pPr>
            <a:r>
              <a:rPr lang="de-DE" sz="1200" u="sng" dirty="0" smtClean="0">
                <a:hlinkClick r:id="rId6"/>
              </a:rPr>
              <a:t>http://www.ostfalia.de/cms/de/zell/clicker.html</a:t>
            </a:r>
            <a:endParaRPr lang="de-DE" sz="1200" u="sng" dirty="0" smtClean="0"/>
          </a:p>
          <a:p>
            <a:pPr>
              <a:buFontTx/>
              <a:buChar char="-"/>
            </a:pPr>
            <a:r>
              <a:rPr lang="de-DE" sz="1200" u="sng" dirty="0" smtClean="0">
                <a:hlinkClick r:id="rId7"/>
              </a:rPr>
              <a:t>http://www.wiso.uni-hamburg.de/uploads/media/Clicker_Funktion_und_Didaktik.pdf</a:t>
            </a:r>
            <a:endParaRPr lang="de-DE" sz="1200" u="sng" dirty="0" smtClean="0"/>
          </a:p>
          <a:p>
            <a:pPr>
              <a:buFontTx/>
              <a:buChar char="-"/>
            </a:pPr>
            <a:r>
              <a:rPr lang="de-DE" sz="1200" u="sng" dirty="0" smtClean="0">
                <a:hlinkClick r:id="rId8"/>
              </a:rPr>
              <a:t>http://www.afh.uzh.ch/hochschuldidaktikaz/A_Z_Clicker.pdf</a:t>
            </a:r>
            <a:endParaRPr lang="de-DE" sz="1200" dirty="0" smtClean="0"/>
          </a:p>
          <a:p>
            <a:pPr>
              <a:buFontTx/>
              <a:buChar char="-"/>
            </a:pPr>
            <a:r>
              <a:rPr lang="de-DE" sz="1200" u="sng" dirty="0" smtClean="0">
                <a:hlinkClick r:id="rId9"/>
              </a:rPr>
              <a:t>http://cft.vanderbilt.edu/teaching-guides/technology/clickers/</a:t>
            </a:r>
            <a:endParaRPr lang="de-DE" sz="1200" dirty="0" smtClean="0"/>
          </a:p>
          <a:p>
            <a:pPr>
              <a:buFontTx/>
              <a:buChar char="-"/>
            </a:pPr>
            <a:r>
              <a:rPr lang="de-DE" sz="1200" u="sng" dirty="0" smtClean="0">
                <a:hlinkClick r:id="rId10"/>
              </a:rPr>
              <a:t>http://sourceforge.net/projects/sturesy/</a:t>
            </a:r>
            <a:endParaRPr lang="de-DE" sz="1200" dirty="0" smtClean="0"/>
          </a:p>
          <a:p>
            <a:pPr>
              <a:buFontTx/>
              <a:buChar char="-"/>
            </a:pPr>
            <a:r>
              <a:rPr lang="de-DE" sz="1200" u="sng" dirty="0" smtClean="0">
                <a:hlinkClick r:id="rId11"/>
              </a:rPr>
              <a:t>http://www.cwsei.ubc.ca/resources/SEI_video.html</a:t>
            </a:r>
            <a:endParaRPr lang="de-DE" sz="1200" dirty="0" smtClean="0"/>
          </a:p>
          <a:p>
            <a:pPr>
              <a:buFontTx/>
              <a:buChar char="-"/>
            </a:pPr>
            <a:r>
              <a:rPr lang="de-DE" sz="1200" u="sng" dirty="0" smtClean="0">
                <a:hlinkClick r:id="rId12"/>
              </a:rPr>
              <a:t>http://www.youtube.com/watch?v=jzq92bHIJms</a:t>
            </a:r>
            <a:endParaRPr lang="de-DE" sz="1200" u="sng" dirty="0" smtClean="0"/>
          </a:p>
          <a:p>
            <a:pPr>
              <a:buFontTx/>
              <a:buChar char="-"/>
            </a:pPr>
            <a:r>
              <a:rPr lang="de-DE" sz="1200" dirty="0" smtClean="0">
                <a:hlinkClick r:id="rId13"/>
              </a:rPr>
              <a:t>http://</a:t>
            </a:r>
            <a:r>
              <a:rPr lang="de-DE" sz="1200" dirty="0" smtClean="0">
                <a:hlinkClick r:id="rId13"/>
              </a:rPr>
              <a:t>www.cwsei.ubc.ca/resources/files/Clicker_guide_CWSEI_CU-SEI.pdf</a:t>
            </a:r>
            <a:endParaRPr lang="de-DE" sz="1200" dirty="0" smtClean="0"/>
          </a:p>
          <a:p>
            <a:pPr>
              <a:buFontTx/>
              <a:buChar char="-"/>
            </a:pPr>
            <a:r>
              <a:rPr lang="de-DE" sz="1200" dirty="0" smtClean="0"/>
              <a:t> </a:t>
            </a:r>
            <a:r>
              <a:rPr lang="de-DE" sz="1200" dirty="0" smtClean="0"/>
              <a:t>Abbildungen selbst erstellt oder Clip-</a:t>
            </a:r>
            <a:r>
              <a:rPr lang="de-DE" sz="1200" dirty="0" err="1" smtClean="0"/>
              <a:t>Arts</a:t>
            </a:r>
            <a:r>
              <a:rPr lang="de-DE" sz="1200" dirty="0" smtClean="0"/>
              <a:t> </a:t>
            </a:r>
            <a:r>
              <a:rPr lang="de-DE" sz="1200" smtClean="0"/>
              <a:t>von Microsoft</a:t>
            </a:r>
            <a:endParaRPr lang="de-DE" sz="1200" dirty="0" smtClean="0"/>
          </a:p>
          <a:p>
            <a:endParaRPr lang="de-DE" sz="1200" dirty="0" smtClean="0"/>
          </a:p>
          <a:p>
            <a:endParaRPr lang="de-DE" sz="1200" dirty="0" smtClean="0"/>
          </a:p>
          <a:p>
            <a:endParaRPr lang="de-DE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2843808" y="1124744"/>
            <a:ext cx="5976664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de-DE" sz="2800" dirty="0" smtClean="0"/>
              <a:t>… es lauern zahlreiche Fallstricke:</a:t>
            </a:r>
          </a:p>
          <a:p>
            <a:pPr>
              <a:buFont typeface="Arial" pitchFamily="34" charset="0"/>
              <a:buChar char="•"/>
            </a:pPr>
            <a:r>
              <a:rPr lang="de-DE" sz="2800" dirty="0" smtClean="0"/>
              <a:t>Immer die gleichen SuS melden sich.</a:t>
            </a:r>
          </a:p>
          <a:p>
            <a:pPr>
              <a:buFont typeface="Arial" pitchFamily="34" charset="0"/>
              <a:buChar char="•"/>
            </a:pPr>
            <a:r>
              <a:rPr lang="de-DE" sz="2800" dirty="0" smtClean="0"/>
              <a:t>Nur einer kann antworten.</a:t>
            </a:r>
          </a:p>
          <a:p>
            <a:pPr>
              <a:buFont typeface="Arial" pitchFamily="34" charset="0"/>
              <a:buChar char="•"/>
            </a:pPr>
            <a:r>
              <a:rPr lang="de-DE" sz="2800" dirty="0" smtClean="0"/>
              <a:t>SuS sind zu bequem.</a:t>
            </a:r>
          </a:p>
          <a:p>
            <a:pPr>
              <a:buFont typeface="Arial" pitchFamily="34" charset="0"/>
              <a:buChar char="•"/>
            </a:pPr>
            <a:r>
              <a:rPr lang="de-DE" sz="2800" dirty="0" smtClean="0"/>
              <a:t>(Gerade schwache) SuS trauen sich nicht zu antworten.</a:t>
            </a:r>
          </a:p>
          <a:p>
            <a:pPr>
              <a:buFont typeface="Arial" pitchFamily="34" charset="0"/>
              <a:buChar char="•"/>
            </a:pPr>
            <a:r>
              <a:rPr lang="de-DE" sz="2800" dirty="0" smtClean="0"/>
              <a:t>Die Zeit zum Überlegen ist zu knapp.</a:t>
            </a:r>
          </a:p>
          <a:p>
            <a:pPr>
              <a:buFont typeface="Arial" pitchFamily="34" charset="0"/>
              <a:buChar char="•"/>
            </a:pPr>
            <a:r>
              <a:rPr lang="de-DE" sz="2800" dirty="0" smtClean="0"/>
              <a:t>SuS haben Frage nicht verstanden.</a:t>
            </a:r>
          </a:p>
          <a:p>
            <a:pPr>
              <a:buFont typeface="Arial" pitchFamily="34" charset="0"/>
              <a:buChar char="•"/>
            </a:pPr>
            <a:r>
              <a:rPr lang="de-DE" sz="2800" dirty="0" smtClean="0"/>
              <a:t>SuS wissen Antwort nicht.</a:t>
            </a:r>
          </a:p>
          <a:p>
            <a:pPr>
              <a:buFont typeface="Arial" pitchFamily="34" charset="0"/>
              <a:buChar char="•"/>
            </a:pPr>
            <a:r>
              <a:rPr lang="de-DE" sz="2800" dirty="0" smtClean="0"/>
              <a:t>SuS können ihre Gedanken nicht verbalisieren.</a:t>
            </a:r>
          </a:p>
          <a:p>
            <a:pPr>
              <a:buFont typeface="Arial" pitchFamily="34" charset="0"/>
              <a:buChar char="•"/>
            </a:pPr>
            <a:r>
              <a:rPr lang="de-DE" sz="2800" dirty="0" smtClean="0"/>
              <a:t>…</a:t>
            </a:r>
            <a:endParaRPr lang="de-DE" sz="2800" dirty="0"/>
          </a:p>
        </p:txBody>
      </p:sp>
      <p:sp>
        <p:nvSpPr>
          <p:cNvPr id="3" name="Textfeld 2"/>
          <p:cNvSpPr txBox="1"/>
          <p:nvPr/>
        </p:nvSpPr>
        <p:spPr>
          <a:xfrm>
            <a:off x="755576" y="620688"/>
            <a:ext cx="33923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/>
              <a:t>Der Lehrer fragt und…</a:t>
            </a:r>
            <a:endParaRPr lang="de-DE" sz="2800" dirty="0"/>
          </a:p>
        </p:txBody>
      </p:sp>
      <p:sp>
        <p:nvSpPr>
          <p:cNvPr id="6" name="Textfeld 5"/>
          <p:cNvSpPr txBox="1"/>
          <p:nvPr/>
        </p:nvSpPr>
        <p:spPr>
          <a:xfrm>
            <a:off x="179512" y="1268760"/>
            <a:ext cx="1656184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700" b="1" dirty="0" smtClean="0">
                <a:latin typeface="Aharoni" pitchFamily="2" charset="-79"/>
                <a:cs typeface="Aharoni" pitchFamily="2" charset="-79"/>
              </a:rPr>
              <a:t>?</a:t>
            </a:r>
            <a:endParaRPr lang="de-DE" sz="28700" b="1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043608" y="3168545"/>
            <a:ext cx="1656184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700" b="1" dirty="0" smtClean="0">
                <a:latin typeface="Aharoni" pitchFamily="2" charset="-79"/>
                <a:cs typeface="Aharoni" pitchFamily="2" charset="-79"/>
              </a:rPr>
              <a:t>?</a:t>
            </a:r>
            <a:endParaRPr lang="de-DE" sz="28700" b="1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259632" y="-27384"/>
            <a:ext cx="1656184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700" b="1" dirty="0" smtClean="0">
                <a:latin typeface="Aharoni" pitchFamily="2" charset="-79"/>
                <a:cs typeface="Aharoni" pitchFamily="2" charset="-79"/>
              </a:rPr>
              <a:t>?</a:t>
            </a:r>
            <a:endParaRPr lang="de-DE" sz="28700" b="1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9" name="Fußzeilenplatzhalter 10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 smtClean="0"/>
              <a:t>ZPG Biologie © 2013</a:t>
            </a:r>
            <a:endParaRPr lang="de-DE" dirty="0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130_clicker-fragen-methode</a:t>
            </a:r>
            <a:endParaRPr lang="de-DE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CB04B-0FAD-4E71-AF06-80C0E6C49EBF}" type="slidenum">
              <a:rPr lang="de-DE" smtClean="0"/>
              <a:pPr/>
              <a:t>2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/>
          <p:cNvSpPr txBox="1"/>
          <p:nvPr/>
        </p:nvSpPr>
        <p:spPr>
          <a:xfrm>
            <a:off x="971600" y="836712"/>
            <a:ext cx="7344816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de-DE" sz="2800" u="sng" dirty="0" smtClean="0"/>
              <a:t>Herausforderungen im Unterricht: </a:t>
            </a:r>
          </a:p>
          <a:p>
            <a:pPr>
              <a:buFont typeface="Arial" pitchFamily="34" charset="0"/>
              <a:buChar char="•"/>
            </a:pPr>
            <a:r>
              <a:rPr lang="de-DE" sz="2800" dirty="0" smtClean="0"/>
              <a:t>Wie können möglichst alle SuS zum Mitdenken aktiviert werden?</a:t>
            </a:r>
          </a:p>
          <a:p>
            <a:pPr>
              <a:buFont typeface="Arial" pitchFamily="34" charset="0"/>
              <a:buChar char="•"/>
            </a:pPr>
            <a:r>
              <a:rPr lang="de-DE" sz="2800" dirty="0" smtClean="0"/>
              <a:t>Wie erhalten möglichst alle SuS zeitnah Rückmeldung zu ihrem aktuellen Stand?</a:t>
            </a:r>
          </a:p>
          <a:p>
            <a:pPr>
              <a:buFont typeface="Arial" pitchFamily="34" charset="0"/>
              <a:buChar char="•"/>
            </a:pPr>
            <a:r>
              <a:rPr lang="de-DE" sz="2800" dirty="0" smtClean="0"/>
              <a:t>Wie erhält der Lehrer während einer Unterrichtsstunde/-einheit Rückmeldung </a:t>
            </a:r>
          </a:p>
          <a:p>
            <a:r>
              <a:rPr lang="de-DE" sz="2800" dirty="0" smtClean="0"/>
              <a:t>in Bezug auf die aktuellen Probleme der SuS?</a:t>
            </a:r>
            <a:endParaRPr lang="de-DE" sz="2800" dirty="0"/>
          </a:p>
        </p:txBody>
      </p:sp>
      <p:sp>
        <p:nvSpPr>
          <p:cNvPr id="13" name="Textfeld 12"/>
          <p:cNvSpPr txBox="1"/>
          <p:nvPr/>
        </p:nvSpPr>
        <p:spPr>
          <a:xfrm>
            <a:off x="827584" y="4797152"/>
            <a:ext cx="72728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 smtClean="0">
                <a:solidFill>
                  <a:schemeClr val="accent3">
                    <a:lumMod val="75000"/>
                  </a:schemeClr>
                </a:solidFill>
              </a:rPr>
              <a:t>Eine Möglichkeit: Einsatz von Clicker-Fragen</a:t>
            </a:r>
          </a:p>
          <a:p>
            <a:pPr algn="ctr"/>
            <a:r>
              <a:rPr lang="de-DE" sz="2800" b="1" dirty="0" smtClean="0">
                <a:solidFill>
                  <a:schemeClr val="accent3">
                    <a:lumMod val="75000"/>
                  </a:schemeClr>
                </a:solidFill>
              </a:rPr>
              <a:t>- eine Methode der formativen Leistungsmessung</a:t>
            </a:r>
            <a:endParaRPr lang="de-DE" sz="28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Fußzeilenplatzhalter 10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smtClean="0"/>
              <a:t>ZPG Biologie © 2013</a:t>
            </a:r>
            <a:endParaRPr lang="de-DE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130_clicker-fragen-methode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CB04B-0FAD-4E71-AF06-80C0E6C49EBF}" type="slidenum">
              <a:rPr lang="de-DE" smtClean="0"/>
              <a:pPr/>
              <a:t>3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115616" y="476672"/>
            <a:ext cx="7200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 smtClean="0"/>
              <a:t>Was sind Clicker-Fragen?</a:t>
            </a:r>
          </a:p>
          <a:p>
            <a:endParaRPr lang="de-DE" sz="1200" dirty="0" smtClean="0"/>
          </a:p>
          <a:p>
            <a:pPr>
              <a:buFont typeface="Wingdings" pitchFamily="2" charset="2"/>
              <a:buChar char="v"/>
            </a:pPr>
            <a:r>
              <a:rPr lang="de-DE" sz="2800" dirty="0" smtClean="0"/>
              <a:t> Multiple-Choice-Fragen</a:t>
            </a:r>
          </a:p>
          <a:p>
            <a:pPr>
              <a:buFont typeface="Wingdings" pitchFamily="2" charset="2"/>
              <a:buChar char="v"/>
            </a:pPr>
            <a:r>
              <a:rPr lang="de-DE" sz="2800" dirty="0" smtClean="0"/>
              <a:t>Einsatz im Unterricht  immer nach ritualisierten „Spielregeln“ für optimalen Wirkungsgrad</a:t>
            </a:r>
          </a:p>
          <a:p>
            <a:endParaRPr lang="de-DE" sz="2800" dirty="0" smtClean="0"/>
          </a:p>
        </p:txBody>
      </p:sp>
      <p:sp>
        <p:nvSpPr>
          <p:cNvPr id="3" name="Textfeld 2"/>
          <p:cNvSpPr txBox="1"/>
          <p:nvPr/>
        </p:nvSpPr>
        <p:spPr>
          <a:xfrm>
            <a:off x="1115616" y="3717032"/>
            <a:ext cx="7056784" cy="181588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2800" dirty="0" smtClean="0"/>
              <a:t>Das Hausschwein ist </a:t>
            </a:r>
          </a:p>
          <a:p>
            <a:r>
              <a:rPr lang="de-DE" sz="2800" dirty="0" smtClean="0"/>
              <a:t>	A) ein Pflanzenfresser.</a:t>
            </a:r>
          </a:p>
          <a:p>
            <a:r>
              <a:rPr lang="de-DE" sz="2800" dirty="0" smtClean="0"/>
              <a:t>	B) ein Fleischfresser.</a:t>
            </a:r>
          </a:p>
          <a:p>
            <a:r>
              <a:rPr lang="de-DE" sz="2800" dirty="0" smtClean="0"/>
              <a:t>	C) ein Allesfresser.</a:t>
            </a:r>
          </a:p>
        </p:txBody>
      </p:sp>
      <p:cxnSp>
        <p:nvCxnSpPr>
          <p:cNvPr id="6" name="Gerade Verbindung 5"/>
          <p:cNvCxnSpPr/>
          <p:nvPr/>
        </p:nvCxnSpPr>
        <p:spPr>
          <a:xfrm>
            <a:off x="1619672" y="3717032"/>
            <a:ext cx="3672408" cy="187220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/>
          <p:cNvCxnSpPr/>
          <p:nvPr/>
        </p:nvCxnSpPr>
        <p:spPr>
          <a:xfrm flipH="1">
            <a:off x="1619672" y="3717032"/>
            <a:ext cx="3600400" cy="187220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feld 8"/>
          <p:cNvSpPr txBox="1"/>
          <p:nvPr/>
        </p:nvSpPr>
        <p:spPr>
          <a:xfrm>
            <a:off x="1331640" y="5661248"/>
            <a:ext cx="6048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rgbClr val="FF0000"/>
                </a:solidFill>
              </a:rPr>
              <a:t>Ratefrage ≠ Clicker-Frage !</a:t>
            </a:r>
            <a:endParaRPr lang="de-DE" sz="3200" b="1" dirty="0">
              <a:solidFill>
                <a:srgbClr val="FF0000"/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1115616" y="3212976"/>
            <a:ext cx="5040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Einstieg zum Thema „Hausschwein“:</a:t>
            </a:r>
            <a:endParaRPr lang="de-DE" sz="2400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Biologie © 2013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130_clicker-fragen-methode</a:t>
            </a:r>
            <a:endParaRPr lang="de-DE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CB04B-0FAD-4E71-AF06-80C0E6C49EBF}" type="slidenum">
              <a:rPr lang="de-DE" smtClean="0"/>
              <a:pPr/>
              <a:t>4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Schwein in Schwarzweiß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841366">
            <a:off x="6516216" y="4149080"/>
            <a:ext cx="1656184" cy="1656184"/>
          </a:xfrm>
          <a:prstGeom prst="rect">
            <a:avLst/>
          </a:prstGeom>
          <a:noFill/>
        </p:spPr>
      </p:pic>
      <p:sp>
        <p:nvSpPr>
          <p:cNvPr id="3" name="Textfeld 2"/>
          <p:cNvSpPr txBox="1"/>
          <p:nvPr/>
        </p:nvSpPr>
        <p:spPr>
          <a:xfrm>
            <a:off x="611560" y="620688"/>
            <a:ext cx="7848872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de-DE" sz="2400" u="sng" dirty="0" smtClean="0"/>
              <a:t>Beispiel:  Klasse 5 Säugetiere </a:t>
            </a:r>
          </a:p>
          <a:p>
            <a:r>
              <a:rPr lang="de-DE" sz="2400" dirty="0" smtClean="0"/>
              <a:t>Behandelt: - Der Darm des Hundes (Fleischfresser) ist mit bis 	          zu 7 m relativ kurz.</a:t>
            </a:r>
          </a:p>
          <a:p>
            <a:r>
              <a:rPr lang="de-DE" sz="2400" dirty="0"/>
              <a:t>	  </a:t>
            </a:r>
            <a:r>
              <a:rPr lang="de-DE" sz="2400" dirty="0" smtClean="0"/>
              <a:t>      - Der Darm des Rindes (Pflanzenfresser) ist mit 		          etwa 60 m relativ lang.</a:t>
            </a:r>
            <a:endParaRPr lang="de-DE" sz="2400" dirty="0"/>
          </a:p>
        </p:txBody>
      </p:sp>
      <p:sp>
        <p:nvSpPr>
          <p:cNvPr id="4" name="Textfeld 3"/>
          <p:cNvSpPr txBox="1"/>
          <p:nvPr/>
        </p:nvSpPr>
        <p:spPr>
          <a:xfrm>
            <a:off x="611560" y="3559656"/>
            <a:ext cx="8208912" cy="267765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2800" dirty="0" smtClean="0"/>
              <a:t>Der Darm eines Schweins ist etwa 25 m lang.</a:t>
            </a:r>
          </a:p>
          <a:p>
            <a:r>
              <a:rPr lang="de-DE" sz="2800" dirty="0" smtClean="0"/>
              <a:t>Welche Nahrung frisst das Schwein?</a:t>
            </a:r>
          </a:p>
          <a:p>
            <a:r>
              <a:rPr lang="de-DE" sz="2800" dirty="0" smtClean="0"/>
              <a:t>Das Schwein frisst</a:t>
            </a:r>
          </a:p>
          <a:p>
            <a:r>
              <a:rPr lang="de-DE" sz="2800" dirty="0"/>
              <a:t>	</a:t>
            </a:r>
            <a:r>
              <a:rPr lang="de-DE" sz="2800" dirty="0" smtClean="0"/>
              <a:t>	□ fleischliche Nahrung.</a:t>
            </a:r>
          </a:p>
          <a:p>
            <a:r>
              <a:rPr lang="de-DE" sz="2800" dirty="0"/>
              <a:t>	</a:t>
            </a:r>
            <a:r>
              <a:rPr lang="de-DE" sz="2800" dirty="0" smtClean="0"/>
              <a:t>	□ pflanzliche Nahrung.</a:t>
            </a:r>
          </a:p>
          <a:p>
            <a:r>
              <a:rPr lang="de-DE" sz="2800" dirty="0"/>
              <a:t>	</a:t>
            </a:r>
            <a:r>
              <a:rPr lang="de-DE" sz="2800" dirty="0" smtClean="0"/>
              <a:t>	□ fleischliche und pflanzliche Nahrung.</a:t>
            </a:r>
            <a:endParaRPr lang="de-DE" sz="2800" dirty="0"/>
          </a:p>
        </p:txBody>
      </p:sp>
      <p:sp>
        <p:nvSpPr>
          <p:cNvPr id="5" name="Textfeld 4"/>
          <p:cNvSpPr txBox="1"/>
          <p:nvPr/>
        </p:nvSpPr>
        <p:spPr>
          <a:xfrm rot="1318396">
            <a:off x="5589961" y="3284684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 smtClean="0">
                <a:solidFill>
                  <a:schemeClr val="accent3">
                    <a:lumMod val="75000"/>
                  </a:schemeClr>
                </a:solidFill>
              </a:rPr>
              <a:t>Clicker-Frage !</a:t>
            </a:r>
            <a:endParaRPr lang="de-DE" sz="36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8" name="Fußzeilenplatzhalter 10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smtClean="0"/>
              <a:t>ZPG Biologie © 2013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130_clicker-fragen-methode</a:t>
            </a:r>
            <a:endParaRPr lang="de-DE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CB04B-0FAD-4E71-AF06-80C0E6C49EBF}" type="slidenum">
              <a:rPr lang="de-DE" smtClean="0"/>
              <a:pPr/>
              <a:t>5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Biologie © 2013</a:t>
            </a:r>
            <a:endParaRPr lang="de-DE"/>
          </a:p>
        </p:txBody>
      </p:sp>
      <p:sp>
        <p:nvSpPr>
          <p:cNvPr id="3" name="Textfeld 2"/>
          <p:cNvSpPr txBox="1"/>
          <p:nvPr/>
        </p:nvSpPr>
        <p:spPr>
          <a:xfrm>
            <a:off x="395536" y="332656"/>
            <a:ext cx="8280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u="sng" dirty="0" smtClean="0"/>
              <a:t>„Spielregeln“:</a:t>
            </a:r>
            <a:r>
              <a:rPr lang="de-DE" sz="2800" dirty="0" smtClean="0"/>
              <a:t>  ritualisiertes Vorgehen im Unterricht</a:t>
            </a:r>
          </a:p>
          <a:p>
            <a:pPr algn="ctr"/>
            <a:endParaRPr lang="de-DE" sz="2800" dirty="0"/>
          </a:p>
        </p:txBody>
      </p:sp>
      <p:sp>
        <p:nvSpPr>
          <p:cNvPr id="16" name="Rechteckiger Pfeil 15"/>
          <p:cNvSpPr/>
          <p:nvPr/>
        </p:nvSpPr>
        <p:spPr>
          <a:xfrm rot="5400000">
            <a:off x="7416316" y="1808820"/>
            <a:ext cx="648072" cy="432048"/>
          </a:xfrm>
          <a:prstGeom prst="bentArrow">
            <a:avLst>
              <a:gd name="adj1" fmla="val 25000"/>
              <a:gd name="adj2" fmla="val 29884"/>
              <a:gd name="adj3" fmla="val 25000"/>
              <a:gd name="adj4" fmla="val 43750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26" name="Gruppieren 25"/>
          <p:cNvGrpSpPr/>
          <p:nvPr/>
        </p:nvGrpSpPr>
        <p:grpSpPr>
          <a:xfrm>
            <a:off x="5940152" y="2492896"/>
            <a:ext cx="2808312" cy="1080120"/>
            <a:chOff x="5940152" y="2420888"/>
            <a:chExt cx="2808312" cy="1080120"/>
          </a:xfrm>
        </p:grpSpPr>
        <p:sp>
          <p:nvSpPr>
            <p:cNvPr id="6" name="Flussdiagramm: Alternativer Prozess 5"/>
            <p:cNvSpPr/>
            <p:nvPr/>
          </p:nvSpPr>
          <p:spPr>
            <a:xfrm>
              <a:off x="5940152" y="2420888"/>
              <a:ext cx="2592288" cy="1080120"/>
            </a:xfrm>
            <a:prstGeom prst="flowChartAlternateProcess">
              <a:avLst/>
            </a:prstGeom>
            <a:no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rgbClr val="00B050"/>
                </a:solidFill>
              </a:endParaRPr>
            </a:p>
          </p:txBody>
        </p:sp>
        <p:sp>
          <p:nvSpPr>
            <p:cNvPr id="17" name="Textfeld 16"/>
            <p:cNvSpPr txBox="1"/>
            <p:nvPr/>
          </p:nvSpPr>
          <p:spPr>
            <a:xfrm>
              <a:off x="6588224" y="2564904"/>
              <a:ext cx="216024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 algn="ctr"/>
              <a:r>
                <a:rPr lang="de-DE" sz="2000" dirty="0" smtClean="0"/>
                <a:t>1. Abstimmung</a:t>
              </a:r>
            </a:p>
            <a:p>
              <a:pPr marL="457200" indent="-457200" algn="ctr"/>
              <a:r>
                <a:rPr lang="de-DE" sz="2000" dirty="0" smtClean="0"/>
                <a:t>jeder für sich</a:t>
              </a:r>
              <a:endParaRPr lang="de-DE" sz="2000" dirty="0"/>
            </a:p>
          </p:txBody>
        </p:sp>
        <p:pic>
          <p:nvPicPr>
            <p:cNvPr id="13314" name="Picture 2" descr="C:\Users\Homeoffice\AppData\Local\Microsoft\Windows\Temporary Internet Files\Content.IE5\18Y592V1\MC900241159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012160" y="2564904"/>
              <a:ext cx="835149" cy="835991"/>
            </a:xfrm>
            <a:prstGeom prst="rect">
              <a:avLst/>
            </a:prstGeom>
            <a:noFill/>
          </p:spPr>
        </p:pic>
      </p:grpSp>
      <p:grpSp>
        <p:nvGrpSpPr>
          <p:cNvPr id="25" name="Gruppieren 24"/>
          <p:cNvGrpSpPr/>
          <p:nvPr/>
        </p:nvGrpSpPr>
        <p:grpSpPr>
          <a:xfrm>
            <a:off x="5940152" y="3933056"/>
            <a:ext cx="2952328" cy="1080120"/>
            <a:chOff x="5940152" y="3861048"/>
            <a:chExt cx="2952328" cy="1080120"/>
          </a:xfrm>
        </p:grpSpPr>
        <p:sp>
          <p:nvSpPr>
            <p:cNvPr id="7" name="Flussdiagramm: Alternativer Prozess 6"/>
            <p:cNvSpPr/>
            <p:nvPr/>
          </p:nvSpPr>
          <p:spPr>
            <a:xfrm>
              <a:off x="5940152" y="3861048"/>
              <a:ext cx="2592288" cy="1080120"/>
            </a:xfrm>
            <a:prstGeom prst="flowChartAlternateProcess">
              <a:avLst/>
            </a:prstGeom>
            <a:no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rgbClr val="00B050"/>
                </a:solidFill>
              </a:endParaRPr>
            </a:p>
          </p:txBody>
        </p:sp>
        <p:sp>
          <p:nvSpPr>
            <p:cNvPr id="23" name="Textfeld 22"/>
            <p:cNvSpPr txBox="1"/>
            <p:nvPr/>
          </p:nvSpPr>
          <p:spPr>
            <a:xfrm>
              <a:off x="6876256" y="4005064"/>
              <a:ext cx="201622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 smtClean="0"/>
                <a:t>Visualisierung der Ergebnisse</a:t>
              </a:r>
              <a:endParaRPr lang="de-DE" sz="2000" dirty="0"/>
            </a:p>
          </p:txBody>
        </p:sp>
        <p:pic>
          <p:nvPicPr>
            <p:cNvPr id="1331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012160" y="3861048"/>
              <a:ext cx="1004440" cy="1004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32" name="Gruppieren 31"/>
          <p:cNvGrpSpPr/>
          <p:nvPr/>
        </p:nvGrpSpPr>
        <p:grpSpPr>
          <a:xfrm>
            <a:off x="1403648" y="5301208"/>
            <a:ext cx="2808312" cy="1080120"/>
            <a:chOff x="5940152" y="2420888"/>
            <a:chExt cx="2808312" cy="1080120"/>
          </a:xfrm>
        </p:grpSpPr>
        <p:sp>
          <p:nvSpPr>
            <p:cNvPr id="33" name="Flussdiagramm: Alternativer Prozess 32"/>
            <p:cNvSpPr/>
            <p:nvPr/>
          </p:nvSpPr>
          <p:spPr>
            <a:xfrm>
              <a:off x="5940152" y="2420888"/>
              <a:ext cx="2592288" cy="1080120"/>
            </a:xfrm>
            <a:prstGeom prst="flowChartAlternateProcess">
              <a:avLst/>
            </a:prstGeom>
            <a:no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rgbClr val="00B050"/>
                </a:solidFill>
              </a:endParaRPr>
            </a:p>
          </p:txBody>
        </p:sp>
        <p:sp>
          <p:nvSpPr>
            <p:cNvPr id="34" name="Textfeld 33"/>
            <p:cNvSpPr txBox="1"/>
            <p:nvPr/>
          </p:nvSpPr>
          <p:spPr>
            <a:xfrm>
              <a:off x="6588224" y="2564904"/>
              <a:ext cx="216024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 algn="ctr"/>
              <a:r>
                <a:rPr lang="de-DE" sz="2000" dirty="0" smtClean="0"/>
                <a:t>2. Abstimmung</a:t>
              </a:r>
            </a:p>
            <a:p>
              <a:pPr marL="457200" indent="-457200" algn="ctr"/>
              <a:r>
                <a:rPr lang="de-DE" sz="2000" dirty="0" smtClean="0"/>
                <a:t>jeder für sich</a:t>
              </a:r>
              <a:endParaRPr lang="de-DE" sz="2000" dirty="0"/>
            </a:p>
          </p:txBody>
        </p:sp>
        <p:pic>
          <p:nvPicPr>
            <p:cNvPr id="35" name="Picture 2" descr="C:\Users\Homeoffice\AppData\Local\Microsoft\Windows\Temporary Internet Files\Content.IE5\18Y592V1\MC900241159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012160" y="2564904"/>
              <a:ext cx="835149" cy="835991"/>
            </a:xfrm>
            <a:prstGeom prst="rect">
              <a:avLst/>
            </a:prstGeom>
            <a:noFill/>
          </p:spPr>
        </p:pic>
      </p:grpSp>
      <p:grpSp>
        <p:nvGrpSpPr>
          <p:cNvPr id="36" name="Gruppieren 35"/>
          <p:cNvGrpSpPr/>
          <p:nvPr/>
        </p:nvGrpSpPr>
        <p:grpSpPr>
          <a:xfrm>
            <a:off x="467544" y="3933056"/>
            <a:ext cx="2952328" cy="1080120"/>
            <a:chOff x="5940152" y="3861048"/>
            <a:chExt cx="2952328" cy="1080120"/>
          </a:xfrm>
        </p:grpSpPr>
        <p:sp>
          <p:nvSpPr>
            <p:cNvPr id="37" name="Flussdiagramm: Alternativer Prozess 36"/>
            <p:cNvSpPr/>
            <p:nvPr/>
          </p:nvSpPr>
          <p:spPr>
            <a:xfrm>
              <a:off x="5940152" y="3861048"/>
              <a:ext cx="2592288" cy="1080120"/>
            </a:xfrm>
            <a:prstGeom prst="flowChartAlternateProcess">
              <a:avLst/>
            </a:prstGeom>
            <a:no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rgbClr val="00B050"/>
                </a:solidFill>
              </a:endParaRPr>
            </a:p>
          </p:txBody>
        </p:sp>
        <p:sp>
          <p:nvSpPr>
            <p:cNvPr id="38" name="Textfeld 37"/>
            <p:cNvSpPr txBox="1"/>
            <p:nvPr/>
          </p:nvSpPr>
          <p:spPr>
            <a:xfrm>
              <a:off x="6876256" y="4005064"/>
              <a:ext cx="201622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 smtClean="0"/>
                <a:t>Visualisierung der Ergebnisse</a:t>
              </a:r>
              <a:endParaRPr lang="de-DE" sz="2000" dirty="0"/>
            </a:p>
          </p:txBody>
        </p:sp>
        <p:pic>
          <p:nvPicPr>
            <p:cNvPr id="39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012160" y="3861048"/>
              <a:ext cx="1004440" cy="1004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41" name="Gruppieren 40"/>
          <p:cNvGrpSpPr/>
          <p:nvPr/>
        </p:nvGrpSpPr>
        <p:grpSpPr>
          <a:xfrm>
            <a:off x="1403648" y="1052736"/>
            <a:ext cx="2952328" cy="1080120"/>
            <a:chOff x="611560" y="2060848"/>
            <a:chExt cx="2952328" cy="1080120"/>
          </a:xfrm>
        </p:grpSpPr>
        <p:sp>
          <p:nvSpPr>
            <p:cNvPr id="10" name="Flussdiagramm: Alternativer Prozess 9"/>
            <p:cNvSpPr/>
            <p:nvPr/>
          </p:nvSpPr>
          <p:spPr>
            <a:xfrm>
              <a:off x="611560" y="2060848"/>
              <a:ext cx="2592288" cy="1080120"/>
            </a:xfrm>
            <a:prstGeom prst="flowChartAlternateProcess">
              <a:avLst/>
            </a:prstGeom>
            <a:noFill/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1" name="Textfeld 10"/>
            <p:cNvSpPr txBox="1"/>
            <p:nvPr/>
          </p:nvSpPr>
          <p:spPr>
            <a:xfrm>
              <a:off x="1547664" y="2420888"/>
              <a:ext cx="20162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000" dirty="0" smtClean="0"/>
                <a:t>Unterricht</a:t>
              </a:r>
              <a:endParaRPr lang="de-DE" sz="2000" dirty="0"/>
            </a:p>
          </p:txBody>
        </p:sp>
        <p:pic>
          <p:nvPicPr>
            <p:cNvPr id="13318" name="Picture 6" descr="C:\Users\Homeoffice\AppData\Local\Microsoft\Windows\Temporary Internet Files\Content.IE5\Q7KI2CP4\MC900288976[1].wm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83568" y="2132856"/>
              <a:ext cx="1323975" cy="873919"/>
            </a:xfrm>
            <a:prstGeom prst="rect">
              <a:avLst/>
            </a:prstGeom>
            <a:noFill/>
          </p:spPr>
        </p:pic>
      </p:grpSp>
      <p:grpSp>
        <p:nvGrpSpPr>
          <p:cNvPr id="55" name="Gruppieren 54"/>
          <p:cNvGrpSpPr/>
          <p:nvPr/>
        </p:nvGrpSpPr>
        <p:grpSpPr>
          <a:xfrm>
            <a:off x="321613" y="2492896"/>
            <a:ext cx="2810227" cy="1080120"/>
            <a:chOff x="3129925" y="2780928"/>
            <a:chExt cx="2810227" cy="1080120"/>
          </a:xfrm>
        </p:grpSpPr>
        <p:sp>
          <p:nvSpPr>
            <p:cNvPr id="9" name="Flussdiagramm: Alternativer Prozess 8"/>
            <p:cNvSpPr/>
            <p:nvPr/>
          </p:nvSpPr>
          <p:spPr>
            <a:xfrm>
              <a:off x="3131840" y="2780928"/>
              <a:ext cx="2736304" cy="1080120"/>
            </a:xfrm>
            <a:prstGeom prst="flowChartAlternateProcess">
              <a:avLst/>
            </a:prstGeom>
            <a:no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rgbClr val="00B050"/>
                </a:solidFill>
              </a:endParaRPr>
            </a:p>
          </p:txBody>
        </p:sp>
        <p:sp>
          <p:nvSpPr>
            <p:cNvPr id="43" name="Textfeld 42"/>
            <p:cNvSpPr txBox="1"/>
            <p:nvPr/>
          </p:nvSpPr>
          <p:spPr>
            <a:xfrm>
              <a:off x="3995936" y="2780928"/>
              <a:ext cx="194421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 smtClean="0"/>
                <a:t>Richtige Antwort</a:t>
              </a:r>
            </a:p>
            <a:p>
              <a:r>
                <a:rPr lang="de-DE" sz="2000" dirty="0" smtClean="0"/>
                <a:t>Besprechung in Klasse</a:t>
              </a:r>
              <a:endParaRPr lang="de-DE" sz="2000" dirty="0"/>
            </a:p>
          </p:txBody>
        </p:sp>
        <p:pic>
          <p:nvPicPr>
            <p:cNvPr id="13322" name="Picture 10" descr="C:\Users\Homeoffice\AppData\Local\Microsoft\Windows\Temporary Internet Files\Content.IE5\Y5WQOGNC\MC900335624[1].wm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129925" y="2924945"/>
              <a:ext cx="938019" cy="648072"/>
            </a:xfrm>
            <a:prstGeom prst="rect">
              <a:avLst/>
            </a:prstGeom>
            <a:noFill/>
          </p:spPr>
        </p:pic>
      </p:grpSp>
      <p:grpSp>
        <p:nvGrpSpPr>
          <p:cNvPr id="54" name="Gruppieren 53"/>
          <p:cNvGrpSpPr/>
          <p:nvPr/>
        </p:nvGrpSpPr>
        <p:grpSpPr>
          <a:xfrm>
            <a:off x="4788024" y="5301208"/>
            <a:ext cx="2664296" cy="1080120"/>
            <a:chOff x="3347864" y="3933056"/>
            <a:chExt cx="2664296" cy="1080120"/>
          </a:xfrm>
        </p:grpSpPr>
        <p:sp>
          <p:nvSpPr>
            <p:cNvPr id="21" name="Flussdiagramm: Alternativer Prozess 20"/>
            <p:cNvSpPr/>
            <p:nvPr/>
          </p:nvSpPr>
          <p:spPr>
            <a:xfrm>
              <a:off x="3347864" y="3933056"/>
              <a:ext cx="2592288" cy="1080120"/>
            </a:xfrm>
            <a:prstGeom prst="flowChartAlternateProcess">
              <a:avLst/>
            </a:prstGeom>
            <a:no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rgbClr val="00B050"/>
                </a:solidFill>
              </a:endParaRPr>
            </a:p>
          </p:txBody>
        </p:sp>
        <p:pic>
          <p:nvPicPr>
            <p:cNvPr id="13326" name="Picture 14" descr="C:\Users\Homeoffice\AppData\Local\Microsoft\Windows\Temporary Internet Files\Content.IE5\18Y592V1\MC900088956[1].wmf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426701" y="4149080"/>
              <a:ext cx="1073291" cy="667061"/>
            </a:xfrm>
            <a:prstGeom prst="rect">
              <a:avLst/>
            </a:prstGeom>
            <a:noFill/>
          </p:spPr>
        </p:pic>
        <p:sp>
          <p:nvSpPr>
            <p:cNvPr id="53" name="Textfeld 52"/>
            <p:cNvSpPr txBox="1"/>
            <p:nvPr/>
          </p:nvSpPr>
          <p:spPr>
            <a:xfrm>
              <a:off x="4427984" y="4149080"/>
              <a:ext cx="158417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 smtClean="0"/>
                <a:t>Diskussion in Kleingruppen</a:t>
              </a:r>
              <a:endParaRPr lang="de-DE" sz="2000" dirty="0"/>
            </a:p>
          </p:txBody>
        </p:sp>
      </p:grpSp>
      <p:grpSp>
        <p:nvGrpSpPr>
          <p:cNvPr id="57" name="Gruppieren 56"/>
          <p:cNvGrpSpPr/>
          <p:nvPr/>
        </p:nvGrpSpPr>
        <p:grpSpPr>
          <a:xfrm>
            <a:off x="4694538" y="908720"/>
            <a:ext cx="2685774" cy="1231687"/>
            <a:chOff x="4694538" y="908720"/>
            <a:chExt cx="2685774" cy="1231687"/>
          </a:xfrm>
        </p:grpSpPr>
        <p:grpSp>
          <p:nvGrpSpPr>
            <p:cNvPr id="42" name="Gruppieren 41"/>
            <p:cNvGrpSpPr/>
            <p:nvPr/>
          </p:nvGrpSpPr>
          <p:grpSpPr>
            <a:xfrm>
              <a:off x="4716016" y="908720"/>
              <a:ext cx="2664296" cy="1231687"/>
              <a:chOff x="3203848" y="1124744"/>
              <a:chExt cx="2664296" cy="1231687"/>
            </a:xfrm>
          </p:grpSpPr>
          <p:sp>
            <p:nvSpPr>
              <p:cNvPr id="4" name="Flussdiagramm: Alternativer Prozess 3"/>
              <p:cNvSpPr/>
              <p:nvPr/>
            </p:nvSpPr>
            <p:spPr>
              <a:xfrm>
                <a:off x="3203848" y="1268760"/>
                <a:ext cx="2592288" cy="1080120"/>
              </a:xfrm>
              <a:prstGeom prst="flowChartAlternateProcess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>
                  <a:solidFill>
                    <a:srgbClr val="00B050"/>
                  </a:solidFill>
                </a:endParaRPr>
              </a:p>
            </p:txBody>
          </p:sp>
          <p:sp>
            <p:nvSpPr>
              <p:cNvPr id="5" name="Textfeld 4"/>
              <p:cNvSpPr txBox="1"/>
              <p:nvPr/>
            </p:nvSpPr>
            <p:spPr>
              <a:xfrm>
                <a:off x="3203848" y="1340768"/>
                <a:ext cx="2664296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2000" dirty="0" smtClean="0"/>
                  <a:t>Clicker-Frage</a:t>
                </a:r>
              </a:p>
              <a:p>
                <a:pPr algn="ctr"/>
                <a:r>
                  <a:rPr lang="de-DE" sz="2000" dirty="0" smtClean="0"/>
                  <a:t>mit mehreren Antwortmöglichkeiten</a:t>
                </a:r>
                <a:endParaRPr lang="de-DE" sz="2000" dirty="0"/>
              </a:p>
            </p:txBody>
          </p:sp>
          <p:sp>
            <p:nvSpPr>
              <p:cNvPr id="14" name="Textfeld 13"/>
              <p:cNvSpPr txBox="1"/>
              <p:nvPr/>
            </p:nvSpPr>
            <p:spPr>
              <a:xfrm rot="1053895">
                <a:off x="5148064" y="1124744"/>
                <a:ext cx="72008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5400" b="1" dirty="0" smtClean="0">
                    <a:solidFill>
                      <a:schemeClr val="accent3">
                        <a:lumMod val="75000"/>
                      </a:schemeClr>
                    </a:solidFill>
                  </a:rPr>
                  <a:t>?</a:t>
                </a:r>
                <a:endParaRPr lang="de-DE" sz="5400" b="1" dirty="0">
                  <a:solidFill>
                    <a:schemeClr val="accent3">
                      <a:lumMod val="75000"/>
                    </a:schemeClr>
                  </a:solidFill>
                </a:endParaRPr>
              </a:p>
            </p:txBody>
          </p:sp>
        </p:grpSp>
        <p:sp>
          <p:nvSpPr>
            <p:cNvPr id="56" name="Textfeld 55"/>
            <p:cNvSpPr txBox="1"/>
            <p:nvPr/>
          </p:nvSpPr>
          <p:spPr>
            <a:xfrm rot="1053895">
              <a:off x="4694538" y="1061120"/>
              <a:ext cx="72008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5400" b="1" dirty="0" smtClean="0">
                  <a:solidFill>
                    <a:schemeClr val="accent3">
                      <a:lumMod val="75000"/>
                    </a:schemeClr>
                  </a:solidFill>
                </a:rPr>
                <a:t>?</a:t>
              </a:r>
              <a:endParaRPr lang="de-DE" sz="5400" b="1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  <p:sp>
        <p:nvSpPr>
          <p:cNvPr id="58" name="Rechteckiger Pfeil 57"/>
          <p:cNvSpPr/>
          <p:nvPr/>
        </p:nvSpPr>
        <p:spPr>
          <a:xfrm rot="10800000">
            <a:off x="7596335" y="5301207"/>
            <a:ext cx="432048" cy="576064"/>
          </a:xfrm>
          <a:prstGeom prst="bentArrow">
            <a:avLst>
              <a:gd name="adj1" fmla="val 25000"/>
              <a:gd name="adj2" fmla="val 29884"/>
              <a:gd name="adj3" fmla="val 25000"/>
              <a:gd name="adj4" fmla="val 43750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59" name="Rechteckiger Pfeil 58"/>
          <p:cNvSpPr/>
          <p:nvPr/>
        </p:nvSpPr>
        <p:spPr>
          <a:xfrm>
            <a:off x="827584" y="1772816"/>
            <a:ext cx="432048" cy="576064"/>
          </a:xfrm>
          <a:prstGeom prst="bentArrow">
            <a:avLst>
              <a:gd name="adj1" fmla="val 25000"/>
              <a:gd name="adj2" fmla="val 29884"/>
              <a:gd name="adj3" fmla="val 25000"/>
              <a:gd name="adj4" fmla="val 43750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60" name="Rechteckiger Pfeil 59"/>
          <p:cNvSpPr/>
          <p:nvPr/>
        </p:nvSpPr>
        <p:spPr>
          <a:xfrm rot="16200000">
            <a:off x="755576" y="5373216"/>
            <a:ext cx="576064" cy="432048"/>
          </a:xfrm>
          <a:prstGeom prst="bentArrow">
            <a:avLst>
              <a:gd name="adj1" fmla="val 25000"/>
              <a:gd name="adj2" fmla="val 29884"/>
              <a:gd name="adj3" fmla="val 25000"/>
              <a:gd name="adj4" fmla="val 43750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61" name="Pfeil nach rechts 60"/>
          <p:cNvSpPr/>
          <p:nvPr/>
        </p:nvSpPr>
        <p:spPr>
          <a:xfrm>
            <a:off x="4139952" y="1484784"/>
            <a:ext cx="432048" cy="216024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Pfeil nach rechts 61"/>
          <p:cNvSpPr/>
          <p:nvPr/>
        </p:nvSpPr>
        <p:spPr>
          <a:xfrm rot="16200000">
            <a:off x="701570" y="3663026"/>
            <a:ext cx="324036" cy="216024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Pfeil nach rechts 62"/>
          <p:cNvSpPr/>
          <p:nvPr/>
        </p:nvSpPr>
        <p:spPr>
          <a:xfrm rot="5400000">
            <a:off x="7740352" y="3645024"/>
            <a:ext cx="360040" cy="216024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Pfeil nach rechts 63"/>
          <p:cNvSpPr/>
          <p:nvPr/>
        </p:nvSpPr>
        <p:spPr>
          <a:xfrm rot="10800000">
            <a:off x="4139953" y="5661248"/>
            <a:ext cx="432048" cy="216024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Pfeil nach rechts 64"/>
          <p:cNvSpPr/>
          <p:nvPr/>
        </p:nvSpPr>
        <p:spPr>
          <a:xfrm rot="16200000">
            <a:off x="773578" y="1610798"/>
            <a:ext cx="324036" cy="216024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69" name="Gruppieren 68"/>
          <p:cNvGrpSpPr/>
          <p:nvPr/>
        </p:nvGrpSpPr>
        <p:grpSpPr>
          <a:xfrm>
            <a:off x="3203848" y="2492896"/>
            <a:ext cx="2520280" cy="1872208"/>
            <a:chOff x="3203848" y="2492896"/>
            <a:chExt cx="2520280" cy="1872208"/>
          </a:xfrm>
        </p:grpSpPr>
        <p:sp>
          <p:nvSpPr>
            <p:cNvPr id="66" name="Textfeld 65"/>
            <p:cNvSpPr txBox="1"/>
            <p:nvPr/>
          </p:nvSpPr>
          <p:spPr>
            <a:xfrm>
              <a:off x="3635896" y="2780928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3600" b="1" u="sng" dirty="0" smtClean="0">
                  <a:solidFill>
                    <a:schemeClr val="accent3">
                      <a:lumMod val="75000"/>
                    </a:schemeClr>
                  </a:solidFill>
                </a:rPr>
                <a:t>Clicker-</a:t>
              </a:r>
            </a:p>
            <a:p>
              <a:pPr algn="ctr"/>
              <a:r>
                <a:rPr lang="de-DE" sz="3600" b="1" u="sng" dirty="0" smtClean="0">
                  <a:solidFill>
                    <a:schemeClr val="accent3">
                      <a:lumMod val="75000"/>
                    </a:schemeClr>
                  </a:solidFill>
                </a:rPr>
                <a:t>Frage</a:t>
              </a:r>
              <a:endParaRPr lang="de-DE" sz="3600" b="1" u="sng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68" name="Ellipse 67"/>
            <p:cNvSpPr/>
            <p:nvPr/>
          </p:nvSpPr>
          <p:spPr>
            <a:xfrm>
              <a:off x="3203848" y="2492896"/>
              <a:ext cx="2520280" cy="1872208"/>
            </a:xfrm>
            <a:prstGeom prst="ellipse">
              <a:avLst/>
            </a:prstGeom>
            <a:noFill/>
            <a:ln w="28575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ln>
                  <a:solidFill>
                    <a:schemeClr val="accent3">
                      <a:lumMod val="75000"/>
                    </a:schemeClr>
                  </a:solidFill>
                </a:ln>
                <a:noFill/>
              </a:endParaRPr>
            </a:p>
          </p:txBody>
        </p:sp>
      </p:grpSp>
      <p:sp>
        <p:nvSpPr>
          <p:cNvPr id="50" name="Datumsplatzhalter 4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130_clicker-fragen-methode</a:t>
            </a:r>
            <a:endParaRPr lang="de-DE"/>
          </a:p>
        </p:txBody>
      </p:sp>
      <p:sp>
        <p:nvSpPr>
          <p:cNvPr id="51" name="Foliennummernplatzhalter 5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CB04B-0FAD-4E71-AF06-80C0E6C49EBF}" type="slidenum">
              <a:rPr lang="de-DE" smtClean="0"/>
              <a:pPr/>
              <a:t>6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58" grpId="0" animBg="1"/>
      <p:bldP spid="59" grpId="0" animBg="1"/>
      <p:bldP spid="60" grpId="0" animBg="1"/>
      <p:bldP spid="62" grpId="0" animBg="1"/>
      <p:bldP spid="63" grpId="0" animBg="1"/>
      <p:bldP spid="64" grpId="0" animBg="1"/>
      <p:bldP spid="6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2"/>
          <p:cNvGrpSpPr/>
          <p:nvPr/>
        </p:nvGrpSpPr>
        <p:grpSpPr>
          <a:xfrm>
            <a:off x="611560" y="404664"/>
            <a:ext cx="3528392" cy="1296144"/>
            <a:chOff x="5940152" y="2420888"/>
            <a:chExt cx="2991460" cy="1080120"/>
          </a:xfrm>
        </p:grpSpPr>
        <p:sp>
          <p:nvSpPr>
            <p:cNvPr id="4" name="Flussdiagramm: Alternativer Prozess 3"/>
            <p:cNvSpPr/>
            <p:nvPr/>
          </p:nvSpPr>
          <p:spPr>
            <a:xfrm>
              <a:off x="5940152" y="2420888"/>
              <a:ext cx="2869362" cy="1080120"/>
            </a:xfrm>
            <a:prstGeom prst="flowChartAlternateProcess">
              <a:avLst/>
            </a:prstGeom>
            <a:no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rgbClr val="00B050"/>
                </a:solidFill>
              </a:endParaRPr>
            </a:p>
          </p:txBody>
        </p:sp>
        <p:sp>
          <p:nvSpPr>
            <p:cNvPr id="5" name="Textfeld 4"/>
            <p:cNvSpPr txBox="1"/>
            <p:nvPr/>
          </p:nvSpPr>
          <p:spPr>
            <a:xfrm>
              <a:off x="6771373" y="2564904"/>
              <a:ext cx="2160239" cy="6815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 algn="ctr"/>
              <a:r>
                <a:rPr lang="de-DE" sz="2800" dirty="0" smtClean="0"/>
                <a:t>Abstimmungen</a:t>
              </a:r>
            </a:p>
            <a:p>
              <a:pPr marL="457200" indent="-457200" algn="ctr"/>
              <a:r>
                <a:rPr lang="de-DE" sz="2800" dirty="0" smtClean="0"/>
                <a:t>jeder für sich</a:t>
              </a:r>
              <a:endParaRPr lang="de-DE" sz="2800" dirty="0"/>
            </a:p>
          </p:txBody>
        </p:sp>
        <p:pic>
          <p:nvPicPr>
            <p:cNvPr id="6" name="Picture 2" descr="C:\Users\Homeoffice\AppData\Local\Microsoft\Windows\Temporary Internet Files\Content.IE5\18Y592V1\MC900241159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012160" y="2564904"/>
              <a:ext cx="835149" cy="835991"/>
            </a:xfrm>
            <a:prstGeom prst="rect">
              <a:avLst/>
            </a:prstGeom>
            <a:noFill/>
          </p:spPr>
        </p:pic>
      </p:grpSp>
      <p:sp>
        <p:nvSpPr>
          <p:cNvPr id="11" name="Textfeld 10"/>
          <p:cNvSpPr txBox="1"/>
          <p:nvPr/>
        </p:nvSpPr>
        <p:spPr>
          <a:xfrm>
            <a:off x="971600" y="1857013"/>
            <a:ext cx="77048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e-DE" sz="2400" dirty="0" smtClean="0"/>
              <a:t>Elektronisches Voting:</a:t>
            </a:r>
          </a:p>
          <a:p>
            <a:r>
              <a:rPr lang="de-DE" sz="2400" dirty="0" smtClean="0"/>
              <a:t>  SuS stimmen ab mit PC, Smart </a:t>
            </a:r>
            <a:r>
              <a:rPr lang="de-DE" sz="2400" dirty="0" err="1" smtClean="0"/>
              <a:t>phone</a:t>
            </a:r>
            <a:r>
              <a:rPr lang="de-DE" sz="2400" dirty="0" smtClean="0"/>
              <a:t>…</a:t>
            </a:r>
          </a:p>
          <a:p>
            <a:r>
              <a:rPr lang="de-DE" sz="2400" dirty="0" smtClean="0"/>
              <a:t>  Auswertung über </a:t>
            </a:r>
            <a:r>
              <a:rPr lang="de-DE" sz="2400" dirty="0" err="1" smtClean="0"/>
              <a:t>Moodle</a:t>
            </a:r>
            <a:r>
              <a:rPr lang="de-DE" sz="2400" dirty="0" smtClean="0"/>
              <a:t> </a:t>
            </a:r>
          </a:p>
          <a:p>
            <a:r>
              <a:rPr lang="de-DE" sz="2400" dirty="0" smtClean="0"/>
              <a:t>  aber: technische Voraussetzungen!</a:t>
            </a:r>
          </a:p>
          <a:p>
            <a:pPr>
              <a:buFont typeface="Arial" pitchFamily="34" charset="0"/>
              <a:buChar char="•"/>
            </a:pPr>
            <a:r>
              <a:rPr lang="de-DE" sz="2400" dirty="0" smtClean="0"/>
              <a:t>Alternativen bei der Abstimmung:</a:t>
            </a:r>
          </a:p>
          <a:p>
            <a:r>
              <a:rPr lang="de-DE" sz="2400" dirty="0"/>
              <a:t>	</a:t>
            </a:r>
            <a:r>
              <a:rPr lang="de-DE" sz="2400" dirty="0" smtClean="0"/>
              <a:t>durch Handheben (bei geschlossenen Augen)</a:t>
            </a:r>
          </a:p>
          <a:p>
            <a:r>
              <a:rPr lang="de-DE" sz="2400" dirty="0"/>
              <a:t>	</a:t>
            </a:r>
            <a:r>
              <a:rPr lang="de-DE" sz="2400" dirty="0" smtClean="0"/>
              <a:t>durch Hochheben von farbigen Kärtchen </a:t>
            </a:r>
          </a:p>
          <a:p>
            <a:r>
              <a:rPr lang="de-DE" sz="2400" dirty="0"/>
              <a:t>	</a:t>
            </a:r>
            <a:r>
              <a:rPr lang="de-DE" sz="2400" dirty="0" smtClean="0"/>
              <a:t>durch Einsammeln von Kärtchen mit 	Buchstaben, 	Symbol, Zahl oder Farbe</a:t>
            </a:r>
          </a:p>
          <a:p>
            <a:pPr>
              <a:buFont typeface="Arial" pitchFamily="34" charset="0"/>
              <a:buChar char="•"/>
            </a:pPr>
            <a:r>
              <a:rPr lang="de-DE" sz="2400" dirty="0" smtClean="0"/>
              <a:t>Visualisieren </a:t>
            </a:r>
          </a:p>
          <a:p>
            <a:r>
              <a:rPr lang="de-DE" sz="2400" dirty="0" smtClean="0"/>
              <a:t>	an Tafel, White Board oder auf Folie</a:t>
            </a:r>
          </a:p>
          <a:p>
            <a:r>
              <a:rPr lang="de-DE" sz="2400" dirty="0"/>
              <a:t>	</a:t>
            </a:r>
            <a:r>
              <a:rPr lang="de-DE" sz="2400" dirty="0" smtClean="0"/>
              <a:t>als Strichliste, Balkendiagramm, Tortendiagramm…</a:t>
            </a:r>
            <a:endParaRPr lang="de-DE" sz="2400" dirty="0"/>
          </a:p>
        </p:txBody>
      </p:sp>
      <p:grpSp>
        <p:nvGrpSpPr>
          <p:cNvPr id="7" name="Gruppieren 11"/>
          <p:cNvGrpSpPr/>
          <p:nvPr/>
        </p:nvGrpSpPr>
        <p:grpSpPr>
          <a:xfrm>
            <a:off x="5004048" y="404664"/>
            <a:ext cx="3888432" cy="1296144"/>
            <a:chOff x="5940152" y="3861048"/>
            <a:chExt cx="2952328" cy="1080120"/>
          </a:xfrm>
        </p:grpSpPr>
        <p:sp>
          <p:nvSpPr>
            <p:cNvPr id="13" name="Flussdiagramm: Alternativer Prozess 12"/>
            <p:cNvSpPr/>
            <p:nvPr/>
          </p:nvSpPr>
          <p:spPr>
            <a:xfrm>
              <a:off x="5940152" y="3861048"/>
              <a:ext cx="2678964" cy="1080120"/>
            </a:xfrm>
            <a:prstGeom prst="flowChartAlternateProcess">
              <a:avLst/>
            </a:prstGeom>
            <a:no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rgbClr val="00B050"/>
                </a:solidFill>
              </a:endParaRPr>
            </a:p>
          </p:txBody>
        </p:sp>
        <p:sp>
          <p:nvSpPr>
            <p:cNvPr id="14" name="Textfeld 13"/>
            <p:cNvSpPr txBox="1"/>
            <p:nvPr/>
          </p:nvSpPr>
          <p:spPr>
            <a:xfrm>
              <a:off x="6876256" y="4005065"/>
              <a:ext cx="2016224" cy="795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800" dirty="0" smtClean="0"/>
                <a:t>Visualisierung der Ergebnisse</a:t>
              </a:r>
              <a:endParaRPr lang="de-DE" sz="2800" dirty="0"/>
            </a:p>
          </p:txBody>
        </p:sp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012160" y="3861048"/>
              <a:ext cx="1004440" cy="1004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852" y="3750915"/>
            <a:ext cx="1111836" cy="1262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1988840"/>
            <a:ext cx="1440160" cy="1028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060" name="Picture 4" descr="C:\Users\Homeoffice\AppData\Local\Microsoft\Windows\Temporary Internet Files\Content.IE5\18Y592V1\MC900290890[1]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04249" y="4990097"/>
            <a:ext cx="1224136" cy="1069594"/>
          </a:xfrm>
          <a:prstGeom prst="rect">
            <a:avLst/>
          </a:prstGeom>
          <a:noFill/>
        </p:spPr>
      </p:pic>
      <p:sp>
        <p:nvSpPr>
          <p:cNvPr id="16" name="Fußzeilenplatzhalter 10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smtClean="0"/>
              <a:t>ZPG Biologie © 2013</a:t>
            </a:r>
            <a:endParaRPr lang="de-DE" dirty="0"/>
          </a:p>
        </p:txBody>
      </p:sp>
      <p:sp>
        <p:nvSpPr>
          <p:cNvPr id="17" name="Datumsplatzhalter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130_clicker-fragen-methode</a:t>
            </a:r>
            <a:endParaRPr lang="de-DE"/>
          </a:p>
        </p:txBody>
      </p:sp>
      <p:sp>
        <p:nvSpPr>
          <p:cNvPr id="18" name="Foliennummernplatzhalt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CB04B-0FAD-4E71-AF06-80C0E6C49EBF}" type="slidenum">
              <a:rPr lang="de-DE" smtClean="0"/>
              <a:pPr/>
              <a:t>7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55576" y="2636912"/>
            <a:ext cx="799288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de-DE" sz="2800" dirty="0" smtClean="0"/>
              <a:t>					z.B. mit Tischnachbarn, </a:t>
            </a:r>
          </a:p>
          <a:p>
            <a:pPr marL="514350" indent="-514350"/>
            <a:r>
              <a:rPr lang="de-DE" sz="2800" dirty="0" smtClean="0"/>
              <a:t>					in Dreiergruppe</a:t>
            </a:r>
          </a:p>
          <a:p>
            <a:pPr marL="514350" indent="-514350"/>
            <a:r>
              <a:rPr lang="de-DE" sz="2800" dirty="0" smtClean="0"/>
              <a:t>					Dauer: 3-5 Minuten</a:t>
            </a:r>
          </a:p>
          <a:p>
            <a:pPr marL="514350" indent="-514350"/>
            <a:endParaRPr lang="de-DE" sz="2800" dirty="0" smtClean="0"/>
          </a:p>
          <a:p>
            <a:r>
              <a:rPr lang="de-DE" sz="2800" dirty="0" smtClean="0"/>
              <a:t>„Überzeuge deinen Mitschüler, warum deine Antwort die richtige ist.“</a:t>
            </a:r>
          </a:p>
          <a:p>
            <a:r>
              <a:rPr lang="de-DE" sz="2800" dirty="0" smtClean="0"/>
              <a:t>„Tausche mit deinem Mitschüler die Argumente für die Wahl der Antwort aus.“</a:t>
            </a:r>
          </a:p>
        </p:txBody>
      </p:sp>
      <p:grpSp>
        <p:nvGrpSpPr>
          <p:cNvPr id="4" name="Gruppieren 3"/>
          <p:cNvGrpSpPr/>
          <p:nvPr/>
        </p:nvGrpSpPr>
        <p:grpSpPr>
          <a:xfrm>
            <a:off x="683568" y="2636912"/>
            <a:ext cx="4032448" cy="1728193"/>
            <a:chOff x="3347864" y="3933056"/>
            <a:chExt cx="2827416" cy="1080120"/>
          </a:xfrm>
        </p:grpSpPr>
        <p:sp>
          <p:nvSpPr>
            <p:cNvPr id="5" name="Flussdiagramm: Alternativer Prozess 4"/>
            <p:cNvSpPr/>
            <p:nvPr/>
          </p:nvSpPr>
          <p:spPr>
            <a:xfrm>
              <a:off x="3347864" y="3933056"/>
              <a:ext cx="2592288" cy="1080120"/>
            </a:xfrm>
            <a:prstGeom prst="flowChartAlternateProcess">
              <a:avLst/>
            </a:prstGeom>
            <a:no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rgbClr val="00B050"/>
                </a:solidFill>
              </a:endParaRPr>
            </a:p>
          </p:txBody>
        </p:sp>
        <p:pic>
          <p:nvPicPr>
            <p:cNvPr id="6" name="Picture 14" descr="C:\Users\Homeoffice\AppData\Local\Microsoft\Windows\Temporary Internet Files\Content.IE5\18Y592V1\MC900088956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426701" y="4149080"/>
              <a:ext cx="1073291" cy="667061"/>
            </a:xfrm>
            <a:prstGeom prst="rect">
              <a:avLst/>
            </a:prstGeom>
            <a:noFill/>
          </p:spPr>
        </p:pic>
        <p:sp>
          <p:nvSpPr>
            <p:cNvPr id="7" name="Textfeld 6"/>
            <p:cNvSpPr txBox="1"/>
            <p:nvPr/>
          </p:nvSpPr>
          <p:spPr>
            <a:xfrm>
              <a:off x="4427984" y="4149078"/>
              <a:ext cx="1747296" cy="6505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800" dirty="0" smtClean="0"/>
                <a:t>Diskussion in Kleingruppen</a:t>
              </a:r>
              <a:endParaRPr lang="de-DE" sz="2800" dirty="0"/>
            </a:p>
          </p:txBody>
        </p:sp>
      </p:grpSp>
      <p:sp>
        <p:nvSpPr>
          <p:cNvPr id="9" name="Textfeld 8"/>
          <p:cNvSpPr txBox="1"/>
          <p:nvPr/>
        </p:nvSpPr>
        <p:spPr>
          <a:xfrm>
            <a:off x="827584" y="476672"/>
            <a:ext cx="712879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400"/>
              </a:spcAft>
            </a:pPr>
            <a:r>
              <a:rPr lang="de-DE" sz="2800" u="sng" dirty="0" smtClean="0"/>
              <a:t>„Spielregeln“ zum Einsatz:</a:t>
            </a:r>
          </a:p>
          <a:p>
            <a:pPr>
              <a:spcAft>
                <a:spcPts val="1200"/>
              </a:spcAft>
            </a:pPr>
            <a:r>
              <a:rPr lang="de-DE" sz="2800" dirty="0" smtClean="0"/>
              <a:t>Ritualisiertes Vorgehen beibehalten</a:t>
            </a:r>
          </a:p>
          <a:p>
            <a:pPr>
              <a:spcAft>
                <a:spcPts val="1200"/>
              </a:spcAft>
            </a:pPr>
            <a:r>
              <a:rPr lang="de-DE" sz="2800" dirty="0" smtClean="0"/>
              <a:t>→ positive Effekte am größten</a:t>
            </a:r>
          </a:p>
        </p:txBody>
      </p:sp>
      <p:grpSp>
        <p:nvGrpSpPr>
          <p:cNvPr id="10" name="Gruppieren 9"/>
          <p:cNvGrpSpPr/>
          <p:nvPr/>
        </p:nvGrpSpPr>
        <p:grpSpPr>
          <a:xfrm>
            <a:off x="6300192" y="476672"/>
            <a:ext cx="2520280" cy="1872208"/>
            <a:chOff x="3203848" y="2492896"/>
            <a:chExt cx="2520280" cy="1872208"/>
          </a:xfrm>
        </p:grpSpPr>
        <p:sp>
          <p:nvSpPr>
            <p:cNvPr id="11" name="Textfeld 10"/>
            <p:cNvSpPr txBox="1"/>
            <p:nvPr/>
          </p:nvSpPr>
          <p:spPr>
            <a:xfrm>
              <a:off x="3635896" y="2780928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3600" b="1" u="sng" dirty="0" smtClean="0">
                  <a:solidFill>
                    <a:schemeClr val="accent3">
                      <a:lumMod val="75000"/>
                    </a:schemeClr>
                  </a:solidFill>
                </a:rPr>
                <a:t>Clicker-</a:t>
              </a:r>
            </a:p>
            <a:p>
              <a:pPr algn="ctr"/>
              <a:r>
                <a:rPr lang="de-DE" sz="3600" b="1" u="sng" dirty="0" smtClean="0">
                  <a:solidFill>
                    <a:schemeClr val="accent3">
                      <a:lumMod val="75000"/>
                    </a:schemeClr>
                  </a:solidFill>
                </a:rPr>
                <a:t>Frage</a:t>
              </a:r>
              <a:endParaRPr lang="de-DE" sz="3600" b="1" u="sng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2" name="Ellipse 11"/>
            <p:cNvSpPr/>
            <p:nvPr/>
          </p:nvSpPr>
          <p:spPr>
            <a:xfrm>
              <a:off x="3203848" y="2492896"/>
              <a:ext cx="2520280" cy="1872208"/>
            </a:xfrm>
            <a:prstGeom prst="ellipse">
              <a:avLst/>
            </a:prstGeom>
            <a:noFill/>
            <a:ln w="28575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ln>
                  <a:solidFill>
                    <a:schemeClr val="accent3">
                      <a:lumMod val="75000"/>
                    </a:schemeClr>
                  </a:solidFill>
                </a:ln>
                <a:noFill/>
              </a:endParaRPr>
            </a:p>
          </p:txBody>
        </p:sp>
      </p:grpSp>
      <p:sp>
        <p:nvSpPr>
          <p:cNvPr id="13" name="Fußzeilenplatzhalter 10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 smtClean="0"/>
              <a:t>ZPG Biologie © 2013</a:t>
            </a:r>
            <a:endParaRPr lang="de-DE" dirty="0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130_clicker-fragen-methode</a:t>
            </a:r>
            <a:endParaRPr lang="de-DE"/>
          </a:p>
        </p:txBody>
      </p:sp>
      <p:sp>
        <p:nvSpPr>
          <p:cNvPr id="15" name="Foliennummernplatzhalt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CB04B-0FAD-4E71-AF06-80C0E6C49EBF}" type="slidenum">
              <a:rPr lang="de-DE" smtClean="0"/>
              <a:pPr/>
              <a:t>8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611560" y="1556792"/>
            <a:ext cx="8208912" cy="3062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0"/>
              </a:spcAft>
            </a:pPr>
            <a:r>
              <a:rPr lang="de-DE" sz="2400" dirty="0" smtClean="0"/>
              <a:t>				</a:t>
            </a:r>
          </a:p>
          <a:p>
            <a:pPr>
              <a:buFont typeface="Arial" pitchFamily="34" charset="0"/>
              <a:buChar char="•"/>
            </a:pPr>
            <a:r>
              <a:rPr lang="de-DE" sz="2400" dirty="0" smtClean="0"/>
              <a:t>Jeder Schüler muss sich eine Meinung bilden, also mitdenken</a:t>
            </a:r>
          </a:p>
          <a:p>
            <a:pPr>
              <a:buFont typeface="Arial" pitchFamily="34" charset="0"/>
              <a:buChar char="•"/>
            </a:pPr>
            <a:r>
              <a:rPr lang="de-DE" sz="2400" dirty="0" smtClean="0"/>
              <a:t>Alle SuS reden über den Unterrichtsstoff: </a:t>
            </a:r>
          </a:p>
          <a:p>
            <a:r>
              <a:rPr lang="de-DE" sz="2400" dirty="0" smtClean="0"/>
              <a:t>  Verbalisieren, Argumentieren und Zuhören</a:t>
            </a:r>
          </a:p>
          <a:p>
            <a:endParaRPr lang="de-DE" sz="2400" dirty="0" smtClean="0"/>
          </a:p>
          <a:p>
            <a:endParaRPr lang="de-DE" sz="2400" dirty="0" smtClean="0"/>
          </a:p>
          <a:p>
            <a:endParaRPr lang="de-DE" sz="2400" dirty="0"/>
          </a:p>
        </p:txBody>
      </p:sp>
      <p:grpSp>
        <p:nvGrpSpPr>
          <p:cNvPr id="4" name="Gruppieren 3"/>
          <p:cNvGrpSpPr/>
          <p:nvPr/>
        </p:nvGrpSpPr>
        <p:grpSpPr>
          <a:xfrm>
            <a:off x="683568" y="476672"/>
            <a:ext cx="4032448" cy="1728193"/>
            <a:chOff x="3347864" y="3933056"/>
            <a:chExt cx="2827416" cy="1080120"/>
          </a:xfrm>
        </p:grpSpPr>
        <p:sp>
          <p:nvSpPr>
            <p:cNvPr id="5" name="Flussdiagramm: Alternativer Prozess 4"/>
            <p:cNvSpPr/>
            <p:nvPr/>
          </p:nvSpPr>
          <p:spPr>
            <a:xfrm>
              <a:off x="3347864" y="3933056"/>
              <a:ext cx="2592288" cy="1080120"/>
            </a:xfrm>
            <a:prstGeom prst="flowChartAlternateProcess">
              <a:avLst/>
            </a:prstGeom>
            <a:no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rgbClr val="00B050"/>
                </a:solidFill>
              </a:endParaRPr>
            </a:p>
          </p:txBody>
        </p:sp>
        <p:pic>
          <p:nvPicPr>
            <p:cNvPr id="6" name="Picture 14" descr="C:\Users\Homeoffice\AppData\Local\Microsoft\Windows\Temporary Internet Files\Content.IE5\18Y592V1\MC900088956[1].wm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26701" y="4149080"/>
              <a:ext cx="1073291" cy="667061"/>
            </a:xfrm>
            <a:prstGeom prst="rect">
              <a:avLst/>
            </a:prstGeom>
            <a:noFill/>
          </p:spPr>
        </p:pic>
        <p:sp>
          <p:nvSpPr>
            <p:cNvPr id="7" name="Textfeld 6"/>
            <p:cNvSpPr txBox="1"/>
            <p:nvPr/>
          </p:nvSpPr>
          <p:spPr>
            <a:xfrm>
              <a:off x="4427984" y="4149078"/>
              <a:ext cx="1747296" cy="6505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800" dirty="0" smtClean="0"/>
                <a:t>Diskussion in Kleingruppen</a:t>
              </a:r>
              <a:endParaRPr lang="de-DE" sz="2800" dirty="0"/>
            </a:p>
          </p:txBody>
        </p:sp>
      </p:grpSp>
      <p:grpSp>
        <p:nvGrpSpPr>
          <p:cNvPr id="8" name="Gruppieren 7"/>
          <p:cNvGrpSpPr/>
          <p:nvPr/>
        </p:nvGrpSpPr>
        <p:grpSpPr>
          <a:xfrm>
            <a:off x="6300192" y="404664"/>
            <a:ext cx="2520280" cy="1872208"/>
            <a:chOff x="3203848" y="2492896"/>
            <a:chExt cx="2520280" cy="1872208"/>
          </a:xfrm>
        </p:grpSpPr>
        <p:sp>
          <p:nvSpPr>
            <p:cNvPr id="9" name="Textfeld 8"/>
            <p:cNvSpPr txBox="1"/>
            <p:nvPr/>
          </p:nvSpPr>
          <p:spPr>
            <a:xfrm>
              <a:off x="3635896" y="2780928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3600" b="1" u="sng" dirty="0" smtClean="0">
                  <a:solidFill>
                    <a:schemeClr val="accent3">
                      <a:lumMod val="75000"/>
                    </a:schemeClr>
                  </a:solidFill>
                </a:rPr>
                <a:t>Clicker-</a:t>
              </a:r>
            </a:p>
            <a:p>
              <a:pPr algn="ctr"/>
              <a:r>
                <a:rPr lang="de-DE" sz="3600" b="1" u="sng" dirty="0" smtClean="0">
                  <a:solidFill>
                    <a:schemeClr val="accent3">
                      <a:lumMod val="75000"/>
                    </a:schemeClr>
                  </a:solidFill>
                </a:rPr>
                <a:t>Frage</a:t>
              </a:r>
              <a:endParaRPr lang="de-DE" sz="3600" b="1" u="sng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0" name="Ellipse 9"/>
            <p:cNvSpPr/>
            <p:nvPr/>
          </p:nvSpPr>
          <p:spPr>
            <a:xfrm>
              <a:off x="3203848" y="2492896"/>
              <a:ext cx="2520280" cy="1872208"/>
            </a:xfrm>
            <a:prstGeom prst="ellipse">
              <a:avLst/>
            </a:prstGeom>
            <a:noFill/>
            <a:ln w="28575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ln>
                  <a:solidFill>
                    <a:schemeClr val="accent3">
                      <a:lumMod val="75000"/>
                    </a:schemeClr>
                  </a:solidFill>
                </a:ln>
                <a:noFill/>
              </a:endParaRPr>
            </a:p>
          </p:txBody>
        </p:sp>
      </p:grpSp>
      <p:pic>
        <p:nvPicPr>
          <p:cNvPr id="16" name="Picture 10" descr="C:\Users\Homeoffice\AppData\Local\Microsoft\Windows\Temporary Internet Files\Content.IE5\Y5WQOGNC\MC900335624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2280" y="5563630"/>
            <a:ext cx="1287760" cy="889706"/>
          </a:xfrm>
          <a:prstGeom prst="rect">
            <a:avLst/>
          </a:prstGeom>
          <a:noFill/>
        </p:spPr>
      </p:pic>
      <p:sp>
        <p:nvSpPr>
          <p:cNvPr id="17" name="Textfeld 16"/>
          <p:cNvSpPr txBox="1"/>
          <p:nvPr/>
        </p:nvSpPr>
        <p:spPr>
          <a:xfrm>
            <a:off x="755576" y="5550331"/>
            <a:ext cx="6696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e-DE" sz="2400" dirty="0" smtClean="0"/>
              <a:t>außerdem Nachbesprechung in Klasse: </a:t>
            </a:r>
          </a:p>
          <a:p>
            <a:r>
              <a:rPr lang="de-DE" sz="2400" dirty="0" smtClean="0"/>
              <a:t>Diskussion aller Argumente : richtige </a:t>
            </a:r>
            <a:r>
              <a:rPr lang="de-DE" sz="2400" u="sng" dirty="0" smtClean="0"/>
              <a:t>und</a:t>
            </a:r>
            <a:r>
              <a:rPr lang="de-DE" sz="2400" dirty="0" smtClean="0"/>
              <a:t> falsche!</a:t>
            </a:r>
          </a:p>
        </p:txBody>
      </p:sp>
      <p:sp>
        <p:nvSpPr>
          <p:cNvPr id="18" name="Textfeld 17"/>
          <p:cNvSpPr txBox="1"/>
          <p:nvPr/>
        </p:nvSpPr>
        <p:spPr>
          <a:xfrm>
            <a:off x="611560" y="3410123"/>
            <a:ext cx="7992888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e-DE" sz="2400" u="sng" dirty="0" smtClean="0"/>
              <a:t>Peer Assessment: </a:t>
            </a:r>
            <a:r>
              <a:rPr lang="de-DE" sz="2400" dirty="0" smtClean="0"/>
              <a:t>  Rückmeldung kommt von Gleichaltrigen</a:t>
            </a:r>
          </a:p>
          <a:p>
            <a:pPr>
              <a:spcAft>
                <a:spcPts val="600"/>
              </a:spcAft>
            </a:pPr>
            <a:r>
              <a:rPr lang="de-DE" sz="2400" dirty="0" smtClean="0"/>
              <a:t>  SuS erklären sich wechselseitig den Sachverhalt</a:t>
            </a:r>
          </a:p>
          <a:p>
            <a:r>
              <a:rPr lang="de-DE" sz="2400" dirty="0" smtClean="0"/>
              <a:t>„Keiner erklärt so gut, wie der, bei dem der Groschen gerade gefallen ist.“</a:t>
            </a:r>
          </a:p>
          <a:p>
            <a:pPr>
              <a:spcAft>
                <a:spcPts val="1200"/>
              </a:spcAft>
            </a:pPr>
            <a:r>
              <a:rPr lang="de-DE" sz="2400" dirty="0" smtClean="0"/>
              <a:t>→ leistungsgemischte Gruppen sinnvoll und 	erwünscht!</a:t>
            </a:r>
          </a:p>
          <a:p>
            <a:endParaRPr lang="de-DE" sz="2400" dirty="0"/>
          </a:p>
        </p:txBody>
      </p:sp>
      <p:sp>
        <p:nvSpPr>
          <p:cNvPr id="14" name="Fußzeilenplatzhalter 10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smtClean="0"/>
              <a:t>ZPG Biologie © 2013</a:t>
            </a:r>
            <a:endParaRPr lang="de-DE" dirty="0"/>
          </a:p>
        </p:txBody>
      </p:sp>
      <p:sp>
        <p:nvSpPr>
          <p:cNvPr id="15" name="Datumsplatzhalt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130_clicker-fragen-methode</a:t>
            </a:r>
            <a:endParaRPr lang="de-DE"/>
          </a:p>
        </p:txBody>
      </p:sp>
      <p:sp>
        <p:nvSpPr>
          <p:cNvPr id="19" name="Foliennummernplatzhalt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CB04B-0FAD-4E71-AF06-80C0E6C49EBF}" type="slidenum">
              <a:rPr lang="de-DE" smtClean="0"/>
              <a:pPr/>
              <a:t>9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660</Words>
  <Application>Microsoft Office PowerPoint</Application>
  <PresentationFormat>Bildschirmpräsentation (4:3)</PresentationFormat>
  <Paragraphs>208</Paragraphs>
  <Slides>14</Slides>
  <Notes>2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5" baseType="lpstr">
      <vt:lpstr>Larissa-Design</vt:lpstr>
      <vt:lpstr>Clicker-Fragen – Einsatzmöglichkeiten in der Schule</vt:lpstr>
      <vt:lpstr>Folie 2</vt:lpstr>
      <vt:lpstr>Folie 3</vt:lpstr>
      <vt:lpstr>Folie 4</vt:lpstr>
      <vt:lpstr>Folie 5</vt:lpstr>
      <vt:lpstr>Folie 6</vt:lpstr>
      <vt:lpstr>Folie 7</vt:lpstr>
      <vt:lpstr>Folie 8</vt:lpstr>
      <vt:lpstr>Folie 9</vt:lpstr>
      <vt:lpstr>Folie 10</vt:lpstr>
      <vt:lpstr>Folie 11</vt:lpstr>
      <vt:lpstr>Folie 12</vt:lpstr>
      <vt:lpstr>Folie 13</vt:lpstr>
      <vt:lpstr>Folie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Clicker-Fragen</dc:title>
  <dc:creator>Homeoffice</dc:creator>
  <cp:lastModifiedBy>Homeoffice</cp:lastModifiedBy>
  <cp:revision>232</cp:revision>
  <dcterms:created xsi:type="dcterms:W3CDTF">2013-07-15T09:29:20Z</dcterms:created>
  <dcterms:modified xsi:type="dcterms:W3CDTF">2013-11-03T18:17:49Z</dcterms:modified>
</cp:coreProperties>
</file>