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9" r:id="rId2"/>
    <p:sldId id="258" r:id="rId3"/>
    <p:sldId id="257" r:id="rId4"/>
    <p:sldId id="260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A0030-2BE4-4D90-BEE2-002D3FB65213}" type="datetimeFigureOut">
              <a:rPr lang="de-DE" smtClean="0"/>
              <a:pPr/>
              <a:t>03.11.2013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E2358-61D8-4322-B7CA-46002805A0F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E9457-FE08-4421-AD34-581D5EE6A97D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E9457-FE08-4421-AD34-581D5EE6A97D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131_clicker-frage_kl_11-12_membranbau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C05CD-10A0-421D-9B3E-78F1E8A0CEE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3275856" y="1340768"/>
            <a:ext cx="2520280" cy="1872208"/>
            <a:chOff x="3203848" y="2492896"/>
            <a:chExt cx="2520280" cy="1872208"/>
          </a:xfrm>
        </p:grpSpPr>
        <p:sp>
          <p:nvSpPr>
            <p:cNvPr id="3" name="Textfeld 2"/>
            <p:cNvSpPr txBox="1"/>
            <p:nvPr/>
          </p:nvSpPr>
          <p:spPr>
            <a:xfrm>
              <a:off x="3635896" y="2780928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Clicker-</a:t>
              </a:r>
            </a:p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Frage</a:t>
              </a:r>
              <a:endParaRPr lang="de-DE" sz="3600" b="1" u="sng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4" name="Ellipse 3"/>
            <p:cNvSpPr/>
            <p:nvPr/>
          </p:nvSpPr>
          <p:spPr>
            <a:xfrm>
              <a:off x="3203848" y="2492896"/>
              <a:ext cx="2520280" cy="1872208"/>
            </a:xfrm>
            <a:prstGeom prst="ellipse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chemeClr val="accent3">
                      <a:lumMod val="75000"/>
                    </a:schemeClr>
                  </a:solidFill>
                </a:ln>
                <a:noFill/>
              </a:endParaRPr>
            </a:p>
          </p:txBody>
        </p:sp>
      </p:grpSp>
      <p:sp>
        <p:nvSpPr>
          <p:cNvPr id="5" name="Textfeld 4"/>
          <p:cNvSpPr txBox="1"/>
          <p:nvPr/>
        </p:nvSpPr>
        <p:spPr>
          <a:xfrm>
            <a:off x="2051720" y="414908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/>
              <a:t>Klasse 11/12</a:t>
            </a:r>
          </a:p>
          <a:p>
            <a:pPr algn="ctr"/>
            <a:endParaRPr lang="de-DE" sz="2800" b="1" dirty="0" smtClean="0"/>
          </a:p>
          <a:p>
            <a:pPr algn="ctr"/>
            <a:r>
              <a:rPr lang="de-DE" sz="2800" b="1" dirty="0" smtClean="0"/>
              <a:t>Thema: </a:t>
            </a:r>
            <a:r>
              <a:rPr lang="de-DE" sz="2800" b="1" dirty="0" err="1" smtClean="0"/>
              <a:t>Membranbau</a:t>
            </a:r>
            <a:endParaRPr lang="de-DE" sz="2800" b="1" dirty="0"/>
          </a:p>
        </p:txBody>
      </p:sp>
      <p:pic>
        <p:nvPicPr>
          <p:cNvPr id="10" name="Grafik 1" descr="B Membranaussschnitt 2013100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16" y="3212976"/>
            <a:ext cx="1944216" cy="1584176"/>
          </a:xfrm>
          <a:prstGeom prst="rect">
            <a:avLst/>
          </a:prstGeom>
        </p:spPr>
      </p:pic>
      <p:pic>
        <p:nvPicPr>
          <p:cNvPr id="11" name="Picture 2" descr="C:\Users\Homeoffice\AppData\Local\Microsoft\Windows\Temporary Internet Files\Content.IE5\Y5WQOGNC\MC9002335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27102">
            <a:off x="6084168" y="3901665"/>
            <a:ext cx="1976673" cy="9928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79912" y="1052736"/>
            <a:ext cx="47525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Bei Untersuchungen an der Biomembran hat man festgestellt, dass eine Membran umso fluider, also beweglicher ist, je sperriger die Bauteile der Doppellipidschicht  sind. </a:t>
            </a:r>
            <a:endParaRPr lang="de-DE" sz="2000" dirty="0"/>
          </a:p>
        </p:txBody>
      </p:sp>
      <p:sp>
        <p:nvSpPr>
          <p:cNvPr id="6" name="Textfeld 5"/>
          <p:cNvSpPr txBox="1"/>
          <p:nvPr/>
        </p:nvSpPr>
        <p:spPr>
          <a:xfrm>
            <a:off x="1043608" y="2701950"/>
            <a:ext cx="712879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000" dirty="0" smtClean="0"/>
              <a:t>Für Fische, die in sehr kaltem Wasser leben können, ist es nötig, dass die Membrane ihrer Zellen möglichst fluide bleiben. </a:t>
            </a:r>
          </a:p>
          <a:p>
            <a:pPr>
              <a:spcAft>
                <a:spcPts val="600"/>
              </a:spcAft>
            </a:pPr>
            <a:r>
              <a:rPr lang="de-DE" sz="2000" dirty="0" smtClean="0"/>
              <a:t>Wie ist die Membran dieser Fische gebaut?</a:t>
            </a:r>
          </a:p>
          <a:p>
            <a:r>
              <a:rPr lang="de-DE" sz="2000" dirty="0" smtClean="0"/>
              <a:t>Die Biomembran dieser Tiere</a:t>
            </a:r>
          </a:p>
          <a:p>
            <a:pPr marL="342900" indent="-342900">
              <a:buAutoNum type="alphaUcParenR"/>
            </a:pPr>
            <a:r>
              <a:rPr lang="de-DE" sz="2000" dirty="0"/>
              <a:t>w</a:t>
            </a:r>
            <a:r>
              <a:rPr lang="de-DE" sz="2000" dirty="0" smtClean="0"/>
              <a:t>eist viele integrale Proteine auf.</a:t>
            </a:r>
          </a:p>
          <a:p>
            <a:pPr marL="342900" indent="-342900">
              <a:buAutoNum type="alphaUcParenR"/>
            </a:pPr>
            <a:r>
              <a:rPr lang="de-DE" sz="2000" dirty="0"/>
              <a:t>e</a:t>
            </a:r>
            <a:r>
              <a:rPr lang="de-DE" sz="2000" dirty="0" smtClean="0"/>
              <a:t>nthält viele ungesättigten Fettsäurereste.</a:t>
            </a:r>
          </a:p>
          <a:p>
            <a:pPr marL="342900" indent="-342900">
              <a:buAutoNum type="alphaUcParenR"/>
            </a:pPr>
            <a:r>
              <a:rPr lang="de-DE" sz="2000" dirty="0"/>
              <a:t>e</a:t>
            </a:r>
            <a:r>
              <a:rPr lang="de-DE" sz="2000" dirty="0" smtClean="0"/>
              <a:t>nthält viele gesättigten Fettsäurereste.</a:t>
            </a:r>
          </a:p>
          <a:p>
            <a:pPr marL="342900" indent="-342900">
              <a:buAutoNum type="alphaUcParenR"/>
            </a:pPr>
            <a:r>
              <a:rPr lang="de-DE" sz="2000" dirty="0"/>
              <a:t>z</a:t>
            </a:r>
            <a:r>
              <a:rPr lang="de-DE" sz="2000" dirty="0" smtClean="0"/>
              <a:t>eichnet sich durch einen relativ hohen Cholesteringehalt aus.</a:t>
            </a:r>
          </a:p>
          <a:p>
            <a:pPr marL="342900" indent="-342900">
              <a:buAutoNum type="alphaUcParenR"/>
            </a:pPr>
            <a:r>
              <a:rPr lang="de-DE" sz="2000" dirty="0"/>
              <a:t>w</a:t>
            </a:r>
            <a:r>
              <a:rPr lang="de-DE" sz="2000" dirty="0" smtClean="0"/>
              <a:t>eist keine Besonderheiten im Bau auf. </a:t>
            </a:r>
            <a:endParaRPr lang="de-DE" sz="2000" dirty="0"/>
          </a:p>
        </p:txBody>
      </p:sp>
      <p:pic>
        <p:nvPicPr>
          <p:cNvPr id="18434" name="Picture 2" descr="C:\Users\Homeoffice\AppData\Local\Microsoft\Windows\Temporary Internet Files\Content.IE5\Y5WQOGNC\MC9002335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27102">
            <a:off x="6084168" y="3548048"/>
            <a:ext cx="1976673" cy="992863"/>
          </a:xfrm>
          <a:prstGeom prst="rect">
            <a:avLst/>
          </a:prstGeom>
          <a:noFill/>
        </p:spPr>
      </p:pic>
      <p:pic>
        <p:nvPicPr>
          <p:cNvPr id="10" name="Grafik 1" descr="B Membranaussschnitt 20131005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3648" y="1099776"/>
            <a:ext cx="1944216" cy="1584176"/>
          </a:xfrm>
          <a:prstGeom prst="rect">
            <a:avLst/>
          </a:prstGeom>
        </p:spPr>
      </p:pic>
      <p:sp>
        <p:nvSpPr>
          <p:cNvPr id="12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z="800" smtClean="0"/>
              <a:t>ZPG Biologie (c) 2013</a:t>
            </a:r>
            <a:endParaRPr lang="de-DE" sz="800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z="800" smtClean="0"/>
              <a:t>131_clicker-frage_kl_11-12_membranbau</a:t>
            </a:r>
            <a:endParaRPr lang="de-DE" sz="80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z="800" smtClean="0"/>
              <a:pPr/>
              <a:t>2</a:t>
            </a:fld>
            <a:endParaRPr lang="de-DE" sz="800"/>
          </a:p>
        </p:txBody>
      </p:sp>
      <p:sp>
        <p:nvSpPr>
          <p:cNvPr id="14" name="Textfeld 13"/>
          <p:cNvSpPr txBox="1"/>
          <p:nvPr/>
        </p:nvSpPr>
        <p:spPr>
          <a:xfrm>
            <a:off x="2411760" y="476672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u="sng" dirty="0" smtClean="0"/>
              <a:t>Klasse 11/12: </a:t>
            </a:r>
            <a:r>
              <a:rPr lang="de-DE" sz="2400" u="sng" dirty="0" err="1" smtClean="0"/>
              <a:t>Membranbau</a:t>
            </a:r>
            <a:r>
              <a:rPr lang="de-DE" sz="2400" u="sng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ultiplizieren 16"/>
          <p:cNvSpPr/>
          <p:nvPr/>
        </p:nvSpPr>
        <p:spPr>
          <a:xfrm>
            <a:off x="1115616" y="5013176"/>
            <a:ext cx="432048" cy="432048"/>
          </a:xfrm>
          <a:prstGeom prst="mathMultiply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6" name="Multiplizieren 15"/>
          <p:cNvSpPr/>
          <p:nvPr/>
        </p:nvSpPr>
        <p:spPr>
          <a:xfrm>
            <a:off x="1115616" y="4365104"/>
            <a:ext cx="432048" cy="432048"/>
          </a:xfrm>
          <a:prstGeom prst="mathMultiply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779912" y="970856"/>
            <a:ext cx="47525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Bei Untersuchungen an der Biomembran hat man festgestellt, dass eine Membran umso fluider, also beweglicher ist, je sperriger die Bauteile der Doppellipidschicht  sind. </a:t>
            </a:r>
            <a:endParaRPr lang="de-DE" sz="2000" dirty="0"/>
          </a:p>
        </p:txBody>
      </p:sp>
      <p:sp>
        <p:nvSpPr>
          <p:cNvPr id="6" name="Textfeld 5"/>
          <p:cNvSpPr txBox="1"/>
          <p:nvPr/>
        </p:nvSpPr>
        <p:spPr>
          <a:xfrm>
            <a:off x="1115616" y="2708920"/>
            <a:ext cx="712879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000" dirty="0" smtClean="0"/>
              <a:t>Für Fische, die in sehr kaltem Wasser leben können, ist es nötig, dass die Membrane ihrer Zellen möglichst fluide bleiben. </a:t>
            </a:r>
          </a:p>
          <a:p>
            <a:pPr>
              <a:spcAft>
                <a:spcPts val="600"/>
              </a:spcAft>
            </a:pPr>
            <a:r>
              <a:rPr lang="de-DE" sz="2000" dirty="0" smtClean="0"/>
              <a:t>Wie ist die Membran dieser Fische gebaut?</a:t>
            </a:r>
          </a:p>
          <a:p>
            <a:r>
              <a:rPr lang="de-DE" sz="2000" b="1" dirty="0" smtClean="0"/>
              <a:t>Die Biomembran dieser Tiere</a:t>
            </a:r>
          </a:p>
          <a:p>
            <a:pPr marL="342900" indent="-342900">
              <a:buAutoNum type="alphaUcParenR"/>
            </a:pPr>
            <a:r>
              <a:rPr lang="de-DE" sz="2000" dirty="0">
                <a:solidFill>
                  <a:schemeClr val="bg1">
                    <a:lumMod val="65000"/>
                  </a:schemeClr>
                </a:solidFill>
              </a:rPr>
              <a:t>w</a:t>
            </a: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eist viele integrale Proteine auf.</a:t>
            </a:r>
          </a:p>
          <a:p>
            <a:pPr marL="342900" indent="-342900">
              <a:buAutoNum type="alphaUcParenR"/>
            </a:pPr>
            <a:r>
              <a:rPr lang="de-DE" sz="2000" b="1" dirty="0"/>
              <a:t>e</a:t>
            </a:r>
            <a:r>
              <a:rPr lang="de-DE" sz="2000" b="1" dirty="0" smtClean="0"/>
              <a:t>nthält viele ungesättigten Fettsäurereste.</a:t>
            </a:r>
          </a:p>
          <a:p>
            <a:pPr marL="342900" indent="-342900">
              <a:buAutoNum type="alphaUcParenR"/>
            </a:pP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enthält viele gesättigten Fettsäurereste.</a:t>
            </a:r>
          </a:p>
          <a:p>
            <a:pPr marL="342900" indent="-342900">
              <a:buAutoNum type="alphaUcParenR"/>
            </a:pPr>
            <a:r>
              <a:rPr lang="de-DE" sz="2000" b="1" dirty="0" smtClean="0"/>
              <a:t>zeichnet sich durch einen relativ hohen Cholesteringehalt aus.</a:t>
            </a:r>
          </a:p>
          <a:p>
            <a:pPr marL="342900" indent="-342900">
              <a:buAutoNum type="alphaUcParenR"/>
            </a:pPr>
            <a:r>
              <a:rPr lang="de-DE" sz="2000" dirty="0">
                <a:solidFill>
                  <a:schemeClr val="bg1">
                    <a:lumMod val="65000"/>
                  </a:schemeClr>
                </a:solidFill>
              </a:rPr>
              <a:t>w</a:t>
            </a:r>
            <a:r>
              <a:rPr lang="de-DE" sz="2000" dirty="0" smtClean="0">
                <a:solidFill>
                  <a:schemeClr val="bg1">
                    <a:lumMod val="65000"/>
                  </a:schemeClr>
                </a:solidFill>
              </a:rPr>
              <a:t>eist keine Besonderheiten im Bau auf</a:t>
            </a:r>
            <a:r>
              <a:rPr lang="de-DE" sz="2000" dirty="0" smtClean="0"/>
              <a:t>. </a:t>
            </a:r>
            <a:endParaRPr lang="de-DE" sz="2000" dirty="0"/>
          </a:p>
        </p:txBody>
      </p:sp>
      <p:sp>
        <p:nvSpPr>
          <p:cNvPr id="7" name="Textfeld 6"/>
          <p:cNvSpPr txBox="1"/>
          <p:nvPr/>
        </p:nvSpPr>
        <p:spPr>
          <a:xfrm>
            <a:off x="2411760" y="476672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u="sng" dirty="0" smtClean="0"/>
              <a:t>Klasse 11/12: </a:t>
            </a:r>
            <a:r>
              <a:rPr lang="de-DE" sz="2400" u="sng" dirty="0" err="1" smtClean="0"/>
              <a:t>Membranbau</a:t>
            </a:r>
            <a:r>
              <a:rPr lang="de-DE" sz="2400" u="sng" dirty="0" smtClean="0"/>
              <a:t> </a:t>
            </a:r>
          </a:p>
        </p:txBody>
      </p:sp>
      <p:pic>
        <p:nvPicPr>
          <p:cNvPr id="18434" name="Picture 2" descr="C:\Users\Homeoffice\AppData\Local\Microsoft\Windows\Temporary Internet Files\Content.IE5\Y5WQOGNC\MC9002335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27102">
            <a:off x="6084168" y="3907688"/>
            <a:ext cx="1976673" cy="992863"/>
          </a:xfrm>
          <a:prstGeom prst="rect">
            <a:avLst/>
          </a:prstGeom>
          <a:noFill/>
        </p:spPr>
      </p:pic>
      <p:pic>
        <p:nvPicPr>
          <p:cNvPr id="10" name="Grafik 1" descr="B Membranaussschnitt 20131005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3648" y="1017896"/>
            <a:ext cx="1944216" cy="1584176"/>
          </a:xfrm>
          <a:prstGeom prst="rect">
            <a:avLst/>
          </a:prstGeom>
        </p:spPr>
      </p:pic>
      <p:sp>
        <p:nvSpPr>
          <p:cNvPr id="12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de-DE" sz="800" smtClean="0"/>
              <a:t>ZPG Biologie (c) 2013</a:t>
            </a:r>
            <a:endParaRPr lang="de-DE" sz="800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z="800" smtClean="0"/>
              <a:t>131_clicker-frage_kl_11-12_membranbau</a:t>
            </a:r>
            <a:endParaRPr lang="de-DE" sz="80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CB04B-0FAD-4E71-AF06-80C0E6C49EBF}" type="slidenum">
              <a:rPr lang="de-DE" sz="800" smtClean="0"/>
              <a:pPr/>
              <a:t>3</a:t>
            </a:fld>
            <a:endParaRPr lang="de-DE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9592" y="764704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Quellen:</a:t>
            </a:r>
          </a:p>
          <a:p>
            <a:r>
              <a:rPr lang="de-DE" dirty="0" smtClean="0"/>
              <a:t>- Abbildungen selbst erstellt oder Clip-</a:t>
            </a:r>
            <a:r>
              <a:rPr lang="de-DE" dirty="0" err="1" smtClean="0"/>
              <a:t>Arts</a:t>
            </a:r>
            <a:r>
              <a:rPr lang="de-DE" dirty="0" smtClean="0"/>
              <a:t> von Microsoft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z="800" smtClean="0"/>
              <a:t>131_clicker-frage_kl_11-12_membranbau</a:t>
            </a:r>
            <a:endParaRPr lang="de-DE" sz="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C05CD-10A0-421D-9B3E-78F1E8A0CEED}" type="slidenum">
              <a:rPr lang="de-DE" sz="800" smtClean="0"/>
              <a:pPr/>
              <a:t>4</a:t>
            </a:fld>
            <a:endParaRPr lang="de-DE" sz="80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z="800" smtClean="0"/>
              <a:t>ZPG Biologie (c) 2013</a:t>
            </a:r>
            <a:endParaRPr lang="de-DE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</Words>
  <Application>Microsoft Office PowerPoint</Application>
  <PresentationFormat>Bildschirmpräsentation (4:3)</PresentationFormat>
  <Paragraphs>38</Paragraphs>
  <Slides>4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Larissa-Design</vt:lpstr>
      <vt:lpstr>Folie 1</vt:lpstr>
      <vt:lpstr>Folie 2</vt:lpstr>
      <vt:lpstr>Folie 3</vt:lpstr>
      <vt:lpstr>Folie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Homeoffice</dc:creator>
  <cp:lastModifiedBy>Homeoffice</cp:lastModifiedBy>
  <cp:revision>8</cp:revision>
  <dcterms:created xsi:type="dcterms:W3CDTF">2013-11-02T23:16:29Z</dcterms:created>
  <dcterms:modified xsi:type="dcterms:W3CDTF">2013-11-03T18:22:35Z</dcterms:modified>
</cp:coreProperties>
</file>