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61032" autoAdjust="0"/>
  </p:normalViewPr>
  <p:slideViewPr>
    <p:cSldViewPr>
      <p:cViewPr>
        <p:scale>
          <a:sx n="50" d="100"/>
          <a:sy n="50" d="100"/>
        </p:scale>
        <p:origin x="-195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B9B46-0C77-46B4-984C-DA5D345E0E45}" type="datetimeFigureOut">
              <a:rPr lang="de-DE" smtClean="0"/>
              <a:t>20.05.2013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9A3A76-BE50-4CBB-83BD-6B9CE7C794C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3611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smtClean="0"/>
              <a:t>Lösungen</a:t>
            </a:r>
            <a:r>
              <a:rPr lang="de-DE" dirty="0" smtClean="0"/>
              <a:t>: Quadratisch. Praktisch. Gut. / Geiz ist geil. / Wohnst du noch oder lebst</a:t>
            </a:r>
            <a:r>
              <a:rPr lang="de-DE" baseline="0" dirty="0" smtClean="0"/>
              <a:t> du schon? / </a:t>
            </a:r>
            <a:r>
              <a:rPr lang="de-DE" baseline="0" dirty="0" err="1" smtClean="0"/>
              <a:t>Bigger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Better</a:t>
            </a:r>
            <a:r>
              <a:rPr lang="de-DE" baseline="0" dirty="0" smtClean="0"/>
              <a:t>. Burger King. / </a:t>
            </a:r>
            <a:r>
              <a:rPr lang="de-DE" baseline="0" dirty="0" err="1" smtClean="0"/>
              <a:t>Red</a:t>
            </a:r>
            <a:r>
              <a:rPr lang="de-DE" baseline="0" dirty="0" smtClean="0"/>
              <a:t> Bull verleiht Flügel.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Nach </a:t>
            </a:r>
            <a:r>
              <a:rPr lang="de-DE" dirty="0" smtClean="0"/>
              <a:t>der ersten Folie </a:t>
            </a:r>
            <a:r>
              <a:rPr lang="de-DE" dirty="0" smtClean="0"/>
              <a:t>beschäftigen sich die S mit weiteren Slogans; dies geschieht in Form eines ABC-</a:t>
            </a:r>
            <a:r>
              <a:rPr lang="de-DE" dirty="0" err="1" smtClean="0"/>
              <a:t>Dariums</a:t>
            </a:r>
            <a:r>
              <a:rPr lang="de-DE" dirty="0" smtClean="0"/>
              <a:t>.</a:t>
            </a:r>
            <a:r>
              <a:rPr lang="de-DE" baseline="0" dirty="0" smtClean="0"/>
              <a:t> Das bedeutet, dass die S entweder als HA oder in einer GA auf Postern zu jedem Buchstaben des Alphabets einen Slogan aufschreiben (- aus Gründen der Übersichtlichkeit am besten untereinander). Eine solche Liste ist im Internet unter der folgenden Adresse zu finden:</a:t>
            </a:r>
          </a:p>
          <a:p>
            <a:endParaRPr lang="de-DE" baseline="0" dirty="0" smtClean="0"/>
          </a:p>
          <a:p>
            <a:r>
              <a:rPr lang="de-DE" baseline="0" dirty="0" smtClean="0"/>
              <a:t>http://lb.wikiquote.org/wiki/Reklammsspr%C3%Abch (letzter Abruf der Seite: 20.5.2013)</a:t>
            </a:r>
          </a:p>
          <a:p>
            <a:endParaRPr lang="de-DE" baseline="0" dirty="0" smtClean="0"/>
          </a:p>
          <a:p>
            <a:r>
              <a:rPr lang="de-DE" baseline="0" dirty="0" smtClean="0"/>
              <a:t>Nach dem Brainstorming thematisiert der Lehrer, wie die Werbung es schafft, dass wir uns zwar die vielen Slogans merken können, jedoch zum Beispiel einzelne Englischvokabeln schnell wieder vergessen.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9A3A76-BE50-4CBB-83BD-6B9CE7C794C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8430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Quelle des Bildmaterials: </a:t>
            </a:r>
            <a:r>
              <a:rPr lang="de-DE" dirty="0" smtClean="0"/>
              <a:t>http://commons.wikimedia.org/wiki/File:Haribo-goldbaeren-2007.jpg </a:t>
            </a:r>
            <a:r>
              <a:rPr lang="de-DE" dirty="0" smtClean="0"/>
              <a:t>(Letzter</a:t>
            </a:r>
            <a:r>
              <a:rPr lang="de-DE" baseline="0" dirty="0" smtClean="0"/>
              <a:t> Aufruf der Seite: </a:t>
            </a:r>
            <a:r>
              <a:rPr lang="de-DE" dirty="0" smtClean="0"/>
              <a:t>30.3.2013); Autor: Benjamin </a:t>
            </a:r>
            <a:r>
              <a:rPr lang="de-DE" dirty="0" err="1" smtClean="0"/>
              <a:t>Mussler</a:t>
            </a:r>
            <a:r>
              <a:rPr lang="de-DE" dirty="0" smtClean="0"/>
              <a:t> (09.08.2007)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Der Lehrer thematisiert</a:t>
            </a:r>
            <a:r>
              <a:rPr lang="de-DE" baseline="0" dirty="0" smtClean="0"/>
              <a:t> hier den Reim als klangliches Mittel, das den Slogan im Gedächtnis verankern soll: </a:t>
            </a:r>
            <a:r>
              <a:rPr lang="de-DE" b="1" baseline="0" dirty="0" smtClean="0"/>
              <a:t>Haribo </a:t>
            </a:r>
            <a:r>
              <a:rPr lang="de-DE" b="0" baseline="0" dirty="0" smtClean="0"/>
              <a:t>macht Kinder </a:t>
            </a:r>
            <a:r>
              <a:rPr lang="de-DE" b="1" baseline="0" dirty="0" smtClean="0"/>
              <a:t>froh </a:t>
            </a:r>
            <a:r>
              <a:rPr lang="de-DE" b="0" baseline="0" dirty="0" smtClean="0"/>
              <a:t>und Erwachsene </a:t>
            </a:r>
            <a:r>
              <a:rPr lang="de-DE" b="1" baseline="0" dirty="0" smtClean="0"/>
              <a:t>ebenso</a:t>
            </a:r>
            <a:r>
              <a:rPr lang="de-DE" b="0" baseline="0" dirty="0" smtClean="0"/>
              <a:t>. (Der Slogan kann ebenfalls an die Tafel geschrieben werden.)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9A3A76-BE50-4CBB-83BD-6B9CE7C794C0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54308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Falls die Schüler Schwierigkeiten</a:t>
            </a:r>
            <a:r>
              <a:rPr lang="de-DE" baseline="0" dirty="0" smtClean="0"/>
              <a:t> haben sollten, den Slogan zuzuordnen, sollte der Lehrer den Anstoß ‚Telekommunikation‘ geben; gemeint ist Nokia mit dem entsprechenden englischen Slogan. Hierbei sollte die Bedeutung des Klangs von Anglizismen im Vergleich zum fad erscheinenden deutschen Pendant besprochen werden.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9A3A76-BE50-4CBB-83BD-6B9CE7C794C0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1891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Bitte entsprechend</a:t>
            </a:r>
            <a:r>
              <a:rPr lang="de-DE" baseline="0" dirty="0" smtClean="0"/>
              <a:t> dem Vorgehen rot markierten Teilbereich aus der Folie entfernen!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Die</a:t>
            </a:r>
            <a:r>
              <a:rPr lang="de-DE" baseline="0" dirty="0" smtClean="0"/>
              <a:t> </a:t>
            </a:r>
            <a:r>
              <a:rPr lang="de-DE" dirty="0" smtClean="0"/>
              <a:t>Schüler</a:t>
            </a:r>
            <a:r>
              <a:rPr lang="de-DE" baseline="0" dirty="0" smtClean="0"/>
              <a:t> befinden sich hierbei in einer individuellen Lernphase, damit eine eigenständige Auseinandersetzung mit den neuen Inhalten erfolgen kann. Der Austausch hingegen erfolgt nicht im Plenum, sondern zeitversetzt in Kleingruppen (Methode: Bus </a:t>
            </a:r>
            <a:r>
              <a:rPr lang="de-DE" baseline="0" dirty="0" err="1" smtClean="0"/>
              <a:t>stop</a:t>
            </a:r>
            <a:r>
              <a:rPr lang="de-DE" baseline="0" dirty="0" smtClean="0"/>
              <a:t>). </a:t>
            </a:r>
          </a:p>
          <a:p>
            <a:endParaRPr lang="de-DE" baseline="0" dirty="0" smtClean="0"/>
          </a:p>
          <a:p>
            <a:r>
              <a:rPr lang="de-DE" baseline="0" dirty="0" smtClean="0"/>
              <a:t>Sollte es zu großen Unterschieden kommen, was die Bearbeitungszeit angeht, können die schnellen Schüler als Experten konsultiert werden, die den langsamer arbeitenden helfen.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9A3A76-BE50-4CBB-83BD-6B9CE7C794C0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7305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135B-5263-43E9-8699-087053D97308}" type="datetimeFigureOut">
              <a:rPr lang="de-DE" smtClean="0"/>
              <a:t>20.05.2013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740F1-D232-4A58-AE56-66FB20DF397F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135B-5263-43E9-8699-087053D97308}" type="datetimeFigureOut">
              <a:rPr lang="de-DE" smtClean="0"/>
              <a:t>20.05.2013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740F1-D232-4A58-AE56-66FB20DF397F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135B-5263-43E9-8699-087053D97308}" type="datetimeFigureOut">
              <a:rPr lang="de-DE" smtClean="0"/>
              <a:t>20.05.2013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740F1-D232-4A58-AE56-66FB20DF397F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135B-5263-43E9-8699-087053D97308}" type="datetimeFigureOut">
              <a:rPr lang="de-DE" smtClean="0"/>
              <a:t>20.05.2013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740F1-D232-4A58-AE56-66FB20DF397F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135B-5263-43E9-8699-087053D97308}" type="datetimeFigureOut">
              <a:rPr lang="de-DE" smtClean="0"/>
              <a:t>20.05.2013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740F1-D232-4A58-AE56-66FB20DF397F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135B-5263-43E9-8699-087053D97308}" type="datetimeFigureOut">
              <a:rPr lang="de-DE" smtClean="0"/>
              <a:t>20.05.2013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740F1-D232-4A58-AE56-66FB20DF397F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135B-5263-43E9-8699-087053D97308}" type="datetimeFigureOut">
              <a:rPr lang="de-DE" smtClean="0"/>
              <a:t>20.05.2013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740F1-D232-4A58-AE56-66FB20DF397F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135B-5263-43E9-8699-087053D97308}" type="datetimeFigureOut">
              <a:rPr lang="de-DE" smtClean="0"/>
              <a:t>20.05.2013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740F1-D232-4A58-AE56-66FB20DF397F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135B-5263-43E9-8699-087053D97308}" type="datetimeFigureOut">
              <a:rPr lang="de-DE" smtClean="0"/>
              <a:t>20.05.2013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740F1-D232-4A58-AE56-66FB20DF397F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135B-5263-43E9-8699-087053D97308}" type="datetimeFigureOut">
              <a:rPr lang="de-DE" smtClean="0"/>
              <a:t>20.05.2013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69740F1-D232-4A58-AE56-66FB20DF397F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135B-5263-43E9-8699-087053D97308}" type="datetimeFigureOut">
              <a:rPr lang="de-DE" smtClean="0"/>
              <a:t>20.05.2013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740F1-D232-4A58-AE56-66FB20DF397F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7E1135B-5263-43E9-8699-087053D97308}" type="datetimeFigureOut">
              <a:rPr lang="de-DE" smtClean="0"/>
              <a:t>20.05.2013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069740F1-D232-4A58-AE56-66FB20DF397F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8000" dirty="0" smtClean="0"/>
              <a:t>WERBUNG</a:t>
            </a:r>
            <a:endParaRPr lang="de-DE" sz="80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Wie Slogans Funktionieren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0810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Beendet Bitte folgende Überschriften: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de-DE" sz="3600" dirty="0" smtClean="0">
                <a:latin typeface="Aharoni" pitchFamily="2" charset="-79"/>
                <a:cs typeface="Aharoni" pitchFamily="2" charset="-79"/>
              </a:rPr>
              <a:t>Quadratisch. Praktisch. …</a:t>
            </a:r>
          </a:p>
          <a:p>
            <a:pPr>
              <a:buFont typeface="Arial" pitchFamily="34" charset="0"/>
              <a:buChar char="•"/>
            </a:pPr>
            <a:r>
              <a:rPr lang="de-DE" sz="3600" dirty="0" smtClean="0">
                <a:latin typeface="Aharoni" pitchFamily="2" charset="-79"/>
                <a:cs typeface="Aharoni" pitchFamily="2" charset="-79"/>
              </a:rPr>
              <a:t>Geiz ist …</a:t>
            </a:r>
          </a:p>
          <a:p>
            <a:pPr>
              <a:buFont typeface="Arial" pitchFamily="34" charset="0"/>
              <a:buChar char="•"/>
            </a:pPr>
            <a:r>
              <a:rPr lang="de-DE" sz="3600" dirty="0" smtClean="0">
                <a:latin typeface="Aharoni" pitchFamily="2" charset="-79"/>
                <a:cs typeface="Aharoni" pitchFamily="2" charset="-79"/>
              </a:rPr>
              <a:t>Wohnst du noch …</a:t>
            </a:r>
          </a:p>
          <a:p>
            <a:pPr>
              <a:buFont typeface="Arial" pitchFamily="34" charset="0"/>
              <a:buChar char="•"/>
            </a:pPr>
            <a:r>
              <a:rPr lang="de-DE" sz="3600" dirty="0" err="1" smtClean="0">
                <a:latin typeface="Aharoni" pitchFamily="2" charset="-79"/>
                <a:cs typeface="Aharoni" pitchFamily="2" charset="-79"/>
              </a:rPr>
              <a:t>Bigger</a:t>
            </a:r>
            <a:r>
              <a:rPr lang="de-DE" sz="3600" dirty="0" smtClean="0">
                <a:latin typeface="Aharoni" pitchFamily="2" charset="-79"/>
                <a:cs typeface="Aharoni" pitchFamily="2" charset="-79"/>
              </a:rPr>
              <a:t>. </a:t>
            </a:r>
            <a:r>
              <a:rPr lang="de-DE" sz="3600" dirty="0" err="1" smtClean="0">
                <a:latin typeface="Aharoni" pitchFamily="2" charset="-79"/>
                <a:cs typeface="Aharoni" pitchFamily="2" charset="-79"/>
              </a:rPr>
              <a:t>Better</a:t>
            </a:r>
            <a:r>
              <a:rPr lang="de-DE" sz="3600" dirty="0" smtClean="0">
                <a:latin typeface="Aharoni" pitchFamily="2" charset="-79"/>
                <a:cs typeface="Aharoni" pitchFamily="2" charset="-79"/>
              </a:rPr>
              <a:t>. … </a:t>
            </a:r>
          </a:p>
          <a:p>
            <a:pPr>
              <a:buFont typeface="Arial" pitchFamily="34" charset="0"/>
              <a:buChar char="•"/>
            </a:pPr>
            <a:r>
              <a:rPr lang="de-DE" sz="3600" dirty="0" smtClean="0">
                <a:latin typeface="Aharoni" pitchFamily="2" charset="-79"/>
                <a:cs typeface="Aharoni" pitchFamily="2" charset="-79"/>
              </a:rPr>
              <a:t>… verleiht Flügel. </a:t>
            </a:r>
          </a:p>
          <a:p>
            <a:pPr>
              <a:buFont typeface="Arial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3089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Inhaltsplatzhalt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r>
              <a:rPr lang="de-DE" dirty="0" smtClean="0">
                <a:latin typeface="Aharoni" pitchFamily="2" charset="-79"/>
                <a:cs typeface="Aharoni" pitchFamily="2" charset="-79"/>
              </a:rPr>
              <a:t>Für welches Produkt wird hier geworben?</a:t>
            </a:r>
          </a:p>
          <a:p>
            <a:pPr algn="ctr"/>
            <a:endParaRPr lang="de-DE" dirty="0">
              <a:latin typeface="Aharoni" pitchFamily="2" charset="-79"/>
              <a:cs typeface="Aharoni" pitchFamily="2" charset="-79"/>
            </a:endParaRPr>
          </a:p>
          <a:p>
            <a:pPr algn="ctr"/>
            <a:r>
              <a:rPr lang="de-DE" dirty="0" smtClean="0">
                <a:latin typeface="Aharoni" pitchFamily="2" charset="-79"/>
                <a:cs typeface="Aharoni" pitchFamily="2" charset="-79"/>
              </a:rPr>
              <a:t>Mit welchem Werbeslogan wird oft geworben?</a:t>
            </a:r>
            <a:endParaRPr lang="de-DE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Warum können wir uns Werbeslogans so gut merken? – Ein Beispiel</a:t>
            </a:r>
            <a:br>
              <a:rPr lang="de-DE" dirty="0" smtClean="0"/>
            </a:br>
            <a:endParaRPr lang="de-DE" dirty="0"/>
          </a:p>
        </p:txBody>
      </p:sp>
      <p:pic>
        <p:nvPicPr>
          <p:cNvPr id="1026" name="Picture 2" descr="C:\Users\Betz\Desktop\Haribo-goldbaeren-20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39466" y="1600719"/>
            <a:ext cx="3744414" cy="2792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47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Warum können wir uns Werbeslogans so gut merken? – Ein Weiteres Beispiel</a:t>
            </a:r>
            <a:br>
              <a:rPr lang="de-DE" dirty="0" smtClean="0"/>
            </a:b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/>
            <a:endParaRPr lang="de-DE" sz="3600" dirty="0" smtClean="0">
              <a:latin typeface="Aharoni" pitchFamily="2" charset="-79"/>
              <a:cs typeface="Aharoni" pitchFamily="2" charset="-79"/>
            </a:endParaRPr>
          </a:p>
          <a:p>
            <a:pPr algn="ctr"/>
            <a:r>
              <a:rPr lang="de-DE" sz="3200" dirty="0" smtClean="0">
                <a:latin typeface="Aharoni" pitchFamily="2" charset="-79"/>
                <a:cs typeface="Aharoni" pitchFamily="2" charset="-79"/>
              </a:rPr>
              <a:t>Welcher Konzern wirbt damit, dass er</a:t>
            </a:r>
            <a:endParaRPr lang="de-DE" sz="3200" dirty="0">
              <a:latin typeface="Aharoni" pitchFamily="2" charset="-79"/>
              <a:cs typeface="Aharoni" pitchFamily="2" charset="-79"/>
            </a:endParaRPr>
          </a:p>
          <a:p>
            <a:pPr algn="ctr"/>
            <a:r>
              <a:rPr lang="de-DE" sz="5400" dirty="0" smtClean="0">
                <a:latin typeface="Aharoni" pitchFamily="2" charset="-79"/>
                <a:cs typeface="Aharoni" pitchFamily="2" charset="-79"/>
              </a:rPr>
              <a:t>„Menschen verbindet“</a:t>
            </a:r>
            <a:endParaRPr lang="de-DE" sz="5400" dirty="0">
              <a:latin typeface="Aharoni" pitchFamily="2" charset="-79"/>
              <a:cs typeface="Aharoni" pitchFamily="2" charset="-79"/>
            </a:endParaRPr>
          </a:p>
          <a:p>
            <a:pPr algn="ctr"/>
            <a:r>
              <a:rPr lang="de-DE" sz="3600" dirty="0" smtClean="0">
                <a:latin typeface="Aharoni" pitchFamily="2" charset="-79"/>
                <a:cs typeface="Aharoni" pitchFamily="2" charset="-79"/>
              </a:rPr>
              <a:t>???</a:t>
            </a:r>
            <a:endParaRPr lang="de-DE" sz="3600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46007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Arbeitsauftrag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11560" y="1100628"/>
            <a:ext cx="8064896" cy="506467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de-DE" sz="2800" dirty="0" smtClean="0">
                <a:latin typeface="Aharoni" pitchFamily="2" charset="-79"/>
                <a:cs typeface="Aharoni" pitchFamily="2" charset="-79"/>
              </a:rPr>
              <a:t>Nehmt das Heft quer, zeichnet eine Tabelle mit drei Spalten und übertragt fünf Slogans eurer Wahl von</a:t>
            </a:r>
            <a:r>
              <a:rPr lang="de-DE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 den </a:t>
            </a:r>
            <a:r>
              <a:rPr lang="de-DE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Plakaten/eurer Hausaufgabe</a:t>
            </a:r>
            <a:r>
              <a:rPr lang="de-DE" sz="28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de-DE" sz="2800" dirty="0" smtClean="0">
                <a:latin typeface="Aharoni" pitchFamily="2" charset="-79"/>
                <a:cs typeface="Aharoni" pitchFamily="2" charset="-79"/>
              </a:rPr>
              <a:t>in die linke Spalte. In die mittlere Spalte notiert ihr euch die jeweilige sprachliche Besonderheit, die dritte Spalte bleibt zunächst leer.</a:t>
            </a:r>
          </a:p>
          <a:p>
            <a:pPr algn="ctr"/>
            <a:endParaRPr lang="de-DE" sz="2800" dirty="0">
              <a:latin typeface="Aharoni" pitchFamily="2" charset="-79"/>
              <a:cs typeface="Aharoni" pitchFamily="2" charset="-79"/>
            </a:endParaRP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7762889"/>
              </p:ext>
            </p:extLst>
          </p:nvPr>
        </p:nvGraphicFramePr>
        <p:xfrm>
          <a:off x="1619672" y="4293096"/>
          <a:ext cx="6096000" cy="168656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800" dirty="0" smtClean="0"/>
                        <a:t>Slogan</a:t>
                      </a:r>
                      <a:endParaRPr lang="de-D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 smtClean="0"/>
                        <a:t>Sprachliche Auffälligkeit</a:t>
                      </a:r>
                      <a:endParaRPr lang="de-D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50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nkel">
  <a:themeElements>
    <a:clrScheme name="Winkel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Winkel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inke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0</TotalTime>
  <Words>462</Words>
  <Application>Microsoft Office PowerPoint</Application>
  <PresentationFormat>Bildschirmpräsentation (4:3)</PresentationFormat>
  <Paragraphs>41</Paragraphs>
  <Slides>5</Slides>
  <Notes>4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Winkel</vt:lpstr>
      <vt:lpstr>WERBUNG</vt:lpstr>
      <vt:lpstr>Beendet Bitte folgende Überschriften:</vt:lpstr>
      <vt:lpstr>Warum können wir uns Werbeslogans so gut merken? – Ein Beispiel </vt:lpstr>
      <vt:lpstr>Warum können wir uns Werbeslogans so gut merken? – Ein Weiteres Beispiel </vt:lpstr>
      <vt:lpstr>Arbeitsauftrag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WERBUNG</dc:title>
  <dc:creator>Betz</dc:creator>
  <cp:lastModifiedBy>Betz</cp:lastModifiedBy>
  <cp:revision>30</cp:revision>
  <dcterms:created xsi:type="dcterms:W3CDTF">2013-03-30T10:47:55Z</dcterms:created>
  <dcterms:modified xsi:type="dcterms:W3CDTF">2013-05-20T12:40:59Z</dcterms:modified>
</cp:coreProperties>
</file>