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2.jpe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3.jpeg" ContentType="image/jpeg"/>
  <Override PartName="/ppt/notesSlides/notesSlide5.xml" ContentType="application/vnd.openxmlformats-officedocument.presentationml.notesSlide+xml"/>
  <Override PartName="/ppt/media/image4.jpeg" ContentType="image/jpeg"/>
  <Override PartName="/ppt/media/image5.jpeg" ContentType="image/jpeg"/>
  <Override PartName="/ppt/notesSlides/notesSlide6.xml" ContentType="application/vnd.openxmlformats-officedocument.presentationml.notesSlide+xml"/>
  <Override PartName="/ppt/media/image6.jpe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lvl1pPr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1pPr>
    <a:lvl2pPr indent="2286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2pPr>
    <a:lvl3pPr indent="4572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3pPr>
    <a:lvl4pPr indent="6858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4pPr>
    <a:lvl5pPr indent="9144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5pPr>
    <a:lvl6pPr indent="11430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6pPr>
    <a:lvl7pPr indent="13716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7pPr>
    <a:lvl8pPr indent="16002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8pPr>
    <a:lvl9pPr indent="1828800" algn="ctr" defTabSz="584200">
      <a:defRPr sz="38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D6D6D">
              <a:alpha val="41000"/>
            </a:srgbClr>
          </a:solidFill>
        </a:fill>
      </a:tcStyle>
    </a:wholeTbl>
    <a:band2H>
      <a:tcTxStyle b="def" i="def"/>
      <a:tcStyle>
        <a:tcBdr/>
        <a:fill>
          <a:solidFill>
            <a:srgbClr val="4E4E4E">
              <a:alpha val="4100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F0F0F0"/>
              </a:solidFill>
              <a:prstDash val="solid"/>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56565">
              <a:alpha val="75000"/>
            </a:srgb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0F0F0"/>
              </a:solidFill>
              <a:prstDash val="solid"/>
              <a:miter lim="400000"/>
            </a:ln>
          </a:top>
          <a:bottom>
            <a:ln w="254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firstRow>
  </a:tblStyle>
  <a:tblStyle styleId="{C7B018BB-80A7-4F77-B60F-C8B233D01FF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D6D6D">
              <a:alpha val="41000"/>
            </a:srgbClr>
          </a:solidFill>
        </a:fill>
      </a:tcStyle>
    </a:wholeTbl>
    <a:band2H>
      <a:tcTxStyle b="def" i="def"/>
      <a:tcStyle>
        <a:tcBdr/>
        <a:fill>
          <a:solidFill>
            <a:srgbClr val="909090">
              <a:alpha val="41000"/>
            </a:srgbClr>
          </a:solidFill>
        </a:fill>
      </a:tcStyle>
    </a:band2H>
    <a:firstCol>
      <a:tcTxStyle b="off" i="off">
        <a:font>
          <a:latin typeface="Helvetica Neue Medium"/>
          <a:ea typeface="Helvetica Neue Medium"/>
          <a:cs typeface="Helvetica Neue Medium"/>
        </a:font>
        <a:srgbClr val="FFFFFF"/>
      </a:tcTxStyle>
      <a:tcStyle>
        <a:tcBdr>
          <a:left>
            <a:ln w="6350" cap="flat">
              <a:solidFill>
                <a:srgbClr val="484745"/>
              </a:solidFill>
              <a:prstDash val="solid"/>
              <a:miter lim="400000"/>
            </a:ln>
          </a:left>
          <a:right>
            <a:ln w="6350" cap="flat">
              <a:solidFill>
                <a:srgbClr val="5E5D5B"/>
              </a:solidFill>
              <a:prstDash val="solid"/>
              <a:miter lim="400000"/>
            </a:ln>
          </a:right>
          <a:top>
            <a:ln w="12700" cap="flat">
              <a:noFill/>
              <a:miter lim="400000"/>
            </a:ln>
          </a:top>
          <a:bottom>
            <a:ln w="12700" cap="flat">
              <a:noFill/>
              <a:miter lim="400000"/>
            </a:ln>
          </a:bottom>
          <a:insideH>
            <a:ln w="12700" cap="flat">
              <a:noFill/>
              <a:miter lim="400000"/>
            </a:ln>
          </a:insideH>
          <a:insideV>
            <a:ln w="6350" cap="flat">
              <a:solidFill>
                <a:srgbClr val="5E5D5B"/>
              </a:solidFill>
              <a:prstDash val="solid"/>
              <a:miter lim="400000"/>
            </a:ln>
          </a:insideV>
        </a:tcBdr>
      </a:tcStyle>
    </a:firstCol>
    <a:la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5E5D5B"/>
              </a:solidFill>
              <a:prstDash val="solid"/>
              <a:miter lim="400000"/>
            </a:ln>
          </a:top>
          <a:bottom>
            <a:ln w="6350" cap="flat">
              <a:solidFill>
                <a:srgbClr val="484745"/>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tcStyle>
    </a:lastRow>
    <a:fir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484745"/>
              </a:solidFill>
              <a:prstDash val="solid"/>
              <a:miter lim="400000"/>
            </a:ln>
          </a:top>
          <a:bottom>
            <a:ln w="6350" cap="flat">
              <a:solidFill>
                <a:srgbClr val="5E5D5B"/>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3F1DF"/>
              </a:solidFill>
              <a:custDash>
                <a:ds d="200000" sp="200000"/>
              </a:custDash>
              <a:miter lim="400000"/>
            </a:ln>
          </a:top>
          <a:bottom>
            <a:ln w="12700" cap="flat">
              <a:solidFill>
                <a:srgbClr val="F3F1DF"/>
              </a:solidFill>
              <a:custDash>
                <a:ds d="200000" sp="200000"/>
              </a:custDash>
              <a:miter lim="400000"/>
            </a:ln>
          </a:bottom>
          <a:insideH>
            <a:ln w="12700" cap="flat">
              <a:solidFill>
                <a:srgbClr val="F3F1DF"/>
              </a:solidFill>
              <a:custDash>
                <a:ds d="200000" sp="200000"/>
              </a:custDash>
              <a:miter lim="400000"/>
            </a:ln>
          </a:insideH>
          <a:insideV>
            <a:ln w="12700" cap="flat">
              <a:noFill/>
              <a:miter lim="400000"/>
            </a:ln>
          </a:insideV>
        </a:tcBdr>
        <a:fill>
          <a:solidFill>
            <a:srgbClr val="4D4D4D"/>
          </a:solidFill>
        </a:fill>
      </a:tcStyle>
    </a:wholeTbl>
    <a:band2H>
      <a:tcTxStyle b="def" i="def"/>
      <a:tcStyle>
        <a:tcBdr/>
        <a:fill>
          <a:solidFill>
            <a:srgbClr val="5A5A5A"/>
          </a:solidFill>
        </a:fill>
      </a:tcStyle>
    </a:band2H>
    <a:firstCol>
      <a:tcTxStyle b="off" i="off">
        <a:font>
          <a:latin typeface="Helvetica Neue Medium"/>
          <a:ea typeface="Helvetica Neue Medium"/>
          <a:cs typeface="Helvetica Neue Medium"/>
        </a:font>
        <a:srgbClr val="FFFFFF"/>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rgbClr val="1A8F00"/>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noFill/>
              <a:miter lim="400000"/>
            </a:ln>
          </a:insideV>
        </a:tcBdr>
        <a:fill>
          <a:solidFill>
            <a:srgbClr val="6D6D6D"/>
          </a:solidFill>
        </a:fill>
      </a:tcStyle>
    </a:wholeTbl>
    <a:band2H>
      <a:tcTxStyle b="def" i="def"/>
      <a:tcStyle>
        <a:tcBdr/>
        <a:fill>
          <a:solidFill>
            <a:srgbClr val="7D7D7D"/>
          </a:solidFill>
        </a:fill>
      </a:tcStyle>
    </a:band2H>
    <a:firstCol>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5C5C5B"/>
          </a:solidFill>
        </a:fill>
      </a:tcStyle>
    </a:firstCol>
    <a:lastRow>
      <a:tcTxStyle b="off" i="off">
        <a:font>
          <a:latin typeface="Helvetica Neue Medium"/>
          <a:ea typeface="Helvetica Neue Medium"/>
          <a:cs typeface="Helvetica Neue Medium"/>
        </a:font>
        <a:srgbClr val="282828"/>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A2A7A9"/>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D03317"/>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5D5D5D"/>
          </a:solidFill>
        </a:fill>
      </a:tcStyle>
    </a:wholeTbl>
    <a:band2H>
      <a:tcTxStyle b="def" i="def"/>
      <a:tcStyle>
        <a:tcBdr/>
        <a:fill>
          <a:solidFill>
            <a:srgbClr val="696969"/>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6350" cap="flat">
              <a:solidFill>
                <a:srgbClr val="FFFFFF"/>
              </a:solidFill>
              <a:prstDash val="solid"/>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6350" cap="flat">
              <a:solidFill>
                <a:srgbClr val="FFFFFF"/>
              </a:solidFill>
              <a:prstDash val="solid"/>
              <a:miter lim="400000"/>
            </a:ln>
          </a:insideV>
        </a:tcBdr>
        <a:fill>
          <a:solidFill>
            <a:srgbClr val="78787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787878"/>
          </a:solidFill>
        </a:fill>
      </a:tcStyle>
    </a:firstRow>
  </a:tblStyle>
  <a:tblStyle styleId="{2708684C-4D16-4618-839F-0558EEFCDFE6}"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000000">
              <a:alpha val="10000"/>
            </a:srgbClr>
          </a:solidFill>
        </a:fill>
      </a:tcStyle>
    </a:wholeTbl>
    <a:band2H>
      <a:tcTxStyle b="def" i="def"/>
      <a:tcStyle>
        <a:tcBdr/>
        <a:fill>
          <a:solidFill>
            <a:srgbClr val="888888">
              <a:alpha val="10000"/>
            </a:srgbClr>
          </a:solidFill>
        </a:fill>
      </a:tcStyle>
    </a:band2H>
    <a:firstCol>
      <a:tcTxStyle b="off" i="off">
        <a:font>
          <a:latin typeface="Helvetica Neue Medium"/>
          <a:ea typeface="Helvetica Neue Medium"/>
          <a:cs typeface="Helvetica Neue Medium"/>
        </a:font>
        <a:srgbClr val="FFFFFF"/>
      </a:tcTxStyle>
      <a:tcStyle>
        <a:tcBdr>
          <a:left>
            <a:ln w="12700" cap="flat">
              <a:noFill/>
              <a:miter lim="400000"/>
            </a:ln>
          </a:left>
          <a:right>
            <a:ln w="25400" cap="flat">
              <a:solidFill>
                <a:srgbClr val="F0F0F0"/>
              </a:solidFill>
              <a:prstDash val="solid"/>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noFill/>
              <a:miter lim="400000"/>
            </a:ln>
          </a:bottom>
          <a:insideH>
            <a:ln w="6350" cap="flat">
              <a:solidFill>
                <a:srgbClr val="F0F0F0"/>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2540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p:nvPr>
            <p:ph type="sldImg"/>
          </p:nvPr>
        </p:nvSpPr>
        <p:spPr>
          <a:xfrm>
            <a:off x="1143000" y="685800"/>
            <a:ext cx="4572000" cy="3429000"/>
          </a:xfrm>
          <a:prstGeom prst="rect">
            <a:avLst/>
          </a:prstGeom>
        </p:spPr>
        <p:txBody>
          <a:bodyPr/>
          <a:lstStyle/>
          <a:p>
            <a:pPr lvl="0"/>
          </a:p>
        </p:txBody>
      </p:sp>
      <p:sp>
        <p:nvSpPr>
          <p:cNvPr id="36" name="Shape 36"/>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mn-lt"/>
        <a:ea typeface="+mn-ea"/>
        <a:cs typeface="+mn-cs"/>
        <a:sym typeface="Helvetica Neue"/>
      </a:defRPr>
    </a:lvl1pPr>
    <a:lvl2pPr indent="228600" defTabSz="457200">
      <a:lnSpc>
        <a:spcPct val="117999"/>
      </a:lnSpc>
      <a:defRPr sz="2200">
        <a:latin typeface="+mn-lt"/>
        <a:ea typeface="+mn-ea"/>
        <a:cs typeface="+mn-cs"/>
        <a:sym typeface="Helvetica Neue"/>
      </a:defRPr>
    </a:lvl2pPr>
    <a:lvl3pPr indent="457200" defTabSz="457200">
      <a:lnSpc>
        <a:spcPct val="117999"/>
      </a:lnSpc>
      <a:defRPr sz="2200">
        <a:latin typeface="+mn-lt"/>
        <a:ea typeface="+mn-ea"/>
        <a:cs typeface="+mn-cs"/>
        <a:sym typeface="Helvetica Neue"/>
      </a:defRPr>
    </a:lvl3pPr>
    <a:lvl4pPr indent="685800" defTabSz="457200">
      <a:lnSpc>
        <a:spcPct val="117999"/>
      </a:lnSpc>
      <a:defRPr sz="2200">
        <a:latin typeface="+mn-lt"/>
        <a:ea typeface="+mn-ea"/>
        <a:cs typeface="+mn-cs"/>
        <a:sym typeface="Helvetica Neue"/>
      </a:defRPr>
    </a:lvl4pPr>
    <a:lvl5pPr indent="914400" defTabSz="457200">
      <a:lnSpc>
        <a:spcPct val="117999"/>
      </a:lnSpc>
      <a:defRPr sz="2200">
        <a:latin typeface="+mn-lt"/>
        <a:ea typeface="+mn-ea"/>
        <a:cs typeface="+mn-cs"/>
        <a:sym typeface="Helvetica Neue"/>
      </a:defRPr>
    </a:lvl5pPr>
    <a:lvl6pPr indent="1143000" defTabSz="457200">
      <a:lnSpc>
        <a:spcPct val="117999"/>
      </a:lnSpc>
      <a:defRPr sz="2200">
        <a:latin typeface="+mn-lt"/>
        <a:ea typeface="+mn-ea"/>
        <a:cs typeface="+mn-cs"/>
        <a:sym typeface="Helvetica Neue"/>
      </a:defRPr>
    </a:lvl6pPr>
    <a:lvl7pPr indent="1371600" defTabSz="457200">
      <a:lnSpc>
        <a:spcPct val="117999"/>
      </a:lnSpc>
      <a:defRPr sz="2200">
        <a:latin typeface="+mn-lt"/>
        <a:ea typeface="+mn-ea"/>
        <a:cs typeface="+mn-cs"/>
        <a:sym typeface="Helvetica Neue"/>
      </a:defRPr>
    </a:lvl7pPr>
    <a:lvl8pPr indent="1600200" defTabSz="457200">
      <a:lnSpc>
        <a:spcPct val="117999"/>
      </a:lnSpc>
      <a:defRPr sz="2200">
        <a:latin typeface="+mn-lt"/>
        <a:ea typeface="+mn-ea"/>
        <a:cs typeface="+mn-cs"/>
        <a:sym typeface="Helvetica Neue"/>
      </a:defRPr>
    </a:lvl8pPr>
    <a:lvl9pPr indent="1828800" defTabSz="457200">
      <a:lnSpc>
        <a:spcPct val="117999"/>
      </a:lnSpc>
      <a:defRPr sz="2200">
        <a:latin typeface="+mn-lt"/>
        <a:ea typeface="+mn-ea"/>
        <a:cs typeface="+mn-cs"/>
        <a:sym typeface="Helvetica Neue"/>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 name="Shape 39"/>
          <p:cNvSpPr/>
          <p:nvPr>
            <p:ph type="sldImg"/>
          </p:nvPr>
        </p:nvSpPr>
        <p:spPr>
          <a:prstGeom prst="rect">
            <a:avLst/>
          </a:prstGeom>
        </p:spPr>
        <p:txBody>
          <a:bodyPr/>
          <a:lstStyle/>
          <a:p>
            <a:pPr lvl="0"/>
          </a:p>
        </p:txBody>
      </p:sp>
      <p:sp>
        <p:nvSpPr>
          <p:cNvPr id="40" name="Shape 40"/>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Einführung in diese Fortbildung</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Wie verändern mobile Endgeräte den Unterricht?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sldImg"/>
          </p:nvPr>
        </p:nvSpPr>
        <p:spPr>
          <a:prstGeom prst="rect">
            <a:avLst/>
          </a:prstGeom>
        </p:spPr>
        <p:txBody>
          <a:bodyPr/>
          <a:lstStyle/>
          <a:p>
            <a:pPr lvl="0"/>
          </a:p>
        </p:txBody>
      </p:sp>
      <p:sp>
        <p:nvSpPr>
          <p:cNvPr id="135" name="Shape 135"/>
          <p:cNvSpPr/>
          <p:nvPr>
            <p:ph type="body" sz="quarter" idx="1"/>
          </p:nvPr>
        </p:nvSpPr>
        <p:spPr>
          <a:prstGeom prst="rect">
            <a:avLst/>
          </a:prstGeom>
        </p:spPr>
        <p:txBody>
          <a:bodyPr/>
          <a:lstStyle/>
          <a:p>
            <a:pPr lvl="1">
              <a:defRPr sz="1800"/>
            </a:pPr>
            <a:endParaRPr sz="2200"/>
          </a:p>
          <a:p>
            <a:pPr lvl="1">
              <a:defRPr sz="1800"/>
            </a:pPr>
            <a:r>
              <a:rPr sz="2200"/>
              <a:t>Recherchieren</a:t>
            </a:r>
            <a:endParaRPr sz="2200"/>
          </a:p>
          <a:p>
            <a:pPr lvl="1">
              <a:defRPr sz="1800"/>
            </a:pPr>
            <a:r>
              <a:rPr sz="2200"/>
              <a:t>Experimentieren</a:t>
            </a:r>
            <a:endParaRPr sz="2200"/>
          </a:p>
          <a:p>
            <a:pPr lvl="1">
              <a:defRPr sz="1800"/>
            </a:pPr>
            <a:r>
              <a:rPr sz="2200"/>
              <a:t>Dokumentieren</a:t>
            </a:r>
            <a:endParaRPr sz="2200"/>
          </a:p>
          <a:p>
            <a:pPr lvl="1">
              <a:defRPr sz="1800"/>
            </a:pPr>
            <a:r>
              <a:rPr sz="2200"/>
              <a:t>Kommunizieren</a:t>
            </a:r>
            <a:endParaRPr sz="2200"/>
          </a:p>
          <a:p>
            <a:pPr lvl="1">
              <a:defRPr sz="1800"/>
            </a:pPr>
            <a:r>
              <a:rPr sz="2200"/>
              <a:t>Produzieren</a:t>
            </a:r>
            <a:endParaRPr sz="2200"/>
          </a:p>
          <a:p>
            <a:pPr lvl="1">
              <a:defRPr sz="1800"/>
            </a:pPr>
            <a:r>
              <a:rPr sz="2200"/>
              <a:t>Präsentieren</a:t>
            </a:r>
            <a:endParaRPr sz="2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Shape 138"/>
          <p:cNvSpPr/>
          <p:nvPr>
            <p:ph type="sldImg"/>
          </p:nvPr>
        </p:nvSpPr>
        <p:spPr>
          <a:prstGeom prst="rect">
            <a:avLst/>
          </a:prstGeom>
        </p:spPr>
        <p:txBody>
          <a:bodyPr/>
          <a:lstStyle/>
          <a:p>
            <a:pPr lvl="0"/>
          </a:p>
        </p:txBody>
      </p:sp>
      <p:sp>
        <p:nvSpPr>
          <p:cNvPr id="139" name="Shape 139"/>
          <p:cNvSpPr/>
          <p:nvPr>
            <p:ph type="body" sz="quarter" idx="1"/>
          </p:nvPr>
        </p:nvSpPr>
        <p:spPr>
          <a:prstGeom prst="rect">
            <a:avLst/>
          </a:prstGeom>
        </p:spPr>
        <p:txBody>
          <a:bodyPr/>
          <a:lstStyle/>
          <a:p>
            <a:pPr lvl="0">
              <a:defRPr sz="1800"/>
            </a:pPr>
            <a:r>
              <a:rPr sz="2200"/>
              <a:t>Eigene multimediale Dokumentation durch integrierte Kamera und Videofunktion sowie Audio-Aufnahme wird einfach ermöglicht.</a:t>
            </a:r>
            <a:endParaRPr sz="2200"/>
          </a:p>
          <a:p>
            <a:pPr lvl="0">
              <a:defRPr sz="1800"/>
            </a:pPr>
            <a:r>
              <a:rPr sz="2200"/>
              <a:t>Lernende werden selbst zu (Mit-)Gestaltern von Lernmaterialien</a:t>
            </a:r>
            <a:endParaRPr sz="2200"/>
          </a:p>
          <a:p>
            <a:pPr lvl="0">
              <a:defRPr sz="1800"/>
            </a:pPr>
            <a:r>
              <a:rPr sz="2200"/>
              <a:t>Fachspezifische Programme (Apps) unterstützen anregend den Lernprozess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0" name="Shape 50"/>
          <p:cNvSpPr/>
          <p:nvPr>
            <p:ph type="sldImg"/>
          </p:nvPr>
        </p:nvSpPr>
        <p:spPr>
          <a:prstGeom prst="rect">
            <a:avLst/>
          </a:prstGeom>
        </p:spPr>
        <p:txBody>
          <a:bodyPr/>
          <a:lstStyle/>
          <a:p>
            <a:pPr lvl="0"/>
          </a:p>
        </p:txBody>
      </p:sp>
      <p:sp>
        <p:nvSpPr>
          <p:cNvPr id="51" name="Shape 51"/>
          <p:cNvSpPr/>
          <p:nvPr>
            <p:ph type="body" sz="quarter" idx="1"/>
          </p:nvPr>
        </p:nvSpPr>
        <p:spPr>
          <a:prstGeom prst="rect">
            <a:avLst/>
          </a:prstGeom>
        </p:spPr>
        <p:txBody>
          <a:bodyPr/>
          <a:lstStyle/>
          <a:p>
            <a:pPr lvl="0">
              <a:defRPr sz="1800"/>
            </a:pPr>
            <a:r>
              <a:rPr sz="2200"/>
              <a:t>Bisher ging man zum Recherchieren in eine Bibliothek. Dort suchte man nach Schlagworten oder in entsprechenden Handapparaten oder man gönnte sich die große Brokhaus-Enzyklopedie und präsentierte sie im Wohnzimmerregal.</a:t>
            </a:r>
            <a:endParaRPr sz="2200"/>
          </a:p>
          <a:p>
            <a:pPr lvl="0">
              <a:defRPr sz="1800"/>
            </a:pPr>
            <a:r>
              <a:rPr sz="2200"/>
              <a:t>Heute haben wir von der Couch/Schulbank aus Zugriff auf (fast) das gesamte Weltwissen --&gt; </a:t>
            </a:r>
            <a:endParaRPr sz="2200"/>
          </a:p>
          <a:p>
            <a:pPr lvl="0">
              <a:defRPr sz="1800"/>
            </a:pPr>
            <a:r>
              <a:rPr sz="2200"/>
              <a:t>Lehrfilme über Lerninhalte können zur individuell zur Verfügung gestellt werden.</a:t>
            </a:r>
            <a:endParaRPr sz="2200"/>
          </a:p>
          <a:p>
            <a:pPr lvl="0">
              <a:defRPr sz="1800"/>
            </a:pPr>
            <a:r>
              <a:rPr sz="2200"/>
              <a:t>Hoch aktuelle Informationen!</a:t>
            </a:r>
            <a:endParaRPr sz="2200"/>
          </a:p>
          <a:p>
            <a:pPr lvl="0">
              <a:defRPr sz="1800"/>
            </a:pPr>
            <a:r>
              <a:rPr sz="2200"/>
              <a:t>Sehr viele Quellen!</a:t>
            </a:r>
            <a:endParaRPr sz="2200"/>
          </a:p>
          <a:p>
            <a:pPr lvl="0">
              <a:defRPr sz="1800"/>
            </a:pPr>
            <a:endParaRPr sz="2200"/>
          </a:p>
          <a:p>
            <a:pPr lvl="0">
              <a:defRPr sz="1800"/>
            </a:pPr>
            <a:r>
              <a:rPr sz="2200"/>
              <a:t>Hier liegt auch die Schwierigkeit: Information muss nicht nur gefunden, sondern auch verknüpft und bewertet werden.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4" name="Shape 64"/>
          <p:cNvSpPr/>
          <p:nvPr>
            <p:ph type="sldImg"/>
          </p:nvPr>
        </p:nvSpPr>
        <p:spPr>
          <a:prstGeom prst="rect">
            <a:avLst/>
          </a:prstGeom>
        </p:spPr>
        <p:txBody>
          <a:bodyPr/>
          <a:lstStyle/>
          <a:p>
            <a:pPr lvl="0"/>
          </a:p>
        </p:txBody>
      </p:sp>
      <p:sp>
        <p:nvSpPr>
          <p:cNvPr id="65" name="Shape 65"/>
          <p:cNvSpPr/>
          <p:nvPr>
            <p:ph type="body" sz="quarter" idx="1"/>
          </p:nvPr>
        </p:nvSpPr>
        <p:spPr>
          <a:prstGeom prst="rect">
            <a:avLst/>
          </a:prstGeom>
        </p:spPr>
        <p:txBody>
          <a:bodyPr/>
          <a:lstStyle/>
          <a:p>
            <a:pPr lvl="0">
              <a:defRPr sz="1800"/>
            </a:pPr>
            <a:r>
              <a:rPr sz="2200"/>
              <a:t>Videoaufnahmen wurden mit Videokameras und entsprechendem Zubehör gemacht. Nachteile:</a:t>
            </a:r>
            <a:endParaRPr sz="2200"/>
          </a:p>
          <a:p>
            <a:pPr lvl="0">
              <a:defRPr sz="1800"/>
            </a:pPr>
            <a:r>
              <a:rPr sz="2200"/>
              <a:t>Kapazität und Akkulaufzeit sehr begrenzt.</a:t>
            </a:r>
            <a:endParaRPr sz="2200"/>
          </a:p>
          <a:p>
            <a:pPr lvl="0">
              <a:defRPr sz="1800"/>
            </a:pPr>
            <a:r>
              <a:rPr sz="2200"/>
              <a:t>Zum Nachbearbeiten der Videos war Profitechnik nötig.</a:t>
            </a:r>
            <a:br>
              <a:rPr sz="2200"/>
            </a:br>
            <a:r>
              <a:rPr sz="2200"/>
              <a:t>Für jedes Einsatzgebiet ein eigenes Gerät -&gt; teuer!</a:t>
            </a:r>
            <a:endParaRPr sz="2200"/>
          </a:p>
          <a:p>
            <a:pPr lvl="0">
              <a:defRPr sz="1800"/>
            </a:pPr>
            <a:r>
              <a:rPr sz="2200"/>
              <a:t>Geräte müssen sich verstehen -&gt; Formate!</a:t>
            </a:r>
            <a:endParaRPr sz="2200"/>
          </a:p>
          <a:p>
            <a:pPr lvl="0">
              <a:defRPr sz="1800"/>
            </a:pPr>
            <a:endParaRPr sz="2200"/>
          </a:p>
          <a:p>
            <a:pPr lvl="0">
              <a:defRPr sz="1800"/>
            </a:pPr>
            <a:r>
              <a:rPr sz="2200"/>
              <a:t>Heute eingesetzte Tablets filmen nicht nur, sie ermöglichen auch eine Nachbearbeitung und ein Teilen des Videos mit nur einem Knopfdruck und ohne sich über Formate, Komprimierung und Auflösung Gedanken zu machen.</a:t>
            </a:r>
            <a:endParaRPr sz="2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7" name="Shape 77"/>
          <p:cNvSpPr/>
          <p:nvPr>
            <p:ph type="sldImg"/>
          </p:nvPr>
        </p:nvSpPr>
        <p:spPr>
          <a:prstGeom prst="rect">
            <a:avLst/>
          </a:prstGeom>
        </p:spPr>
        <p:txBody>
          <a:bodyPr/>
          <a:lstStyle/>
          <a:p>
            <a:pPr lvl="0"/>
          </a:p>
        </p:txBody>
      </p:sp>
      <p:sp>
        <p:nvSpPr>
          <p:cNvPr id="78" name="Shape 78"/>
          <p:cNvSpPr/>
          <p:nvPr>
            <p:ph type="body" sz="quarter" idx="1"/>
          </p:nvPr>
        </p:nvSpPr>
        <p:spPr>
          <a:prstGeom prst="rect">
            <a:avLst/>
          </a:prstGeom>
        </p:spPr>
        <p:txBody>
          <a:bodyPr/>
          <a:lstStyle/>
          <a:p>
            <a:pPr lvl="0">
              <a:defRPr sz="1800"/>
            </a:pPr>
            <a:r>
              <a:rPr sz="2200"/>
              <a:t>Außerschulische Veranstaltungen planen und schnell Änderungen durchführen ist viel einfacher mit mobilen Geräten geworden.</a:t>
            </a:r>
            <a:endParaRPr sz="2200"/>
          </a:p>
          <a:p>
            <a:pPr lvl="0">
              <a:defRPr sz="1800"/>
            </a:pPr>
            <a:r>
              <a:rPr sz="2200"/>
              <a:t>Die Reiseplanung komplett von der Fahrt über Unterkunft und Öffnungszeiten sowie Eintrittspreisen lässt sich situativ schnell und hochaktuell recherchieren.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9" name="Shape 89"/>
          <p:cNvSpPr/>
          <p:nvPr>
            <p:ph type="sldImg"/>
          </p:nvPr>
        </p:nvSpPr>
        <p:spPr>
          <a:prstGeom prst="rect">
            <a:avLst/>
          </a:prstGeom>
        </p:spPr>
        <p:txBody>
          <a:bodyPr/>
          <a:lstStyle/>
          <a:p>
            <a:pPr lvl="0"/>
          </a:p>
        </p:txBody>
      </p:sp>
      <p:sp>
        <p:nvSpPr>
          <p:cNvPr id="90" name="Shape 90"/>
          <p:cNvSpPr/>
          <p:nvPr>
            <p:ph type="body" sz="quarter" idx="1"/>
          </p:nvPr>
        </p:nvSpPr>
        <p:spPr>
          <a:prstGeom prst="rect">
            <a:avLst/>
          </a:prstGeom>
        </p:spPr>
        <p:txBody>
          <a:bodyPr/>
          <a:lstStyle/>
          <a:p>
            <a:pPr lvl="0">
              <a:defRPr sz="1800"/>
            </a:pPr>
            <a:r>
              <a:rPr sz="2200"/>
              <a:t>Problemfeld Computerraum</a:t>
            </a:r>
            <a:endParaRPr sz="2200"/>
          </a:p>
          <a:p>
            <a:pPr lvl="0">
              <a:defRPr sz="1800"/>
            </a:pPr>
            <a:r>
              <a:rPr sz="2200"/>
              <a:t>Viel Technik, die nicht immer funktioniert.</a:t>
            </a:r>
            <a:endParaRPr sz="2200"/>
          </a:p>
          <a:p>
            <a:pPr lvl="0">
              <a:defRPr sz="1800"/>
            </a:pPr>
            <a:r>
              <a:rPr sz="2200"/>
              <a:t>Große Bildschirme, die die Kommunikation einschränken.</a:t>
            </a:r>
            <a:endParaRPr sz="2200"/>
          </a:p>
          <a:p>
            <a:pPr lvl="0">
              <a:defRPr sz="1800"/>
            </a:pPr>
            <a:r>
              <a:rPr sz="2200"/>
              <a:t>Bürotypische Anordnung und Anwendungen!</a:t>
            </a:r>
            <a:endParaRPr sz="2200"/>
          </a:p>
          <a:p>
            <a:pPr lvl="0">
              <a:defRPr sz="1800"/>
            </a:pPr>
            <a:r>
              <a:rPr sz="2200"/>
              <a:t>Einschalten und Loslegen erst nach langem Warten möglich!</a:t>
            </a:r>
            <a:endParaRPr sz="2200"/>
          </a:p>
          <a:p>
            <a:pPr lvl="0">
              <a:defRPr sz="1800"/>
            </a:pPr>
            <a:r>
              <a:rPr sz="2200"/>
              <a:t>—&gt; genaue und umfangreiche Zeitplanung innerhalb des Unterrichts nötig!</a:t>
            </a:r>
            <a:endParaRPr sz="2200"/>
          </a:p>
          <a:p>
            <a:pPr lvl="0">
              <a:defRPr sz="1800"/>
            </a:pPr>
            <a:endParaRPr sz="2200"/>
          </a:p>
          <a:p>
            <a:pPr lvl="0">
              <a:defRPr sz="1800"/>
            </a:pPr>
            <a:r>
              <a:rPr sz="2200"/>
              <a:t>Das Tablet passt sich der Unterrichtssituation an,</a:t>
            </a:r>
            <a:br>
              <a:rPr sz="2200"/>
            </a:br>
            <a:r>
              <a:rPr sz="2200"/>
              <a:t>nicht die Unterrichtssituation dem Computer!</a:t>
            </a:r>
            <a:endParaRPr sz="2200"/>
          </a:p>
          <a:p>
            <a:pPr lvl="0">
              <a:defRPr sz="1800"/>
            </a:pPr>
            <a:r>
              <a:rPr sz="2200"/>
              <a:t>Sogar Unterricht im Freien mit Tablet ist machbar!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3" name="Shape 103"/>
          <p:cNvSpPr/>
          <p:nvPr>
            <p:ph type="sldImg"/>
          </p:nvPr>
        </p:nvSpPr>
        <p:spPr>
          <a:prstGeom prst="rect">
            <a:avLst/>
          </a:prstGeom>
        </p:spPr>
        <p:txBody>
          <a:bodyPr/>
          <a:lstStyle/>
          <a:p>
            <a:pPr lvl="0"/>
          </a:p>
        </p:txBody>
      </p:sp>
      <p:sp>
        <p:nvSpPr>
          <p:cNvPr id="104" name="Shape 104"/>
          <p:cNvSpPr/>
          <p:nvPr>
            <p:ph type="body" sz="quarter" idx="1"/>
          </p:nvPr>
        </p:nvSpPr>
        <p:spPr>
          <a:prstGeom prst="rect">
            <a:avLst/>
          </a:prstGeom>
        </p:spPr>
        <p:txBody>
          <a:bodyPr/>
          <a:lstStyle/>
          <a:p>
            <a:pPr lvl="0">
              <a:defRPr sz="1800"/>
            </a:pPr>
            <a:r>
              <a:rPr sz="2200"/>
              <a:t>Bisher:</a:t>
            </a:r>
            <a:endParaRPr sz="2200"/>
          </a:p>
          <a:p>
            <a:pPr lvl="0">
              <a:defRPr sz="1800"/>
            </a:pPr>
            <a:r>
              <a:rPr sz="2200"/>
              <a:t>viele verschiedene Medien zu den Schulbüchern</a:t>
            </a:r>
            <a:endParaRPr sz="2200"/>
          </a:p>
          <a:p>
            <a:pPr lvl="0">
              <a:defRPr sz="1800"/>
            </a:pPr>
            <a:r>
              <a:rPr sz="2200"/>
              <a:t>Workbooks, CDs, Videokassetten, etc.</a:t>
            </a:r>
            <a:endParaRPr sz="2200"/>
          </a:p>
          <a:p>
            <a:pPr lvl="0">
              <a:defRPr sz="1800"/>
            </a:pPr>
            <a:endParaRPr sz="2200"/>
          </a:p>
          <a:p>
            <a:pPr lvl="0">
              <a:defRPr sz="1800"/>
            </a:pPr>
            <a:r>
              <a:rPr sz="2200"/>
              <a:t>Vorteile eines elektronischen Schulbuchs:</a:t>
            </a:r>
            <a:endParaRPr sz="2200"/>
          </a:p>
          <a:p>
            <a:pPr lvl="0">
              <a:defRPr sz="1800"/>
            </a:pPr>
            <a:endParaRPr sz="2200"/>
          </a:p>
          <a:p>
            <a:pPr lvl="0">
              <a:defRPr sz="1800"/>
            </a:pPr>
            <a:r>
              <a:rPr sz="2200"/>
              <a:t>Alle Medien in einem! </a:t>
            </a:r>
            <a:endParaRPr sz="2200"/>
          </a:p>
          <a:p>
            <a:pPr lvl="0">
              <a:defRPr sz="1800"/>
            </a:pPr>
            <a:r>
              <a:rPr sz="2200"/>
              <a:t>Videos, Landkarten, Audio, Interaktive Bilder, selbst ablaufende Präsentationen, Kurztests, Lernkärtchen, Lesezeichen, Markierungen, 3D-Bilder, Hyperlinks</a:t>
            </a:r>
            <a:endParaRPr sz="2200"/>
          </a:p>
          <a:p>
            <a:pPr lvl="0">
              <a:defRPr sz="1800"/>
            </a:pPr>
            <a:endParaRPr sz="2200"/>
          </a:p>
          <a:p>
            <a:pPr lvl="0">
              <a:defRPr sz="1800"/>
            </a:pPr>
            <a:r>
              <a:rPr sz="2200"/>
              <a:t>Hohes Maß an Aktualität!</a:t>
            </a:r>
            <a:endParaRPr sz="2200"/>
          </a:p>
          <a:p>
            <a:pPr lvl="0">
              <a:defRPr sz="1800"/>
            </a:pPr>
            <a:endParaRPr sz="2200"/>
          </a:p>
          <a:p>
            <a:pPr lvl="0">
              <a:defRPr sz="1800"/>
            </a:pPr>
            <a:r>
              <a:rPr sz="2200"/>
              <a:t>Fehler im Schulbuch können schneller korrigiert werden!</a:t>
            </a:r>
            <a:endParaRPr sz="2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1" name="Shape 111"/>
          <p:cNvSpPr/>
          <p:nvPr>
            <p:ph type="sldImg"/>
          </p:nvPr>
        </p:nvSpPr>
        <p:spPr>
          <a:prstGeom prst="rect">
            <a:avLst/>
          </a:prstGeom>
        </p:spPr>
        <p:txBody>
          <a:bodyPr/>
          <a:lstStyle/>
          <a:p>
            <a:pPr lvl="0"/>
          </a:p>
        </p:txBody>
      </p:sp>
      <p:sp>
        <p:nvSpPr>
          <p:cNvPr id="112" name="Shape 112"/>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Die vier Ebenen in denen Tablets den Unterricht verändern können:</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Ebene I: Lernende - Nutzung von und Umgang mit Tablets im Unterricht</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Ebene II: Lehrende -  Gestaltung von Unterricht mit Tablets</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Ebene III: Inhalte - Umsetzung von Themen mit Hilfe von Tablets</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Ebene IV: Medien - Tablets als Werkzeug im Unterricht</a:t>
            </a:r>
            <a:endParaRPr sz="2400">
              <a:latin typeface="Avenir Book"/>
              <a:ea typeface="Avenir Book"/>
              <a:cs typeface="Avenir Book"/>
              <a:sym typeface="Avenir Book"/>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sldImg"/>
          </p:nvPr>
        </p:nvSpPr>
        <p:spPr>
          <a:prstGeom prst="rect">
            <a:avLst/>
          </a:prstGeom>
        </p:spPr>
        <p:txBody>
          <a:bodyPr/>
          <a:lstStyle/>
          <a:p>
            <a:pPr lvl="0"/>
          </a:p>
        </p:txBody>
      </p:sp>
      <p:sp>
        <p:nvSpPr>
          <p:cNvPr id="120" name="Shape 120"/>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Weitere vier Ebenen in denen Tablets den Unterricht verändern können:</a:t>
            </a:r>
            <a:endParaRPr sz="2400">
              <a:latin typeface="Avenir Book"/>
              <a:ea typeface="Avenir Book"/>
              <a:cs typeface="Avenir Book"/>
              <a:sym typeface="Avenir Book"/>
            </a:endParaRPr>
          </a:p>
          <a:p>
            <a:pPr lvl="0">
              <a:lnSpc>
                <a:spcPct val="125000"/>
              </a:lnSpc>
              <a:defRPr sz="1800"/>
            </a:pP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SAMR-Modell von Ruben R. Puentedura.</a:t>
            </a:r>
            <a:endParaRPr sz="2400">
              <a:latin typeface="Avenir Book"/>
              <a:ea typeface="Avenir Book"/>
              <a:cs typeface="Avenir Book"/>
              <a:sym typeface="Avenir Book"/>
            </a:endParaRPr>
          </a:p>
          <a:p>
            <a:pPr lvl="0">
              <a:lnSpc>
                <a:spcPct val="125000"/>
              </a:lnSpc>
              <a:defRPr sz="1800"/>
            </a:pP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Substitution: Die Technik wird als Ersatz für etwas verwendet, ohne zusätzliche Funktionalität zu erzielen.</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Bsp. Schulbuchtexte als PDF mit dem Tablet lesen.</a:t>
            </a:r>
            <a:endParaRPr sz="2400">
              <a:latin typeface="Avenir Book"/>
              <a:ea typeface="Avenir Book"/>
              <a:cs typeface="Avenir Book"/>
              <a:sym typeface="Avenir Book"/>
            </a:endParaRPr>
          </a:p>
          <a:p>
            <a:pPr lvl="0">
              <a:lnSpc>
                <a:spcPct val="125000"/>
              </a:lnSpc>
              <a:defRPr sz="1800"/>
            </a:pPr>
            <a:r>
              <a:rPr sz="1600">
                <a:latin typeface="Avenir Book"/>
                <a:ea typeface="Avenir Book"/>
                <a:cs typeface="Avenir Book"/>
                <a:sym typeface="Avenir Book"/>
              </a:rPr>
              <a:t>Technology is used as a direct substitute for what you </a:t>
            </a:r>
            <a:endParaRPr sz="1600">
              <a:latin typeface="Avenir Book"/>
              <a:ea typeface="Avenir Book"/>
              <a:cs typeface="Avenir Book"/>
              <a:sym typeface="Avenir Book"/>
            </a:endParaRPr>
          </a:p>
          <a:p>
            <a:pPr lvl="0">
              <a:lnSpc>
                <a:spcPct val="125000"/>
              </a:lnSpc>
              <a:defRPr sz="1800"/>
            </a:pPr>
            <a:r>
              <a:rPr sz="1600">
                <a:latin typeface="Avenir Book"/>
                <a:ea typeface="Avenir Book"/>
                <a:cs typeface="Avenir Book"/>
                <a:sym typeface="Avenir Book"/>
              </a:rPr>
              <a:t>might do already, with no functional change.</a:t>
            </a:r>
            <a:endParaRPr sz="16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Augmentation: Ersatz mit funktionaler Erweiterung</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z.B. Wörterbücher beim Lesen nutzen.</a:t>
            </a:r>
            <a:endParaRPr sz="2400">
              <a:latin typeface="Avenir Book"/>
              <a:ea typeface="Avenir Book"/>
              <a:cs typeface="Avenir Book"/>
              <a:sym typeface="Avenir Book"/>
            </a:endParaRPr>
          </a:p>
          <a:p>
            <a:pPr lvl="0">
              <a:lnSpc>
                <a:spcPct val="125000"/>
              </a:lnSpc>
              <a:defRPr sz="1800"/>
            </a:pPr>
            <a:r>
              <a:rPr sz="1600">
                <a:latin typeface="Avenir Book"/>
                <a:ea typeface="Avenir Book"/>
                <a:cs typeface="Avenir Book"/>
                <a:sym typeface="Avenir Book"/>
              </a:rPr>
              <a:t>Technology is a direct substitute, but there is functional improvement over what you did without the technology.</a:t>
            </a:r>
            <a:endParaRPr sz="16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Modification: Die Aufgabe mit Hilfe der Technik entscheidend neugestalten.</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z.B.: Annotationen und Markierungen in den PDFs vornehmen.</a:t>
            </a:r>
            <a:endParaRPr sz="2400">
              <a:latin typeface="Avenir Book"/>
              <a:ea typeface="Avenir Book"/>
              <a:cs typeface="Avenir Book"/>
              <a:sym typeface="Avenir Book"/>
            </a:endParaRPr>
          </a:p>
          <a:p>
            <a:pPr lvl="0">
              <a:lnSpc>
                <a:spcPct val="125000"/>
              </a:lnSpc>
              <a:defRPr sz="1800"/>
            </a:pPr>
            <a:r>
              <a:rPr sz="1600">
                <a:latin typeface="Avenir Book"/>
                <a:ea typeface="Avenir Book"/>
                <a:cs typeface="Avenir Book"/>
                <a:sym typeface="Avenir Book"/>
              </a:rPr>
              <a:t>Technology allows you to significantly redesign the task.</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Redefinition: Die Aufgabe um Bereiche erweitern, die ohne die Technologie nicht möglich wären.</a:t>
            </a:r>
            <a:endParaRPr sz="2400">
              <a:latin typeface="Avenir Book"/>
              <a:ea typeface="Avenir Book"/>
              <a:cs typeface="Avenir Book"/>
              <a:sym typeface="Avenir Book"/>
            </a:endParaRPr>
          </a:p>
          <a:p>
            <a:pPr lvl="0">
              <a:lnSpc>
                <a:spcPct val="125000"/>
              </a:lnSpc>
              <a:defRPr sz="1800"/>
            </a:pPr>
            <a:r>
              <a:rPr sz="2400">
                <a:latin typeface="Avenir Book"/>
                <a:ea typeface="Avenir Book"/>
                <a:cs typeface="Avenir Book"/>
                <a:sym typeface="Avenir Book"/>
              </a:rPr>
              <a:t>z.B.:  Die Textseite, mit Bild-, Ton- und Filmmaterial angereichert, in ein e-book umwandeln.</a:t>
            </a:r>
            <a:endParaRPr sz="2400">
              <a:latin typeface="Avenir Book"/>
              <a:ea typeface="Avenir Book"/>
              <a:cs typeface="Avenir Book"/>
              <a:sym typeface="Avenir Book"/>
            </a:endParaRPr>
          </a:p>
          <a:p>
            <a:pPr lvl="0">
              <a:lnSpc>
                <a:spcPct val="125000"/>
              </a:lnSpc>
              <a:defRPr sz="1800"/>
            </a:pPr>
            <a:r>
              <a:rPr sz="1600">
                <a:latin typeface="Avenir Book"/>
                <a:ea typeface="Avenir Book"/>
                <a:cs typeface="Avenir Book"/>
                <a:sym typeface="Avenir Book"/>
              </a:rPr>
              <a:t>Technology allows you to do what was previously not possible.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4" name="Shape 124"/>
          <p:cNvSpPr/>
          <p:nvPr>
            <p:ph type="sldImg"/>
          </p:nvPr>
        </p:nvSpPr>
        <p:spPr>
          <a:prstGeom prst="rect">
            <a:avLst/>
          </a:prstGeom>
        </p:spPr>
        <p:txBody>
          <a:bodyPr/>
          <a:lstStyle/>
          <a:p>
            <a:pPr lvl="0"/>
          </a:p>
        </p:txBody>
      </p:sp>
      <p:sp>
        <p:nvSpPr>
          <p:cNvPr id="125" name="Shape 125"/>
          <p:cNvSpPr/>
          <p:nvPr>
            <p:ph type="body" sz="quarter" idx="1"/>
          </p:nvPr>
        </p:nvSpPr>
        <p:spPr>
          <a:prstGeom prst="rect">
            <a:avLst/>
          </a:prstGeom>
        </p:spPr>
        <p:txBody>
          <a:bodyPr/>
          <a:lstStyle/>
          <a:p>
            <a:pPr lvl="0">
              <a:lnSpc>
                <a:spcPct val="125000"/>
              </a:lnSpc>
              <a:defRPr sz="1800"/>
            </a:pPr>
            <a:r>
              <a:rPr sz="2400">
                <a:latin typeface="Avenir Book"/>
                <a:ea typeface="Avenir Book"/>
                <a:cs typeface="Avenir Book"/>
                <a:sym typeface="Avenir Book"/>
              </a:rPr>
              <a:t>Zusammenfassung der Auswirkungen vom Einsatz von Tablets für die Lernenden genauer betrachtet:</a:t>
            </a:r>
            <a:endParaRPr sz="2400">
              <a:latin typeface="Avenir Book"/>
              <a:ea typeface="Avenir Book"/>
              <a:cs typeface="Avenir Book"/>
              <a:sym typeface="Avenir Book"/>
            </a:endParaRPr>
          </a:p>
          <a:p>
            <a:pPr lvl="0">
              <a:lnSpc>
                <a:spcPct val="125000"/>
              </a:lnSpc>
              <a:defRPr sz="1800"/>
            </a:pPr>
            <a:endParaRPr sz="2400">
              <a:latin typeface="Avenir Book"/>
              <a:ea typeface="Avenir Book"/>
              <a:cs typeface="Avenir Book"/>
              <a:sym typeface="Avenir Book"/>
            </a:endParaRPr>
          </a:p>
          <a:p>
            <a:pPr lvl="0">
              <a:defRPr sz="1800"/>
            </a:pPr>
            <a:r>
              <a:rPr sz="2200"/>
              <a:t>Multimediales Lernen = Lernen mit Text, Bild, Animation, Audio und Video</a:t>
            </a:r>
            <a:endParaRPr sz="2200"/>
          </a:p>
          <a:p>
            <a:pPr lvl="1">
              <a:defRPr sz="1800"/>
            </a:pPr>
            <a:r>
              <a:rPr sz="2200"/>
              <a:t>Multimodal = Lernen unter Ausnutzung der zur Verfügung stehenden Sinne Hören, Sehen, Begreifen</a:t>
            </a:r>
            <a:endParaRPr sz="2200"/>
          </a:p>
          <a:p>
            <a:pPr lvl="1">
              <a:defRPr sz="1800"/>
            </a:pPr>
            <a:r>
              <a:rPr sz="2200"/>
              <a:t>Mulicodal = Lernen unter Verwendung verschiedener Zeichensysteme (Text und Bild)</a:t>
            </a:r>
            <a:endParaRPr sz="2200"/>
          </a:p>
          <a:p>
            <a:pPr lvl="1">
              <a:defRPr sz="1800"/>
            </a:pPr>
            <a:r>
              <a:rPr sz="2200"/>
              <a:t>Augmented Reality = Visualisierung nicht sichtbarer Prozesse und Geschehnisse (Solar Walk)</a:t>
            </a:r>
            <a:endParaRPr sz="2200"/>
          </a:p>
          <a:p>
            <a:pPr lvl="0">
              <a:defRPr sz="1800"/>
            </a:pPr>
            <a:r>
              <a:rPr sz="2200"/>
              <a:t>Interaktives Lernen</a:t>
            </a:r>
            <a:endParaRPr sz="2200"/>
          </a:p>
          <a:p>
            <a:pPr lvl="1">
              <a:defRPr sz="1800"/>
            </a:pPr>
            <a:r>
              <a:rPr sz="2200"/>
              <a:t>Tippen am Bildschirm</a:t>
            </a:r>
            <a:endParaRPr sz="2200"/>
          </a:p>
          <a:p>
            <a:pPr lvl="1">
              <a:defRPr sz="1800"/>
            </a:pPr>
            <a:r>
              <a:rPr sz="2200"/>
              <a:t>Zoomen</a:t>
            </a:r>
            <a:endParaRPr sz="2200"/>
          </a:p>
          <a:p>
            <a:pPr lvl="1">
              <a:defRPr sz="1800"/>
            </a:pPr>
            <a:r>
              <a:rPr sz="2200"/>
              <a:t>Verschieben, integrieren, neu anordnen</a:t>
            </a:r>
            <a:endParaRPr sz="2200"/>
          </a:p>
          <a:p>
            <a:pPr lvl="1">
              <a:defRPr sz="1800"/>
            </a:pPr>
            <a:r>
              <a:rPr sz="2200"/>
              <a:t>Kitten, drehen, Schwerkraft nutzen</a:t>
            </a:r>
            <a:endParaRPr sz="2200"/>
          </a:p>
          <a:p>
            <a:pPr lvl="1">
              <a:defRPr sz="1800"/>
            </a:pPr>
            <a:r>
              <a:rPr sz="2200"/>
              <a:t>Aufmerksamkeit durch interaktive Übungen fokussieren</a:t>
            </a:r>
            <a:endParaRPr sz="2200"/>
          </a:p>
          <a:p>
            <a:pPr lvl="0">
              <a:defRPr sz="1800"/>
            </a:pPr>
            <a:r>
              <a:rPr sz="2200"/>
              <a:t>Kollaboratives Lernen</a:t>
            </a:r>
            <a:endParaRPr sz="2200"/>
          </a:p>
          <a:p>
            <a:pPr lvl="1">
              <a:defRPr sz="1800"/>
            </a:pPr>
            <a:r>
              <a:rPr sz="2200"/>
              <a:t>Schneller Austausch von Lerninhalten</a:t>
            </a:r>
            <a:endParaRPr sz="2200"/>
          </a:p>
          <a:p>
            <a:pPr lvl="1">
              <a:defRPr sz="1800"/>
            </a:pPr>
            <a:r>
              <a:rPr sz="2200"/>
              <a:t>Zusammenarbeit zwischen Lernenden und Lehrenden verändert sich</a:t>
            </a:r>
            <a:endParaRPr sz="2200"/>
          </a:p>
          <a:p>
            <a:pPr lvl="1">
              <a:defRPr sz="1800"/>
            </a:pPr>
            <a:r>
              <a:rPr sz="2200"/>
              <a:t>Gemeinsames Lernen in der Cloud = Lernen immer und überall</a:t>
            </a: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el &amp; Untertitel">
    <p:spTree>
      <p:nvGrpSpPr>
        <p:cNvPr id="1" name=""/>
        <p:cNvGrpSpPr/>
        <p:nvPr/>
      </p:nvGrpSpPr>
      <p:grpSpPr>
        <a:xfrm>
          <a:off x="0" y="0"/>
          <a:ext cx="0" cy="0"/>
          <a:chOff x="0" y="0"/>
          <a:chExt cx="0" cy="0"/>
        </a:xfrm>
      </p:grpSpPr>
      <p:sp>
        <p:nvSpPr>
          <p:cNvPr id="7" name="Shape 7"/>
          <p:cNvSpPr/>
          <p:nvPr>
            <p:ph type="title"/>
          </p:nvPr>
        </p:nvSpPr>
        <p:spPr>
          <a:xfrm>
            <a:off x="762000" y="2463800"/>
            <a:ext cx="11480800" cy="2540000"/>
          </a:xfrm>
          <a:prstGeom prst="rect">
            <a:avLst/>
          </a:prstGeom>
        </p:spPr>
        <p:txBody>
          <a:bodyPr anchor="b"/>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Titeltext</a:t>
            </a:r>
          </a:p>
        </p:txBody>
      </p:sp>
      <p:sp>
        <p:nvSpPr>
          <p:cNvPr id="8" name="Shape 8"/>
          <p:cNvSpPr/>
          <p:nvPr>
            <p:ph type="body" idx="1"/>
          </p:nvPr>
        </p:nvSpPr>
        <p:spPr>
          <a:xfrm>
            <a:off x="762000" y="5156200"/>
            <a:ext cx="11480800" cy="8636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lvl="0">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1</a:t>
            </a:r>
            <a:endParaRPr sz="2400">
              <a:solidFill>
                <a:srgbClr val="FFFFFF"/>
              </a:solidFill>
              <a:effectLst>
                <a:outerShdw sx="100000" sy="100000" kx="0" ky="0" algn="b" rotWithShape="0" blurRad="50800" dist="25400" dir="5400000">
                  <a:srgbClr val="000000"/>
                </a:outerShdw>
              </a:effectLst>
            </a:endParaRPr>
          </a:p>
          <a:p>
            <a:pPr lvl="1">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2</a:t>
            </a:r>
            <a:endParaRPr sz="2400">
              <a:solidFill>
                <a:srgbClr val="FFFFFF"/>
              </a:solidFill>
              <a:effectLst>
                <a:outerShdw sx="100000" sy="100000" kx="0" ky="0" algn="b" rotWithShape="0" blurRad="50800" dist="25400" dir="5400000">
                  <a:srgbClr val="000000"/>
                </a:outerShdw>
              </a:effectLst>
            </a:endParaRPr>
          </a:p>
          <a:p>
            <a:pPr lvl="2">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3</a:t>
            </a:r>
            <a:endParaRPr sz="2400">
              <a:solidFill>
                <a:srgbClr val="FFFFFF"/>
              </a:solidFill>
              <a:effectLst>
                <a:outerShdw sx="100000" sy="100000" kx="0" ky="0" algn="b" rotWithShape="0" blurRad="50800" dist="25400" dir="5400000">
                  <a:srgbClr val="000000"/>
                </a:outerShdw>
              </a:effectLst>
            </a:endParaRPr>
          </a:p>
          <a:p>
            <a:pPr lvl="3">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4</a:t>
            </a:r>
            <a:endParaRPr sz="2400">
              <a:solidFill>
                <a:srgbClr val="FFFFFF"/>
              </a:solidFill>
              <a:effectLst>
                <a:outerShdw sx="100000" sy="100000" kx="0" ky="0" algn="b" rotWithShape="0" blurRad="50800" dist="25400" dir="5400000">
                  <a:srgbClr val="000000"/>
                </a:outerShdw>
              </a:effectLst>
            </a:endParaRPr>
          </a:p>
          <a:p>
            <a:pPr lvl="4">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5</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0" showMasterPhAnim="1">
  <p:cSld name="Zitat">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0" showMasterPhAnim="1">
  <p:cSld name="Foto">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0" showMasterPhAnim="1">
  <p:cSld name="Leer">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0" showMasterPhAnim="1">
  <p:cSld name="Foto - Horizontal">
    <p:spTree>
      <p:nvGrpSpPr>
        <p:cNvPr id="1" name=""/>
        <p:cNvGrpSpPr/>
        <p:nvPr/>
      </p:nvGrpSpPr>
      <p:grpSpPr>
        <a:xfrm>
          <a:off x="0" y="0"/>
          <a:ext cx="0" cy="0"/>
          <a:chOff x="0" y="0"/>
          <a:chExt cx="0" cy="0"/>
        </a:xfrm>
      </p:grpSpPr>
      <p:sp>
        <p:nvSpPr>
          <p:cNvPr id="10" name="Shape 10"/>
          <p:cNvSpPr/>
          <p:nvPr>
            <p:ph type="title"/>
          </p:nvPr>
        </p:nvSpPr>
        <p:spPr>
          <a:xfrm>
            <a:off x="762000" y="6883400"/>
            <a:ext cx="11480800" cy="1079500"/>
          </a:xfrm>
          <a:prstGeom prst="rect">
            <a:avLst/>
          </a:prstGeom>
        </p:spPr>
        <p:txBody>
          <a:bodyPr anchor="b"/>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Titeltext</a:t>
            </a:r>
          </a:p>
        </p:txBody>
      </p:sp>
      <p:sp>
        <p:nvSpPr>
          <p:cNvPr id="11" name="Shape 11"/>
          <p:cNvSpPr/>
          <p:nvPr>
            <p:ph type="body" idx="1"/>
          </p:nvPr>
        </p:nvSpPr>
        <p:spPr>
          <a:xfrm>
            <a:off x="762000" y="8128000"/>
            <a:ext cx="11480800" cy="9144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lvl="0">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1</a:t>
            </a:r>
            <a:endParaRPr sz="2400">
              <a:solidFill>
                <a:srgbClr val="FFFFFF"/>
              </a:solidFill>
              <a:effectLst>
                <a:outerShdw sx="100000" sy="100000" kx="0" ky="0" algn="b" rotWithShape="0" blurRad="50800" dist="25400" dir="5400000">
                  <a:srgbClr val="000000"/>
                </a:outerShdw>
              </a:effectLst>
            </a:endParaRPr>
          </a:p>
          <a:p>
            <a:pPr lvl="1">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2</a:t>
            </a:r>
            <a:endParaRPr sz="2400">
              <a:solidFill>
                <a:srgbClr val="FFFFFF"/>
              </a:solidFill>
              <a:effectLst>
                <a:outerShdw sx="100000" sy="100000" kx="0" ky="0" algn="b" rotWithShape="0" blurRad="50800" dist="25400" dir="5400000">
                  <a:srgbClr val="000000"/>
                </a:outerShdw>
              </a:effectLst>
            </a:endParaRPr>
          </a:p>
          <a:p>
            <a:pPr lvl="2">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3</a:t>
            </a:r>
            <a:endParaRPr sz="2400">
              <a:solidFill>
                <a:srgbClr val="FFFFFF"/>
              </a:solidFill>
              <a:effectLst>
                <a:outerShdw sx="100000" sy="100000" kx="0" ky="0" algn="b" rotWithShape="0" blurRad="50800" dist="25400" dir="5400000">
                  <a:srgbClr val="000000"/>
                </a:outerShdw>
              </a:effectLst>
            </a:endParaRPr>
          </a:p>
          <a:p>
            <a:pPr lvl="3">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4</a:t>
            </a:r>
            <a:endParaRPr sz="2400">
              <a:solidFill>
                <a:srgbClr val="FFFFFF"/>
              </a:solidFill>
              <a:effectLst>
                <a:outerShdw sx="100000" sy="100000" kx="0" ky="0" algn="b" rotWithShape="0" blurRad="50800" dist="25400" dir="5400000">
                  <a:srgbClr val="000000"/>
                </a:outerShdw>
              </a:effectLst>
            </a:endParaRPr>
          </a:p>
          <a:p>
            <a:pPr lvl="4">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5</a:t>
            </a:r>
          </a:p>
        </p:txBody>
      </p:sp>
      <p:pic>
        <p:nvPicPr>
          <p:cNvPr id="12" name="pasted-image.pdf"/>
          <p:cNvPicPr/>
          <p:nvPr/>
        </p:nvPicPr>
        <p:blipFill>
          <a:blip r:embed="rId2">
            <a:extLst/>
          </a:blip>
          <a:stretch>
            <a:fillRect/>
          </a:stretch>
        </p:blipFill>
        <p:spPr>
          <a:xfrm>
            <a:off x="10526998" y="391531"/>
            <a:ext cx="1896116" cy="689498"/>
          </a:xfrm>
          <a:prstGeom prst="rect">
            <a:avLst/>
          </a:prstGeom>
          <a:ln w="12700">
            <a:miter lim="400000"/>
          </a:ln>
        </p:spPr>
      </p:pic>
      <p:sp>
        <p:nvSpPr>
          <p:cNvPr id="13" name="Shape 13"/>
          <p:cNvSpPr/>
          <p:nvPr/>
        </p:nvSpPr>
        <p:spPr>
          <a:xfrm>
            <a:off x="1062905" y="346632"/>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FFFFFF"/>
                </a:solidFill>
              </a:defRPr>
            </a:lvl1pPr>
          </a:lstStyle>
          <a:p>
            <a:pPr lvl="0">
              <a:defRPr sz="1800">
                <a:solidFill>
                  <a:srgbClr val="000000"/>
                </a:solidFill>
                <a:effectLst/>
              </a:defRPr>
            </a:pPr>
            <a:r>
              <a:rPr sz="2200">
                <a:solidFill>
                  <a:srgbClr val="FFFFFF"/>
                </a:solidFill>
              </a:rPr>
              <a:t>Landesakademie für Fortbildung und Personalentwicklung an Schulen</a:t>
            </a:r>
            <a:endParaRPr sz="2200">
              <a:solidFill>
                <a:srgbClr val="FFFFFF"/>
              </a:solidFill>
            </a:endParaRP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el - Mitte">
    <p:spTree>
      <p:nvGrpSpPr>
        <p:cNvPr id="1" name=""/>
        <p:cNvGrpSpPr/>
        <p:nvPr/>
      </p:nvGrpSpPr>
      <p:grpSpPr>
        <a:xfrm>
          <a:off x="0" y="0"/>
          <a:ext cx="0" cy="0"/>
          <a:chOff x="0" y="0"/>
          <a:chExt cx="0" cy="0"/>
        </a:xfrm>
      </p:grpSpPr>
      <p:sp>
        <p:nvSpPr>
          <p:cNvPr id="15" name="Shape 15"/>
          <p:cNvSpPr/>
          <p:nvPr>
            <p:ph type="title"/>
          </p:nvPr>
        </p:nvSpPr>
        <p:spPr>
          <a:xfrm>
            <a:off x="762000" y="3517900"/>
            <a:ext cx="11480800" cy="2717800"/>
          </a:xfrm>
          <a:prstGeom prst="rect">
            <a:avLst/>
          </a:prstGeom>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Titeltext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0" showMasterPhAnim="1">
  <p:cSld name="Foto - Vertikal">
    <p:spTree>
      <p:nvGrpSpPr>
        <p:cNvPr id="1" name=""/>
        <p:cNvGrpSpPr/>
        <p:nvPr/>
      </p:nvGrpSpPr>
      <p:grpSpPr>
        <a:xfrm>
          <a:off x="0" y="0"/>
          <a:ext cx="0" cy="0"/>
          <a:chOff x="0" y="0"/>
          <a:chExt cx="0" cy="0"/>
        </a:xfrm>
      </p:grpSpPr>
      <p:sp>
        <p:nvSpPr>
          <p:cNvPr id="17" name="Shape 17"/>
          <p:cNvSpPr/>
          <p:nvPr>
            <p:ph type="title"/>
          </p:nvPr>
        </p:nvSpPr>
        <p:spPr>
          <a:xfrm>
            <a:off x="762000" y="419100"/>
            <a:ext cx="5384800" cy="4597400"/>
          </a:xfrm>
          <a:prstGeom prst="rect">
            <a:avLst/>
          </a:prstGeom>
        </p:spPr>
        <p:txBody>
          <a:bodyPr anchor="b"/>
          <a:lstStyle>
            <a:lvl1pPr>
              <a:defRPr sz="5200"/>
            </a:lvl1pPr>
          </a:lstStyle>
          <a:p>
            <a:pPr lvl="0">
              <a:defRPr b="0" sz="1800">
                <a:solidFill>
                  <a:srgbClr val="000000"/>
                </a:solidFill>
                <a:effectLst/>
              </a:defRPr>
            </a:pPr>
            <a:r>
              <a:rPr b="1" sz="5200">
                <a:solidFill>
                  <a:srgbClr val="FFFFFF"/>
                </a:solidFill>
                <a:effectLst>
                  <a:outerShdw sx="100000" sy="100000" kx="0" ky="0" algn="b" rotWithShape="0" blurRad="50800" dist="25400" dir="5400000">
                    <a:srgbClr val="000000"/>
                  </a:outerShdw>
                </a:effectLst>
              </a:rPr>
              <a:t>Titeltext</a:t>
            </a:r>
          </a:p>
        </p:txBody>
      </p:sp>
      <p:sp>
        <p:nvSpPr>
          <p:cNvPr id="18" name="Shape 18"/>
          <p:cNvSpPr/>
          <p:nvPr>
            <p:ph type="body" idx="1"/>
          </p:nvPr>
        </p:nvSpPr>
        <p:spPr>
          <a:xfrm>
            <a:off x="762000" y="5245100"/>
            <a:ext cx="5384800" cy="3810000"/>
          </a:xfrm>
          <a:prstGeom prst="rect">
            <a:avLst/>
          </a:prstGeom>
        </p:spPr>
        <p:txBody>
          <a:bodyPr anchor="t"/>
          <a:lstStyle>
            <a:lvl1pPr marL="0" indent="0" algn="ctr">
              <a:spcBef>
                <a:spcPts val="0"/>
              </a:spcBef>
              <a:buSzTx/>
              <a:buNone/>
              <a:defRPr sz="2400">
                <a:solidFill>
                  <a:srgbClr val="FFFFFF"/>
                </a:solidFill>
              </a:defRPr>
            </a:lvl1pPr>
            <a:lvl2pPr marL="0" indent="228600" algn="ctr">
              <a:spcBef>
                <a:spcPts val="0"/>
              </a:spcBef>
              <a:buSzTx/>
              <a:buNone/>
              <a:defRPr sz="2400">
                <a:solidFill>
                  <a:srgbClr val="FFFFFF"/>
                </a:solidFill>
              </a:defRPr>
            </a:lvl2pPr>
            <a:lvl3pPr marL="0" indent="457200" algn="ctr">
              <a:spcBef>
                <a:spcPts val="0"/>
              </a:spcBef>
              <a:buSzTx/>
              <a:buNone/>
              <a:defRPr sz="2400">
                <a:solidFill>
                  <a:srgbClr val="FFFFFF"/>
                </a:solidFill>
              </a:defRPr>
            </a:lvl3pPr>
            <a:lvl4pPr marL="0" indent="685800" algn="ctr">
              <a:spcBef>
                <a:spcPts val="0"/>
              </a:spcBef>
              <a:buSzTx/>
              <a:buNone/>
              <a:defRPr sz="2400">
                <a:solidFill>
                  <a:srgbClr val="FFFFFF"/>
                </a:solidFill>
              </a:defRPr>
            </a:lvl4pPr>
            <a:lvl5pPr marL="0" indent="914400" algn="ctr">
              <a:spcBef>
                <a:spcPts val="0"/>
              </a:spcBef>
              <a:buSzTx/>
              <a:buNone/>
              <a:defRPr sz="2400">
                <a:solidFill>
                  <a:srgbClr val="FFFFFF"/>
                </a:solidFill>
              </a:defRPr>
            </a:lvl5pPr>
          </a:lstStyle>
          <a:p>
            <a:pPr lvl="0">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1</a:t>
            </a:r>
            <a:endParaRPr sz="2400">
              <a:solidFill>
                <a:srgbClr val="FFFFFF"/>
              </a:solidFill>
              <a:effectLst>
                <a:outerShdw sx="100000" sy="100000" kx="0" ky="0" algn="b" rotWithShape="0" blurRad="50800" dist="25400" dir="5400000">
                  <a:srgbClr val="000000"/>
                </a:outerShdw>
              </a:effectLst>
            </a:endParaRPr>
          </a:p>
          <a:p>
            <a:pPr lvl="1">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2</a:t>
            </a:r>
            <a:endParaRPr sz="2400">
              <a:solidFill>
                <a:srgbClr val="FFFFFF"/>
              </a:solidFill>
              <a:effectLst>
                <a:outerShdw sx="100000" sy="100000" kx="0" ky="0" algn="b" rotWithShape="0" blurRad="50800" dist="25400" dir="5400000">
                  <a:srgbClr val="000000"/>
                </a:outerShdw>
              </a:effectLst>
            </a:endParaRPr>
          </a:p>
          <a:p>
            <a:pPr lvl="2">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3</a:t>
            </a:r>
            <a:endParaRPr sz="2400">
              <a:solidFill>
                <a:srgbClr val="FFFFFF"/>
              </a:solidFill>
              <a:effectLst>
                <a:outerShdw sx="100000" sy="100000" kx="0" ky="0" algn="b" rotWithShape="0" blurRad="50800" dist="25400" dir="5400000">
                  <a:srgbClr val="000000"/>
                </a:outerShdw>
              </a:effectLst>
            </a:endParaRPr>
          </a:p>
          <a:p>
            <a:pPr lvl="3">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4</a:t>
            </a:r>
            <a:endParaRPr sz="2400">
              <a:solidFill>
                <a:srgbClr val="FFFFFF"/>
              </a:solidFill>
              <a:effectLst>
                <a:outerShdw sx="100000" sy="100000" kx="0" ky="0" algn="b" rotWithShape="0" blurRad="50800" dist="25400" dir="5400000">
                  <a:srgbClr val="000000"/>
                </a:outerShdw>
              </a:effectLst>
            </a:endParaRPr>
          </a:p>
          <a:p>
            <a:pPr lvl="4">
              <a:defRPr sz="1800">
                <a:solidFill>
                  <a:srgbClr val="000000"/>
                </a:solidFill>
                <a:effectLst/>
              </a:defRPr>
            </a:pPr>
            <a:r>
              <a:rPr sz="2400">
                <a:solidFill>
                  <a:srgbClr val="FFFFFF"/>
                </a:solidFill>
                <a:effectLst>
                  <a:outerShdw sx="100000" sy="100000" kx="0" ky="0" algn="b" rotWithShape="0" blurRad="50800" dist="25400" dir="5400000">
                    <a:srgbClr val="000000"/>
                  </a:outerShdw>
                </a:effectLst>
              </a:rPr>
              <a:t>Textebene 5</a:t>
            </a:r>
          </a:p>
        </p:txBody>
      </p:sp>
      <p:pic>
        <p:nvPicPr>
          <p:cNvPr id="19" name="pasted-image.pdf"/>
          <p:cNvPicPr/>
          <p:nvPr/>
        </p:nvPicPr>
        <p:blipFill>
          <a:blip r:embed="rId2">
            <a:extLst/>
          </a:blip>
          <a:stretch>
            <a:fillRect/>
          </a:stretch>
        </p:blipFill>
        <p:spPr>
          <a:xfrm>
            <a:off x="10526998" y="391531"/>
            <a:ext cx="1896116" cy="689498"/>
          </a:xfrm>
          <a:prstGeom prst="rect">
            <a:avLst/>
          </a:prstGeom>
          <a:ln w="12700">
            <a:miter lim="400000"/>
          </a:ln>
        </p:spPr>
      </p:pic>
      <p:sp>
        <p:nvSpPr>
          <p:cNvPr id="20" name="Shape 20"/>
          <p:cNvSpPr/>
          <p:nvPr/>
        </p:nvSpPr>
        <p:spPr>
          <a:xfrm>
            <a:off x="1062905" y="346632"/>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FFFFFF"/>
                </a:solidFill>
              </a:defRPr>
            </a:lvl1pPr>
          </a:lstStyle>
          <a:p>
            <a:pPr lvl="0">
              <a:defRPr sz="1800">
                <a:solidFill>
                  <a:srgbClr val="000000"/>
                </a:solidFill>
                <a:effectLst/>
              </a:defRPr>
            </a:pPr>
            <a:r>
              <a:rPr sz="2200">
                <a:solidFill>
                  <a:srgbClr val="FFFFFF"/>
                </a:solidFill>
              </a:rPr>
              <a:t>Landesakademie für Fortbildung und Personalentwicklung an Schulen</a:t>
            </a:r>
            <a:endParaRPr sz="2200">
              <a:solidFill>
                <a:srgbClr val="FFFFFF"/>
              </a:solidFill>
            </a:endParaRP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el - Oben">
    <p:spTree>
      <p:nvGrpSpPr>
        <p:cNvPr id="1" name=""/>
        <p:cNvGrpSpPr/>
        <p:nvPr/>
      </p:nvGrpSpPr>
      <p:grpSpPr>
        <a:xfrm>
          <a:off x="0" y="0"/>
          <a:ext cx="0" cy="0"/>
          <a:chOff x="0" y="0"/>
          <a:chExt cx="0" cy="0"/>
        </a:xfrm>
      </p:grpSpPr>
      <p:sp>
        <p:nvSpPr>
          <p:cNvPr id="22" name="Shape 22"/>
          <p:cNvSpPr/>
          <p:nvPr>
            <p:ph type="title"/>
          </p:nvPr>
        </p:nvSpPr>
        <p:spPr>
          <a:prstGeom prst="rect">
            <a:avLst/>
          </a:prstGeom>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Titeltext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el &amp; Aufzählung">
    <p:spTree>
      <p:nvGrpSpPr>
        <p:cNvPr id="1" name=""/>
        <p:cNvGrpSpPr/>
        <p:nvPr/>
      </p:nvGrpSpPr>
      <p:grpSpPr>
        <a:xfrm>
          <a:off x="0" y="0"/>
          <a:ext cx="0" cy="0"/>
          <a:chOff x="0" y="0"/>
          <a:chExt cx="0" cy="0"/>
        </a:xfrm>
      </p:grpSpPr>
      <p:sp>
        <p:nvSpPr>
          <p:cNvPr id="24" name="Shape 24"/>
          <p:cNvSpPr/>
          <p:nvPr>
            <p:ph type="title"/>
          </p:nvPr>
        </p:nvSpPr>
        <p:spPr>
          <a:prstGeom prst="rect">
            <a:avLst/>
          </a:prstGeom>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Titeltext</a:t>
            </a:r>
          </a:p>
        </p:txBody>
      </p:sp>
      <p:sp>
        <p:nvSpPr>
          <p:cNvPr id="25" name="Shape 25"/>
          <p:cNvSpPr/>
          <p:nvPr>
            <p:ph type="body" idx="1"/>
          </p:nvPr>
        </p:nvSpPr>
        <p:spPr>
          <a:prstGeom prst="rect">
            <a:avLst/>
          </a:prstGeom>
        </p:spPr>
        <p:txBody>
          <a:bodyPr/>
          <a:lstStyle/>
          <a:p>
            <a:pPr lvl="0">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1</a:t>
            </a:r>
            <a:endParaRPr sz="3400">
              <a:solidFill>
                <a:srgbClr val="EBEBEB"/>
              </a:solidFill>
              <a:effectLst>
                <a:outerShdw sx="100000" sy="100000" kx="0" ky="0" algn="b" rotWithShape="0" blurRad="50800" dist="25400" dir="5400000">
                  <a:srgbClr val="000000"/>
                </a:outerShdw>
              </a:effectLst>
            </a:endParaRPr>
          </a:p>
          <a:p>
            <a:pPr lvl="1">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2</a:t>
            </a:r>
            <a:endParaRPr sz="3400">
              <a:solidFill>
                <a:srgbClr val="EBEBEB"/>
              </a:solidFill>
              <a:effectLst>
                <a:outerShdw sx="100000" sy="100000" kx="0" ky="0" algn="b" rotWithShape="0" blurRad="50800" dist="25400" dir="5400000">
                  <a:srgbClr val="000000"/>
                </a:outerShdw>
              </a:effectLst>
            </a:endParaRPr>
          </a:p>
          <a:p>
            <a:pPr lvl="2">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3</a:t>
            </a:r>
            <a:endParaRPr sz="3400">
              <a:solidFill>
                <a:srgbClr val="EBEBEB"/>
              </a:solidFill>
              <a:effectLst>
                <a:outerShdw sx="100000" sy="100000" kx="0" ky="0" algn="b" rotWithShape="0" blurRad="50800" dist="25400" dir="5400000">
                  <a:srgbClr val="000000"/>
                </a:outerShdw>
              </a:effectLst>
            </a:endParaRPr>
          </a:p>
          <a:p>
            <a:pPr lvl="3">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4</a:t>
            </a:r>
            <a:endParaRPr sz="3400">
              <a:solidFill>
                <a:srgbClr val="EBEBEB"/>
              </a:solidFill>
              <a:effectLst>
                <a:outerShdw sx="100000" sy="100000" kx="0" ky="0" algn="b" rotWithShape="0" blurRad="50800" dist="25400" dir="5400000">
                  <a:srgbClr val="000000"/>
                </a:outerShdw>
              </a:effectLst>
            </a:endParaRPr>
          </a:p>
          <a:p>
            <a:pPr lvl="4">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5</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0" showMasterPhAnim="1">
  <p:cSld name="Titel, Aufzählung &amp; F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7" name="Shape 27"/>
          <p:cNvSpPr/>
          <p:nvPr>
            <p:ph type="title"/>
          </p:nvPr>
        </p:nvSpPr>
        <p:spPr>
          <a:prstGeom prst="rect">
            <a:avLst/>
          </a:prstGeom>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Titeltext</a:t>
            </a:r>
          </a:p>
        </p:txBody>
      </p:sp>
      <p:sp>
        <p:nvSpPr>
          <p:cNvPr id="28" name="Shape 28"/>
          <p:cNvSpPr/>
          <p:nvPr>
            <p:ph type="body" idx="1"/>
          </p:nvPr>
        </p:nvSpPr>
        <p:spPr>
          <a:xfrm>
            <a:off x="762000" y="2374900"/>
            <a:ext cx="5384800" cy="6807200"/>
          </a:xfrm>
          <a:prstGeom prst="rect">
            <a:avLst/>
          </a:prstGeom>
        </p:spPr>
        <p:txBody>
          <a:bodyPr/>
          <a:lstStyle>
            <a:lvl1pPr marL="342900" indent="-342900">
              <a:spcBef>
                <a:spcPts val="3200"/>
              </a:spcBef>
              <a:buClr>
                <a:srgbClr val="EBEBEB"/>
              </a:buClr>
              <a:defRPr sz="2800"/>
            </a:lvl1pPr>
            <a:lvl2pPr marL="685800" indent="-342900">
              <a:spcBef>
                <a:spcPts val="3200"/>
              </a:spcBef>
              <a:buClr>
                <a:srgbClr val="EBEBEB"/>
              </a:buClr>
              <a:defRPr sz="2800"/>
            </a:lvl2pPr>
            <a:lvl3pPr marL="1028700" indent="-342900">
              <a:spcBef>
                <a:spcPts val="3200"/>
              </a:spcBef>
              <a:buClr>
                <a:srgbClr val="EBEBEB"/>
              </a:buClr>
              <a:defRPr sz="2800"/>
            </a:lvl3pPr>
            <a:lvl4pPr marL="1371600" indent="-342900">
              <a:spcBef>
                <a:spcPts val="3200"/>
              </a:spcBef>
              <a:buClr>
                <a:srgbClr val="EBEBEB"/>
              </a:buClr>
              <a:defRPr sz="2800"/>
            </a:lvl4pPr>
            <a:lvl5pPr marL="1714500" indent="-342900">
              <a:spcBef>
                <a:spcPts val="3200"/>
              </a:spcBef>
              <a:buClr>
                <a:srgbClr val="EBEBEB"/>
              </a:buClr>
              <a:defRPr sz="2800"/>
            </a:lvl5pPr>
          </a:lstStyle>
          <a:p>
            <a:pPr lvl="0">
              <a:defRPr sz="1800">
                <a:solidFill>
                  <a:srgbClr val="000000"/>
                </a:solidFill>
                <a:effectLst/>
              </a:defRPr>
            </a:pPr>
            <a:r>
              <a:rPr sz="2800">
                <a:solidFill>
                  <a:srgbClr val="EBEBEB"/>
                </a:solidFill>
                <a:effectLst>
                  <a:outerShdw sx="100000" sy="100000" kx="0" ky="0" algn="b" rotWithShape="0" blurRad="50800" dist="25400" dir="5400000">
                    <a:srgbClr val="000000"/>
                  </a:outerShdw>
                </a:effectLst>
              </a:rPr>
              <a:t>Textebene 1</a:t>
            </a:r>
            <a:endParaRPr sz="2800">
              <a:solidFill>
                <a:srgbClr val="EBEBEB"/>
              </a:solidFill>
              <a:effectLst>
                <a:outerShdw sx="100000" sy="100000" kx="0" ky="0" algn="b" rotWithShape="0" blurRad="50800" dist="25400" dir="5400000">
                  <a:srgbClr val="000000"/>
                </a:outerShdw>
              </a:effectLst>
            </a:endParaRPr>
          </a:p>
          <a:p>
            <a:pPr lvl="1">
              <a:defRPr sz="1800">
                <a:solidFill>
                  <a:srgbClr val="000000"/>
                </a:solidFill>
                <a:effectLst/>
              </a:defRPr>
            </a:pPr>
            <a:r>
              <a:rPr sz="2800">
                <a:solidFill>
                  <a:srgbClr val="EBEBEB"/>
                </a:solidFill>
                <a:effectLst>
                  <a:outerShdw sx="100000" sy="100000" kx="0" ky="0" algn="b" rotWithShape="0" blurRad="50800" dist="25400" dir="5400000">
                    <a:srgbClr val="000000"/>
                  </a:outerShdw>
                </a:effectLst>
              </a:rPr>
              <a:t>Textebene 2</a:t>
            </a:r>
            <a:endParaRPr sz="2800">
              <a:solidFill>
                <a:srgbClr val="EBEBEB"/>
              </a:solidFill>
              <a:effectLst>
                <a:outerShdw sx="100000" sy="100000" kx="0" ky="0" algn="b" rotWithShape="0" blurRad="50800" dist="25400" dir="5400000">
                  <a:srgbClr val="000000"/>
                </a:outerShdw>
              </a:effectLst>
            </a:endParaRPr>
          </a:p>
          <a:p>
            <a:pPr lvl="2">
              <a:defRPr sz="1800">
                <a:solidFill>
                  <a:srgbClr val="000000"/>
                </a:solidFill>
                <a:effectLst/>
              </a:defRPr>
            </a:pPr>
            <a:r>
              <a:rPr sz="2800">
                <a:solidFill>
                  <a:srgbClr val="EBEBEB"/>
                </a:solidFill>
                <a:effectLst>
                  <a:outerShdw sx="100000" sy="100000" kx="0" ky="0" algn="b" rotWithShape="0" blurRad="50800" dist="25400" dir="5400000">
                    <a:srgbClr val="000000"/>
                  </a:outerShdw>
                </a:effectLst>
              </a:rPr>
              <a:t>Textebene 3</a:t>
            </a:r>
            <a:endParaRPr sz="2800">
              <a:solidFill>
                <a:srgbClr val="EBEBEB"/>
              </a:solidFill>
              <a:effectLst>
                <a:outerShdw sx="100000" sy="100000" kx="0" ky="0" algn="b" rotWithShape="0" blurRad="50800" dist="25400" dir="5400000">
                  <a:srgbClr val="000000"/>
                </a:outerShdw>
              </a:effectLst>
            </a:endParaRPr>
          </a:p>
          <a:p>
            <a:pPr lvl="3">
              <a:defRPr sz="1800">
                <a:solidFill>
                  <a:srgbClr val="000000"/>
                </a:solidFill>
                <a:effectLst/>
              </a:defRPr>
            </a:pPr>
            <a:r>
              <a:rPr sz="2800">
                <a:solidFill>
                  <a:srgbClr val="EBEBEB"/>
                </a:solidFill>
                <a:effectLst>
                  <a:outerShdw sx="100000" sy="100000" kx="0" ky="0" algn="b" rotWithShape="0" blurRad="50800" dist="25400" dir="5400000">
                    <a:srgbClr val="000000"/>
                  </a:outerShdw>
                </a:effectLst>
              </a:rPr>
              <a:t>Textebene 4</a:t>
            </a:r>
            <a:endParaRPr sz="2800">
              <a:solidFill>
                <a:srgbClr val="EBEBEB"/>
              </a:solidFill>
              <a:effectLst>
                <a:outerShdw sx="100000" sy="100000" kx="0" ky="0" algn="b" rotWithShape="0" blurRad="50800" dist="25400" dir="5400000">
                  <a:srgbClr val="000000"/>
                </a:outerShdw>
              </a:effectLst>
            </a:endParaRPr>
          </a:p>
          <a:p>
            <a:pPr lvl="4">
              <a:defRPr sz="1800">
                <a:solidFill>
                  <a:srgbClr val="000000"/>
                </a:solidFill>
                <a:effectLst/>
              </a:defRPr>
            </a:pPr>
            <a:r>
              <a:rPr sz="2800">
                <a:solidFill>
                  <a:srgbClr val="EBEBEB"/>
                </a:solidFill>
                <a:effectLst>
                  <a:outerShdw sx="100000" sy="100000" kx="0" ky="0" algn="b" rotWithShape="0" blurRad="50800" dist="25400" dir="5400000">
                    <a:srgbClr val="000000"/>
                  </a:outerShdw>
                </a:effectLst>
              </a:rPr>
              <a:t>Textebene 5</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Punkt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 name="Shape 30"/>
          <p:cNvSpPr/>
          <p:nvPr>
            <p:ph type="body" idx="1"/>
          </p:nvPr>
        </p:nvSpPr>
        <p:spPr>
          <a:xfrm>
            <a:off x="762000" y="965200"/>
            <a:ext cx="11480800" cy="7823200"/>
          </a:xfrm>
          <a:prstGeom prst="rect">
            <a:avLst/>
          </a:prstGeom>
        </p:spPr>
        <p:txBody>
          <a:bodyPr/>
          <a:lstStyle/>
          <a:p>
            <a:pPr lvl="0">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1</a:t>
            </a:r>
            <a:endParaRPr sz="3400">
              <a:solidFill>
                <a:srgbClr val="EBEBEB"/>
              </a:solidFill>
              <a:effectLst>
                <a:outerShdw sx="100000" sy="100000" kx="0" ky="0" algn="b" rotWithShape="0" blurRad="50800" dist="25400" dir="5400000">
                  <a:srgbClr val="000000"/>
                </a:outerShdw>
              </a:effectLst>
            </a:endParaRPr>
          </a:p>
          <a:p>
            <a:pPr lvl="1">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2</a:t>
            </a:r>
            <a:endParaRPr sz="3400">
              <a:solidFill>
                <a:srgbClr val="EBEBEB"/>
              </a:solidFill>
              <a:effectLst>
                <a:outerShdw sx="100000" sy="100000" kx="0" ky="0" algn="b" rotWithShape="0" blurRad="50800" dist="25400" dir="5400000">
                  <a:srgbClr val="000000"/>
                </a:outerShdw>
              </a:effectLst>
            </a:endParaRPr>
          </a:p>
          <a:p>
            <a:pPr lvl="2">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3</a:t>
            </a:r>
            <a:endParaRPr sz="3400">
              <a:solidFill>
                <a:srgbClr val="EBEBEB"/>
              </a:solidFill>
              <a:effectLst>
                <a:outerShdw sx="100000" sy="100000" kx="0" ky="0" algn="b" rotWithShape="0" blurRad="50800" dist="25400" dir="5400000">
                  <a:srgbClr val="000000"/>
                </a:outerShdw>
              </a:effectLst>
            </a:endParaRPr>
          </a:p>
          <a:p>
            <a:pPr lvl="3">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4</a:t>
            </a:r>
            <a:endParaRPr sz="3400">
              <a:solidFill>
                <a:srgbClr val="EBEBEB"/>
              </a:solidFill>
              <a:effectLst>
                <a:outerShdw sx="100000" sy="100000" kx="0" ky="0" algn="b" rotWithShape="0" blurRad="50800" dist="25400" dir="5400000">
                  <a:srgbClr val="000000"/>
                </a:outerShdw>
              </a:effectLst>
            </a:endParaRPr>
          </a:p>
          <a:p>
            <a:pPr lvl="4">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5</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Foto - 3 Stück">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4BFB9"/>
            </a:gs>
            <a:gs pos="100000">
              <a:srgbClr val="008384"/>
            </a:gs>
          </a:gsLst>
          <a:lin ang="5400000" scaled="0"/>
        </a:gradFill>
      </p:bgPr>
    </p:bg>
    <p:spTree>
      <p:nvGrpSpPr>
        <p:cNvPr id="1" name=""/>
        <p:cNvGrpSpPr/>
        <p:nvPr/>
      </p:nvGrpSpPr>
      <p:grpSpPr>
        <a:xfrm>
          <a:off x="0" y="0"/>
          <a:ext cx="0" cy="0"/>
          <a:chOff x="0" y="0"/>
          <a:chExt cx="0" cy="0"/>
        </a:xfrm>
      </p:grpSpPr>
      <p:sp>
        <p:nvSpPr>
          <p:cNvPr id="2" name="Shape 2"/>
          <p:cNvSpPr/>
          <p:nvPr>
            <p:ph type="title"/>
          </p:nvPr>
        </p:nvSpPr>
        <p:spPr>
          <a:xfrm>
            <a:off x="762000" y="203200"/>
            <a:ext cx="11480800" cy="21463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Titeltext</a:t>
            </a:r>
          </a:p>
        </p:txBody>
      </p:sp>
      <p:sp>
        <p:nvSpPr>
          <p:cNvPr id="3" name="Shape 3"/>
          <p:cNvSpPr/>
          <p:nvPr>
            <p:ph type="body" idx="1"/>
          </p:nvPr>
        </p:nvSpPr>
        <p:spPr>
          <a:xfrm>
            <a:off x="762000" y="2413000"/>
            <a:ext cx="11480800" cy="6362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1</a:t>
            </a:r>
            <a:endParaRPr sz="3400">
              <a:solidFill>
                <a:srgbClr val="EBEBEB"/>
              </a:solidFill>
              <a:effectLst>
                <a:outerShdw sx="100000" sy="100000" kx="0" ky="0" algn="b" rotWithShape="0" blurRad="50800" dist="25400" dir="5400000">
                  <a:srgbClr val="000000"/>
                </a:outerShdw>
              </a:effectLst>
            </a:endParaRPr>
          </a:p>
          <a:p>
            <a:pPr lvl="1">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2</a:t>
            </a:r>
            <a:endParaRPr sz="3400">
              <a:solidFill>
                <a:srgbClr val="EBEBEB"/>
              </a:solidFill>
              <a:effectLst>
                <a:outerShdw sx="100000" sy="100000" kx="0" ky="0" algn="b" rotWithShape="0" blurRad="50800" dist="25400" dir="5400000">
                  <a:srgbClr val="000000"/>
                </a:outerShdw>
              </a:effectLst>
            </a:endParaRPr>
          </a:p>
          <a:p>
            <a:pPr lvl="2">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3</a:t>
            </a:r>
            <a:endParaRPr sz="3400">
              <a:solidFill>
                <a:srgbClr val="EBEBEB"/>
              </a:solidFill>
              <a:effectLst>
                <a:outerShdw sx="100000" sy="100000" kx="0" ky="0" algn="b" rotWithShape="0" blurRad="50800" dist="25400" dir="5400000">
                  <a:srgbClr val="000000"/>
                </a:outerShdw>
              </a:effectLst>
            </a:endParaRPr>
          </a:p>
          <a:p>
            <a:pPr lvl="3">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4</a:t>
            </a:r>
            <a:endParaRPr sz="3400">
              <a:solidFill>
                <a:srgbClr val="EBEBEB"/>
              </a:solidFill>
              <a:effectLst>
                <a:outerShdw sx="100000" sy="100000" kx="0" ky="0" algn="b" rotWithShape="0" blurRad="50800" dist="25400" dir="5400000">
                  <a:srgbClr val="000000"/>
                </a:outerShdw>
              </a:effectLst>
            </a:endParaRPr>
          </a:p>
          <a:p>
            <a:pPr lvl="4">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Textebene 5</a:t>
            </a:r>
          </a:p>
        </p:txBody>
      </p:sp>
      <p:pic>
        <p:nvPicPr>
          <p:cNvPr id="4" name="pasted-image.pdf"/>
          <p:cNvPicPr/>
          <p:nvPr/>
        </p:nvPicPr>
        <p:blipFill>
          <a:blip r:embed="rId2">
            <a:extLst/>
          </a:blip>
          <a:stretch>
            <a:fillRect/>
          </a:stretch>
        </p:blipFill>
        <p:spPr>
          <a:xfrm>
            <a:off x="10526999" y="391531"/>
            <a:ext cx="1896116" cy="689497"/>
          </a:xfrm>
          <a:prstGeom prst="rect">
            <a:avLst/>
          </a:prstGeom>
          <a:ln w="12700">
            <a:miter lim="400000"/>
          </a:ln>
        </p:spPr>
      </p:pic>
      <p:sp>
        <p:nvSpPr>
          <p:cNvPr id="5" name="Shape 5"/>
          <p:cNvSpPr/>
          <p:nvPr/>
        </p:nvSpPr>
        <p:spPr>
          <a:xfrm>
            <a:off x="1062905" y="346632"/>
            <a:ext cx="9305738" cy="77929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sz="2200">
                <a:solidFill>
                  <a:srgbClr val="FFFFFF"/>
                </a:solidFill>
              </a:defRPr>
            </a:lvl1pPr>
          </a:lstStyle>
          <a:p>
            <a:pPr lvl="0">
              <a:defRPr sz="1800">
                <a:solidFill>
                  <a:srgbClr val="000000"/>
                </a:solidFill>
                <a:effectLst/>
              </a:defRPr>
            </a:pPr>
            <a:r>
              <a:rPr sz="2200">
                <a:solidFill>
                  <a:srgbClr val="FFFFFF"/>
                </a:solidFill>
              </a:rPr>
              <a:t>Landesakademie für Fortbildung und Personalentwicklung an Schulen</a:t>
            </a:r>
            <a:endParaRPr sz="2200">
              <a:solidFill>
                <a:srgbClr val="FFFFFF"/>
              </a:solidFill>
            </a:endParaRPr>
          </a:p>
        </p:txBody>
      </p:sp>
    </p:spTree>
  </p:cSld>
  <p:clrMap bg1="dk1" tx1="lt1" bg2="dk2" tx2="lt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spd="med" advClick="1"/>
  <p:txStyles>
    <p:titleStyle>
      <a:lvl1pPr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1pPr>
      <a:lvl2pPr indent="2286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2pPr>
      <a:lvl3pPr indent="4572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3pPr>
      <a:lvl4pPr indent="6858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4pPr>
      <a:lvl5pPr indent="9144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5pPr>
      <a:lvl6pPr indent="11430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6pPr>
      <a:lvl7pPr indent="13716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7pPr>
      <a:lvl8pPr indent="16002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8pPr>
      <a:lvl9pPr indent="1828800" algn="ctr" defTabSz="584200">
        <a:defRPr b="1" sz="6400">
          <a:solidFill>
            <a:srgbClr val="FFFFFF"/>
          </a:solidFill>
          <a:effectLst>
            <a:outerShdw sx="100000" sy="100000" kx="0" ky="0" algn="b" rotWithShape="0" blurRad="50800" dist="25400" dir="5400000">
              <a:srgbClr val="000000"/>
            </a:outerShdw>
          </a:effectLst>
          <a:latin typeface="+mn-lt"/>
          <a:ea typeface="+mn-ea"/>
          <a:cs typeface="+mn-cs"/>
          <a:sym typeface="Helvetica Neue"/>
        </a:defRPr>
      </a:lvl9pPr>
    </p:titleStyle>
    <p:bodyStyle>
      <a:lvl1pPr marL="4064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1pPr>
      <a:lvl2pPr marL="8128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2pPr>
      <a:lvl3pPr marL="12192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3pPr>
      <a:lvl4pPr marL="16256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4pPr>
      <a:lvl5pPr marL="20320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5pPr>
      <a:lvl6pPr marL="24384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6pPr>
      <a:lvl7pPr marL="28448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7pPr>
      <a:lvl8pPr marL="32512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8pPr>
      <a:lvl9pPr marL="3657600" indent="-406400" defTabSz="584200">
        <a:spcBef>
          <a:spcPts val="4200"/>
        </a:spcBef>
        <a:buSzPct val="75000"/>
        <a:buChar char="•"/>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9pPr>
    </p:bodyStyle>
    <p:otherStyle>
      <a:lvl1pPr algn="ctr" defTabSz="584200">
        <a:defRPr>
          <a:solidFill>
            <a:schemeClr val="tx1"/>
          </a:solidFill>
          <a:latin typeface="+mn-lt"/>
          <a:ea typeface="+mn-ea"/>
          <a:cs typeface="+mn-cs"/>
          <a:sym typeface="Helvetica Neue"/>
        </a:defRPr>
      </a:lvl1pPr>
      <a:lvl2pPr indent="228600" algn="ctr" defTabSz="584200">
        <a:defRPr>
          <a:solidFill>
            <a:schemeClr val="tx1"/>
          </a:solidFill>
          <a:latin typeface="+mn-lt"/>
          <a:ea typeface="+mn-ea"/>
          <a:cs typeface="+mn-cs"/>
          <a:sym typeface="Helvetica Neue"/>
        </a:defRPr>
      </a:lvl2pPr>
      <a:lvl3pPr indent="457200" algn="ctr" defTabSz="584200">
        <a:defRPr>
          <a:solidFill>
            <a:schemeClr val="tx1"/>
          </a:solidFill>
          <a:latin typeface="+mn-lt"/>
          <a:ea typeface="+mn-ea"/>
          <a:cs typeface="+mn-cs"/>
          <a:sym typeface="Helvetica Neue"/>
        </a:defRPr>
      </a:lvl3pPr>
      <a:lvl4pPr indent="685800" algn="ctr" defTabSz="584200">
        <a:defRPr>
          <a:solidFill>
            <a:schemeClr val="tx1"/>
          </a:solidFill>
          <a:latin typeface="+mn-lt"/>
          <a:ea typeface="+mn-ea"/>
          <a:cs typeface="+mn-cs"/>
          <a:sym typeface="Helvetica Neue"/>
        </a:defRPr>
      </a:lvl4pPr>
      <a:lvl5pPr indent="914400" algn="ctr" defTabSz="584200">
        <a:defRPr>
          <a:solidFill>
            <a:schemeClr val="tx1"/>
          </a:solidFill>
          <a:latin typeface="+mn-lt"/>
          <a:ea typeface="+mn-ea"/>
          <a:cs typeface="+mn-cs"/>
          <a:sym typeface="Helvetica Neue"/>
        </a:defRPr>
      </a:lvl5pPr>
      <a:lvl6pPr indent="1143000" algn="ctr" defTabSz="584200">
        <a:defRPr>
          <a:solidFill>
            <a:schemeClr val="tx1"/>
          </a:solidFill>
          <a:latin typeface="+mn-lt"/>
          <a:ea typeface="+mn-ea"/>
          <a:cs typeface="+mn-cs"/>
          <a:sym typeface="Helvetica Neue"/>
        </a:defRPr>
      </a:lvl6pPr>
      <a:lvl7pPr indent="1371600" algn="ctr" defTabSz="584200">
        <a:defRPr>
          <a:solidFill>
            <a:schemeClr val="tx1"/>
          </a:solidFill>
          <a:latin typeface="+mn-lt"/>
          <a:ea typeface="+mn-ea"/>
          <a:cs typeface="+mn-cs"/>
          <a:sym typeface="Helvetica Neue"/>
        </a:defRPr>
      </a:lvl7pPr>
      <a:lvl8pPr indent="1600200" algn="ctr" defTabSz="584200">
        <a:defRPr>
          <a:solidFill>
            <a:schemeClr val="tx1"/>
          </a:solidFill>
          <a:latin typeface="+mn-lt"/>
          <a:ea typeface="+mn-ea"/>
          <a:cs typeface="+mn-cs"/>
          <a:sym typeface="Helvetica Neue"/>
        </a:defRPr>
      </a:lvl8pPr>
      <a:lvl9pPr indent="1828800" algn="ctr" defTabSz="584200">
        <a:defRPr>
          <a:solidFill>
            <a:schemeClr val="tx1"/>
          </a:solidFill>
          <a:latin typeface="+mn-lt"/>
          <a:ea typeface="+mn-ea"/>
          <a:cs typeface="+mn-cs"/>
          <a:sym typeface="Helvetica Neue"/>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9.png"/><Relationship Id="rId8" Type="http://schemas.openxmlformats.org/officeDocument/2006/relationships/image" Target="../media/image10.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jpeg"/><Relationship Id="rId4" Type="http://schemas.openxmlformats.org/officeDocument/2006/relationships/image" Target="../media/image11.png"/><Relationship Id="rId5" Type="http://schemas.openxmlformats.org/officeDocument/2006/relationships/image" Target="../media/image4.png"/><Relationship Id="rId6" Type="http://schemas.openxmlformats.org/officeDocument/2006/relationships/image" Target="../media/image1.tif"/></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jpeg"/><Relationship Id="rId4" Type="http://schemas.openxmlformats.org/officeDocument/2006/relationships/image" Target="../media/image12.png"/><Relationship Id="rId5" Type="http://schemas.openxmlformats.org/officeDocument/2006/relationships/image" Target="../media/image4.png"/><Relationship Id="rId6" Type="http://schemas.openxmlformats.org/officeDocument/2006/relationships/image" Target="../media/image5.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6.jpe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4.png"/><Relationship Id="rId8" Type="http://schemas.openxmlformats.org/officeDocument/2006/relationships/image" Target="../media/image16.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7.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7.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 name="Shape 38"/>
          <p:cNvSpPr/>
          <p:nvPr>
            <p:ph type="title"/>
          </p:nvPr>
        </p:nvSpPr>
        <p:spPr>
          <a:prstGeom prst="rect">
            <a:avLst/>
          </a:prstGeom>
          <a:effectLst>
            <a:outerShdw sx="100000" sy="100000" kx="0" ky="0" algn="b" rotWithShape="0" blurRad="127000" dist="76200" dir="2700000">
              <a:srgbClr val="000000">
                <a:alpha val="75000"/>
              </a:srgbClr>
            </a:outerShdw>
          </a:effectLst>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Tablets im Unterricht</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7" name="Shape 127"/>
          <p:cNvSpPr/>
          <p:nvPr>
            <p:ph type="title"/>
          </p:nvPr>
        </p:nvSpPr>
        <p:spPr>
          <a:xfrm>
            <a:off x="762000" y="377307"/>
            <a:ext cx="11480800" cy="2146301"/>
          </a:xfrm>
          <a:prstGeom prst="rect">
            <a:avLst/>
          </a:prstGeom>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Tablet im Unterricht…</a:t>
            </a:r>
          </a:p>
        </p:txBody>
      </p:sp>
      <p:pic>
        <p:nvPicPr>
          <p:cNvPr id="128" name="Produzieren.png"/>
          <p:cNvPicPr/>
          <p:nvPr/>
        </p:nvPicPr>
        <p:blipFill>
          <a:blip r:embed="rId3">
            <a:extLst/>
          </a:blip>
          <a:stretch>
            <a:fillRect/>
          </a:stretch>
        </p:blipFill>
        <p:spPr>
          <a:xfrm>
            <a:off x="2413000" y="2665153"/>
            <a:ext cx="3417154" cy="2565401"/>
          </a:xfrm>
          <a:prstGeom prst="rect">
            <a:avLst/>
          </a:prstGeom>
          <a:ln w="12700">
            <a:miter lim="400000"/>
          </a:ln>
        </p:spPr>
      </p:pic>
      <p:pic>
        <p:nvPicPr>
          <p:cNvPr id="129" name="Informieren.png"/>
          <p:cNvPicPr/>
          <p:nvPr/>
        </p:nvPicPr>
        <p:blipFill>
          <a:blip r:embed="rId4">
            <a:extLst/>
          </a:blip>
          <a:stretch>
            <a:fillRect/>
          </a:stretch>
        </p:blipFill>
        <p:spPr>
          <a:xfrm>
            <a:off x="7099300" y="2927350"/>
            <a:ext cx="1854200" cy="2781300"/>
          </a:xfrm>
          <a:prstGeom prst="rect">
            <a:avLst/>
          </a:prstGeom>
          <a:ln w="12700">
            <a:miter lim="400000"/>
          </a:ln>
        </p:spPr>
      </p:pic>
      <p:pic>
        <p:nvPicPr>
          <p:cNvPr id="130" name="Recherchieren.png"/>
          <p:cNvPicPr/>
          <p:nvPr/>
        </p:nvPicPr>
        <p:blipFill>
          <a:blip r:embed="rId5">
            <a:extLst/>
          </a:blip>
          <a:stretch>
            <a:fillRect/>
          </a:stretch>
        </p:blipFill>
        <p:spPr>
          <a:xfrm>
            <a:off x="5016500" y="5715000"/>
            <a:ext cx="2413000" cy="3619500"/>
          </a:xfrm>
          <a:prstGeom prst="rect">
            <a:avLst/>
          </a:prstGeom>
          <a:ln w="25400">
            <a:miter lim="400000"/>
          </a:ln>
          <a:effectLst>
            <a:reflection blurRad="0" stA="50000" stPos="0" endA="0" endPos="40000" dist="0" dir="5400000" fadeDir="5400000" sx="100000" sy="-100000" kx="0" ky="0" algn="bl" rotWithShape="0"/>
          </a:effectLst>
        </p:spPr>
      </p:pic>
      <p:pic>
        <p:nvPicPr>
          <p:cNvPr id="131" name="Präsentiere.png"/>
          <p:cNvPicPr/>
          <p:nvPr/>
        </p:nvPicPr>
        <p:blipFill>
          <a:blip r:embed="rId6">
            <a:extLst/>
          </a:blip>
          <a:stretch>
            <a:fillRect/>
          </a:stretch>
        </p:blipFill>
        <p:spPr>
          <a:xfrm>
            <a:off x="673100" y="5372100"/>
            <a:ext cx="2142067" cy="3213101"/>
          </a:xfrm>
          <a:prstGeom prst="rect">
            <a:avLst/>
          </a:prstGeom>
          <a:ln w="12700">
            <a:miter lim="400000"/>
          </a:ln>
        </p:spPr>
      </p:pic>
      <p:pic>
        <p:nvPicPr>
          <p:cNvPr id="132" name="Lernen.png"/>
          <p:cNvPicPr/>
          <p:nvPr/>
        </p:nvPicPr>
        <p:blipFill>
          <a:blip r:embed="rId7">
            <a:extLst/>
          </a:blip>
          <a:stretch>
            <a:fillRect/>
          </a:stretch>
        </p:blipFill>
        <p:spPr>
          <a:xfrm>
            <a:off x="9630833" y="5092700"/>
            <a:ext cx="2150535" cy="3225800"/>
          </a:xfrm>
          <a:prstGeom prst="rect">
            <a:avLst/>
          </a:prstGeom>
          <a:ln w="12700">
            <a:miter lim="400000"/>
          </a:ln>
        </p:spPr>
      </p:pic>
      <p:pic>
        <p:nvPicPr>
          <p:cNvPr id="133" name="Experimentieren.png"/>
          <p:cNvPicPr/>
          <p:nvPr/>
        </p:nvPicPr>
        <p:blipFill>
          <a:blip r:embed="rId8">
            <a:extLst/>
          </a:blip>
          <a:stretch>
            <a:fillRect/>
          </a:stretch>
        </p:blipFill>
        <p:spPr>
          <a:xfrm>
            <a:off x="9436317" y="1988528"/>
            <a:ext cx="1887504" cy="2831254"/>
          </a:xfrm>
          <a:prstGeom prst="rect">
            <a:avLst/>
          </a:prstGeom>
          <a:ln w="12700">
            <a:miter lim="400000"/>
          </a:ln>
        </p:spPr>
      </p:pic>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7" name="Shape 137"/>
          <p:cNvSpPr/>
          <p:nvPr>
            <p:ph type="title"/>
          </p:nvPr>
        </p:nvSpPr>
        <p:spPr>
          <a:xfrm>
            <a:off x="762000" y="1678671"/>
            <a:ext cx="11480800" cy="6396258"/>
          </a:xfrm>
          <a:prstGeom prst="rect">
            <a:avLst/>
          </a:prstGeom>
        </p:spPr>
        <p:txBody>
          <a:bodyPr/>
          <a:lstStyle/>
          <a:p>
            <a:pPr lvl="0">
              <a:defRPr b="0" sz="1800">
                <a:solidFill>
                  <a:srgbClr val="000000"/>
                </a:solidFill>
                <a:effectLst/>
              </a:defRPr>
            </a:pPr>
            <a:r>
              <a:rPr b="1" sz="6700">
                <a:solidFill>
                  <a:srgbClr val="FFFFFF"/>
                </a:solidFill>
                <a:effectLst>
                  <a:outerShdw sx="100000" sy="100000" kx="0" ky="0" algn="b" rotWithShape="0" blurRad="50800" dist="25400" dir="5400000">
                    <a:srgbClr val="000000"/>
                  </a:outerShdw>
                </a:effectLst>
              </a:rPr>
              <a:t>von der </a:t>
            </a:r>
            <a:endParaRPr b="1" sz="6700">
              <a:solidFill>
                <a:srgbClr val="FFFFFF"/>
              </a:solidFill>
              <a:effectLst>
                <a:outerShdw sx="100000" sy="100000" kx="0" ky="0" algn="b" rotWithShape="0" blurRad="50800" dist="25400" dir="5400000">
                  <a:srgbClr val="000000"/>
                </a:outerShdw>
              </a:effectLst>
            </a:endParaRPr>
          </a:p>
          <a:p>
            <a:pPr lvl="0">
              <a:defRPr b="0" sz="1800">
                <a:solidFill>
                  <a:srgbClr val="000000"/>
                </a:solidFill>
                <a:effectLst/>
              </a:defRPr>
            </a:pPr>
            <a:r>
              <a:rPr b="1" sz="6700">
                <a:solidFill>
                  <a:srgbClr val="FFFFFF"/>
                </a:solidFill>
                <a:effectLst>
                  <a:outerShdw sx="100000" sy="100000" kx="0" ky="0" algn="b" rotWithShape="0" blurRad="50800" dist="25400" dir="5400000">
                    <a:srgbClr val="000000"/>
                  </a:outerShdw>
                </a:effectLst>
              </a:rPr>
              <a:t>Rezeption </a:t>
            </a:r>
            <a:endParaRPr b="1" sz="6700">
              <a:solidFill>
                <a:srgbClr val="FFFFFF"/>
              </a:solidFill>
              <a:effectLst>
                <a:outerShdw sx="100000" sy="100000" kx="0" ky="0" algn="b" rotWithShape="0" blurRad="50800" dist="25400" dir="5400000">
                  <a:srgbClr val="000000"/>
                </a:outerShdw>
              </a:effectLst>
            </a:endParaRPr>
          </a:p>
          <a:p>
            <a:pPr lvl="0">
              <a:defRPr b="0" sz="1800">
                <a:solidFill>
                  <a:srgbClr val="000000"/>
                </a:solidFill>
                <a:effectLst/>
              </a:defRPr>
            </a:pPr>
            <a:r>
              <a:rPr b="1" sz="6700">
                <a:solidFill>
                  <a:srgbClr val="FFFFFF"/>
                </a:solidFill>
                <a:effectLst>
                  <a:outerShdw sx="100000" sy="100000" kx="0" ky="0" algn="b" rotWithShape="0" blurRad="50800" dist="25400" dir="5400000">
                    <a:srgbClr val="000000"/>
                  </a:outerShdw>
                </a:effectLst>
              </a:rPr>
              <a:t>der Lerninhalte hin zur </a:t>
            </a:r>
            <a:endParaRPr b="1" sz="6700">
              <a:solidFill>
                <a:srgbClr val="FFFFFF"/>
              </a:solidFill>
              <a:effectLst>
                <a:outerShdw sx="100000" sy="100000" kx="0" ky="0" algn="b" rotWithShape="0" blurRad="50800" dist="25400" dir="5400000">
                  <a:srgbClr val="000000"/>
                </a:outerShdw>
              </a:effectLst>
            </a:endParaRPr>
          </a:p>
          <a:p>
            <a:pPr lvl="0">
              <a:defRPr b="0" sz="1800">
                <a:solidFill>
                  <a:srgbClr val="000000"/>
                </a:solidFill>
                <a:effectLst/>
              </a:defRPr>
            </a:pPr>
            <a:r>
              <a:rPr b="1" sz="6700">
                <a:solidFill>
                  <a:srgbClr val="FFFFFF"/>
                </a:solidFill>
                <a:effectLst>
                  <a:outerShdw sx="100000" sy="100000" kx="0" ky="0" algn="b" rotWithShape="0" blurRad="50800" dist="25400" dir="5400000">
                    <a:srgbClr val="000000"/>
                  </a:outerShdw>
                </a:effectLst>
              </a:rPr>
              <a:t>Partizipation </a:t>
            </a:r>
            <a:endParaRPr b="1" sz="6700">
              <a:solidFill>
                <a:srgbClr val="FFFFFF"/>
              </a:solidFill>
              <a:effectLst>
                <a:outerShdw sx="100000" sy="100000" kx="0" ky="0" algn="b" rotWithShape="0" blurRad="50800" dist="25400" dir="5400000">
                  <a:srgbClr val="000000"/>
                </a:outerShdw>
              </a:effectLst>
            </a:endParaRPr>
          </a:p>
          <a:p>
            <a:pPr lvl="0">
              <a:defRPr b="0" sz="1800">
                <a:solidFill>
                  <a:srgbClr val="000000"/>
                </a:solidFill>
                <a:effectLst/>
              </a:defRPr>
            </a:pPr>
            <a:r>
              <a:rPr b="1" sz="6700">
                <a:solidFill>
                  <a:srgbClr val="FFFFFF"/>
                </a:solidFill>
                <a:effectLst>
                  <a:outerShdw sx="100000" sy="100000" kx="0" ky="0" algn="b" rotWithShape="0" blurRad="50800" dist="25400" dir="5400000">
                    <a:srgbClr val="000000"/>
                  </a:outerShdw>
                </a:effectLst>
              </a:rPr>
              <a:t>des Lernenden</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 name="Shape 42"/>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bisher</a:t>
            </a:r>
          </a:p>
        </p:txBody>
      </p:sp>
      <p:sp>
        <p:nvSpPr>
          <p:cNvPr id="43" name="Shape 43"/>
          <p:cNvSpPr/>
          <p:nvPr/>
        </p:nvSpPr>
        <p:spPr>
          <a:xfrm>
            <a:off x="8924120" y="8153400"/>
            <a:ext cx="1437107" cy="711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Heute</a:t>
            </a:r>
          </a:p>
        </p:txBody>
      </p:sp>
      <p:grpSp>
        <p:nvGrpSpPr>
          <p:cNvPr id="46" name="Group 46"/>
          <p:cNvGrpSpPr/>
          <p:nvPr/>
        </p:nvGrpSpPr>
        <p:grpSpPr>
          <a:xfrm>
            <a:off x="535781" y="1616670"/>
            <a:ext cx="4599402" cy="6418779"/>
            <a:chOff x="-127000" y="-88900"/>
            <a:chExt cx="4599401" cy="6418777"/>
          </a:xfrm>
        </p:grpSpPr>
        <p:pic>
          <p:nvPicPr>
            <p:cNvPr id="45" name="Bundesarchiv_Bild_183-1986-0903-311,_Köthen,_Ingenieurhochschule,_Bibliothek.jpg"/>
            <p:cNvPicPr/>
            <p:nvPr/>
          </p:nvPicPr>
          <p:blipFill>
            <a:blip r:embed="rId3">
              <a:extLst/>
            </a:blip>
            <a:srcRect l="40402" t="0" r="10657" b="3926"/>
            <a:stretch>
              <a:fillRect/>
            </a:stretch>
          </p:blipFill>
          <p:spPr>
            <a:xfrm>
              <a:off x="0" y="0"/>
              <a:ext cx="4345402" cy="6088578"/>
            </a:xfrm>
            <a:prstGeom prst="rect">
              <a:avLst/>
            </a:prstGeom>
            <a:ln>
              <a:noFill/>
            </a:ln>
            <a:effectLst/>
          </p:spPr>
        </p:pic>
        <p:pic>
          <p:nvPicPr>
            <p:cNvPr id="44" name=""/>
            <p:cNvPicPr/>
            <p:nvPr/>
          </p:nvPicPr>
          <p:blipFill>
            <a:blip r:embed="rId4">
              <a:extLst/>
            </a:blip>
            <a:stretch>
              <a:fillRect/>
            </a:stretch>
          </p:blipFill>
          <p:spPr>
            <a:xfrm>
              <a:off x="-127000" y="-88900"/>
              <a:ext cx="4599401" cy="6418778"/>
            </a:xfrm>
            <a:prstGeom prst="rect">
              <a:avLst/>
            </a:prstGeom>
            <a:effectLst/>
          </p:spPr>
        </p:pic>
      </p:grpSp>
      <p:pic>
        <p:nvPicPr>
          <p:cNvPr id="47" name="ipad-retina.png"/>
          <p:cNvPicPr/>
          <p:nvPr/>
        </p:nvPicPr>
        <p:blipFill>
          <a:blip r:embed="rId5">
            <a:extLst/>
          </a:blip>
          <a:stretch>
            <a:fillRect/>
          </a:stretch>
        </p:blipFill>
        <p:spPr>
          <a:xfrm>
            <a:off x="6154435" y="2213139"/>
            <a:ext cx="6588730" cy="5073322"/>
          </a:xfrm>
          <a:prstGeom prst="rect">
            <a:avLst/>
          </a:prstGeom>
          <a:ln w="25400">
            <a:miter lim="400000"/>
          </a:ln>
          <a:effectLst>
            <a:outerShdw sx="100000" sy="100000" kx="0" ky="0" algn="b" rotWithShape="0" blurRad="254000" dist="127000" dir="5400000">
              <a:srgbClr val="000000">
                <a:alpha val="70000"/>
              </a:srgbClr>
            </a:outerShdw>
          </a:effectLst>
        </p:spPr>
      </p:pic>
      <p:pic>
        <p:nvPicPr>
          <p:cNvPr id="48" name="IMG_0036.png"/>
          <p:cNvPicPr/>
          <p:nvPr/>
        </p:nvPicPr>
        <p:blipFill>
          <a:blip r:embed="rId6">
            <a:extLst/>
          </a:blip>
          <a:stretch>
            <a:fillRect/>
          </a:stretch>
        </p:blipFill>
        <p:spPr>
          <a:xfrm>
            <a:off x="6702855" y="2690342"/>
            <a:ext cx="5491889" cy="4118916"/>
          </a:xfrm>
          <a:prstGeom prst="rect">
            <a:avLst/>
          </a:prstGeom>
          <a:ln w="12700">
            <a:miter lim="400000"/>
          </a:ln>
        </p:spPr>
      </p:pic>
      <p:sp>
        <p:nvSpPr>
          <p:cNvPr id="49" name="Shape 49"/>
          <p:cNvSpPr/>
          <p:nvPr/>
        </p:nvSpPr>
        <p:spPr>
          <a:xfrm>
            <a:off x="10234901" y="7232288"/>
            <a:ext cx="2480311"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sx="100000" sy="100000" kx="0" ky="0" algn="b" rotWithShape="0" blurRad="50800" dist="25400" dir="5400000">
                    <a:srgbClr val="000000"/>
                  </a:outerShdw>
                </a:effectLst>
              </a:rPr>
              <a:t>Quelle: WikiLinks - Boris Conforty</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48"/>
                                        </p:tgtEl>
                                        <p:attrNameLst>
                                          <p:attrName>style.visibility</p:attrName>
                                        </p:attrNameLst>
                                      </p:cBhvr>
                                      <p:to>
                                        <p:strVal val="visible"/>
                                      </p:to>
                                    </p:set>
                                  </p:childTnLst>
                                </p:cTn>
                              </p:par>
                            </p:childTnLst>
                          </p:cTn>
                        </p:par>
                        <p:par>
                          <p:cTn id="7" fill="hold">
                            <p:stCondLst>
                              <p:cond delay="0"/>
                            </p:stCondLst>
                            <p:childTnLst>
                              <p:par>
                                <p:cTn id="8" nodeType="afterEffect" presetClass="entr" presetSubtype="0" presetID="1" grpId="2" fill="hold">
                                  <p:stCondLst>
                                    <p:cond delay="0"/>
                                  </p:stCondLst>
                                  <p:iterate type="el" backwards="0">
                                    <p:tmAbs val="0"/>
                                  </p:iterate>
                                  <p:childTnLst>
                                    <p:set>
                                      <p:cBhvr>
                                        <p:cTn id="9" fill="hold"/>
                                        <p:tgtEl>
                                          <p:spTgt spid="47"/>
                                        </p:tgtEl>
                                        <p:attrNameLst>
                                          <p:attrName>style.visibility</p:attrName>
                                        </p:attrNameLst>
                                      </p:cBhvr>
                                      <p:to>
                                        <p:strVal val="visible"/>
                                      </p:to>
                                    </p:set>
                                  </p:childTnLst>
                                </p:cTn>
                              </p:par>
                            </p:childTnLst>
                          </p:cTn>
                        </p:par>
                        <p:par>
                          <p:cTn id="10" fill="hold">
                            <p:stCondLst>
                              <p:cond delay="0"/>
                            </p:stCondLst>
                            <p:childTnLst>
                              <p:par>
                                <p:cTn id="11" nodeType="afterEffect" presetClass="entr" presetSubtype="0" presetID="1" grpId="3" fill="hold">
                                  <p:stCondLst>
                                    <p:cond delay="0"/>
                                  </p:stCondLst>
                                  <p:iterate type="el" backwards="0">
                                    <p:tmAbs val="0"/>
                                  </p:iterate>
                                  <p:childTnLst>
                                    <p:set>
                                      <p:cBhvr>
                                        <p:cTn id="12" fill="hold"/>
                                        <p:tgtEl>
                                          <p:spTgt spid="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 grpId="3"/>
      <p:bldP build="whole" bldLvl="1" animBg="1" rev="0" advAuto="0" spid="48" grpId="1"/>
      <p:bldP build="whole" bldLvl="1" animBg="1" rev="0" advAuto="0" spid="47" grpId="2"/>
    </p:bldLst>
  </p:timing>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3" name="Shape 53"/>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bisher</a:t>
            </a:r>
          </a:p>
        </p:txBody>
      </p:sp>
      <p:sp>
        <p:nvSpPr>
          <p:cNvPr id="54" name="Shape 54"/>
          <p:cNvSpPr/>
          <p:nvPr/>
        </p:nvSpPr>
        <p:spPr>
          <a:xfrm>
            <a:off x="6305500" y="4737100"/>
            <a:ext cx="393800" cy="279401"/>
          </a:xfrm>
          <a:prstGeom prst="rect">
            <a:avLst/>
          </a:prstGeom>
          <a:ln w="12700">
            <a:miter lim="400000"/>
          </a:ln>
        </p:spPr>
        <p:txBody>
          <a:bodyPr wrap="none" lIns="0" tIns="0" rIns="0" bIns="0" anchor="ctr">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effectLst/>
                <a:latin typeface="Helvetica"/>
                <a:ea typeface="Helvetica"/>
                <a:cs typeface="Helvetica"/>
                <a:sym typeface="Helvetica"/>
              </a:defRPr>
            </a:pPr>
          </a:p>
        </p:txBody>
      </p:sp>
      <p:pic>
        <p:nvPicPr>
          <p:cNvPr id="55" name="Diktiergerät.png"/>
          <p:cNvPicPr/>
          <p:nvPr/>
        </p:nvPicPr>
        <p:blipFill>
          <a:blip r:embed="rId3">
            <a:extLst/>
          </a:blip>
          <a:stretch>
            <a:fillRect/>
          </a:stretch>
        </p:blipFill>
        <p:spPr>
          <a:xfrm>
            <a:off x="2754304" y="3767396"/>
            <a:ext cx="2642436" cy="3523248"/>
          </a:xfrm>
          <a:prstGeom prst="rect">
            <a:avLst/>
          </a:prstGeom>
          <a:ln w="12700">
            <a:miter lim="400000"/>
          </a:ln>
        </p:spPr>
      </p:pic>
      <p:pic>
        <p:nvPicPr>
          <p:cNvPr id="56" name="desktop.png"/>
          <p:cNvPicPr/>
          <p:nvPr/>
        </p:nvPicPr>
        <p:blipFill>
          <a:blip r:embed="rId4">
            <a:extLst/>
          </a:blip>
          <a:stretch>
            <a:fillRect/>
          </a:stretch>
        </p:blipFill>
        <p:spPr>
          <a:xfrm>
            <a:off x="495674" y="493724"/>
            <a:ext cx="5384801" cy="4038601"/>
          </a:xfrm>
          <a:prstGeom prst="rect">
            <a:avLst/>
          </a:prstGeom>
          <a:ln w="12700">
            <a:miter lim="400000"/>
          </a:ln>
        </p:spPr>
      </p:pic>
      <p:pic>
        <p:nvPicPr>
          <p:cNvPr id="57" name="Camcorder.png"/>
          <p:cNvPicPr/>
          <p:nvPr/>
        </p:nvPicPr>
        <p:blipFill>
          <a:blip r:embed="rId5">
            <a:extLst/>
          </a:blip>
          <a:stretch>
            <a:fillRect/>
          </a:stretch>
        </p:blipFill>
        <p:spPr>
          <a:xfrm>
            <a:off x="-186335" y="3769940"/>
            <a:ext cx="3337106" cy="2624198"/>
          </a:xfrm>
          <a:prstGeom prst="rect">
            <a:avLst/>
          </a:prstGeom>
          <a:ln w="12700">
            <a:miter lim="400000"/>
          </a:ln>
        </p:spPr>
      </p:pic>
      <p:grpSp>
        <p:nvGrpSpPr>
          <p:cNvPr id="61" name="Group 61"/>
          <p:cNvGrpSpPr/>
          <p:nvPr/>
        </p:nvGrpSpPr>
        <p:grpSpPr>
          <a:xfrm>
            <a:off x="6154435" y="2213139"/>
            <a:ext cx="6588730" cy="6631762"/>
            <a:chOff x="0" y="0"/>
            <a:chExt cx="6588728" cy="6631761"/>
          </a:xfrm>
        </p:grpSpPr>
        <p:sp>
          <p:nvSpPr>
            <p:cNvPr id="58" name="Shape 58"/>
            <p:cNvSpPr/>
            <p:nvPr/>
          </p:nvSpPr>
          <p:spPr>
            <a:xfrm>
              <a:off x="2575811" y="5959960"/>
              <a:ext cx="1437107" cy="671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Heute</a:t>
              </a:r>
            </a:p>
          </p:txBody>
        </p:sp>
        <p:pic>
          <p:nvPicPr>
            <p:cNvPr id="59" name="ipad-retina.png"/>
            <p:cNvPicPr/>
            <p:nvPr/>
          </p:nvPicPr>
          <p:blipFill>
            <a:blip r:embed="rId6">
              <a:extLst/>
            </a:blip>
            <a:stretch>
              <a:fillRect/>
            </a:stretch>
          </p:blipFill>
          <p:spPr>
            <a:xfrm>
              <a:off x="0" y="0"/>
              <a:ext cx="6588729" cy="5073322"/>
            </a:xfrm>
            <a:prstGeom prst="rect">
              <a:avLst/>
            </a:prstGeom>
            <a:ln w="25400" cap="flat">
              <a:noFill/>
              <a:miter lim="400000"/>
            </a:ln>
            <a:effectLst>
              <a:outerShdw sx="100000" sy="100000" kx="0" ky="0" algn="b" rotWithShape="0" blurRad="254000" dist="127000" dir="5400000">
                <a:srgbClr val="000000">
                  <a:alpha val="70000"/>
                </a:srgbClr>
              </a:outerShdw>
            </a:effectLst>
          </p:spPr>
        </p:pic>
        <p:pic>
          <p:nvPicPr>
            <p:cNvPr id="60" name="Bildschirmfoto 2014-12-14 um 09.39.09.png"/>
            <p:cNvPicPr/>
            <p:nvPr/>
          </p:nvPicPr>
          <p:blipFill>
            <a:blip r:embed="rId7">
              <a:extLst/>
            </a:blip>
            <a:stretch>
              <a:fillRect/>
            </a:stretch>
          </p:blipFill>
          <p:spPr>
            <a:xfrm>
              <a:off x="559662" y="492682"/>
              <a:ext cx="5469405" cy="4087957"/>
            </a:xfrm>
            <a:prstGeom prst="rect">
              <a:avLst/>
            </a:prstGeom>
            <a:ln w="12700" cap="flat">
              <a:noFill/>
              <a:miter lim="400000"/>
            </a:ln>
            <a:effectLst/>
          </p:spPr>
        </p:pic>
      </p:grpSp>
      <p:pic>
        <p:nvPicPr>
          <p:cNvPr id="62" name="Xbox-360-composite-cables.jpg"/>
          <p:cNvPicPr/>
          <p:nvPr/>
        </p:nvPicPr>
        <p:blipFill>
          <a:blip r:embed="rId8">
            <a:extLst/>
          </a:blip>
          <a:stretch>
            <a:fillRect/>
          </a:stretch>
        </p:blipFill>
        <p:spPr>
          <a:xfrm>
            <a:off x="818604" y="6501790"/>
            <a:ext cx="1944218" cy="1296620"/>
          </a:xfrm>
          <a:prstGeom prst="rect">
            <a:avLst/>
          </a:prstGeom>
          <a:ln w="12700">
            <a:miter lim="400000"/>
          </a:ln>
        </p:spPr>
      </p:pic>
      <p:sp>
        <p:nvSpPr>
          <p:cNvPr id="63" name="Shape 63"/>
          <p:cNvSpPr/>
          <p:nvPr/>
        </p:nvSpPr>
        <p:spPr>
          <a:xfrm>
            <a:off x="10782878" y="7292403"/>
            <a:ext cx="1955445"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sx="100000" sy="100000" kx="0" ky="0" algn="b" rotWithShape="0" blurRad="50800" dist="25400" dir="5400000">
                    <a:srgbClr val="000000"/>
                  </a:outerShdw>
                </a:effectLst>
              </a:rPr>
              <a:t>Quelle: iMovie - Apple inc.</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1" grpId="1"/>
    </p:bldLst>
  </p:timing>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 name="Shape 67"/>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bisher</a:t>
            </a:r>
          </a:p>
        </p:txBody>
      </p:sp>
      <p:sp>
        <p:nvSpPr>
          <p:cNvPr id="68" name="Shape 68"/>
          <p:cNvSpPr/>
          <p:nvPr/>
        </p:nvSpPr>
        <p:spPr>
          <a:xfrm>
            <a:off x="6305500" y="4737100"/>
            <a:ext cx="393800" cy="279401"/>
          </a:xfrm>
          <a:prstGeom prst="rect">
            <a:avLst/>
          </a:prstGeom>
          <a:ln w="12700">
            <a:miter lim="400000"/>
          </a:ln>
        </p:spPr>
        <p:txBody>
          <a:bodyPr wrap="none" lIns="0" tIns="0" rIns="0" bIns="0" anchor="ctr">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effectLst/>
                <a:latin typeface="Helvetica"/>
                <a:ea typeface="Helvetica"/>
                <a:cs typeface="Helvetica"/>
                <a:sym typeface="Helvetica"/>
              </a:defRPr>
            </a:pPr>
          </a:p>
        </p:txBody>
      </p:sp>
      <p:grpSp>
        <p:nvGrpSpPr>
          <p:cNvPr id="71" name="Group 71"/>
          <p:cNvGrpSpPr/>
          <p:nvPr/>
        </p:nvGrpSpPr>
        <p:grpSpPr>
          <a:xfrm>
            <a:off x="459909" y="1732391"/>
            <a:ext cx="5098473" cy="5795370"/>
            <a:chOff x="-127000" y="-88900"/>
            <a:chExt cx="5098471" cy="5795368"/>
          </a:xfrm>
        </p:grpSpPr>
        <p:pic>
          <p:nvPicPr>
            <p:cNvPr id="70" name="640px-Fahrplan_Berlin-Königsberg.jpg"/>
            <p:cNvPicPr/>
            <p:nvPr/>
          </p:nvPicPr>
          <p:blipFill>
            <a:blip r:embed="rId3">
              <a:extLst/>
            </a:blip>
            <a:stretch>
              <a:fillRect/>
            </a:stretch>
          </p:blipFill>
          <p:spPr>
            <a:xfrm>
              <a:off x="0" y="0"/>
              <a:ext cx="4844472" cy="5465169"/>
            </a:xfrm>
            <a:prstGeom prst="rect">
              <a:avLst/>
            </a:prstGeom>
            <a:ln>
              <a:noFill/>
            </a:ln>
            <a:effectLst/>
          </p:spPr>
        </p:pic>
        <p:pic>
          <p:nvPicPr>
            <p:cNvPr id="69" name=""/>
            <p:cNvPicPr/>
            <p:nvPr/>
          </p:nvPicPr>
          <p:blipFill>
            <a:blip r:embed="rId4">
              <a:extLst/>
            </a:blip>
            <a:stretch>
              <a:fillRect/>
            </a:stretch>
          </p:blipFill>
          <p:spPr>
            <a:xfrm>
              <a:off x="-127000" y="-88900"/>
              <a:ext cx="5098472" cy="5795369"/>
            </a:xfrm>
            <a:prstGeom prst="rect">
              <a:avLst/>
            </a:prstGeom>
            <a:effectLst/>
          </p:spPr>
        </p:pic>
      </p:grpSp>
      <p:grpSp>
        <p:nvGrpSpPr>
          <p:cNvPr id="75" name="Group 75"/>
          <p:cNvGrpSpPr/>
          <p:nvPr/>
        </p:nvGrpSpPr>
        <p:grpSpPr>
          <a:xfrm>
            <a:off x="6154435" y="2213139"/>
            <a:ext cx="6588730" cy="6631762"/>
            <a:chOff x="0" y="0"/>
            <a:chExt cx="6588728" cy="6631761"/>
          </a:xfrm>
        </p:grpSpPr>
        <p:sp>
          <p:nvSpPr>
            <p:cNvPr id="72" name="Shape 72"/>
            <p:cNvSpPr/>
            <p:nvPr/>
          </p:nvSpPr>
          <p:spPr>
            <a:xfrm>
              <a:off x="2575811" y="5959960"/>
              <a:ext cx="1437107" cy="671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Heute</a:t>
              </a:r>
            </a:p>
          </p:txBody>
        </p:sp>
        <p:pic>
          <p:nvPicPr>
            <p:cNvPr id="73" name="ipad-retina.png"/>
            <p:cNvPicPr/>
            <p:nvPr/>
          </p:nvPicPr>
          <p:blipFill>
            <a:blip r:embed="rId5">
              <a:extLst/>
            </a:blip>
            <a:stretch>
              <a:fillRect/>
            </a:stretch>
          </p:blipFill>
          <p:spPr>
            <a:xfrm>
              <a:off x="0" y="0"/>
              <a:ext cx="6588729" cy="5073322"/>
            </a:xfrm>
            <a:prstGeom prst="rect">
              <a:avLst/>
            </a:prstGeom>
            <a:ln w="25400" cap="flat">
              <a:noFill/>
              <a:miter lim="400000"/>
            </a:ln>
            <a:effectLst>
              <a:outerShdw sx="100000" sy="100000" kx="0" ky="0" algn="b" rotWithShape="0" blurRad="254000" dist="127000" dir="5400000">
                <a:srgbClr val="000000">
                  <a:alpha val="70000"/>
                </a:srgbClr>
              </a:outerShdw>
            </a:effectLst>
          </p:spPr>
        </p:pic>
        <p:pic>
          <p:nvPicPr>
            <p:cNvPr id="74" name="pasted-image.tif"/>
            <p:cNvPicPr/>
            <p:nvPr/>
          </p:nvPicPr>
          <p:blipFill>
            <a:blip r:embed="rId6">
              <a:extLst/>
            </a:blip>
            <a:stretch>
              <a:fillRect/>
            </a:stretch>
          </p:blipFill>
          <p:spPr>
            <a:xfrm>
              <a:off x="554220" y="481552"/>
              <a:ext cx="5372504" cy="4029379"/>
            </a:xfrm>
            <a:prstGeom prst="rect">
              <a:avLst/>
            </a:prstGeom>
            <a:ln w="12700" cap="flat">
              <a:noFill/>
              <a:miter lim="400000"/>
            </a:ln>
            <a:effectLst/>
          </p:spPr>
        </p:pic>
      </p:grpSp>
      <p:sp>
        <p:nvSpPr>
          <p:cNvPr id="76" name="Shape 76"/>
          <p:cNvSpPr/>
          <p:nvPr/>
        </p:nvSpPr>
        <p:spPr>
          <a:xfrm>
            <a:off x="9369652" y="7292403"/>
            <a:ext cx="3397911"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sx="100000" sy="100000" kx="0" ky="0" algn="b" rotWithShape="0" blurRad="50800" dist="25400" dir="5400000">
                    <a:srgbClr val="000000"/>
                  </a:outerShdw>
                </a:effectLst>
              </a:rPr>
              <a:t>Quelle: DB Navigator für iPad - Deutsche Bahn</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5" grpId="1"/>
    </p:bldLst>
  </p:timing>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0" name="Shape 80"/>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bisher</a:t>
            </a:r>
          </a:p>
        </p:txBody>
      </p:sp>
      <p:grpSp>
        <p:nvGrpSpPr>
          <p:cNvPr id="83" name="Group 83"/>
          <p:cNvGrpSpPr/>
          <p:nvPr/>
        </p:nvGrpSpPr>
        <p:grpSpPr>
          <a:xfrm>
            <a:off x="443009" y="1731639"/>
            <a:ext cx="4784929" cy="6036322"/>
            <a:chOff x="-126999" y="-88900"/>
            <a:chExt cx="4784928" cy="6036320"/>
          </a:xfrm>
        </p:grpSpPr>
        <p:pic>
          <p:nvPicPr>
            <p:cNvPr id="82" name="Fvs_computerraum.jpg"/>
            <p:cNvPicPr/>
            <p:nvPr/>
          </p:nvPicPr>
          <p:blipFill>
            <a:blip r:embed="rId3">
              <a:extLst/>
            </a:blip>
            <a:srcRect l="40481" t="0" r="0" b="0"/>
            <a:stretch>
              <a:fillRect/>
            </a:stretch>
          </p:blipFill>
          <p:spPr>
            <a:xfrm>
              <a:off x="0" y="0"/>
              <a:ext cx="4503249" cy="5685322"/>
            </a:xfrm>
            <a:prstGeom prst="rect">
              <a:avLst/>
            </a:prstGeom>
            <a:ln>
              <a:noFill/>
            </a:ln>
            <a:effectLst/>
          </p:spPr>
        </p:pic>
        <p:pic>
          <p:nvPicPr>
            <p:cNvPr id="81" name=""/>
            <p:cNvPicPr/>
            <p:nvPr/>
          </p:nvPicPr>
          <p:blipFill>
            <a:blip r:embed="rId4">
              <a:extLst/>
            </a:blip>
            <a:stretch>
              <a:fillRect/>
            </a:stretch>
          </p:blipFill>
          <p:spPr>
            <a:xfrm>
              <a:off x="-127000" y="-88900"/>
              <a:ext cx="4784929" cy="6036321"/>
            </a:xfrm>
            <a:prstGeom prst="rect">
              <a:avLst/>
            </a:prstGeom>
            <a:effectLst/>
          </p:spPr>
        </p:pic>
      </p:grpSp>
      <p:grpSp>
        <p:nvGrpSpPr>
          <p:cNvPr id="88" name="Group 88"/>
          <p:cNvGrpSpPr/>
          <p:nvPr/>
        </p:nvGrpSpPr>
        <p:grpSpPr>
          <a:xfrm>
            <a:off x="6154435" y="2213139"/>
            <a:ext cx="6588730" cy="6631762"/>
            <a:chOff x="0" y="0"/>
            <a:chExt cx="6588728" cy="6631761"/>
          </a:xfrm>
        </p:grpSpPr>
        <p:sp>
          <p:nvSpPr>
            <p:cNvPr id="84" name="Shape 84"/>
            <p:cNvSpPr/>
            <p:nvPr/>
          </p:nvSpPr>
          <p:spPr>
            <a:xfrm>
              <a:off x="2575811" y="5959960"/>
              <a:ext cx="1437107" cy="671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Heute</a:t>
              </a:r>
            </a:p>
          </p:txBody>
        </p:sp>
        <p:pic>
          <p:nvPicPr>
            <p:cNvPr id="85" name="ipad-retina.png"/>
            <p:cNvPicPr/>
            <p:nvPr/>
          </p:nvPicPr>
          <p:blipFill>
            <a:blip r:embed="rId5">
              <a:extLst/>
            </a:blip>
            <a:stretch>
              <a:fillRect/>
            </a:stretch>
          </p:blipFill>
          <p:spPr>
            <a:xfrm>
              <a:off x="0" y="0"/>
              <a:ext cx="6588729" cy="5073322"/>
            </a:xfrm>
            <a:prstGeom prst="rect">
              <a:avLst/>
            </a:prstGeom>
            <a:ln w="25400" cap="flat">
              <a:noFill/>
              <a:miter lim="400000"/>
            </a:ln>
            <a:effectLst>
              <a:outerShdw sx="100000" sy="100000" kx="0" ky="0" algn="b" rotWithShape="0" blurRad="254000" dist="127000" dir="5400000">
                <a:srgbClr val="000000">
                  <a:alpha val="70000"/>
                </a:srgbClr>
              </a:outerShdw>
            </a:effectLst>
          </p:spPr>
        </p:pic>
        <p:sp>
          <p:nvSpPr>
            <p:cNvPr id="86" name="Shape 86"/>
            <p:cNvSpPr/>
            <p:nvPr/>
          </p:nvSpPr>
          <p:spPr>
            <a:xfrm>
              <a:off x="151064" y="2523960"/>
              <a:ext cx="393801" cy="279401"/>
            </a:xfrm>
            <a:prstGeom prst="rect">
              <a:avLst/>
            </a:prstGeom>
            <a:noFill/>
            <a:ln w="12700" cap="flat">
              <a:noFill/>
              <a:miter lim="400000"/>
            </a:ln>
            <a:effectLst/>
          </p:spPr>
          <p:txBody>
            <a:bodyPr wrap="none" lIns="50800" tIns="50800" rIns="50800" bIns="50800" numCol="1" anchor="ctr">
              <a:spAutoFit/>
            </a:bodyPr>
            <a:lstStyle/>
            <a:p>
              <a:pPr lvl="0"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00">
                  <a:solidFill>
                    <a:srgbClr val="000000"/>
                  </a:solidFill>
                  <a:effectLst/>
                  <a:latin typeface="Helvetica"/>
                  <a:ea typeface="Helvetica"/>
                  <a:cs typeface="Helvetica"/>
                  <a:sym typeface="Helvetica"/>
                </a:defRPr>
              </a:pPr>
            </a:p>
          </p:txBody>
        </p:sp>
        <p:pic>
          <p:nvPicPr>
            <p:cNvPr id="87" name="12079947126_3d9c423e38.jpg"/>
            <p:cNvPicPr/>
            <p:nvPr/>
          </p:nvPicPr>
          <p:blipFill>
            <a:blip r:embed="rId6">
              <a:extLst/>
            </a:blip>
            <a:stretch>
              <a:fillRect/>
            </a:stretch>
          </p:blipFill>
          <p:spPr>
            <a:xfrm>
              <a:off x="606970" y="521114"/>
              <a:ext cx="5374789" cy="4031093"/>
            </a:xfrm>
            <a:prstGeom prst="rect">
              <a:avLst/>
            </a:prstGeom>
            <a:ln w="12700" cap="flat">
              <a:noFill/>
              <a:miter lim="400000"/>
            </a:ln>
            <a:effectLst/>
          </p:spPr>
        </p:pic>
      </p:gr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8"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2" name="Shape 92"/>
          <p:cNvSpPr/>
          <p:nvPr/>
        </p:nvSpPr>
        <p:spPr>
          <a:xfrm>
            <a:off x="2089894" y="8153400"/>
            <a:ext cx="1491159" cy="7112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bisher</a:t>
            </a:r>
          </a:p>
        </p:txBody>
      </p:sp>
      <p:grpSp>
        <p:nvGrpSpPr>
          <p:cNvPr id="95" name="Group 95"/>
          <p:cNvGrpSpPr/>
          <p:nvPr/>
        </p:nvGrpSpPr>
        <p:grpSpPr>
          <a:xfrm>
            <a:off x="532208" y="3149375"/>
            <a:ext cx="5033696" cy="3914972"/>
            <a:chOff x="-127000" y="-88900"/>
            <a:chExt cx="5033694" cy="3914970"/>
          </a:xfrm>
        </p:grpSpPr>
        <p:pic>
          <p:nvPicPr>
            <p:cNvPr id="94" name="school-books-99476_1280.jpg"/>
            <p:cNvPicPr/>
            <p:nvPr/>
          </p:nvPicPr>
          <p:blipFill>
            <a:blip r:embed="rId3">
              <a:extLst/>
            </a:blip>
            <a:stretch>
              <a:fillRect/>
            </a:stretch>
          </p:blipFill>
          <p:spPr>
            <a:xfrm>
              <a:off x="0" y="0"/>
              <a:ext cx="4779695" cy="3584771"/>
            </a:xfrm>
            <a:prstGeom prst="rect">
              <a:avLst/>
            </a:prstGeom>
            <a:ln>
              <a:noFill/>
            </a:ln>
            <a:effectLst/>
          </p:spPr>
        </p:pic>
        <p:pic>
          <p:nvPicPr>
            <p:cNvPr id="93" name=""/>
            <p:cNvPicPr/>
            <p:nvPr/>
          </p:nvPicPr>
          <p:blipFill>
            <a:blip r:embed="rId4">
              <a:extLst/>
            </a:blip>
            <a:stretch>
              <a:fillRect/>
            </a:stretch>
          </p:blipFill>
          <p:spPr>
            <a:xfrm>
              <a:off x="-127000" y="-88900"/>
              <a:ext cx="5033695" cy="3914971"/>
            </a:xfrm>
            <a:prstGeom prst="rect">
              <a:avLst/>
            </a:prstGeom>
            <a:effectLst/>
          </p:spPr>
        </p:pic>
      </p:grpSp>
      <p:pic>
        <p:nvPicPr>
          <p:cNvPr id="96" name="640px-Compact_Disc.jpg"/>
          <p:cNvPicPr/>
          <p:nvPr/>
        </p:nvPicPr>
        <p:blipFill>
          <a:blip r:embed="rId5">
            <a:extLst/>
          </a:blip>
          <a:stretch>
            <a:fillRect/>
          </a:stretch>
        </p:blipFill>
        <p:spPr>
          <a:xfrm>
            <a:off x="829876" y="2047275"/>
            <a:ext cx="1985938" cy="1959021"/>
          </a:xfrm>
          <a:prstGeom prst="rect">
            <a:avLst/>
          </a:prstGeom>
          <a:ln w="12700">
            <a:miter lim="400000"/>
          </a:ln>
        </p:spPr>
      </p:pic>
      <p:pic>
        <p:nvPicPr>
          <p:cNvPr id="97" name="VHS-Kassette_01_KMJ.jpg"/>
          <p:cNvPicPr/>
          <p:nvPr/>
        </p:nvPicPr>
        <p:blipFill>
          <a:blip r:embed="rId6">
            <a:extLst/>
          </a:blip>
          <a:stretch>
            <a:fillRect/>
          </a:stretch>
        </p:blipFill>
        <p:spPr>
          <a:xfrm>
            <a:off x="2064408" y="2249831"/>
            <a:ext cx="3207148" cy="1974851"/>
          </a:xfrm>
          <a:prstGeom prst="rect">
            <a:avLst/>
          </a:prstGeom>
          <a:ln w="12700">
            <a:miter lim="400000"/>
          </a:ln>
        </p:spPr>
      </p:pic>
      <p:grpSp>
        <p:nvGrpSpPr>
          <p:cNvPr id="101" name="Group 101"/>
          <p:cNvGrpSpPr/>
          <p:nvPr/>
        </p:nvGrpSpPr>
        <p:grpSpPr>
          <a:xfrm>
            <a:off x="6910886" y="1454470"/>
            <a:ext cx="5075828" cy="7390431"/>
            <a:chOff x="0" y="0"/>
            <a:chExt cx="5075826" cy="7390429"/>
          </a:xfrm>
        </p:grpSpPr>
        <p:sp>
          <p:nvSpPr>
            <p:cNvPr id="98" name="Shape 98"/>
            <p:cNvSpPr/>
            <p:nvPr/>
          </p:nvSpPr>
          <p:spPr>
            <a:xfrm>
              <a:off x="1819359" y="6718628"/>
              <a:ext cx="1437108" cy="671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p>
              <a:pPr lvl="0">
                <a:defRPr sz="1800">
                  <a:solidFill>
                    <a:srgbClr val="000000"/>
                  </a:solidFill>
                  <a:effectLst/>
                </a:defRPr>
              </a:pPr>
              <a:r>
                <a:rPr sz="3800">
                  <a:solidFill>
                    <a:srgbClr val="EBEBEB"/>
                  </a:solidFill>
                  <a:effectLst>
                    <a:outerShdw sx="100000" sy="100000" kx="0" ky="0" algn="b" rotWithShape="0" blurRad="50800" dist="25400" dir="5400000">
                      <a:srgbClr val="000000"/>
                    </a:outerShdw>
                  </a:effectLst>
                </a:rPr>
                <a:t>Heute</a:t>
              </a:r>
            </a:p>
          </p:txBody>
        </p:sp>
        <p:pic>
          <p:nvPicPr>
            <p:cNvPr id="99" name="ipad-retina.png"/>
            <p:cNvPicPr/>
            <p:nvPr/>
          </p:nvPicPr>
          <p:blipFill>
            <a:blip r:embed="rId7">
              <a:extLst/>
            </a:blip>
            <a:stretch>
              <a:fillRect/>
            </a:stretch>
          </p:blipFill>
          <p:spPr>
            <a:xfrm rot="5401307">
              <a:off x="-756452" y="758668"/>
              <a:ext cx="6588730" cy="5073322"/>
            </a:xfrm>
            <a:prstGeom prst="rect">
              <a:avLst/>
            </a:prstGeom>
            <a:ln w="25400" cap="flat">
              <a:noFill/>
              <a:miter lim="400000"/>
            </a:ln>
            <a:effectLst>
              <a:outerShdw sx="100000" sy="100000" kx="0" ky="0" algn="b" rotWithShape="0" blurRad="254000" dist="127000" dir="5400000">
                <a:srgbClr val="000000">
                  <a:alpha val="70000"/>
                </a:srgbClr>
              </a:outerShdw>
            </a:effectLst>
          </p:spPr>
        </p:pic>
        <p:pic>
          <p:nvPicPr>
            <p:cNvPr id="100" name="IMG_0038.png"/>
            <p:cNvPicPr/>
            <p:nvPr/>
          </p:nvPicPr>
          <p:blipFill>
            <a:blip r:embed="rId8">
              <a:extLst/>
            </a:blip>
            <a:stretch>
              <a:fillRect/>
            </a:stretch>
          </p:blipFill>
          <p:spPr>
            <a:xfrm>
              <a:off x="402739" y="282310"/>
              <a:ext cx="4270349" cy="5693798"/>
            </a:xfrm>
            <a:prstGeom prst="rect">
              <a:avLst/>
            </a:prstGeom>
            <a:ln w="12700" cap="flat">
              <a:noFill/>
              <a:miter lim="400000"/>
            </a:ln>
            <a:effectLst/>
          </p:spPr>
        </p:pic>
      </p:grpSp>
      <p:sp>
        <p:nvSpPr>
          <p:cNvPr id="102" name="Shape 102"/>
          <p:cNvSpPr/>
          <p:nvPr/>
        </p:nvSpPr>
        <p:spPr>
          <a:xfrm rot="16210422">
            <a:off x="4815932" y="5790215"/>
            <a:ext cx="3999130"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200"/>
            </a:lvl1pPr>
          </a:lstStyle>
          <a:p>
            <a:pPr lvl="0">
              <a:defRPr sz="1800">
                <a:solidFill>
                  <a:srgbClr val="000000"/>
                </a:solidFill>
                <a:effectLst/>
              </a:defRPr>
            </a:pPr>
            <a:r>
              <a:rPr sz="1200">
                <a:solidFill>
                  <a:srgbClr val="EBEBEB"/>
                </a:solidFill>
                <a:effectLst>
                  <a:outerShdw sx="100000" sy="100000" kx="0" ky="0" algn="b" rotWithShape="0" blurRad="50800" dist="25400" dir="5400000">
                    <a:srgbClr val="000000"/>
                  </a:outerShdw>
                </a:effectLst>
              </a:rPr>
              <a:t>Quelle: New Headway Pre-Intermediate Student’s Book</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1"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06" name="Shape 106"/>
          <p:cNvSpPr/>
          <p:nvPr>
            <p:ph type="title"/>
          </p:nvPr>
        </p:nvSpPr>
        <p:spPr>
          <a:xfrm>
            <a:off x="762000" y="1247381"/>
            <a:ext cx="11480800" cy="2146301"/>
          </a:xfrm>
          <a:prstGeom prst="rect">
            <a:avLst/>
          </a:prstGeom>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Auswirkung des Einsatzes von Tablets im Unterricht</a:t>
            </a:r>
          </a:p>
        </p:txBody>
      </p:sp>
      <p:sp>
        <p:nvSpPr>
          <p:cNvPr id="107" name="Shape 107"/>
          <p:cNvSpPr/>
          <p:nvPr/>
        </p:nvSpPr>
        <p:spPr>
          <a:xfrm>
            <a:off x="1303949" y="3560034"/>
            <a:ext cx="4762934" cy="2487714"/>
          </a:xfrm>
          <a:prstGeom prst="rect">
            <a:avLst/>
          </a:prstGeom>
          <a:blipFill>
            <a:blip r:embed="rId3"/>
          </a:blip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FFFFFF"/>
                </a:solidFill>
                <a:effectLst>
                  <a:outerShdw sx="100000" sy="100000" kx="0" ky="0" algn="b" rotWithShape="0" blurRad="38100" dist="12700" dir="5400000">
                    <a:srgbClr val="000000">
                      <a:alpha val="80000"/>
                    </a:srgbClr>
                  </a:outerShdw>
                </a:effectLst>
              </a:defRPr>
            </a:lvl1pPr>
          </a:lstStyle>
          <a:p>
            <a:pPr lvl="0">
              <a:defRPr sz="1800">
                <a:solidFill>
                  <a:srgbClr val="000000"/>
                </a:solidFill>
                <a:effectLst/>
              </a:defRPr>
            </a:pPr>
            <a:r>
              <a:rPr sz="3000">
                <a:solidFill>
                  <a:srgbClr val="FFFFFF"/>
                </a:solidFill>
                <a:effectLst>
                  <a:outerShdw sx="100000" sy="100000" kx="0" ky="0" algn="b" rotWithShape="0" blurRad="38100" dist="12700" dir="5400000">
                    <a:srgbClr val="000000">
                      <a:alpha val="80000"/>
                    </a:srgbClr>
                  </a:outerShdw>
                </a:effectLst>
              </a:rPr>
              <a:t>Lernenden</a:t>
            </a:r>
          </a:p>
        </p:txBody>
      </p:sp>
      <p:sp>
        <p:nvSpPr>
          <p:cNvPr id="108" name="Shape 108"/>
          <p:cNvSpPr/>
          <p:nvPr/>
        </p:nvSpPr>
        <p:spPr>
          <a:xfrm>
            <a:off x="1303949" y="6214100"/>
            <a:ext cx="4762934" cy="2487714"/>
          </a:xfrm>
          <a:prstGeom prst="rect">
            <a:avLst/>
          </a:prstGeom>
          <a:blipFill>
            <a:blip r:embed="rId4"/>
          </a:blip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FFFFFF"/>
                </a:solidFill>
                <a:effectLst>
                  <a:outerShdw sx="100000" sy="100000" kx="0" ky="0" algn="b" rotWithShape="0" blurRad="38100" dist="12700" dir="5400000">
                    <a:srgbClr val="000000">
                      <a:alpha val="80000"/>
                    </a:srgbClr>
                  </a:outerShdw>
                </a:effectLst>
              </a:defRPr>
            </a:lvl1pPr>
          </a:lstStyle>
          <a:p>
            <a:pPr lvl="0">
              <a:defRPr sz="1800">
                <a:solidFill>
                  <a:srgbClr val="000000"/>
                </a:solidFill>
                <a:effectLst/>
              </a:defRPr>
            </a:pPr>
            <a:r>
              <a:rPr sz="3000">
                <a:solidFill>
                  <a:srgbClr val="FFFFFF"/>
                </a:solidFill>
                <a:effectLst>
                  <a:outerShdw sx="100000" sy="100000" kx="0" ky="0" algn="b" rotWithShape="0" blurRad="38100" dist="12700" dir="5400000">
                    <a:srgbClr val="000000">
                      <a:alpha val="80000"/>
                    </a:srgbClr>
                  </a:outerShdw>
                </a:effectLst>
              </a:rPr>
              <a:t>Inhalte</a:t>
            </a:r>
          </a:p>
        </p:txBody>
      </p:sp>
      <p:sp>
        <p:nvSpPr>
          <p:cNvPr id="109" name="Shape 109"/>
          <p:cNvSpPr/>
          <p:nvPr/>
        </p:nvSpPr>
        <p:spPr>
          <a:xfrm>
            <a:off x="6569430" y="3560034"/>
            <a:ext cx="4762935" cy="2487714"/>
          </a:xfrm>
          <a:prstGeom prst="rect">
            <a:avLst/>
          </a:prstGeom>
          <a:gradFill>
            <a:gsLst>
              <a:gs pos="0">
                <a:srgbClr val="EDAC0F"/>
              </a:gs>
              <a:gs pos="100000">
                <a:srgbClr val="CE7123"/>
              </a:gs>
            </a:gsLst>
            <a:lin ang="5400000"/>
          </a:grad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3B3B3B"/>
                </a:solidFill>
                <a:effectLst>
                  <a:outerShdw sx="100000" sy="100000" kx="0" ky="0" algn="b" rotWithShape="0" blurRad="12700" dist="12700" dir="5400000">
                    <a:srgbClr val="FFFFFF">
                      <a:alpha val="25000"/>
                    </a:srgbClr>
                  </a:outerShdw>
                </a:effectLst>
              </a:defRPr>
            </a:lvl1pPr>
          </a:lstStyle>
          <a:p>
            <a:pPr lvl="0">
              <a:defRPr sz="1800">
                <a:solidFill>
                  <a:srgbClr val="000000"/>
                </a:solidFill>
                <a:effectLst/>
              </a:defRPr>
            </a:pPr>
            <a:r>
              <a:rPr sz="3000">
                <a:solidFill>
                  <a:srgbClr val="3B3B3B"/>
                </a:solidFill>
                <a:effectLst>
                  <a:outerShdw sx="100000" sy="100000" kx="0" ky="0" algn="b" rotWithShape="0" blurRad="12700" dist="12700" dir="5400000">
                    <a:srgbClr val="FFFFFF">
                      <a:alpha val="25000"/>
                    </a:srgbClr>
                  </a:outerShdw>
                </a:effectLst>
              </a:rPr>
              <a:t>Lehrenden</a:t>
            </a:r>
          </a:p>
        </p:txBody>
      </p:sp>
      <p:sp>
        <p:nvSpPr>
          <p:cNvPr id="110" name="Shape 110"/>
          <p:cNvSpPr/>
          <p:nvPr/>
        </p:nvSpPr>
        <p:spPr>
          <a:xfrm>
            <a:off x="6569430" y="6214100"/>
            <a:ext cx="4762935" cy="2487714"/>
          </a:xfrm>
          <a:prstGeom prst="rect">
            <a:avLst/>
          </a:prstGeom>
          <a:gradFill>
            <a:gsLst>
              <a:gs pos="0">
                <a:srgbClr val="FBFBFB">
                  <a:alpha val="80000"/>
                </a:srgbClr>
              </a:gs>
              <a:gs pos="100000">
                <a:srgbClr val="BEBEBE">
                  <a:alpha val="80000"/>
                </a:srgbClr>
              </a:gs>
            </a:gsLst>
            <a:lin ang="5400000"/>
          </a:grad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3B3B3B"/>
                </a:solidFill>
                <a:effectLst>
                  <a:outerShdw sx="100000" sy="100000" kx="0" ky="0" algn="b" rotWithShape="0" blurRad="12700" dist="12700" dir="5400000">
                    <a:srgbClr val="FFFFFF">
                      <a:alpha val="25000"/>
                    </a:srgbClr>
                  </a:outerShdw>
                </a:effectLst>
              </a:defRPr>
            </a:lvl1pPr>
          </a:lstStyle>
          <a:p>
            <a:pPr lvl="0">
              <a:defRPr sz="1800">
                <a:solidFill>
                  <a:srgbClr val="000000"/>
                </a:solidFill>
                <a:effectLst/>
              </a:defRPr>
            </a:pPr>
            <a:r>
              <a:rPr sz="3000">
                <a:solidFill>
                  <a:srgbClr val="3B3B3B"/>
                </a:solidFill>
                <a:effectLst>
                  <a:outerShdw sx="100000" sy="100000" kx="0" ky="0" algn="b" rotWithShape="0" blurRad="12700" dist="12700" dir="5400000">
                    <a:srgbClr val="FFFFFF">
                      <a:alpha val="25000"/>
                    </a:srgbClr>
                  </a:outerShdw>
                </a:effectLst>
              </a:rPr>
              <a:t>Medien</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1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10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nodeType="clickEffect" presetClass="entr" presetSubtype="0" presetID="1" grpId="3" fill="hold">
                                  <p:stCondLst>
                                    <p:cond delay="0"/>
                                  </p:stCondLst>
                                  <p:iterate type="el" backwards="0">
                                    <p:tmAbs val="0"/>
                                  </p:iterate>
                                  <p:childTnLst>
                                    <p:set>
                                      <p:cBhvr>
                                        <p:cTn id="14" fill="hold"/>
                                        <p:tgtEl>
                                          <p:spTgt spid="1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nodeType="clickEffect" presetClass="entr" presetSubtype="0" presetID="1" grpId="4" fill="hold">
                                  <p:stCondLst>
                                    <p:cond delay="0"/>
                                  </p:stCondLst>
                                  <p:iterate type="el" backwards="0">
                                    <p:tmAbs val="0"/>
                                  </p:iterate>
                                  <p:childTnLst>
                                    <p:set>
                                      <p:cBhvr>
                                        <p:cTn id="18" fill="hold"/>
                                        <p:tgtEl>
                                          <p:spTgt spid="1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8" grpId="3"/>
      <p:bldP build="whole" bldLvl="1" animBg="1" rev="0" advAuto="0" spid="107" grpId="1"/>
      <p:bldP build="whole" bldLvl="1" animBg="1" rev="0" advAuto="0" spid="109" grpId="2"/>
      <p:bldP build="whole" bldLvl="1" animBg="1" rev="0" advAuto="0" spid="110" grpId="4"/>
    </p:bldLst>
  </p:timing>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4" name="Shape 114"/>
          <p:cNvSpPr/>
          <p:nvPr>
            <p:ph type="title"/>
          </p:nvPr>
        </p:nvSpPr>
        <p:spPr>
          <a:xfrm>
            <a:off x="762000" y="1247381"/>
            <a:ext cx="11480800" cy="2146301"/>
          </a:xfrm>
          <a:prstGeom prst="rect">
            <a:avLst/>
          </a:prstGeom>
        </p:spPr>
        <p:txBody>
          <a:bodyPr/>
          <a:lstStyle/>
          <a:p>
            <a:pPr lvl="0">
              <a:defRPr b="0" sz="1800">
                <a:solidFill>
                  <a:srgbClr val="000000"/>
                </a:solidFill>
                <a:effectLst/>
              </a:defRPr>
            </a:pPr>
            <a:r>
              <a:rPr b="1" sz="6400">
                <a:solidFill>
                  <a:srgbClr val="FFFFFF"/>
                </a:solidFill>
                <a:effectLst>
                  <a:outerShdw sx="100000" sy="100000" kx="0" ky="0" algn="b" rotWithShape="0" blurRad="50800" dist="25400" dir="5400000">
                    <a:srgbClr val="000000"/>
                  </a:outerShdw>
                </a:effectLst>
              </a:rPr>
              <a:t>Auswirkung des Einsatzes von Tablets im Unterricht</a:t>
            </a:r>
          </a:p>
        </p:txBody>
      </p:sp>
      <p:sp>
        <p:nvSpPr>
          <p:cNvPr id="115" name="Shape 115"/>
          <p:cNvSpPr/>
          <p:nvPr/>
        </p:nvSpPr>
        <p:spPr>
          <a:xfrm>
            <a:off x="639735" y="7234700"/>
            <a:ext cx="11725330" cy="961165"/>
          </a:xfrm>
          <a:prstGeom prst="rect">
            <a:avLst/>
          </a:prstGeom>
          <a:blipFill>
            <a:blip r:embed="rId3"/>
          </a:blip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FFFFFF"/>
                </a:solidFill>
                <a:effectLst>
                  <a:outerShdw sx="100000" sy="100000" kx="0" ky="0" algn="b" rotWithShape="0" blurRad="38100" dist="12700" dir="5400000">
                    <a:srgbClr val="000000">
                      <a:alpha val="80000"/>
                    </a:srgbClr>
                  </a:outerShdw>
                </a:effectLst>
              </a:defRPr>
            </a:lvl1pPr>
          </a:lstStyle>
          <a:p>
            <a:pPr lvl="0">
              <a:defRPr sz="1800">
                <a:solidFill>
                  <a:srgbClr val="000000"/>
                </a:solidFill>
                <a:effectLst/>
              </a:defRPr>
            </a:pPr>
            <a:r>
              <a:rPr sz="3000">
                <a:solidFill>
                  <a:srgbClr val="FFFFFF"/>
                </a:solidFill>
                <a:effectLst>
                  <a:outerShdw sx="100000" sy="100000" kx="0" ky="0" algn="b" rotWithShape="0" blurRad="38100" dist="12700" dir="5400000">
                    <a:srgbClr val="000000">
                      <a:alpha val="80000"/>
                    </a:srgbClr>
                  </a:outerShdw>
                </a:effectLst>
              </a:rPr>
              <a:t>Substitution</a:t>
            </a:r>
          </a:p>
        </p:txBody>
      </p:sp>
      <p:sp>
        <p:nvSpPr>
          <p:cNvPr id="116" name="Shape 116"/>
          <p:cNvSpPr/>
          <p:nvPr/>
        </p:nvSpPr>
        <p:spPr>
          <a:xfrm>
            <a:off x="639734" y="6086881"/>
            <a:ext cx="11725332" cy="961166"/>
          </a:xfrm>
          <a:prstGeom prst="rect">
            <a:avLst/>
          </a:prstGeom>
          <a:blipFill>
            <a:blip r:embed="rId4"/>
          </a:blip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FFFFFF"/>
                </a:solidFill>
                <a:effectLst>
                  <a:outerShdw sx="100000" sy="100000" kx="0" ky="0" algn="b" rotWithShape="0" blurRad="38100" dist="12700" dir="5400000">
                    <a:srgbClr val="000000">
                      <a:alpha val="80000"/>
                    </a:srgbClr>
                  </a:outerShdw>
                </a:effectLst>
              </a:defRPr>
            </a:lvl1pPr>
          </a:lstStyle>
          <a:p>
            <a:pPr lvl="0">
              <a:defRPr sz="1800">
                <a:solidFill>
                  <a:srgbClr val="000000"/>
                </a:solidFill>
                <a:effectLst/>
              </a:defRPr>
            </a:pPr>
            <a:r>
              <a:rPr sz="3000">
                <a:solidFill>
                  <a:srgbClr val="FFFFFF"/>
                </a:solidFill>
                <a:effectLst>
                  <a:outerShdw sx="100000" sy="100000" kx="0" ky="0" algn="b" rotWithShape="0" blurRad="38100" dist="12700" dir="5400000">
                    <a:srgbClr val="000000">
                      <a:alpha val="80000"/>
                    </a:srgbClr>
                  </a:outerShdw>
                </a:effectLst>
              </a:rPr>
              <a:t>Modification</a:t>
            </a:r>
          </a:p>
        </p:txBody>
      </p:sp>
      <p:sp>
        <p:nvSpPr>
          <p:cNvPr id="117" name="Shape 117"/>
          <p:cNvSpPr/>
          <p:nvPr/>
        </p:nvSpPr>
        <p:spPr>
          <a:xfrm>
            <a:off x="661547" y="4939063"/>
            <a:ext cx="11681706" cy="961165"/>
          </a:xfrm>
          <a:prstGeom prst="rect">
            <a:avLst/>
          </a:prstGeom>
          <a:gradFill>
            <a:gsLst>
              <a:gs pos="0">
                <a:srgbClr val="EDAC0F"/>
              </a:gs>
              <a:gs pos="100000">
                <a:srgbClr val="CE7123"/>
              </a:gs>
            </a:gsLst>
            <a:lin ang="5400000"/>
          </a:grad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3B3B3B"/>
                </a:solidFill>
                <a:effectLst>
                  <a:outerShdw sx="100000" sy="100000" kx="0" ky="0" algn="b" rotWithShape="0" blurRad="12700" dist="12700" dir="5400000">
                    <a:srgbClr val="FFFFFF">
                      <a:alpha val="25000"/>
                    </a:srgbClr>
                  </a:outerShdw>
                </a:effectLst>
              </a:defRPr>
            </a:lvl1pPr>
          </a:lstStyle>
          <a:p>
            <a:pPr lvl="0">
              <a:defRPr sz="1800">
                <a:solidFill>
                  <a:srgbClr val="000000"/>
                </a:solidFill>
                <a:effectLst/>
              </a:defRPr>
            </a:pPr>
            <a:r>
              <a:rPr sz="3000">
                <a:solidFill>
                  <a:srgbClr val="3B3B3B"/>
                </a:solidFill>
                <a:effectLst>
                  <a:outerShdw sx="100000" sy="100000" kx="0" ky="0" algn="b" rotWithShape="0" blurRad="12700" dist="12700" dir="5400000">
                    <a:srgbClr val="FFFFFF">
                      <a:alpha val="25000"/>
                    </a:srgbClr>
                  </a:outerShdw>
                </a:effectLst>
              </a:rPr>
              <a:t>Augmentation</a:t>
            </a:r>
          </a:p>
        </p:txBody>
      </p:sp>
      <p:sp>
        <p:nvSpPr>
          <p:cNvPr id="118" name="Shape 118"/>
          <p:cNvSpPr/>
          <p:nvPr/>
        </p:nvSpPr>
        <p:spPr>
          <a:xfrm>
            <a:off x="679544" y="3791245"/>
            <a:ext cx="11645711" cy="961165"/>
          </a:xfrm>
          <a:prstGeom prst="rect">
            <a:avLst/>
          </a:prstGeom>
          <a:gradFill>
            <a:gsLst>
              <a:gs pos="0">
                <a:srgbClr val="FBFBFB">
                  <a:alpha val="80000"/>
                </a:srgbClr>
              </a:gs>
              <a:gs pos="100000">
                <a:srgbClr val="BEBEBE">
                  <a:alpha val="80000"/>
                </a:srgbClr>
              </a:gs>
            </a:gsLst>
            <a:lin ang="5400000"/>
          </a:gradFill>
          <a:ln w="12700">
            <a:miter lim="400000"/>
          </a:ln>
          <a:effectLst>
            <a:outerShdw sx="100000" sy="100000" kx="0" ky="0" algn="b" rotWithShape="0" blurRad="50800" dist="25400" dir="54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sz="3000">
                <a:solidFill>
                  <a:srgbClr val="3B3B3B"/>
                </a:solidFill>
                <a:effectLst>
                  <a:outerShdw sx="100000" sy="100000" kx="0" ky="0" algn="b" rotWithShape="0" blurRad="12700" dist="12700" dir="5400000">
                    <a:srgbClr val="FFFFFF">
                      <a:alpha val="25000"/>
                    </a:srgbClr>
                  </a:outerShdw>
                </a:effectLst>
              </a:defRPr>
            </a:lvl1pPr>
          </a:lstStyle>
          <a:p>
            <a:pPr lvl="0">
              <a:defRPr sz="1800">
                <a:solidFill>
                  <a:srgbClr val="000000"/>
                </a:solidFill>
                <a:effectLst/>
              </a:defRPr>
            </a:pPr>
            <a:r>
              <a:rPr sz="3000">
                <a:solidFill>
                  <a:srgbClr val="3B3B3B"/>
                </a:solidFill>
                <a:effectLst>
                  <a:outerShdw sx="100000" sy="100000" kx="0" ky="0" algn="b" rotWithShape="0" blurRad="12700" dist="12700" dir="5400000">
                    <a:srgbClr val="FFFFFF">
                      <a:alpha val="25000"/>
                    </a:srgbClr>
                  </a:outerShdw>
                </a:effectLst>
              </a:rPr>
              <a:t>Redefinition</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1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presetClass="entr" presetSubtype="0" presetID="1" grpId="2" fill="hold">
                                  <p:stCondLst>
                                    <p:cond delay="0"/>
                                  </p:stCondLst>
                                  <p:iterate type="el" backwards="0">
                                    <p:tmAbs val="0"/>
                                  </p:iterate>
                                  <p:childTnLst>
                                    <p:set>
                                      <p:cBhvr>
                                        <p:cTn id="10" fill="hold"/>
                                        <p:tgtEl>
                                          <p:spTgt spid="1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nodeType="clickEffect" presetClass="entr" presetSubtype="0" presetID="1" grpId="3" fill="hold">
                                  <p:stCondLst>
                                    <p:cond delay="0"/>
                                  </p:stCondLst>
                                  <p:iterate type="el" backwards="0">
                                    <p:tmAbs val="0"/>
                                  </p:iterate>
                                  <p:childTnLst>
                                    <p:set>
                                      <p:cBhvr>
                                        <p:cTn id="14" fill="hold"/>
                                        <p:tgtEl>
                                          <p:spTgt spid="1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nodeType="clickEffect" presetClass="entr" presetSubtype="0" presetID="1" grpId="4" fill="hold">
                                  <p:stCondLst>
                                    <p:cond delay="0"/>
                                  </p:stCondLst>
                                  <p:iterate type="el" backwards="0">
                                    <p:tmAbs val="0"/>
                                  </p:iterate>
                                  <p:childTnLst>
                                    <p:set>
                                      <p:cBhvr>
                                        <p:cTn id="18" fill="hold"/>
                                        <p:tgtEl>
                                          <p:spTgt spid="1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7" grpId="3"/>
      <p:bldP build="whole" bldLvl="1" animBg="1" rev="0" advAuto="0" spid="115" grpId="1"/>
      <p:bldP build="whole" bldLvl="1" animBg="1" rev="0" advAuto="0" spid="116" grpId="2"/>
      <p:bldP build="whole" bldLvl="1" animBg="1" rev="0" advAuto="0" spid="118" grpId="4"/>
    </p:bldLst>
  </p:timing>
</p:sld>
</file>

<file path=ppt/slides/slide9.xml><?xml version="1.0" encoding="utf-8"?>
<p:sld xmlns:a="http://schemas.openxmlformats.org/drawingml/2006/main" xmlns:r="http://schemas.openxmlformats.org/officeDocument/2006/relationships" xmlns:p="http://schemas.openxmlformats.org/presentationml/2006/main" show="0" showMasterSp="1" showMasterPhAnim="1">
  <p:cSld>
    <p:spTree>
      <p:nvGrpSpPr>
        <p:cNvPr id="1" name=""/>
        <p:cNvGrpSpPr/>
        <p:nvPr/>
      </p:nvGrpSpPr>
      <p:grpSpPr>
        <a:xfrm>
          <a:off x="0" y="0"/>
          <a:ext cx="0" cy="0"/>
          <a:chOff x="0" y="0"/>
          <a:chExt cx="0" cy="0"/>
        </a:xfrm>
      </p:grpSpPr>
      <p:sp>
        <p:nvSpPr>
          <p:cNvPr id="122" name="Shape 122"/>
          <p:cNvSpPr/>
          <p:nvPr>
            <p:ph type="title"/>
          </p:nvPr>
        </p:nvSpPr>
        <p:spPr>
          <a:xfrm>
            <a:off x="762000" y="1342306"/>
            <a:ext cx="11480800" cy="2146301"/>
          </a:xfrm>
          <a:prstGeom prst="rect">
            <a:avLst/>
          </a:prstGeom>
        </p:spPr>
        <p:txBody>
          <a:bodyPr/>
          <a:lstStyle>
            <a:lvl1pPr defTabSz="560831">
              <a:defRPr sz="6144">
                <a:effectLst>
                  <a:outerShdw sx="100000" sy="100000" kx="0" ky="0" algn="b" rotWithShape="0" blurRad="48768" dist="24384" dir="5400000">
                    <a:srgbClr val="000000"/>
                  </a:outerShdw>
                </a:effectLst>
              </a:defRPr>
            </a:lvl1pPr>
          </a:lstStyle>
          <a:p>
            <a:pPr lvl="0">
              <a:defRPr b="0" sz="1800">
                <a:solidFill>
                  <a:srgbClr val="000000"/>
                </a:solidFill>
                <a:effectLst/>
              </a:defRPr>
            </a:pPr>
            <a:r>
              <a:rPr b="1" sz="6144">
                <a:solidFill>
                  <a:srgbClr val="FFFFFF"/>
                </a:solidFill>
                <a:effectLst>
                  <a:outerShdw sx="100000" sy="100000" kx="0" ky="0" algn="b" rotWithShape="0" blurRad="48768" dist="24384" dir="5400000">
                    <a:srgbClr val="000000"/>
                  </a:outerShdw>
                </a:effectLst>
              </a:rPr>
              <a:t>Auswirkung des Einsatzes von Tablets im Unterricht (Ebene I)</a:t>
            </a:r>
          </a:p>
        </p:txBody>
      </p:sp>
      <p:sp>
        <p:nvSpPr>
          <p:cNvPr id="123" name="Shape 123"/>
          <p:cNvSpPr/>
          <p:nvPr>
            <p:ph type="body" idx="1"/>
          </p:nvPr>
        </p:nvSpPr>
        <p:spPr>
          <a:xfrm>
            <a:off x="762000" y="3196135"/>
            <a:ext cx="11480800" cy="6362701"/>
          </a:xfrm>
          <a:prstGeom prst="rect">
            <a:avLst/>
          </a:prstGeom>
        </p:spPr>
        <p:txBody>
          <a:bodyPr/>
          <a:lstStyle/>
          <a:p>
            <a:pPr lvl="0">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multimediales Lernen</a:t>
            </a:r>
            <a:endParaRPr sz="3400">
              <a:solidFill>
                <a:srgbClr val="EBEBEB"/>
              </a:solidFill>
              <a:effectLst>
                <a:outerShdw sx="100000" sy="100000" kx="0" ky="0" algn="b" rotWithShape="0" blurRad="50800" dist="25400" dir="5400000">
                  <a:srgbClr val="000000"/>
                </a:outerShdw>
              </a:effectLst>
            </a:endParaRPr>
          </a:p>
          <a:p>
            <a:pPr lvl="1">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Multimodales und Multicodales Lernen</a:t>
            </a:r>
            <a:endParaRPr sz="3400">
              <a:solidFill>
                <a:srgbClr val="EBEBEB"/>
              </a:solidFill>
              <a:effectLst>
                <a:outerShdw sx="100000" sy="100000" kx="0" ky="0" algn="b" rotWithShape="0" blurRad="50800" dist="25400" dir="5400000">
                  <a:srgbClr val="000000"/>
                </a:outerShdw>
              </a:effectLst>
            </a:endParaRPr>
          </a:p>
          <a:p>
            <a:pPr lvl="1">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Augmented Reality</a:t>
            </a:r>
            <a:endParaRPr sz="3400">
              <a:solidFill>
                <a:srgbClr val="EBEBEB"/>
              </a:solidFill>
              <a:effectLst>
                <a:outerShdw sx="100000" sy="100000" kx="0" ky="0" algn="b" rotWithShape="0" blurRad="50800" dist="25400" dir="5400000">
                  <a:srgbClr val="000000"/>
                </a:outerShdw>
              </a:effectLst>
            </a:endParaRPr>
          </a:p>
          <a:p>
            <a:pPr lvl="0">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Interaktives Lernen</a:t>
            </a:r>
            <a:endParaRPr sz="3400">
              <a:solidFill>
                <a:srgbClr val="EBEBEB"/>
              </a:solidFill>
              <a:effectLst>
                <a:outerShdw sx="100000" sy="100000" kx="0" ky="0" algn="b" rotWithShape="0" blurRad="50800" dist="25400" dir="5400000">
                  <a:srgbClr val="000000"/>
                </a:outerShdw>
              </a:effectLst>
            </a:endParaRPr>
          </a:p>
          <a:p>
            <a:pPr lvl="0">
              <a:defRPr sz="1800">
                <a:solidFill>
                  <a:srgbClr val="000000"/>
                </a:solidFill>
                <a:effectLst/>
              </a:defRPr>
            </a:pPr>
            <a:r>
              <a:rPr sz="3400">
                <a:solidFill>
                  <a:srgbClr val="EBEBEB"/>
                </a:solidFill>
                <a:effectLst>
                  <a:outerShdw sx="100000" sy="100000" kx="0" ky="0" algn="b" rotWithShape="0" blurRad="50800" dist="25400" dir="5400000">
                    <a:srgbClr val="000000"/>
                  </a:outerShdw>
                </a:effectLst>
              </a:rPr>
              <a:t>Kollaboratives Lernen</a:t>
            </a:r>
          </a:p>
        </p:txBody>
      </p:sp>
    </p:spTree>
  </p:cSld>
  <p:clrMapOvr>
    <a:masterClrMapping/>
  </p:clrMapOvr>
  <p:transitio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nodeType="clickEffect" presetClass="entr" presetSubtype="0" presetID="1" grpId="1" fill="hold">
                                  <p:stCondLst>
                                    <p:cond delay="0"/>
                                  </p:stCondLst>
                                  <p:iterate type="el" backwards="0">
                                    <p:tmAbs val="0"/>
                                  </p:iterate>
                                  <p:childTnLst>
                                    <p:set>
                                      <p:cBhvr>
                                        <p:cTn id="6" fill="hold"/>
                                        <p:tgtEl>
                                          <p:spTgt spid="123">
                                            <p:bg/>
                                          </p:spTgt>
                                        </p:tgtEl>
                                        <p:attrNameLst>
                                          <p:attrName>style.visibility</p:attrName>
                                        </p:attrNameLst>
                                      </p:cBhvr>
                                      <p:to>
                                        <p:strVal val="visible"/>
                                      </p:to>
                                    </p:set>
                                  </p:childTnLst>
                                </p:cTn>
                              </p:par>
                              <p:par>
                                <p:cTn id="7" presetClass="entr" presetSubtype="0" presetID="1" grpId="1" fill="hold">
                                  <p:stCondLst>
                                    <p:cond delay="0"/>
                                  </p:stCondLst>
                                  <p:iterate type="el" backwards="0">
                                    <p:tmAbs val="0"/>
                                  </p:iterate>
                                  <p:childTnLst>
                                    <p:set>
                                      <p:cBhvr>
                                        <p:cTn id="8" fill="hold"/>
                                        <p:tgtEl>
                                          <p:spTgt spid="12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nodeType="clickEffect" presetClass="entr" presetSubtype="0" presetID="1" grpId="1" fill="hold">
                                  <p:stCondLst>
                                    <p:cond delay="0"/>
                                  </p:stCondLst>
                                  <p:iterate type="el" backwards="0">
                                    <p:tmAbs val="0"/>
                                  </p:iterate>
                                  <p:childTnLst>
                                    <p:set>
                                      <p:cBhvr>
                                        <p:cTn id="12" fill="hold"/>
                                        <p:tgtEl>
                                          <p:spTgt spid="12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nodeType="clickEffect" presetClass="entr" presetSubtype="0" presetID="1" grpId="1" fill="hold">
                                  <p:stCondLst>
                                    <p:cond delay="0"/>
                                  </p:stCondLst>
                                  <p:iterate type="el" backwards="0">
                                    <p:tmAbs val="0"/>
                                  </p:iterate>
                                  <p:childTnLst>
                                    <p:set>
                                      <p:cBhvr>
                                        <p:cTn id="16" fill="hold"/>
                                        <p:tgtEl>
                                          <p:spTgt spid="12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nodeType="clickEffect" presetClass="entr" presetSubtype="0" presetID="1" grpId="1" fill="hold">
                                  <p:stCondLst>
                                    <p:cond delay="0"/>
                                  </p:stCondLst>
                                  <p:iterate type="el" backwards="0">
                                    <p:tmAbs val="0"/>
                                  </p:iterate>
                                  <p:childTnLst>
                                    <p:set>
                                      <p:cBhvr>
                                        <p:cTn id="20" fill="hold"/>
                                        <p:tgtEl>
                                          <p:spTgt spid="12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nodeType="clickEffect" presetClass="entr" presetSubtype="0" presetID="1" grpId="1" fill="hold">
                                  <p:stCondLst>
                                    <p:cond delay="0"/>
                                  </p:stCondLst>
                                  <p:iterate type="el" backwards="0">
                                    <p:tmAbs val="0"/>
                                  </p:iterate>
                                  <p:childTnLst>
                                    <p:set>
                                      <p:cBhvr>
                                        <p:cTn id="24" fill="hold"/>
                                        <p:tgtEl>
                                          <p:spTgt spid="123">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3" grpId="1"/>
    </p:bldLst>
  </p:timing>
</p:sld>
</file>

<file path=ppt/theme/_rels/theme1.xml.rels><?xml version="1.0" encoding="UTF-8" standalone="yes"?><Relationships xmlns="http://schemas.openxmlformats.org/package/2006/relationships"><Relationship Id="rId1" Type="http://schemas.openxmlformats.org/officeDocument/2006/relationships/image" Target="../media/image2.png"/></Relationships>

</file>

<file path=ppt/theme/_rels/theme2.xml.rels><?xml version="1.0" encoding="UTF-8" standalone="yes"?><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New_Template2">
  <a:themeElements>
    <a:clrScheme name="New_Template2">
      <a:dk1>
        <a:srgbClr val="C000EB"/>
      </a:dk1>
      <a:lt1>
        <a:srgbClr val="EBEBEB"/>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38100" dist="12700" dir="540000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2">
  <a:themeElements>
    <a:clrScheme name="New_Template2">
      <a:dk1>
        <a:srgbClr val="000000"/>
      </a:dk1>
      <a:lt1>
        <a:srgbClr val="FFFFFF"/>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
          <a:effectLst>
            <a:outerShdw sx="100000" sy="100000" kx="0" ky="0" algn="b" rotWithShape="0" blurRad="508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38100" dist="12700" dir="540000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800" u="none" kumimoji="0" normalizeH="0">
            <a:ln>
              <a:noFill/>
            </a:ln>
            <a:solidFill>
              <a:srgbClr val="EBEBEB"/>
            </a:solidFill>
            <a:effectLst>
              <a:outerShdw sx="100000" sy="100000" kx="0" ky="0" algn="b" rotWithShape="0" blurRad="50800" dist="25400" dir="540000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